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66"/>
  </p:notesMasterIdLst>
  <p:handoutMasterIdLst>
    <p:handoutMasterId r:id="rId67"/>
  </p:handoutMasterIdLst>
  <p:sldIdLst>
    <p:sldId id="369" r:id="rId2"/>
    <p:sldId id="370" r:id="rId3"/>
    <p:sldId id="368" r:id="rId4"/>
    <p:sldId id="33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42" r:id="rId13"/>
    <p:sldId id="341" r:id="rId14"/>
    <p:sldId id="338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52" r:id="rId30"/>
    <p:sldId id="343" r:id="rId31"/>
    <p:sldId id="344" r:id="rId32"/>
    <p:sldId id="345" r:id="rId33"/>
    <p:sldId id="353" r:id="rId34"/>
    <p:sldId id="346" r:id="rId35"/>
    <p:sldId id="347" r:id="rId36"/>
    <p:sldId id="348" r:id="rId37"/>
    <p:sldId id="349" r:id="rId38"/>
    <p:sldId id="350" r:id="rId39"/>
    <p:sldId id="351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68"/>
      <p:bold r:id="rId69"/>
    </p:embeddedFont>
    <p:embeddedFont>
      <p:font typeface="함초롬바탕" panose="02030504000101010101" pitchFamily="18" charset="-127"/>
      <p:regular r:id="rId70"/>
      <p:bold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나눔명조" panose="02020603020101020101" pitchFamily="18" charset="-127"/>
      <p:regular r:id="rId76"/>
      <p:bold r:id="rId77"/>
    </p:embeddedFont>
    <p:embeddedFont>
      <p:font typeface="Source Code Pro Semibold" panose="020B0600000101010101" charset="0"/>
      <p:bold r:id="rId78"/>
    </p:embeddedFont>
    <p:embeddedFont>
      <p:font typeface="나눔고딕" panose="020D0604000000000000" pitchFamily="50" charset="-127"/>
      <p:regular r:id="rId79"/>
      <p:bold r:id="rId80"/>
    </p:embeddedFont>
    <p:embeddedFont>
      <p:font typeface="D2Coding" panose="020B0609020101020101" pitchFamily="49" charset="-127"/>
      <p:regular r:id="rId81"/>
      <p:bold r:id="rId82"/>
    </p:embeddedFont>
    <p:embeddedFont>
      <p:font typeface="나눔바른고딕" panose="020B0603020101020101" pitchFamily="50" charset="-127"/>
      <p:regular r:id="rId83"/>
      <p:bold r:id="rId84"/>
    </p:embeddedFont>
    <p:embeddedFont>
      <p:font typeface="Cambria Math" panose="02040503050406030204" pitchFamily="18" charset="0"/>
      <p:regular r:id="rId85"/>
    </p:embeddedFont>
    <p:embeddedFont>
      <p:font typeface="샘물체" panose="020B0600000101010101" charset="-127"/>
      <p:regular r:id="rId86"/>
    </p:embeddedFont>
    <p:embeddedFont>
      <p:font typeface="Trebuchet MS" panose="020B0603020202020204" pitchFamily="34" charset="0"/>
      <p:regular r:id="rId87"/>
      <p:bold r:id="rId88"/>
      <p:italic r:id="rId89"/>
      <p:boldItalic r:id="rId9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Yun" initials="J" lastIdx="3" clrIdx="0">
    <p:extLst>
      <p:ext uri="{19B8F6BF-5375-455C-9EA6-DF929625EA0E}">
        <p15:presenceInfo xmlns:p15="http://schemas.microsoft.com/office/powerpoint/2012/main" userId="JongY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C3E"/>
    <a:srgbClr val="8DBDF7"/>
    <a:srgbClr val="569CF0"/>
    <a:srgbClr val="1D314E"/>
    <a:srgbClr val="063656"/>
    <a:srgbClr val="08456E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0" d="100"/>
          <a:sy n="80" d="100"/>
        </p:scale>
        <p:origin x="84" y="25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2094" y="-7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84" Type="http://schemas.openxmlformats.org/officeDocument/2006/relationships/font" Target="fonts/font17.fntdata"/><Relationship Id="rId89" Type="http://schemas.openxmlformats.org/officeDocument/2006/relationships/font" Target="fonts/font22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87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5.fntdata"/><Relationship Id="rId90" Type="http://schemas.openxmlformats.org/officeDocument/2006/relationships/font" Target="fonts/font23.fntdata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font" Target="fonts/font18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font" Target="fonts/font21.fntdata"/><Relationship Id="rId91" Type="http://schemas.openxmlformats.org/officeDocument/2006/relationships/commentAuthors" Target="commentAuthor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font" Target="fonts/font19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5425" y="664144"/>
            <a:ext cx="7772400" cy="212778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02493" y="3697839"/>
            <a:ext cx="408592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980987" y="6445714"/>
            <a:ext cx="2133600" cy="3651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0639" y="644571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6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5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53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텍스트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7165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45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/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6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57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2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lang="ko-KR" altLang="en-US" sz="18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lang="ko-KR" altLang="en-US" sz="16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lang="ko-KR" altLang="en-US" sz="1400" baseline="0" dirty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078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sz="18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sz="16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1"/>
            <a:ext cx="8229600" cy="616652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2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참고문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buFont typeface="+mj-lt"/>
              <a:buAutoNum type="arabicPeriod"/>
              <a:defRPr sz="2000" b="0" baseline="0">
                <a:latin typeface="Trebuchet MS" panose="020B0603020202020204" pitchFamily="34" charset="0"/>
                <a:ea typeface="함초롬바탕" panose="02030504000101010101" pitchFamily="18" charset="-127"/>
              </a:defRPr>
            </a:lvl1pPr>
            <a:lvl2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2pPr>
            <a:lvl3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3pPr>
            <a:lvl4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4pPr>
            <a:lvl5pPr>
              <a:defRPr baseline="0">
                <a:latin typeface="Consolas" panose="020B0609020204030204" pitchFamily="49" charset="0"/>
                <a:ea typeface="나눔명조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457200" y="317001"/>
            <a:ext cx="8229600" cy="616652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D2Coding" panose="020B0609020101020101" pitchFamily="49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참고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4379479" y="324433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/>
              <a:t>n!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082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습문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50404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  <a:lvl2pPr>
              <a:defRPr sz="18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2pPr>
            <a:lvl3pPr>
              <a:defRPr sz="16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3pPr>
            <a:lvl4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4pPr>
            <a:lvl5pPr>
              <a:defRPr sz="1400" baseline="0">
                <a:latin typeface="D2Coding" panose="020B0609020101020101" pitchFamily="49" charset="-127"/>
                <a:ea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317001"/>
            <a:ext cx="8229600" cy="616652"/>
          </a:xfrm>
          <a:prstGeom prst="rect">
            <a:avLst/>
          </a:prstGeom>
          <a:solidFill>
            <a:srgbClr val="002060"/>
          </a:solidFill>
        </p:spPr>
        <p:txBody>
          <a:bodyPr>
            <a:normAutofit/>
          </a:bodyPr>
          <a:lstStyle>
            <a:lvl1pPr algn="l">
              <a:defRPr sz="24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8618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APS (Algorithm Problem Solving)</a:t>
            </a:r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16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57225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4">
                    <a:lumMod val="50000"/>
                  </a:schemeClr>
                </a:solidFill>
                <a:latin typeface="Source Code Pro Semibold" pitchFamily="49" charset="0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>
                <a:solidFill>
                  <a:schemeClr val="tx1"/>
                </a:solidFill>
              </a:defRPr>
            </a:lvl1pPr>
            <a:lvl2pPr>
              <a:defRPr lang="ko-KR" altLang="en-US" dirty="0" smtClean="0">
                <a:solidFill>
                  <a:srgbClr val="002060"/>
                </a:solidFill>
              </a:defRPr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0975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/>
              <a:t>Copyright © 2014 by </a:t>
            </a:r>
            <a:r>
              <a:rPr lang="en-US" altLang="ko-KR" dirty="0" err="1"/>
              <a:t>JongYun</a:t>
            </a:r>
            <a:r>
              <a:rPr lang="en-US" altLang="ko-KR" dirty="0"/>
              <a:t> Jung.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74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34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34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84053" y="1922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16764" y="643440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050" dirty="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algn="ctr"/>
            <a:r>
              <a:rPr lang="en-US" altLang="ko-KR"/>
              <a:t>Copyright (c) by JongYun. Jung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5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hdr="0" ftr="0" dt="0"/>
  <p:txStyles>
    <p:titleStyle>
      <a:lvl1pPr algn="ctr" defTabSz="914378" rtl="0" eaLnBrk="1" latinLnBrk="1" hangingPunct="1">
        <a:spcBef>
          <a:spcPct val="0"/>
        </a:spcBef>
        <a:buNone/>
        <a:defRPr lang="ko-KR" altLang="en-US" sz="4000" b="1" kern="1200" dirty="0">
          <a:solidFill>
            <a:schemeClr val="accent4">
              <a:lumMod val="50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D3C3E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ABDFF-613A-46E3-82B7-D8D1F0D1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분배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0917B-E87D-412C-BAC4-43BFF2AA7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37C20-7C63-4F6A-9B25-AF82EF8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7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471D215-1A48-4E82-83FE-1481413A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 횟수 </a:t>
            </a:r>
            <a:r>
              <a:rPr lang="en-US" altLang="ko-KR" dirty="0"/>
              <a:t>2</a:t>
            </a:r>
            <a:r>
              <a:rPr lang="ko-KR" altLang="en-US" dirty="0"/>
              <a:t>회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55603"/>
              </p:ext>
            </p:extLst>
          </p:nvPr>
        </p:nvGraphicFramePr>
        <p:xfrm>
          <a:off x="346678" y="3206741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26170"/>
              </p:ext>
            </p:extLst>
          </p:nvPr>
        </p:nvGraphicFramePr>
        <p:xfrm>
          <a:off x="2794950" y="1550557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53621"/>
              </p:ext>
            </p:extLst>
          </p:nvPr>
        </p:nvGraphicFramePr>
        <p:xfrm>
          <a:off x="2794950" y="2126621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557641"/>
              </p:ext>
            </p:extLst>
          </p:nvPr>
        </p:nvGraphicFramePr>
        <p:xfrm>
          <a:off x="2794950" y="2702685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73883"/>
              </p:ext>
            </p:extLst>
          </p:nvPr>
        </p:nvGraphicFramePr>
        <p:xfrm>
          <a:off x="2794950" y="3278749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37850"/>
              </p:ext>
            </p:extLst>
          </p:nvPr>
        </p:nvGraphicFramePr>
        <p:xfrm>
          <a:off x="2794950" y="3766037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68682"/>
              </p:ext>
            </p:extLst>
          </p:nvPr>
        </p:nvGraphicFramePr>
        <p:xfrm>
          <a:off x="2794950" y="4502885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왼쪽 대괄호 1"/>
          <p:cNvSpPr/>
          <p:nvPr/>
        </p:nvSpPr>
        <p:spPr>
          <a:xfrm>
            <a:off x="2506918" y="1550557"/>
            <a:ext cx="144016" cy="151216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>
            <a:off x="2506918" y="3206741"/>
            <a:ext cx="152554" cy="1008112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2515456" y="4430877"/>
            <a:ext cx="144016" cy="504056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2" idx="1"/>
          </p:cNvCxnSpPr>
          <p:nvPr/>
        </p:nvCxnSpPr>
        <p:spPr>
          <a:xfrm flipV="1">
            <a:off x="1930854" y="2306641"/>
            <a:ext cx="576064" cy="9721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6" idx="1"/>
          </p:cNvCxnSpPr>
          <p:nvPr/>
        </p:nvCxnSpPr>
        <p:spPr>
          <a:xfrm>
            <a:off x="1930854" y="3278749"/>
            <a:ext cx="576064" cy="43204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7" idx="1"/>
          </p:cNvCxnSpPr>
          <p:nvPr/>
        </p:nvCxnSpPr>
        <p:spPr>
          <a:xfrm>
            <a:off x="1930854" y="3278749"/>
            <a:ext cx="584602" cy="1404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대괄호 23"/>
          <p:cNvSpPr/>
          <p:nvPr/>
        </p:nvSpPr>
        <p:spPr>
          <a:xfrm>
            <a:off x="5963302" y="1262525"/>
            <a:ext cx="144016" cy="151216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대괄호 24"/>
          <p:cNvSpPr/>
          <p:nvPr/>
        </p:nvSpPr>
        <p:spPr>
          <a:xfrm>
            <a:off x="5963302" y="2918709"/>
            <a:ext cx="152554" cy="1008112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/>
          <p:cNvSpPr/>
          <p:nvPr/>
        </p:nvSpPr>
        <p:spPr>
          <a:xfrm>
            <a:off x="5971840" y="4142845"/>
            <a:ext cx="144016" cy="504056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68356"/>
              </p:ext>
            </p:extLst>
          </p:nvPr>
        </p:nvGraphicFramePr>
        <p:xfrm>
          <a:off x="6273830" y="1302699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990066"/>
              </p:ext>
            </p:extLst>
          </p:nvPr>
        </p:nvGraphicFramePr>
        <p:xfrm>
          <a:off x="6273830" y="1821821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14538"/>
              </p:ext>
            </p:extLst>
          </p:nvPr>
        </p:nvGraphicFramePr>
        <p:xfrm>
          <a:off x="6273830" y="2325877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84275"/>
              </p:ext>
            </p:extLst>
          </p:nvPr>
        </p:nvGraphicFramePr>
        <p:xfrm>
          <a:off x="6273830" y="3005783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06780"/>
              </p:ext>
            </p:extLst>
          </p:nvPr>
        </p:nvGraphicFramePr>
        <p:xfrm>
          <a:off x="6273830" y="3501455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56473"/>
              </p:ext>
            </p:extLst>
          </p:nvPr>
        </p:nvGraphicFramePr>
        <p:xfrm>
          <a:off x="6273830" y="4193739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7" idx="3"/>
            <a:endCxn id="24" idx="1"/>
          </p:cNvCxnSpPr>
          <p:nvPr/>
        </p:nvCxnSpPr>
        <p:spPr>
          <a:xfrm>
            <a:off x="4314454" y="1702957"/>
            <a:ext cx="1648848" cy="3156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3"/>
            <a:endCxn id="25" idx="1"/>
          </p:cNvCxnSpPr>
          <p:nvPr/>
        </p:nvCxnSpPr>
        <p:spPr>
          <a:xfrm>
            <a:off x="4314454" y="1702957"/>
            <a:ext cx="1648848" cy="171980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26" idx="1"/>
          </p:cNvCxnSpPr>
          <p:nvPr/>
        </p:nvCxnSpPr>
        <p:spPr>
          <a:xfrm>
            <a:off x="4314454" y="1702957"/>
            <a:ext cx="1657386" cy="26919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0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11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3528" y="289311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979712" y="1268760"/>
          <a:ext cx="1155091" cy="18288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2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979712" y="184482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979712" y="2420888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79712" y="299695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979712" y="348424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979712" y="4221088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83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왼쪽 대괄호 1"/>
          <p:cNvSpPr/>
          <p:nvPr/>
        </p:nvSpPr>
        <p:spPr>
          <a:xfrm>
            <a:off x="1835696" y="1268760"/>
            <a:ext cx="93415" cy="151216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>
            <a:off x="1835696" y="2924944"/>
            <a:ext cx="98953" cy="1008112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1844234" y="4149080"/>
            <a:ext cx="93415" cy="504056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6" idx="3"/>
            <a:endCxn id="2" idx="1"/>
          </p:cNvCxnSpPr>
          <p:nvPr/>
        </p:nvCxnSpPr>
        <p:spPr>
          <a:xfrm flipV="1">
            <a:off x="1478619" y="2024844"/>
            <a:ext cx="357077" cy="97494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3"/>
            <a:endCxn id="16" idx="1"/>
          </p:cNvCxnSpPr>
          <p:nvPr/>
        </p:nvCxnSpPr>
        <p:spPr>
          <a:xfrm>
            <a:off x="1478619" y="2999790"/>
            <a:ext cx="357077" cy="4292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3"/>
            <a:endCxn id="17" idx="1"/>
          </p:cNvCxnSpPr>
          <p:nvPr/>
        </p:nvCxnSpPr>
        <p:spPr>
          <a:xfrm>
            <a:off x="1478619" y="2999790"/>
            <a:ext cx="365615" cy="140131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왼쪽 대괄호 23"/>
          <p:cNvSpPr/>
          <p:nvPr/>
        </p:nvSpPr>
        <p:spPr>
          <a:xfrm>
            <a:off x="3896984" y="105818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대괄호 24"/>
          <p:cNvSpPr/>
          <p:nvPr/>
        </p:nvSpPr>
        <p:spPr>
          <a:xfrm>
            <a:off x="3896984" y="764703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대괄호 25"/>
          <p:cNvSpPr/>
          <p:nvPr/>
        </p:nvSpPr>
        <p:spPr>
          <a:xfrm>
            <a:off x="3896984" y="1240026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090440" y="4462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4090440" y="27196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4090440" y="487986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4090440" y="72744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090440" y="96292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4090440" y="120336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직선 화살표 연결선 33"/>
          <p:cNvCxnSpPr>
            <a:stCxn id="7" idx="3"/>
            <a:endCxn id="24" idx="1"/>
          </p:cNvCxnSpPr>
          <p:nvPr/>
        </p:nvCxnSpPr>
        <p:spPr>
          <a:xfrm flipV="1">
            <a:off x="3134803" y="380627"/>
            <a:ext cx="762181" cy="97957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3"/>
            <a:endCxn id="25" idx="1"/>
          </p:cNvCxnSpPr>
          <p:nvPr/>
        </p:nvCxnSpPr>
        <p:spPr>
          <a:xfrm flipV="1">
            <a:off x="3134803" y="944724"/>
            <a:ext cx="762181" cy="41547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7" idx="3"/>
            <a:endCxn id="26" idx="1"/>
          </p:cNvCxnSpPr>
          <p:nvPr/>
        </p:nvCxnSpPr>
        <p:spPr>
          <a:xfrm flipV="1">
            <a:off x="3134803" y="1324595"/>
            <a:ext cx="762181" cy="356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5425790" y="4129125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1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5425790" y="432729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1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5425790" y="455742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1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5425790" y="4773446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1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/>
          </p:nvPr>
        </p:nvGraphicFramePr>
        <p:xfrm>
          <a:off x="5425790" y="4981106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016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425790" y="521756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직선 화살표 연결선 52"/>
          <p:cNvCxnSpPr>
            <a:stCxn id="13" idx="3"/>
            <a:endCxn id="95" idx="1"/>
          </p:cNvCxnSpPr>
          <p:nvPr/>
        </p:nvCxnSpPr>
        <p:spPr>
          <a:xfrm>
            <a:off x="3134803" y="3590920"/>
            <a:ext cx="2094704" cy="87876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13" idx="3"/>
            <a:endCxn id="96" idx="1"/>
          </p:cNvCxnSpPr>
          <p:nvPr/>
        </p:nvCxnSpPr>
        <p:spPr>
          <a:xfrm>
            <a:off x="3134803" y="3590920"/>
            <a:ext cx="2094704" cy="137085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97" idx="1"/>
          </p:cNvCxnSpPr>
          <p:nvPr/>
        </p:nvCxnSpPr>
        <p:spPr>
          <a:xfrm>
            <a:off x="3134803" y="3590920"/>
            <a:ext cx="2094704" cy="169914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왼쪽 대괄호 94"/>
          <p:cNvSpPr/>
          <p:nvPr/>
        </p:nvSpPr>
        <p:spPr>
          <a:xfrm>
            <a:off x="5229507" y="4194872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왼쪽 대괄호 95"/>
          <p:cNvSpPr/>
          <p:nvPr/>
        </p:nvSpPr>
        <p:spPr>
          <a:xfrm>
            <a:off x="5229507" y="4781749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왼쪽 대괄호 96"/>
          <p:cNvSpPr/>
          <p:nvPr/>
        </p:nvSpPr>
        <p:spPr>
          <a:xfrm>
            <a:off x="5229507" y="5205494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왼쪽 대괄호 100"/>
          <p:cNvSpPr/>
          <p:nvPr/>
        </p:nvSpPr>
        <p:spPr>
          <a:xfrm>
            <a:off x="6103773" y="537866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왼쪽 대괄호 101"/>
          <p:cNvSpPr/>
          <p:nvPr/>
        </p:nvSpPr>
        <p:spPr>
          <a:xfrm>
            <a:off x="6103773" y="1196751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왼쪽 대괄호 102"/>
          <p:cNvSpPr/>
          <p:nvPr/>
        </p:nvSpPr>
        <p:spPr>
          <a:xfrm>
            <a:off x="6103773" y="1672074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/>
          </p:nvPr>
        </p:nvGraphicFramePr>
        <p:xfrm>
          <a:off x="6297229" y="47667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/>
          </p:nvPr>
        </p:nvGraphicFramePr>
        <p:xfrm>
          <a:off x="6297229" y="70401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/>
          </p:nvPr>
        </p:nvGraphicFramePr>
        <p:xfrm>
          <a:off x="6297229" y="92003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/>
          </p:nvPr>
        </p:nvGraphicFramePr>
        <p:xfrm>
          <a:off x="6297229" y="115949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표 107"/>
          <p:cNvGraphicFramePr>
            <a:graphicFrameLocks noGrp="1"/>
          </p:cNvGraphicFramePr>
          <p:nvPr>
            <p:extLst/>
          </p:nvPr>
        </p:nvGraphicFramePr>
        <p:xfrm>
          <a:off x="6297229" y="1394968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표 108"/>
          <p:cNvGraphicFramePr>
            <a:graphicFrameLocks noGrp="1"/>
          </p:cNvGraphicFramePr>
          <p:nvPr>
            <p:extLst/>
          </p:nvPr>
        </p:nvGraphicFramePr>
        <p:xfrm>
          <a:off x="6297229" y="163541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왼쪽 대괄호 109"/>
          <p:cNvSpPr/>
          <p:nvPr/>
        </p:nvSpPr>
        <p:spPr>
          <a:xfrm>
            <a:off x="4165585" y="1872839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왼쪽 대괄호 110"/>
          <p:cNvSpPr/>
          <p:nvPr/>
        </p:nvSpPr>
        <p:spPr>
          <a:xfrm>
            <a:off x="4165585" y="2531724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왼쪽 대괄호 111"/>
          <p:cNvSpPr/>
          <p:nvPr/>
        </p:nvSpPr>
        <p:spPr>
          <a:xfrm>
            <a:off x="4165585" y="3007047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4359041" y="1811645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4359041" y="2038983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표 114"/>
          <p:cNvGraphicFramePr>
            <a:graphicFrameLocks noGrp="1"/>
          </p:cNvGraphicFramePr>
          <p:nvPr>
            <p:extLst/>
          </p:nvPr>
        </p:nvGraphicFramePr>
        <p:xfrm>
          <a:off x="4359041" y="2255007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표 115"/>
          <p:cNvGraphicFramePr>
            <a:graphicFrameLocks noGrp="1"/>
          </p:cNvGraphicFramePr>
          <p:nvPr>
            <p:extLst/>
          </p:nvPr>
        </p:nvGraphicFramePr>
        <p:xfrm>
          <a:off x="4359041" y="2494465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표 116"/>
          <p:cNvGraphicFramePr>
            <a:graphicFrameLocks noGrp="1"/>
          </p:cNvGraphicFramePr>
          <p:nvPr>
            <p:extLst/>
          </p:nvPr>
        </p:nvGraphicFramePr>
        <p:xfrm>
          <a:off x="4359041" y="2729941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>
            <p:extLst/>
          </p:nvPr>
        </p:nvGraphicFramePr>
        <p:xfrm>
          <a:off x="4359041" y="2970385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왼쪽 대괄호 118"/>
          <p:cNvSpPr/>
          <p:nvPr/>
        </p:nvSpPr>
        <p:spPr>
          <a:xfrm>
            <a:off x="6526639" y="2722365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왼쪽 대괄호 119"/>
          <p:cNvSpPr/>
          <p:nvPr/>
        </p:nvSpPr>
        <p:spPr>
          <a:xfrm>
            <a:off x="6526639" y="3381250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왼쪽 대괄호 120"/>
          <p:cNvSpPr/>
          <p:nvPr/>
        </p:nvSpPr>
        <p:spPr>
          <a:xfrm>
            <a:off x="6526639" y="3856573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2" name="표 121"/>
          <p:cNvGraphicFramePr>
            <a:graphicFrameLocks noGrp="1"/>
          </p:cNvGraphicFramePr>
          <p:nvPr>
            <p:extLst/>
          </p:nvPr>
        </p:nvGraphicFramePr>
        <p:xfrm>
          <a:off x="6720095" y="2661171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표 122"/>
          <p:cNvGraphicFramePr>
            <a:graphicFrameLocks noGrp="1"/>
          </p:cNvGraphicFramePr>
          <p:nvPr>
            <p:extLst/>
          </p:nvPr>
        </p:nvGraphicFramePr>
        <p:xfrm>
          <a:off x="6720095" y="2888509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>
            <p:extLst/>
          </p:nvPr>
        </p:nvGraphicFramePr>
        <p:xfrm>
          <a:off x="6720095" y="3104533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/>
          </p:nvPr>
        </p:nvGraphicFramePr>
        <p:xfrm>
          <a:off x="6720095" y="3343991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>
            <p:extLst/>
          </p:nvPr>
        </p:nvGraphicFramePr>
        <p:xfrm>
          <a:off x="6720095" y="3579467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>
            <p:extLst/>
          </p:nvPr>
        </p:nvGraphicFramePr>
        <p:xfrm>
          <a:off x="6720095" y="3819911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왼쪽 대괄호 127"/>
          <p:cNvSpPr/>
          <p:nvPr/>
        </p:nvSpPr>
        <p:spPr>
          <a:xfrm>
            <a:off x="3658464" y="5261366"/>
            <a:ext cx="79115" cy="549617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왼쪽 대괄호 128"/>
          <p:cNvSpPr/>
          <p:nvPr/>
        </p:nvSpPr>
        <p:spPr>
          <a:xfrm>
            <a:off x="3658464" y="5920251"/>
            <a:ext cx="79115" cy="360041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왼쪽 대괄호 129"/>
          <p:cNvSpPr/>
          <p:nvPr/>
        </p:nvSpPr>
        <p:spPr>
          <a:xfrm>
            <a:off x="3658464" y="6395574"/>
            <a:ext cx="79115" cy="16913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/>
          </p:nvPr>
        </p:nvGraphicFramePr>
        <p:xfrm>
          <a:off x="3851920" y="520017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/>
          </p:nvPr>
        </p:nvGraphicFramePr>
        <p:xfrm>
          <a:off x="3851920" y="5427510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표 132"/>
          <p:cNvGraphicFramePr>
            <a:graphicFrameLocks noGrp="1"/>
          </p:cNvGraphicFramePr>
          <p:nvPr>
            <p:extLst/>
          </p:nvPr>
        </p:nvGraphicFramePr>
        <p:xfrm>
          <a:off x="3851920" y="5643534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/>
          </p:nvPr>
        </p:nvGraphicFramePr>
        <p:xfrm>
          <a:off x="3851920" y="588299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표 134"/>
          <p:cNvGraphicFramePr>
            <a:graphicFrameLocks noGrp="1"/>
          </p:cNvGraphicFramePr>
          <p:nvPr>
            <p:extLst/>
          </p:nvPr>
        </p:nvGraphicFramePr>
        <p:xfrm>
          <a:off x="3851920" y="6118468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표 135"/>
          <p:cNvGraphicFramePr>
            <a:graphicFrameLocks noGrp="1"/>
          </p:cNvGraphicFramePr>
          <p:nvPr>
            <p:extLst/>
          </p:nvPr>
        </p:nvGraphicFramePr>
        <p:xfrm>
          <a:off x="3851920" y="6358912"/>
          <a:ext cx="1155091" cy="213360"/>
        </p:xfrm>
        <a:graphic>
          <a:graphicData uri="http://schemas.openxmlformats.org/drawingml/2006/table">
            <a:tbl>
              <a:tblPr/>
              <a:tblGrid>
                <a:gridCol w="1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9168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14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0" name="직선 화살표 연결선 139"/>
          <p:cNvCxnSpPr/>
          <p:nvPr/>
        </p:nvCxnSpPr>
        <p:spPr>
          <a:xfrm flipV="1">
            <a:off x="3114519" y="1393700"/>
            <a:ext cx="2681617" cy="56700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V="1">
            <a:off x="3154593" y="2512317"/>
            <a:ext cx="821506" cy="7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3209609" y="3172561"/>
            <a:ext cx="3202689" cy="39127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>
            <a:off x="3176866" y="4342486"/>
            <a:ext cx="388480" cy="124301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7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B19AF5-97C7-447B-A13A-F3132F57A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도깨비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16492E64-6121-4E55-8D79-1CFBD1DF1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42D7A6-FDC7-4419-A0D7-2F0E634B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620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13</a:t>
            </a:fld>
            <a:endParaRPr lang="en-US" altLang="ko-KR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043607" y="1096138"/>
          <a:ext cx="2554925" cy="256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9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9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800" b="1" dirty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</a:t>
                      </a:r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14743" y="559210"/>
            <a:ext cx="233269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MAP[][] : 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지도 정보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47433" y="559616"/>
            <a:ext cx="408958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D[][] : 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시작점에서 각 정점까지 거리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90310"/>
              </p:ext>
            </p:extLst>
          </p:nvPr>
        </p:nvGraphicFramePr>
        <p:xfrm>
          <a:off x="4174774" y="1096140"/>
          <a:ext cx="2554925" cy="2563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err="1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tx</a:t>
                      </a:r>
                      <a:endParaRPr lang="en-US" altLang="ko-KR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ty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b="1" kern="1200" dirty="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474304" y="2291102"/>
            <a:ext cx="3960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505564" y="2291102"/>
            <a:ext cx="3960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288106" y="4843221"/>
            <a:ext cx="78860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tx</a:t>
            </a:r>
            <a:endParaRPr lang="en-US" altLang="ko-KR" dirty="0">
              <a:solidFill>
                <a:srgbClr val="002060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ty</a:t>
            </a:r>
            <a:endParaRPr lang="ko-KR" altLang="en-US" dirty="0">
              <a:solidFill>
                <a:srgbClr val="002060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99424" y="4174685"/>
            <a:ext cx="78860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x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y</a:t>
            </a:r>
            <a:endParaRPr lang="ko-KR" altLang="en-US" dirty="0">
              <a:solidFill>
                <a:srgbClr val="002060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cxnSp>
        <p:nvCxnSpPr>
          <p:cNvPr id="15" name="직선 화살표 연결선 14"/>
          <p:cNvCxnSpPr>
            <a:stCxn id="20" idx="6"/>
            <a:endCxn id="7" idx="2"/>
          </p:cNvCxnSpPr>
          <p:nvPr/>
        </p:nvCxnSpPr>
        <p:spPr>
          <a:xfrm>
            <a:off x="4788024" y="4534725"/>
            <a:ext cx="1500082" cy="6685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23268" y="4210239"/>
            <a:ext cx="1454244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MAP[</a:t>
            </a:r>
            <a:r>
              <a:rPr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tx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][ty]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29829" y="4942322"/>
            <a:ext cx="788600" cy="720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0</a:t>
            </a:r>
            <a:endParaRPr lang="ko-KR" altLang="en-US" dirty="0">
              <a:solidFill>
                <a:srgbClr val="002060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2696304" y="4441208"/>
            <a:ext cx="1302259" cy="723266"/>
          </a:xfrm>
          <a:custGeom>
            <a:avLst/>
            <a:gdLst>
              <a:gd name="connsiteX0" fmla="*/ 0 w 1177871"/>
              <a:gd name="connsiteY0" fmla="*/ 464949 h 464949"/>
              <a:gd name="connsiteX1" fmla="*/ 154983 w 1177871"/>
              <a:gd name="connsiteY1" fmla="*/ 232474 h 464949"/>
              <a:gd name="connsiteX2" fmla="*/ 480447 w 1177871"/>
              <a:gd name="connsiteY2" fmla="*/ 387457 h 464949"/>
              <a:gd name="connsiteX3" fmla="*/ 666427 w 1177871"/>
              <a:gd name="connsiteY3" fmla="*/ 139484 h 464949"/>
              <a:gd name="connsiteX4" fmla="*/ 976393 w 1177871"/>
              <a:gd name="connsiteY4" fmla="*/ 139484 h 464949"/>
              <a:gd name="connsiteX5" fmla="*/ 1053884 w 1177871"/>
              <a:gd name="connsiteY5" fmla="*/ 46495 h 464949"/>
              <a:gd name="connsiteX6" fmla="*/ 1177871 w 1177871"/>
              <a:gd name="connsiteY6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7871" h="464949">
                <a:moveTo>
                  <a:pt x="0" y="464949"/>
                </a:moveTo>
                <a:cubicBezTo>
                  <a:pt x="37454" y="355169"/>
                  <a:pt x="74909" y="245389"/>
                  <a:pt x="154983" y="232474"/>
                </a:cubicBezTo>
                <a:cubicBezTo>
                  <a:pt x="235057" y="219559"/>
                  <a:pt x="395206" y="402955"/>
                  <a:pt x="480447" y="387457"/>
                </a:cubicBezTo>
                <a:cubicBezTo>
                  <a:pt x="565688" y="371959"/>
                  <a:pt x="583769" y="180813"/>
                  <a:pt x="666427" y="139484"/>
                </a:cubicBezTo>
                <a:cubicBezTo>
                  <a:pt x="749085" y="98155"/>
                  <a:pt x="911817" y="154982"/>
                  <a:pt x="976393" y="139484"/>
                </a:cubicBezTo>
                <a:cubicBezTo>
                  <a:pt x="1040969" y="123986"/>
                  <a:pt x="1020304" y="69742"/>
                  <a:pt x="1053884" y="46495"/>
                </a:cubicBezTo>
                <a:cubicBezTo>
                  <a:pt x="1087464" y="23248"/>
                  <a:pt x="1132667" y="11624"/>
                  <a:pt x="1177871" y="0"/>
                </a:cubicBezTo>
              </a:path>
            </a:pathLst>
          </a:cu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2805193" y="5339876"/>
            <a:ext cx="3549112" cy="403214"/>
          </a:xfrm>
          <a:custGeom>
            <a:avLst/>
            <a:gdLst>
              <a:gd name="connsiteX0" fmla="*/ 0 w 3549112"/>
              <a:gd name="connsiteY0" fmla="*/ 15732 h 403214"/>
              <a:gd name="connsiteX1" fmla="*/ 356461 w 3549112"/>
              <a:gd name="connsiteY1" fmla="*/ 403189 h 403214"/>
              <a:gd name="connsiteX2" fmla="*/ 743919 w 3549112"/>
              <a:gd name="connsiteY2" fmla="*/ 233 h 403214"/>
              <a:gd name="connsiteX3" fmla="*/ 1115878 w 3549112"/>
              <a:gd name="connsiteY3" fmla="*/ 341196 h 403214"/>
              <a:gd name="connsiteX4" fmla="*/ 1425844 w 3549112"/>
              <a:gd name="connsiteY4" fmla="*/ 93223 h 403214"/>
              <a:gd name="connsiteX5" fmla="*/ 1797804 w 3549112"/>
              <a:gd name="connsiteY5" fmla="*/ 232708 h 403214"/>
              <a:gd name="connsiteX6" fmla="*/ 2169763 w 3549112"/>
              <a:gd name="connsiteY6" fmla="*/ 108721 h 403214"/>
              <a:gd name="connsiteX7" fmla="*/ 2557221 w 3549112"/>
              <a:gd name="connsiteY7" fmla="*/ 248206 h 403214"/>
              <a:gd name="connsiteX8" fmla="*/ 2975675 w 3549112"/>
              <a:gd name="connsiteY8" fmla="*/ 93223 h 403214"/>
              <a:gd name="connsiteX9" fmla="*/ 3394129 w 3549112"/>
              <a:gd name="connsiteY9" fmla="*/ 155216 h 403214"/>
              <a:gd name="connsiteX10" fmla="*/ 3549112 w 3549112"/>
              <a:gd name="connsiteY10" fmla="*/ 62227 h 40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49112" h="403214">
                <a:moveTo>
                  <a:pt x="0" y="15732"/>
                </a:moveTo>
                <a:cubicBezTo>
                  <a:pt x="116237" y="210752"/>
                  <a:pt x="232475" y="405772"/>
                  <a:pt x="356461" y="403189"/>
                </a:cubicBezTo>
                <a:cubicBezTo>
                  <a:pt x="480447" y="400606"/>
                  <a:pt x="617350" y="10565"/>
                  <a:pt x="743919" y="233"/>
                </a:cubicBezTo>
                <a:cubicBezTo>
                  <a:pt x="870489" y="-10099"/>
                  <a:pt x="1002224" y="325698"/>
                  <a:pt x="1115878" y="341196"/>
                </a:cubicBezTo>
                <a:cubicBezTo>
                  <a:pt x="1229532" y="356694"/>
                  <a:pt x="1312190" y="111304"/>
                  <a:pt x="1425844" y="93223"/>
                </a:cubicBezTo>
                <a:cubicBezTo>
                  <a:pt x="1539498" y="75142"/>
                  <a:pt x="1673818" y="230125"/>
                  <a:pt x="1797804" y="232708"/>
                </a:cubicBezTo>
                <a:cubicBezTo>
                  <a:pt x="1921790" y="235291"/>
                  <a:pt x="2043194" y="106138"/>
                  <a:pt x="2169763" y="108721"/>
                </a:cubicBezTo>
                <a:cubicBezTo>
                  <a:pt x="2296332" y="111304"/>
                  <a:pt x="2422902" y="250789"/>
                  <a:pt x="2557221" y="248206"/>
                </a:cubicBezTo>
                <a:cubicBezTo>
                  <a:pt x="2691540" y="245623"/>
                  <a:pt x="2836190" y="108721"/>
                  <a:pt x="2975675" y="93223"/>
                </a:cubicBezTo>
                <a:cubicBezTo>
                  <a:pt x="3115160" y="77725"/>
                  <a:pt x="3298556" y="160382"/>
                  <a:pt x="3394129" y="155216"/>
                </a:cubicBezTo>
                <a:cubicBezTo>
                  <a:pt x="3489702" y="150050"/>
                  <a:pt x="3519407" y="106138"/>
                  <a:pt x="3549112" y="62227"/>
                </a:cubicBezTo>
              </a:path>
            </a:pathLst>
          </a:cu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821" y="5818869"/>
            <a:ext cx="122341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D[</a:t>
            </a:r>
            <a:r>
              <a:rPr lang="en-US" altLang="ko-KR" dirty="0" err="1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tx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][ty]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61060" y="4164920"/>
            <a:ext cx="99257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나눔명조" panose="02020603020101020101" pitchFamily="18" charset="-127"/>
              </a:rPr>
              <a:t>D[x][y]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6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480921B-7EEA-4FBC-9F2A-7CE1F2109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62970CC-D097-4AE5-93FC-D64DC00EA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CD6888-4812-4C8A-9231-472442B0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49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97090" y="1703631"/>
            <a:ext cx="2736304" cy="1980220"/>
            <a:chOff x="4067944" y="4113076"/>
            <a:chExt cx="2736304" cy="1980220"/>
          </a:xfrm>
        </p:grpSpPr>
        <p:sp>
          <p:nvSpPr>
            <p:cNvPr id="7" name="타원 6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7" idx="6"/>
              <a:endCxn id="12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6"/>
              <a:endCxn id="11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7"/>
              <a:endCxn id="7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" idx="5"/>
              <a:endCxn id="8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5"/>
              <a:endCxn id="9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7"/>
              <a:endCxn id="8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6"/>
              <a:endCxn id="14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5"/>
              <a:endCxn id="13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4"/>
              <a:endCxn id="13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62262"/>
              </p:ext>
            </p:extLst>
          </p:nvPr>
        </p:nvGraphicFramePr>
        <p:xfrm>
          <a:off x="4733700" y="1028689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44735"/>
              </p:ext>
            </p:extLst>
          </p:nvPr>
        </p:nvGraphicFramePr>
        <p:xfrm>
          <a:off x="374527" y="4100619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32252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16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59824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20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87395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2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114967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2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54968-4BBC-46C5-A8AF-AFDE98691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~ N</a:t>
            </a:r>
            <a:r>
              <a:rPr lang="ko-KR" altLang="en-US" dirty="0"/>
              <a:t>번 회사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~ N</a:t>
            </a:r>
            <a:r>
              <a:rPr lang="ko-KR" altLang="en-US" dirty="0"/>
              <a:t>번 프로젝트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723967-D06C-4FCC-AD38-D0F00062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가능한 모든 경우를 나열한다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A9BC64-8A19-4836-AB28-97F77192E5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34138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02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142539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0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170110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4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197682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4 8 1 9 2 5 3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57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1589906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3962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90106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7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085850" y="3055051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4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462114" y="222695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526010" y="222695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90106" y="3847139"/>
            <a:ext cx="360040" cy="360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16597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9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45890" y="3847139"/>
            <a:ext cx="360040" cy="3600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cxnSpLocks/>
            <a:stCxn id="7" idx="6"/>
            <a:endCxn id="12" idx="2"/>
          </p:cNvCxnSpPr>
          <p:nvPr/>
        </p:nvCxnSpPr>
        <p:spPr>
          <a:xfrm>
            <a:off x="1949946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6"/>
            <a:endCxn id="11" idx="2"/>
          </p:cNvCxnSpPr>
          <p:nvPr/>
        </p:nvCxnSpPr>
        <p:spPr>
          <a:xfrm>
            <a:off x="2886050" y="2406979"/>
            <a:ext cx="57606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7"/>
            <a:endCxn id="7" idx="3"/>
          </p:cNvCxnSpPr>
          <p:nvPr/>
        </p:nvCxnSpPr>
        <p:spPr>
          <a:xfrm flipV="1">
            <a:off x="1393163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5"/>
            <a:endCxn id="8" idx="1"/>
          </p:cNvCxnSpPr>
          <p:nvPr/>
        </p:nvCxnSpPr>
        <p:spPr>
          <a:xfrm>
            <a:off x="1897219" y="2534272"/>
            <a:ext cx="24947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5"/>
            <a:endCxn id="9" idx="1"/>
          </p:cNvCxnSpPr>
          <p:nvPr/>
        </p:nvCxnSpPr>
        <p:spPr>
          <a:xfrm>
            <a:off x="2833323" y="2534272"/>
            <a:ext cx="609510" cy="5735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7"/>
            <a:endCxn id="8" idx="3"/>
          </p:cNvCxnSpPr>
          <p:nvPr/>
        </p:nvCxnSpPr>
        <p:spPr>
          <a:xfrm flipV="1">
            <a:off x="1753203" y="3362364"/>
            <a:ext cx="393486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6"/>
            <a:endCxn id="14" idx="2"/>
          </p:cNvCxnSpPr>
          <p:nvPr/>
        </p:nvCxnSpPr>
        <p:spPr>
          <a:xfrm>
            <a:off x="1805930" y="4027159"/>
            <a:ext cx="36004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5"/>
            <a:endCxn id="13" idx="1"/>
          </p:cNvCxnSpPr>
          <p:nvPr/>
        </p:nvCxnSpPr>
        <p:spPr>
          <a:xfrm>
            <a:off x="2401275" y="3362364"/>
            <a:ext cx="1041558" cy="53750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4"/>
            <a:endCxn id="13" idx="0"/>
          </p:cNvCxnSpPr>
          <p:nvPr/>
        </p:nvCxnSpPr>
        <p:spPr>
          <a:xfrm>
            <a:off x="3570126" y="3415091"/>
            <a:ext cx="0" cy="43204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80452" y="1745296"/>
          <a:ext cx="1158448" cy="4201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24">
                  <a:extLst>
                    <a:ext uri="{9D8B030D-6E8A-4147-A177-3AD203B41FA5}">
                      <a16:colId xmlns:a16="http://schemas.microsoft.com/office/drawing/2014/main" val="2193521382"/>
                    </a:ext>
                  </a:extLst>
                </a:gridCol>
                <a:gridCol w="57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진입차수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262188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63326" y="5713161"/>
            <a:ext cx="225254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4 8 1 9 2 5 3 7</a:t>
            </a:r>
            <a:endParaRPr lang="ko-KR" altLang="en-US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63786" y="4644152"/>
          <a:ext cx="41624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큐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0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57542" y="989561"/>
            <a:ext cx="5648158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txBody>
          <a:bodyPr wrap="square" tIns="108000" bIns="10800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G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그래프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정점 집합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간선 집합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스택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[1..|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|] : 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방문정보 저장</a:t>
            </a:r>
            <a:endParaRPr lang="en-US" altLang="ko-KR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//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 :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정점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 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의 인접 정점들 집합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TOPOLOGICAL_SORT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정점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∈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if 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indegree(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= 0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	DFS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while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.size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&gt; 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←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S.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	print( 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-----------------------------------------------------------	</a:t>
            </a: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DFS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[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v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true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;</a:t>
            </a:r>
          </a:p>
          <a:p>
            <a:endParaRPr lang="en-US" altLang="ko-KR" b="1" dirty="0"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for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each</a:t>
            </a:r>
            <a:r>
              <a:rPr lang="ko-KR" altLang="en-US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정점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∈ 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Adj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</a:t>
            </a:r>
            <a:endParaRPr lang="en-US" altLang="ko-KR" i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if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visit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]  = 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false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			</a:t>
            </a:r>
            <a:r>
              <a:rPr lang="en-US" altLang="ko-KR" b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DFS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( </a:t>
            </a:r>
            <a:r>
              <a:rPr lang="en-US" altLang="ko-KR" i="1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u </a:t>
            </a:r>
            <a:r>
              <a:rPr lang="en-US" altLang="ko-KR" dirty="0"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	</a:t>
            </a:r>
            <a:r>
              <a:rPr lang="en-US" altLang="ko-KR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.push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09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 </a:t>
            </a:r>
            <a:r>
              <a:rPr lang="en-US" altLang="ko-KR" dirty="0"/>
              <a:t>- DFS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1352550"/>
            <a:ext cx="8229600" cy="10239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233974" y="2487035"/>
            <a:ext cx="2736304" cy="1980220"/>
            <a:chOff x="4067944" y="4113076"/>
            <a:chExt cx="2736304" cy="1980220"/>
          </a:xfrm>
        </p:grpSpPr>
        <p:sp>
          <p:nvSpPr>
            <p:cNvPr id="7" name="타원 6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stCxn id="7" idx="6"/>
              <a:endCxn id="12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2" idx="6"/>
              <a:endCxn id="11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0" idx="7"/>
              <a:endCxn id="7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7" idx="5"/>
              <a:endCxn id="8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2" idx="5"/>
              <a:endCxn id="9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7"/>
              <a:endCxn id="8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5" idx="6"/>
              <a:endCxn id="14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5"/>
              <a:endCxn id="13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9" idx="4"/>
              <a:endCxn id="13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5019674" y="4892471"/>
          <a:ext cx="37084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70841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5110649" y="2632330"/>
            <a:ext cx="2736304" cy="1980220"/>
            <a:chOff x="4067944" y="4113076"/>
            <a:chExt cx="2736304" cy="1980220"/>
          </a:xfrm>
        </p:grpSpPr>
        <p:sp>
          <p:nvSpPr>
            <p:cNvPr id="29" name="타원 28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29" idx="6"/>
              <a:endCxn id="34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4" idx="6"/>
              <a:endCxn id="33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7"/>
              <a:endCxn id="29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9" idx="5"/>
              <a:endCxn id="30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5"/>
              <a:endCxn id="31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7" idx="7"/>
              <a:endCxn id="30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7" idx="6"/>
              <a:endCxn id="36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0" idx="5"/>
              <a:endCxn id="35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1" idx="4"/>
              <a:endCxn id="35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직선 화살표 연결선 46"/>
          <p:cNvCxnSpPr/>
          <p:nvPr/>
        </p:nvCxnSpPr>
        <p:spPr>
          <a:xfrm flipH="1">
            <a:off x="6991350" y="2672998"/>
            <a:ext cx="423555" cy="0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74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 </a:t>
            </a:r>
            <a:r>
              <a:rPr lang="en-US" altLang="ko-KR" dirty="0"/>
              <a:t>- DFS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1352550"/>
            <a:ext cx="8229600" cy="10239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609599" y="5140209"/>
          <a:ext cx="3228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98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22898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700574" y="2880068"/>
            <a:ext cx="2736304" cy="1980220"/>
            <a:chOff x="4067944" y="4113076"/>
            <a:chExt cx="2736304" cy="1980220"/>
          </a:xfrm>
        </p:grpSpPr>
        <p:sp>
          <p:nvSpPr>
            <p:cNvPr id="29" name="타원 28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stCxn id="29" idx="6"/>
              <a:endCxn id="34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4" idx="6"/>
              <a:endCxn id="33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7"/>
              <a:endCxn id="29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9" idx="5"/>
              <a:endCxn id="30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5"/>
              <a:endCxn id="31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7" idx="7"/>
              <a:endCxn id="30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7" idx="6"/>
              <a:endCxn id="36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0" idx="5"/>
              <a:endCxn id="35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1" idx="4"/>
              <a:endCxn id="35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/>
          <p:cNvCxnSpPr>
            <a:stCxn id="35" idx="7"/>
            <a:endCxn id="31" idx="5"/>
          </p:cNvCxnSpPr>
          <p:nvPr/>
        </p:nvCxnSpPr>
        <p:spPr>
          <a:xfrm flipV="1">
            <a:off x="3312143" y="4015473"/>
            <a:ext cx="0" cy="537502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4769338" y="5140209"/>
          <a:ext cx="3384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4860313" y="2880068"/>
            <a:ext cx="2736304" cy="1980220"/>
            <a:chOff x="4067944" y="4113076"/>
            <a:chExt cx="2736304" cy="1980220"/>
          </a:xfrm>
        </p:grpSpPr>
        <p:sp>
          <p:nvSpPr>
            <p:cNvPr id="50" name="타원 49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/>
            <p:cNvCxnSpPr>
              <a:stCxn id="50" idx="6"/>
              <a:endCxn id="55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6"/>
              <a:endCxn id="54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3" idx="7"/>
              <a:endCxn id="50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0" idx="5"/>
              <a:endCxn id="51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5" idx="5"/>
              <a:endCxn id="52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8" idx="7"/>
              <a:endCxn id="51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6"/>
              <a:endCxn id="57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1" idx="5"/>
              <a:endCxn id="56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52" idx="4"/>
              <a:endCxn id="56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>
            <a:cxnSpLocks/>
          </p:cNvCxnSpPr>
          <p:nvPr/>
        </p:nvCxnSpPr>
        <p:spPr>
          <a:xfrm flipH="1" flipV="1">
            <a:off x="6747982" y="3170658"/>
            <a:ext cx="469314" cy="448842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08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 </a:t>
            </a:r>
            <a:r>
              <a:rPr lang="en-US" altLang="ko-KR" dirty="0"/>
              <a:t>- DFS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1352550"/>
            <a:ext cx="8229600" cy="10239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006963" y="5064009"/>
          <a:ext cx="3384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097938" y="2803868"/>
            <a:ext cx="2736304" cy="1980220"/>
            <a:chOff x="4067944" y="4113076"/>
            <a:chExt cx="2736304" cy="1980220"/>
          </a:xfrm>
        </p:grpSpPr>
        <p:sp>
          <p:nvSpPr>
            <p:cNvPr id="50" name="타원 49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/>
            <p:cNvCxnSpPr>
              <a:stCxn id="50" idx="6"/>
              <a:endCxn id="55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55" idx="6"/>
              <a:endCxn id="54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53" idx="7"/>
              <a:endCxn id="50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50" idx="5"/>
              <a:endCxn id="51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55" idx="5"/>
              <a:endCxn id="52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58" idx="7"/>
              <a:endCxn id="51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6"/>
              <a:endCxn id="57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1" idx="5"/>
              <a:endCxn id="56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52" idx="4"/>
              <a:endCxn id="56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화살표 연결선 67"/>
          <p:cNvCxnSpPr>
            <a:cxnSpLocks/>
          </p:cNvCxnSpPr>
          <p:nvPr/>
        </p:nvCxnSpPr>
        <p:spPr>
          <a:xfrm flipH="1">
            <a:off x="1926678" y="2832909"/>
            <a:ext cx="539412" cy="4270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5113123" y="5043471"/>
          <a:ext cx="3384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5204098" y="2783330"/>
            <a:ext cx="2736304" cy="1980220"/>
            <a:chOff x="4067944" y="4113076"/>
            <a:chExt cx="2736304" cy="1980220"/>
          </a:xfrm>
        </p:grpSpPr>
        <p:sp>
          <p:nvSpPr>
            <p:cNvPr id="71" name="타원 70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79"/>
            <p:cNvCxnSpPr>
              <a:stCxn id="71" idx="6"/>
              <a:endCxn id="76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6" idx="6"/>
              <a:endCxn id="75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4" idx="7"/>
              <a:endCxn id="71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1" idx="5"/>
              <a:endCxn id="72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6" idx="5"/>
              <a:endCxn id="73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9" idx="7"/>
              <a:endCxn id="72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9" idx="6"/>
              <a:endCxn id="78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2" idx="5"/>
              <a:endCxn id="77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3" idx="4"/>
              <a:endCxn id="77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직선 화살표 연결선 89"/>
          <p:cNvCxnSpPr>
            <a:cxnSpLocks/>
          </p:cNvCxnSpPr>
          <p:nvPr/>
        </p:nvCxnSpPr>
        <p:spPr>
          <a:xfrm flipH="1" flipV="1">
            <a:off x="6133795" y="3081004"/>
            <a:ext cx="215748" cy="440408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cxnSpLocks/>
          </p:cNvCxnSpPr>
          <p:nvPr/>
        </p:nvCxnSpPr>
        <p:spPr>
          <a:xfrm flipH="1">
            <a:off x="5636631" y="3255252"/>
            <a:ext cx="162812" cy="375949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4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위상 정렬 </a:t>
            </a:r>
            <a:r>
              <a:rPr lang="en-US" altLang="ko-KR" dirty="0"/>
              <a:t>- DFS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4294967295"/>
          </p:nvPr>
        </p:nvSpPr>
        <p:spPr>
          <a:xfrm>
            <a:off x="0" y="1352550"/>
            <a:ext cx="8229600" cy="10239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569698" y="4769369"/>
          <a:ext cx="3384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70" name="그룹 69"/>
          <p:cNvGrpSpPr/>
          <p:nvPr/>
        </p:nvGrpSpPr>
        <p:grpSpPr>
          <a:xfrm>
            <a:off x="660673" y="2509228"/>
            <a:ext cx="2736304" cy="1980220"/>
            <a:chOff x="4067944" y="4113076"/>
            <a:chExt cx="2736304" cy="1980220"/>
          </a:xfrm>
        </p:grpSpPr>
        <p:sp>
          <p:nvSpPr>
            <p:cNvPr id="71" name="타원 70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0" name="직선 화살표 연결선 79"/>
            <p:cNvCxnSpPr>
              <a:stCxn id="71" idx="6"/>
              <a:endCxn id="76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6" idx="6"/>
              <a:endCxn id="75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4" idx="7"/>
              <a:endCxn id="71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>
              <a:stCxn id="71" idx="5"/>
              <a:endCxn id="72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76" idx="5"/>
              <a:endCxn id="73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>
              <a:stCxn id="79" idx="7"/>
              <a:endCxn id="72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79" idx="6"/>
              <a:endCxn id="78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72" idx="5"/>
              <a:endCxn id="77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>
              <a:stCxn id="73" idx="4"/>
              <a:endCxn id="77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9" name="표 88"/>
          <p:cNvGraphicFramePr>
            <a:graphicFrameLocks noGrp="1"/>
          </p:cNvGraphicFramePr>
          <p:nvPr>
            <p:extLst/>
          </p:nvPr>
        </p:nvGraphicFramePr>
        <p:xfrm>
          <a:off x="4889862" y="4759663"/>
          <a:ext cx="3384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06">
                  <a:extLst>
                    <a:ext uri="{9D8B030D-6E8A-4147-A177-3AD203B41FA5}">
                      <a16:colId xmlns:a16="http://schemas.microsoft.com/office/drawing/2014/main" val="7774863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1582201605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65040349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90378688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857475284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696820422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37766928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3003671810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2386874866"/>
                    </a:ext>
                  </a:extLst>
                </a:gridCol>
                <a:gridCol w="338406">
                  <a:extLst>
                    <a:ext uri="{9D8B030D-6E8A-4147-A177-3AD203B41FA5}">
                      <a16:colId xmlns:a16="http://schemas.microsoft.com/office/drawing/2014/main" val="56320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5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940855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4980837" y="2499522"/>
            <a:ext cx="2736304" cy="1980220"/>
            <a:chOff x="4067944" y="4113076"/>
            <a:chExt cx="2736304" cy="1980220"/>
          </a:xfrm>
        </p:grpSpPr>
        <p:sp>
          <p:nvSpPr>
            <p:cNvPr id="93" name="타원 92"/>
            <p:cNvSpPr/>
            <p:nvPr/>
          </p:nvSpPr>
          <p:spPr>
            <a:xfrm>
              <a:off x="4572000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1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076056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5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372200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7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4067944" y="494116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4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6444208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3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508104" y="411307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2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6372200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6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514806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9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427984" y="57332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8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화살표 연결선 101"/>
            <p:cNvCxnSpPr>
              <a:stCxn id="93" idx="6"/>
              <a:endCxn id="98" idx="2"/>
            </p:cNvCxnSpPr>
            <p:nvPr/>
          </p:nvCxnSpPr>
          <p:spPr>
            <a:xfrm>
              <a:off x="4932040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8" idx="6"/>
              <a:endCxn id="97" idx="2"/>
            </p:cNvCxnSpPr>
            <p:nvPr/>
          </p:nvCxnSpPr>
          <p:spPr>
            <a:xfrm>
              <a:off x="5868144" y="4293096"/>
              <a:ext cx="57606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96" idx="7"/>
              <a:endCxn id="93" idx="3"/>
            </p:cNvCxnSpPr>
            <p:nvPr/>
          </p:nvCxnSpPr>
          <p:spPr>
            <a:xfrm flipV="1">
              <a:off x="4375257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93" idx="5"/>
              <a:endCxn id="94" idx="1"/>
            </p:cNvCxnSpPr>
            <p:nvPr/>
          </p:nvCxnSpPr>
          <p:spPr>
            <a:xfrm>
              <a:off x="4879313" y="4420389"/>
              <a:ext cx="24947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>
              <a:stCxn id="98" idx="5"/>
              <a:endCxn id="95" idx="1"/>
            </p:cNvCxnSpPr>
            <p:nvPr/>
          </p:nvCxnSpPr>
          <p:spPr>
            <a:xfrm>
              <a:off x="5815417" y="4420389"/>
              <a:ext cx="609510" cy="57350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101" idx="7"/>
              <a:endCxn id="94" idx="3"/>
            </p:cNvCxnSpPr>
            <p:nvPr/>
          </p:nvCxnSpPr>
          <p:spPr>
            <a:xfrm flipV="1">
              <a:off x="4735297" y="5248481"/>
              <a:ext cx="393486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01" idx="6"/>
              <a:endCxn id="100" idx="2"/>
            </p:cNvCxnSpPr>
            <p:nvPr/>
          </p:nvCxnSpPr>
          <p:spPr>
            <a:xfrm>
              <a:off x="4788024" y="5913276"/>
              <a:ext cx="36004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94" idx="5"/>
              <a:endCxn id="99" idx="1"/>
            </p:cNvCxnSpPr>
            <p:nvPr/>
          </p:nvCxnSpPr>
          <p:spPr>
            <a:xfrm>
              <a:off x="5383369" y="5248481"/>
              <a:ext cx="1041558" cy="53750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95" idx="4"/>
              <a:endCxn id="99" idx="0"/>
            </p:cNvCxnSpPr>
            <p:nvPr/>
          </p:nvCxnSpPr>
          <p:spPr>
            <a:xfrm>
              <a:off x="6552220" y="5301208"/>
              <a:ext cx="0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직선 화살표 연결선 110"/>
          <p:cNvCxnSpPr>
            <a:cxnSpLocks/>
            <a:stCxn id="100" idx="3"/>
          </p:cNvCxnSpPr>
          <p:nvPr/>
        </p:nvCxnSpPr>
        <p:spPr>
          <a:xfrm flipH="1">
            <a:off x="5700918" y="4427015"/>
            <a:ext cx="412766" cy="1307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</p:cNvCxnSpPr>
          <p:nvPr/>
        </p:nvCxnSpPr>
        <p:spPr>
          <a:xfrm flipH="1">
            <a:off x="4875384" y="4332073"/>
            <a:ext cx="412766" cy="1307"/>
          </a:xfrm>
          <a:prstGeom prst="straightConnector1">
            <a:avLst/>
          </a:prstGeom>
          <a:ln w="28575">
            <a:solidFill>
              <a:srgbClr val="06365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1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6F287D-13EF-4B59-9D64-328600E9B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병원 짓기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EB9AF5B-8655-4396-9B73-0DA4632C6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D785EF-863B-4838-A4C4-097F4E38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6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CDF2EE-8DB9-4247-B0D2-6D3ABA44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75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66141" y="76374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66141" y="170730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087511" y="684498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099386" y="1792057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85789" y="96882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1" name="직선 연결선 10"/>
          <p:cNvCxnSpPr>
            <a:cxnSpLocks/>
            <a:stCxn id="4" idx="7"/>
            <a:endCxn id="6" idx="2"/>
          </p:cNvCxnSpPr>
          <p:nvPr/>
        </p:nvCxnSpPr>
        <p:spPr>
          <a:xfrm>
            <a:off x="820995" y="810200"/>
            <a:ext cx="1266516" cy="329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236801" y="1001739"/>
            <a:ext cx="11875" cy="7903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  <a:stCxn id="4" idx="4"/>
            <a:endCxn id="5" idx="0"/>
          </p:cNvCxnSpPr>
          <p:nvPr/>
        </p:nvCxnSpPr>
        <p:spPr>
          <a:xfrm>
            <a:off x="715431" y="1080982"/>
            <a:ext cx="0" cy="6263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cxnSpLocks/>
            <a:stCxn id="6" idx="6"/>
            <a:endCxn id="9" idx="1"/>
          </p:cNvCxnSpPr>
          <p:nvPr/>
        </p:nvCxnSpPr>
        <p:spPr>
          <a:xfrm>
            <a:off x="2386091" y="843119"/>
            <a:ext cx="643424" cy="1721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26899" y="2576997"/>
          <a:ext cx="281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858926" y="2576997"/>
          <a:ext cx="2556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2, 4}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2, 3, 5}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{2, 3}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4}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{2, 5}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8BC0EA3-BCA7-4616-81E3-F70C333875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4721" y="4727316"/>
          <a:ext cx="23753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89">
                  <a:extLst>
                    <a:ext uri="{9D8B030D-6E8A-4147-A177-3AD203B41FA5}">
                      <a16:colId xmlns:a16="http://schemas.microsoft.com/office/drawing/2014/main" val="2056284552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414914368"/>
                    </a:ext>
                  </a:extLst>
                </a:gridCol>
                <a:gridCol w="391686">
                  <a:extLst>
                    <a:ext uri="{9D8B030D-6E8A-4147-A177-3AD203B41FA5}">
                      <a16:colId xmlns:a16="http://schemas.microsoft.com/office/drawing/2014/main" val="239236459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2495307431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1080480062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0692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99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76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516D-0511-414D-923E-350208F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44DEF760-D699-47A3-AC6E-D709458B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2660"/>
            <a:ext cx="8229600" cy="1106952"/>
          </a:xfrm>
        </p:spPr>
        <p:txBody>
          <a:bodyPr/>
          <a:lstStyle/>
          <a:p>
            <a:r>
              <a:rPr lang="ko-KR" altLang="en-US" dirty="0"/>
              <a:t>마을들 중에 병원을 지을 곳을 선택 </a:t>
            </a:r>
            <a:r>
              <a:rPr lang="en-US" altLang="ko-KR" dirty="0"/>
              <a:t>– </a:t>
            </a:r>
            <a:r>
              <a:rPr lang="ko-KR" altLang="en-US" dirty="0"/>
              <a:t>마을들의 부분집합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967B493-031F-4C63-BAF8-39FBC3396398}"/>
              </a:ext>
            </a:extLst>
          </p:cNvPr>
          <p:cNvSpPr/>
          <p:nvPr/>
        </p:nvSpPr>
        <p:spPr>
          <a:xfrm>
            <a:off x="725614" y="1887933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C71B868-13C8-494B-BA2B-9DDD637F7041}"/>
              </a:ext>
            </a:extLst>
          </p:cNvPr>
          <p:cNvSpPr/>
          <p:nvPr/>
        </p:nvSpPr>
        <p:spPr>
          <a:xfrm>
            <a:off x="725614" y="2831493"/>
            <a:ext cx="298580" cy="317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02BDAA-AD2F-4FCC-9D33-6ECAB6E0358D}"/>
              </a:ext>
            </a:extLst>
          </p:cNvPr>
          <p:cNvSpPr/>
          <p:nvPr/>
        </p:nvSpPr>
        <p:spPr>
          <a:xfrm>
            <a:off x="2246984" y="1808690"/>
            <a:ext cx="298580" cy="317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B347D2-E89A-448A-AE7E-436D714FC88B}"/>
              </a:ext>
            </a:extLst>
          </p:cNvPr>
          <p:cNvSpPr/>
          <p:nvPr/>
        </p:nvSpPr>
        <p:spPr>
          <a:xfrm>
            <a:off x="2258859" y="2916249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B71F5E-3B1B-4C08-875F-4DBD7ECB70E8}"/>
              </a:ext>
            </a:extLst>
          </p:cNvPr>
          <p:cNvSpPr/>
          <p:nvPr/>
        </p:nvSpPr>
        <p:spPr>
          <a:xfrm>
            <a:off x="3145262" y="2093013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311342-7659-4860-A9B4-E08542F6C604}"/>
              </a:ext>
            </a:extLst>
          </p:cNvPr>
          <p:cNvCxnSpPr>
            <a:cxnSpLocks/>
            <a:stCxn id="3" idx="7"/>
            <a:endCxn id="5" idx="2"/>
          </p:cNvCxnSpPr>
          <p:nvPr/>
        </p:nvCxnSpPr>
        <p:spPr>
          <a:xfrm>
            <a:off x="980468" y="1934392"/>
            <a:ext cx="1266516" cy="329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02E646-EB67-4407-860A-27A38BC47A9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2396274" y="2125931"/>
            <a:ext cx="11875" cy="7903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D002A32-5CAE-477B-9FFD-DA38F802A2C2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874904" y="2205174"/>
            <a:ext cx="0" cy="6263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422013-FA7A-41E1-9756-173B05021896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545564" y="1967311"/>
            <a:ext cx="643424" cy="1721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4C11A02-9060-4161-B55E-3F5642635D9B}"/>
              </a:ext>
            </a:extLst>
          </p:cNvPr>
          <p:cNvSpPr/>
          <p:nvPr/>
        </p:nvSpPr>
        <p:spPr>
          <a:xfrm>
            <a:off x="725614" y="4088639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53C57E-9492-4BB0-BBC3-158D3AE149EC}"/>
              </a:ext>
            </a:extLst>
          </p:cNvPr>
          <p:cNvSpPr/>
          <p:nvPr/>
        </p:nvSpPr>
        <p:spPr>
          <a:xfrm>
            <a:off x="725614" y="5032199"/>
            <a:ext cx="298580" cy="317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53F9C0F-BFDD-4DB7-A300-4E4CC4DD3108}"/>
              </a:ext>
            </a:extLst>
          </p:cNvPr>
          <p:cNvSpPr/>
          <p:nvPr/>
        </p:nvSpPr>
        <p:spPr>
          <a:xfrm>
            <a:off x="2246984" y="4009396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B18D4D-2D92-4981-AE7D-4BF11FEB7F92}"/>
              </a:ext>
            </a:extLst>
          </p:cNvPr>
          <p:cNvSpPr/>
          <p:nvPr/>
        </p:nvSpPr>
        <p:spPr>
          <a:xfrm>
            <a:off x="2258859" y="5116955"/>
            <a:ext cx="298580" cy="317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0B45D30-85D5-4F9A-8F46-DC7ADFFE234C}"/>
              </a:ext>
            </a:extLst>
          </p:cNvPr>
          <p:cNvSpPr/>
          <p:nvPr/>
        </p:nvSpPr>
        <p:spPr>
          <a:xfrm>
            <a:off x="3145262" y="4293719"/>
            <a:ext cx="298580" cy="3172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7ED42EC-9204-474B-8E94-6E4EB2989A4D}"/>
              </a:ext>
            </a:extLst>
          </p:cNvPr>
          <p:cNvCxnSpPr>
            <a:cxnSpLocks/>
            <a:stCxn id="18" idx="7"/>
            <a:endCxn id="20" idx="2"/>
          </p:cNvCxnSpPr>
          <p:nvPr/>
        </p:nvCxnSpPr>
        <p:spPr>
          <a:xfrm>
            <a:off x="980468" y="4135098"/>
            <a:ext cx="1266516" cy="329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56DFCD-789D-41CF-B184-9E351A7C51F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2396274" y="4326637"/>
            <a:ext cx="11875" cy="7903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0C5857-D7B0-49EC-A664-B30E25B59DA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874904" y="4405880"/>
            <a:ext cx="0" cy="6263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2EC1458-13F5-47BF-83DE-6C45203D8EB5}"/>
              </a:ext>
            </a:extLst>
          </p:cNvPr>
          <p:cNvCxnSpPr>
            <a:cxnSpLocks/>
            <a:stCxn id="20" idx="6"/>
            <a:endCxn id="22" idx="1"/>
          </p:cNvCxnSpPr>
          <p:nvPr/>
        </p:nvCxnSpPr>
        <p:spPr>
          <a:xfrm>
            <a:off x="2545564" y="4168017"/>
            <a:ext cx="643424" cy="1721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633249D-6A13-4D0A-80B4-CD776120C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1385" y="1278333"/>
          <a:ext cx="23753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689">
                  <a:extLst>
                    <a:ext uri="{9D8B030D-6E8A-4147-A177-3AD203B41FA5}">
                      <a16:colId xmlns:a16="http://schemas.microsoft.com/office/drawing/2014/main" val="2056284552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414914368"/>
                    </a:ext>
                  </a:extLst>
                </a:gridCol>
                <a:gridCol w="391686">
                  <a:extLst>
                    <a:ext uri="{9D8B030D-6E8A-4147-A177-3AD203B41FA5}">
                      <a16:colId xmlns:a16="http://schemas.microsoft.com/office/drawing/2014/main" val="239236459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2495307431"/>
                    </a:ext>
                  </a:extLst>
                </a:gridCol>
                <a:gridCol w="475071">
                  <a:extLst>
                    <a:ext uri="{9D8B030D-6E8A-4147-A177-3AD203B41FA5}">
                      <a16:colId xmlns:a16="http://schemas.microsoft.com/office/drawing/2014/main" val="1080480062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0692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9951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7626FA1-1E6E-475B-B8E0-B155FE9B58F8}"/>
              </a:ext>
            </a:extLst>
          </p:cNvPr>
          <p:cNvSpPr txBox="1"/>
          <p:nvPr/>
        </p:nvSpPr>
        <p:spPr>
          <a:xfrm>
            <a:off x="4211991" y="2586545"/>
            <a:ext cx="225766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70 + 80 = 150</a:t>
            </a:r>
            <a:endParaRPr lang="ko-KR" altLang="en-US" sz="2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871F7-0BAC-4238-89B2-FF796ABD967C}"/>
              </a:ext>
            </a:extLst>
          </p:cNvPr>
          <p:cNvSpPr txBox="1"/>
          <p:nvPr/>
        </p:nvSpPr>
        <p:spPr>
          <a:xfrm>
            <a:off x="4211991" y="4488206"/>
            <a:ext cx="302711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2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50 + 80 + 10 = 140</a:t>
            </a:r>
            <a:endParaRPr lang="ko-KR" altLang="en-US" sz="2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581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9516D-0511-414D-923E-350208F9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1AA74C2-EC02-487A-9225-4523BC82C1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3761" y="2947387"/>
          <a:ext cx="2556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2, 4}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2, 3, 5}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{2, 3}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{1, 4}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altLang="ko-KR" sz="1400" b="1" baseline="-250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1" baseline="-250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{2, 5}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FF631A9-156B-4E44-8623-80CEB28B3B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27568" y="2762192"/>
          <a:ext cx="28131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3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ko-KR" altLang="en-US" sz="1400" b="1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7067D2E2-4654-4CFA-9BE4-EA39D51BFB4B}"/>
              </a:ext>
            </a:extLst>
          </p:cNvPr>
          <p:cNvSpPr/>
          <p:nvPr/>
        </p:nvSpPr>
        <p:spPr>
          <a:xfrm>
            <a:off x="566141" y="76374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07A74E-357A-47C4-9874-84C17675A48D}"/>
              </a:ext>
            </a:extLst>
          </p:cNvPr>
          <p:cNvSpPr/>
          <p:nvPr/>
        </p:nvSpPr>
        <p:spPr>
          <a:xfrm>
            <a:off x="566141" y="170730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4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DE282B4-ED0B-4C1E-A9B5-93429643391C}"/>
              </a:ext>
            </a:extLst>
          </p:cNvPr>
          <p:cNvSpPr/>
          <p:nvPr/>
        </p:nvSpPr>
        <p:spPr>
          <a:xfrm>
            <a:off x="2087511" y="684498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2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5A4BBBB-73E8-4E9A-97DD-F21E8CFC4780}"/>
              </a:ext>
            </a:extLst>
          </p:cNvPr>
          <p:cNvSpPr/>
          <p:nvPr/>
        </p:nvSpPr>
        <p:spPr>
          <a:xfrm>
            <a:off x="2099386" y="1792057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3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9FD22D9-A3CF-4145-9332-0C23581314C7}"/>
              </a:ext>
            </a:extLst>
          </p:cNvPr>
          <p:cNvSpPr/>
          <p:nvPr/>
        </p:nvSpPr>
        <p:spPr>
          <a:xfrm>
            <a:off x="2985789" y="968821"/>
            <a:ext cx="298580" cy="31724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5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F0A1A0-D90B-4D36-8C54-608F8D48A95B}"/>
              </a:ext>
            </a:extLst>
          </p:cNvPr>
          <p:cNvCxnSpPr>
            <a:cxnSpLocks/>
            <a:stCxn id="19" idx="7"/>
            <a:endCxn id="21" idx="2"/>
          </p:cNvCxnSpPr>
          <p:nvPr/>
        </p:nvCxnSpPr>
        <p:spPr>
          <a:xfrm>
            <a:off x="820995" y="810200"/>
            <a:ext cx="1266516" cy="329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280313-7764-4C98-99D0-A395FDB31EE9}"/>
              </a:ext>
            </a:extLst>
          </p:cNvPr>
          <p:cNvCxnSpPr>
            <a:cxnSpLocks/>
            <a:stCxn id="22" idx="0"/>
            <a:endCxn id="21" idx="4"/>
          </p:cNvCxnSpPr>
          <p:nvPr/>
        </p:nvCxnSpPr>
        <p:spPr>
          <a:xfrm flipH="1" flipV="1">
            <a:off x="2236801" y="1001739"/>
            <a:ext cx="11875" cy="7903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99EC5F-3316-49B9-B882-9198EC572185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715431" y="1080982"/>
            <a:ext cx="0" cy="6263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9F32CAE-DD3E-4244-A086-19BD6262173E}"/>
              </a:ext>
            </a:extLst>
          </p:cNvPr>
          <p:cNvCxnSpPr>
            <a:cxnSpLocks/>
            <a:stCxn id="21" idx="6"/>
            <a:endCxn id="23" idx="1"/>
          </p:cNvCxnSpPr>
          <p:nvPr/>
        </p:nvCxnSpPr>
        <p:spPr>
          <a:xfrm>
            <a:off x="2386091" y="843119"/>
            <a:ext cx="643424" cy="1721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79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5C6938-0A7D-499B-B6FF-AEE30535E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방 배정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524AF04-1182-490C-BC08-441830BF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4C1030-2F8F-4CF2-859F-4747580E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91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34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24044F-1F5D-4E46-8ADE-7C46DBEB5E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225" y="674761"/>
          <a:ext cx="4731550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791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472791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47324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39BD58ED-129E-4FC2-A5F0-03DC7D27C5FD}"/>
              </a:ext>
            </a:extLst>
          </p:cNvPr>
          <p:cNvSpPr/>
          <p:nvPr/>
        </p:nvSpPr>
        <p:spPr>
          <a:xfrm>
            <a:off x="5613722" y="42594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3884" y="4635715"/>
          <a:ext cx="2891184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2538541-FC25-49FB-B89F-337DC01EB9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86805" y="4381018"/>
            <a:ext cx="1226917" cy="57294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5583FD4-A659-4648-915D-790840728918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358252" y="4466956"/>
            <a:ext cx="289371" cy="487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D3221A-7608-42B3-B661-64288AFDF0F4}"/>
              </a:ext>
            </a:extLst>
          </p:cNvPr>
          <p:cNvCxnSpPr>
            <a:cxnSpLocks/>
            <a:stCxn id="7" idx="5"/>
            <a:endCxn id="33" idx="0"/>
          </p:cNvCxnSpPr>
          <p:nvPr/>
        </p:nvCxnSpPr>
        <p:spPr>
          <a:xfrm>
            <a:off x="5811314" y="4466956"/>
            <a:ext cx="381141" cy="487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764036-6231-45B9-8FCA-512842D2A787}"/>
              </a:ext>
            </a:extLst>
          </p:cNvPr>
          <p:cNvCxnSpPr>
            <a:cxnSpLocks/>
            <a:stCxn id="7" idx="6"/>
            <a:endCxn id="36" idx="1"/>
          </p:cNvCxnSpPr>
          <p:nvPr/>
        </p:nvCxnSpPr>
        <p:spPr>
          <a:xfrm>
            <a:off x="5845215" y="4381018"/>
            <a:ext cx="1145071" cy="6085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800FB7B-7A2C-4F4F-8883-792363CC2CCD}"/>
              </a:ext>
            </a:extLst>
          </p:cNvPr>
          <p:cNvSpPr/>
          <p:nvPr/>
        </p:nvSpPr>
        <p:spPr>
          <a:xfrm>
            <a:off x="4258663" y="4925028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6EA2C5-B2C7-427B-B794-E0B64FC27449}"/>
              </a:ext>
            </a:extLst>
          </p:cNvPr>
          <p:cNvSpPr/>
          <p:nvPr/>
        </p:nvSpPr>
        <p:spPr>
          <a:xfrm>
            <a:off x="5242505" y="4953965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F3C966-97A5-4C3B-897B-60CAD5C36229}"/>
              </a:ext>
            </a:extLst>
          </p:cNvPr>
          <p:cNvSpPr/>
          <p:nvPr/>
        </p:nvSpPr>
        <p:spPr>
          <a:xfrm>
            <a:off x="6076708" y="4953965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8CF12E9-8EC7-4076-AC87-EA9F5F4F71CA}"/>
              </a:ext>
            </a:extLst>
          </p:cNvPr>
          <p:cNvSpPr/>
          <p:nvPr/>
        </p:nvSpPr>
        <p:spPr>
          <a:xfrm>
            <a:off x="6956385" y="4953965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31232-833C-4653-AF22-9B51D73A5C00}"/>
              </a:ext>
            </a:extLst>
          </p:cNvPr>
          <p:cNvSpPr txBox="1"/>
          <p:nvPr/>
        </p:nvSpPr>
        <p:spPr>
          <a:xfrm>
            <a:off x="4443856" y="4487037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F42D40-112B-4805-85E3-8F79E62DDED1}"/>
              </a:ext>
            </a:extLst>
          </p:cNvPr>
          <p:cNvSpPr txBox="1"/>
          <p:nvPr/>
        </p:nvSpPr>
        <p:spPr>
          <a:xfrm>
            <a:off x="5165385" y="4567274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72928-0F72-458C-9558-9D4BD40A1088}"/>
              </a:ext>
            </a:extLst>
          </p:cNvPr>
          <p:cNvSpPr txBox="1"/>
          <p:nvPr/>
        </p:nvSpPr>
        <p:spPr>
          <a:xfrm>
            <a:off x="5682698" y="4599019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A688CB-1151-4839-AD05-F43318389856}"/>
              </a:ext>
            </a:extLst>
          </p:cNvPr>
          <p:cNvSpPr txBox="1"/>
          <p:nvPr/>
        </p:nvSpPr>
        <p:spPr>
          <a:xfrm>
            <a:off x="6531195" y="4556571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269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20" y="796081"/>
          <a:ext cx="2891184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193E16A8-FE2A-446D-AA38-D5E477A07DFB}"/>
              </a:ext>
            </a:extLst>
          </p:cNvPr>
          <p:cNvSpPr/>
          <p:nvPr/>
        </p:nvSpPr>
        <p:spPr>
          <a:xfrm>
            <a:off x="5705497" y="782688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EDE96F8-37C5-4198-A58F-E4925F8EF42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478580" y="904222"/>
            <a:ext cx="1226917" cy="572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39770D-B9A5-4B2E-9BB9-DA55D42A0AB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5450027" y="990160"/>
            <a:ext cx="28937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C1F1D4-BEC8-4D9F-BE32-3898C4FA2CAC}"/>
              </a:ext>
            </a:extLst>
          </p:cNvPr>
          <p:cNvCxnSpPr>
            <a:cxnSpLocks/>
            <a:stCxn id="42" idx="5"/>
            <a:endCxn id="49" idx="0"/>
          </p:cNvCxnSpPr>
          <p:nvPr/>
        </p:nvCxnSpPr>
        <p:spPr>
          <a:xfrm>
            <a:off x="5903089" y="990160"/>
            <a:ext cx="38114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C5A6-6B00-4A78-A08D-59941E4AB532}"/>
              </a:ext>
            </a:extLst>
          </p:cNvPr>
          <p:cNvCxnSpPr>
            <a:cxnSpLocks/>
            <a:stCxn id="42" idx="6"/>
            <a:endCxn id="50" idx="1"/>
          </p:cNvCxnSpPr>
          <p:nvPr/>
        </p:nvCxnSpPr>
        <p:spPr>
          <a:xfrm>
            <a:off x="5936990" y="904222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6C5B241-1C05-4084-89B1-5C6253090A63}"/>
              </a:ext>
            </a:extLst>
          </p:cNvPr>
          <p:cNvSpPr/>
          <p:nvPr/>
        </p:nvSpPr>
        <p:spPr>
          <a:xfrm>
            <a:off x="4350438" y="144823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32190DC-A174-4212-B0C5-9D5BB6C5E3D0}"/>
              </a:ext>
            </a:extLst>
          </p:cNvPr>
          <p:cNvSpPr/>
          <p:nvPr/>
        </p:nvSpPr>
        <p:spPr>
          <a:xfrm>
            <a:off x="5334280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3AF28AF-EE21-4772-B08F-E4B014C3FAFB}"/>
              </a:ext>
            </a:extLst>
          </p:cNvPr>
          <p:cNvSpPr/>
          <p:nvPr/>
        </p:nvSpPr>
        <p:spPr>
          <a:xfrm>
            <a:off x="6168483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6CFF63-4A19-49ED-A05B-96B62453DF7B}"/>
              </a:ext>
            </a:extLst>
          </p:cNvPr>
          <p:cNvSpPr/>
          <p:nvPr/>
        </p:nvSpPr>
        <p:spPr>
          <a:xfrm>
            <a:off x="7048160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05F61-8CCF-4480-BE27-734D71D291E7}"/>
              </a:ext>
            </a:extLst>
          </p:cNvPr>
          <p:cNvSpPr txBox="1"/>
          <p:nvPr/>
        </p:nvSpPr>
        <p:spPr>
          <a:xfrm>
            <a:off x="4512652" y="107968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746D-A219-43B2-8A7D-6EDA06EBDA8F}"/>
              </a:ext>
            </a:extLst>
          </p:cNvPr>
          <p:cNvSpPr txBox="1"/>
          <p:nvPr/>
        </p:nvSpPr>
        <p:spPr>
          <a:xfrm>
            <a:off x="5257160" y="109047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EFFE9F-A4E1-4734-9827-3C946F4ED8CF}"/>
              </a:ext>
            </a:extLst>
          </p:cNvPr>
          <p:cNvSpPr txBox="1"/>
          <p:nvPr/>
        </p:nvSpPr>
        <p:spPr>
          <a:xfrm>
            <a:off x="5774473" y="112222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50EDAA-785E-4362-BBA2-548A479804F4}"/>
              </a:ext>
            </a:extLst>
          </p:cNvPr>
          <p:cNvSpPr txBox="1"/>
          <p:nvPr/>
        </p:nvSpPr>
        <p:spPr>
          <a:xfrm>
            <a:off x="6622970" y="107977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ED244C-1828-4720-8E10-CF795C690401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903089" y="208822"/>
            <a:ext cx="893326" cy="609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053B8-D6D8-42EC-8160-034B54A426EB}"/>
              </a:ext>
            </a:extLst>
          </p:cNvPr>
          <p:cNvSpPr txBox="1"/>
          <p:nvPr/>
        </p:nvSpPr>
        <p:spPr>
          <a:xfrm>
            <a:off x="6002862" y="24341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39D2DD-07AA-4568-BF37-D2EF490786F2}"/>
              </a:ext>
            </a:extLst>
          </p:cNvPr>
          <p:cNvCxnSpPr/>
          <p:nvPr/>
        </p:nvCxnSpPr>
        <p:spPr>
          <a:xfrm>
            <a:off x="4010630" y="889129"/>
            <a:ext cx="17287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7C1A2D-C0D3-4D73-BD68-BC881639D4C5}"/>
              </a:ext>
            </a:extLst>
          </p:cNvPr>
          <p:cNvSpPr txBox="1"/>
          <p:nvPr/>
        </p:nvSpPr>
        <p:spPr>
          <a:xfrm>
            <a:off x="4001661" y="510507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A41B7DB-58CF-45B8-AC56-305EECEFE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959551"/>
          <a:ext cx="3490988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30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348830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1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20" y="796081"/>
          <a:ext cx="2891184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193E16A8-FE2A-446D-AA38-D5E477A07DFB}"/>
              </a:ext>
            </a:extLst>
          </p:cNvPr>
          <p:cNvSpPr/>
          <p:nvPr/>
        </p:nvSpPr>
        <p:spPr>
          <a:xfrm>
            <a:off x="5705497" y="782688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EDE96F8-37C5-4198-A58F-E4925F8EF42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478580" y="904222"/>
            <a:ext cx="1226917" cy="572947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39770D-B9A5-4B2E-9BB9-DA55D42A0AB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5450027" y="990160"/>
            <a:ext cx="289371" cy="487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C1F1D4-BEC8-4D9F-BE32-3898C4FA2CAC}"/>
              </a:ext>
            </a:extLst>
          </p:cNvPr>
          <p:cNvCxnSpPr>
            <a:cxnSpLocks/>
            <a:stCxn id="42" idx="5"/>
            <a:endCxn id="49" idx="0"/>
          </p:cNvCxnSpPr>
          <p:nvPr/>
        </p:nvCxnSpPr>
        <p:spPr>
          <a:xfrm>
            <a:off x="5903089" y="990160"/>
            <a:ext cx="38114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C5A6-6B00-4A78-A08D-59941E4AB532}"/>
              </a:ext>
            </a:extLst>
          </p:cNvPr>
          <p:cNvCxnSpPr>
            <a:cxnSpLocks/>
            <a:stCxn id="42" idx="6"/>
            <a:endCxn id="50" idx="1"/>
          </p:cNvCxnSpPr>
          <p:nvPr/>
        </p:nvCxnSpPr>
        <p:spPr>
          <a:xfrm>
            <a:off x="5936990" y="904222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6C5B241-1C05-4084-89B1-5C6253090A63}"/>
              </a:ext>
            </a:extLst>
          </p:cNvPr>
          <p:cNvSpPr/>
          <p:nvPr/>
        </p:nvSpPr>
        <p:spPr>
          <a:xfrm>
            <a:off x="4350438" y="144823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32190DC-A174-4212-B0C5-9D5BB6C5E3D0}"/>
              </a:ext>
            </a:extLst>
          </p:cNvPr>
          <p:cNvSpPr/>
          <p:nvPr/>
        </p:nvSpPr>
        <p:spPr>
          <a:xfrm>
            <a:off x="5334280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3AF28AF-EE21-4772-B08F-E4B014C3FAFB}"/>
              </a:ext>
            </a:extLst>
          </p:cNvPr>
          <p:cNvSpPr/>
          <p:nvPr/>
        </p:nvSpPr>
        <p:spPr>
          <a:xfrm>
            <a:off x="6168483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6CFF63-4A19-49ED-A05B-96B62453DF7B}"/>
              </a:ext>
            </a:extLst>
          </p:cNvPr>
          <p:cNvSpPr/>
          <p:nvPr/>
        </p:nvSpPr>
        <p:spPr>
          <a:xfrm>
            <a:off x="7048160" y="147716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05F61-8CCF-4480-BE27-734D71D291E7}"/>
              </a:ext>
            </a:extLst>
          </p:cNvPr>
          <p:cNvSpPr txBox="1"/>
          <p:nvPr/>
        </p:nvSpPr>
        <p:spPr>
          <a:xfrm>
            <a:off x="4512652" y="107968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746D-A219-43B2-8A7D-6EDA06EBDA8F}"/>
              </a:ext>
            </a:extLst>
          </p:cNvPr>
          <p:cNvSpPr txBox="1"/>
          <p:nvPr/>
        </p:nvSpPr>
        <p:spPr>
          <a:xfrm>
            <a:off x="5257160" y="109047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EFFE9F-A4E1-4734-9827-3C946F4ED8CF}"/>
              </a:ext>
            </a:extLst>
          </p:cNvPr>
          <p:cNvSpPr txBox="1"/>
          <p:nvPr/>
        </p:nvSpPr>
        <p:spPr>
          <a:xfrm>
            <a:off x="5774473" y="112222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50EDAA-785E-4362-BBA2-548A479804F4}"/>
              </a:ext>
            </a:extLst>
          </p:cNvPr>
          <p:cNvSpPr txBox="1"/>
          <p:nvPr/>
        </p:nvSpPr>
        <p:spPr>
          <a:xfrm>
            <a:off x="6622970" y="107977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ED244C-1828-4720-8E10-CF795C690401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5903089" y="208822"/>
            <a:ext cx="893326" cy="609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053B8-D6D8-42EC-8160-034B54A426EB}"/>
              </a:ext>
            </a:extLst>
          </p:cNvPr>
          <p:cNvSpPr txBox="1"/>
          <p:nvPr/>
        </p:nvSpPr>
        <p:spPr>
          <a:xfrm>
            <a:off x="6002862" y="24341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39D2DD-07AA-4568-BF37-D2EF490786F2}"/>
              </a:ext>
            </a:extLst>
          </p:cNvPr>
          <p:cNvCxnSpPr/>
          <p:nvPr/>
        </p:nvCxnSpPr>
        <p:spPr>
          <a:xfrm>
            <a:off x="4010630" y="889129"/>
            <a:ext cx="17287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7C1A2D-C0D3-4D73-BD68-BC881639D4C5}"/>
              </a:ext>
            </a:extLst>
          </p:cNvPr>
          <p:cNvSpPr txBox="1"/>
          <p:nvPr/>
        </p:nvSpPr>
        <p:spPr>
          <a:xfrm>
            <a:off x="4001661" y="510507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A41B7DB-58CF-45B8-AC56-305EECEFE4CE}"/>
              </a:ext>
            </a:extLst>
          </p:cNvPr>
          <p:cNvGraphicFramePr>
            <a:graphicFrameLocks noGrp="1"/>
          </p:cNvGraphicFramePr>
          <p:nvPr/>
        </p:nvGraphicFramePr>
        <p:xfrm>
          <a:off x="0" y="1959551"/>
          <a:ext cx="3490988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30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348830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C1F5781-2F89-44C2-A240-F5A6BE4CFD4F}"/>
              </a:ext>
            </a:extLst>
          </p:cNvPr>
          <p:cNvCxnSpPr/>
          <p:nvPr/>
        </p:nvCxnSpPr>
        <p:spPr>
          <a:xfrm>
            <a:off x="4282633" y="1296365"/>
            <a:ext cx="405114" cy="5324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25AC02-2FA0-4D36-A485-59B21BEDF457}"/>
              </a:ext>
            </a:extLst>
          </p:cNvPr>
          <p:cNvCxnSpPr>
            <a:cxnSpLocks/>
          </p:cNvCxnSpPr>
          <p:nvPr/>
        </p:nvCxnSpPr>
        <p:spPr>
          <a:xfrm flipV="1">
            <a:off x="4132162" y="1477169"/>
            <a:ext cx="555585" cy="2141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5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20" y="796081"/>
          <a:ext cx="2913442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8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193E16A8-FE2A-446D-AA38-D5E477A07DFB}"/>
              </a:ext>
            </a:extLst>
          </p:cNvPr>
          <p:cNvSpPr/>
          <p:nvPr/>
        </p:nvSpPr>
        <p:spPr>
          <a:xfrm>
            <a:off x="6839816" y="1141503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EDE96F8-37C5-4198-A58F-E4925F8EF42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612899" y="1263037"/>
            <a:ext cx="1226917" cy="572947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39770D-B9A5-4B2E-9BB9-DA55D42A0AB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6584346" y="1348975"/>
            <a:ext cx="289371" cy="4870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C1F1D4-BEC8-4D9F-BE32-3898C4FA2CAC}"/>
              </a:ext>
            </a:extLst>
          </p:cNvPr>
          <p:cNvCxnSpPr>
            <a:cxnSpLocks/>
            <a:stCxn id="42" idx="5"/>
            <a:endCxn id="49" idx="0"/>
          </p:cNvCxnSpPr>
          <p:nvPr/>
        </p:nvCxnSpPr>
        <p:spPr>
          <a:xfrm>
            <a:off x="7037408" y="1348975"/>
            <a:ext cx="38114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C5A6-6B00-4A78-A08D-59941E4AB532}"/>
              </a:ext>
            </a:extLst>
          </p:cNvPr>
          <p:cNvCxnSpPr>
            <a:cxnSpLocks/>
            <a:stCxn id="42" idx="6"/>
            <a:endCxn id="50" idx="1"/>
          </p:cNvCxnSpPr>
          <p:nvPr/>
        </p:nvCxnSpPr>
        <p:spPr>
          <a:xfrm>
            <a:off x="7071309" y="1263037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32190DC-A174-4212-B0C5-9D5BB6C5E3D0}"/>
              </a:ext>
            </a:extLst>
          </p:cNvPr>
          <p:cNvSpPr/>
          <p:nvPr/>
        </p:nvSpPr>
        <p:spPr>
          <a:xfrm>
            <a:off x="6468599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3AF28AF-EE21-4772-B08F-E4B014C3FAFB}"/>
              </a:ext>
            </a:extLst>
          </p:cNvPr>
          <p:cNvSpPr/>
          <p:nvPr/>
        </p:nvSpPr>
        <p:spPr>
          <a:xfrm>
            <a:off x="7302802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6CFF63-4A19-49ED-A05B-96B62453DF7B}"/>
              </a:ext>
            </a:extLst>
          </p:cNvPr>
          <p:cNvSpPr/>
          <p:nvPr/>
        </p:nvSpPr>
        <p:spPr>
          <a:xfrm>
            <a:off x="8182479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05F61-8CCF-4480-BE27-734D71D291E7}"/>
              </a:ext>
            </a:extLst>
          </p:cNvPr>
          <p:cNvSpPr txBox="1"/>
          <p:nvPr/>
        </p:nvSpPr>
        <p:spPr>
          <a:xfrm>
            <a:off x="5646971" y="143850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746D-A219-43B2-8A7D-6EDA06EBDA8F}"/>
              </a:ext>
            </a:extLst>
          </p:cNvPr>
          <p:cNvSpPr txBox="1"/>
          <p:nvPr/>
        </p:nvSpPr>
        <p:spPr>
          <a:xfrm>
            <a:off x="6391479" y="144929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EFFE9F-A4E1-4734-9827-3C946F4ED8CF}"/>
              </a:ext>
            </a:extLst>
          </p:cNvPr>
          <p:cNvSpPr txBox="1"/>
          <p:nvPr/>
        </p:nvSpPr>
        <p:spPr>
          <a:xfrm>
            <a:off x="6908792" y="148103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50EDAA-785E-4362-BBA2-548A479804F4}"/>
              </a:ext>
            </a:extLst>
          </p:cNvPr>
          <p:cNvSpPr txBox="1"/>
          <p:nvPr/>
        </p:nvSpPr>
        <p:spPr>
          <a:xfrm>
            <a:off x="7757289" y="1438590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ED244C-1828-4720-8E10-CF795C690401}"/>
              </a:ext>
            </a:extLst>
          </p:cNvPr>
          <p:cNvCxnSpPr>
            <a:cxnSpLocks/>
            <a:endCxn id="42" idx="7"/>
          </p:cNvCxnSpPr>
          <p:nvPr/>
        </p:nvCxnSpPr>
        <p:spPr>
          <a:xfrm flipH="1">
            <a:off x="7037408" y="567637"/>
            <a:ext cx="893326" cy="609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053B8-D6D8-42EC-8160-034B54A426EB}"/>
              </a:ext>
            </a:extLst>
          </p:cNvPr>
          <p:cNvSpPr txBox="1"/>
          <p:nvPr/>
        </p:nvSpPr>
        <p:spPr>
          <a:xfrm>
            <a:off x="7137181" y="60223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39D2DD-07AA-4568-BF37-D2EF490786F2}"/>
              </a:ext>
            </a:extLst>
          </p:cNvPr>
          <p:cNvCxnSpPr/>
          <p:nvPr/>
        </p:nvCxnSpPr>
        <p:spPr>
          <a:xfrm>
            <a:off x="4739831" y="1957518"/>
            <a:ext cx="17287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7C1A2D-C0D3-4D73-BD68-BC881639D4C5}"/>
              </a:ext>
            </a:extLst>
          </p:cNvPr>
          <p:cNvSpPr txBox="1"/>
          <p:nvPr/>
        </p:nvSpPr>
        <p:spPr>
          <a:xfrm>
            <a:off x="4069378" y="1709146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A41B7DB-58CF-45B8-AC56-305EECEFE4CE}"/>
              </a:ext>
            </a:extLst>
          </p:cNvPr>
          <p:cNvGraphicFramePr>
            <a:graphicFrameLocks noGrp="1"/>
          </p:cNvGraphicFramePr>
          <p:nvPr/>
        </p:nvGraphicFramePr>
        <p:xfrm>
          <a:off x="0" y="1959551"/>
          <a:ext cx="3490988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30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348830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ECF9E8-19ED-40F2-8F7E-C16506896C71}"/>
              </a:ext>
            </a:extLst>
          </p:cNvPr>
          <p:cNvCxnSpPr>
            <a:cxnSpLocks/>
            <a:stCxn id="48" idx="3"/>
            <a:endCxn id="29" idx="7"/>
          </p:cNvCxnSpPr>
          <p:nvPr/>
        </p:nvCxnSpPr>
        <p:spPr>
          <a:xfrm flipH="1">
            <a:off x="5207611" y="2043456"/>
            <a:ext cx="1294889" cy="620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19452A-8693-487B-B328-4C9465C37E73}"/>
              </a:ext>
            </a:extLst>
          </p:cNvPr>
          <p:cNvCxnSpPr>
            <a:cxnSpLocks/>
            <a:stCxn id="48" idx="3"/>
            <a:endCxn id="30" idx="0"/>
          </p:cNvCxnSpPr>
          <p:nvPr/>
        </p:nvCxnSpPr>
        <p:spPr>
          <a:xfrm flipH="1">
            <a:off x="6109608" y="2043456"/>
            <a:ext cx="392892" cy="61433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47D79E-55BE-4F08-A61C-39CBC094B9FD}"/>
              </a:ext>
            </a:extLst>
          </p:cNvPr>
          <p:cNvCxnSpPr>
            <a:cxnSpLocks/>
            <a:stCxn id="48" idx="4"/>
            <a:endCxn id="31" idx="0"/>
          </p:cNvCxnSpPr>
          <p:nvPr/>
        </p:nvCxnSpPr>
        <p:spPr>
          <a:xfrm>
            <a:off x="6584346" y="2079052"/>
            <a:ext cx="359465" cy="57873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0BD315-40AE-4447-A898-7BB5B1ED7F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596571" y="2084839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B804419-FE48-4CF0-8E03-61CA4081AE1C}"/>
              </a:ext>
            </a:extLst>
          </p:cNvPr>
          <p:cNvSpPr/>
          <p:nvPr/>
        </p:nvSpPr>
        <p:spPr>
          <a:xfrm>
            <a:off x="5010019" y="2628849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52596C-D61B-4E77-AB9C-CFACA6096091}"/>
              </a:ext>
            </a:extLst>
          </p:cNvPr>
          <p:cNvSpPr/>
          <p:nvPr/>
        </p:nvSpPr>
        <p:spPr>
          <a:xfrm>
            <a:off x="5993861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6C4A8B-322B-417D-86A7-5FAF3D8C8D14}"/>
              </a:ext>
            </a:extLst>
          </p:cNvPr>
          <p:cNvSpPr/>
          <p:nvPr/>
        </p:nvSpPr>
        <p:spPr>
          <a:xfrm>
            <a:off x="6828064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3A2731-251E-4FBB-867C-B25ABB7E0801}"/>
              </a:ext>
            </a:extLst>
          </p:cNvPr>
          <p:cNvSpPr/>
          <p:nvPr/>
        </p:nvSpPr>
        <p:spPr>
          <a:xfrm>
            <a:off x="7707741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6E1AE-0C87-400C-BA91-A6EC77C0727E}"/>
              </a:ext>
            </a:extLst>
          </p:cNvPr>
          <p:cNvSpPr txBox="1"/>
          <p:nvPr/>
        </p:nvSpPr>
        <p:spPr>
          <a:xfrm>
            <a:off x="5172233" y="226030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F184D-0D0D-4E32-B21A-D026014E57DE}"/>
              </a:ext>
            </a:extLst>
          </p:cNvPr>
          <p:cNvSpPr txBox="1"/>
          <p:nvPr/>
        </p:nvSpPr>
        <p:spPr>
          <a:xfrm>
            <a:off x="5916741" y="227109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CB304-1EC8-4790-A45F-F31C95CE7CFA}"/>
              </a:ext>
            </a:extLst>
          </p:cNvPr>
          <p:cNvSpPr txBox="1"/>
          <p:nvPr/>
        </p:nvSpPr>
        <p:spPr>
          <a:xfrm>
            <a:off x="6434054" y="2302840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BBC5-FA73-415F-8730-3E711B7B965E}"/>
              </a:ext>
            </a:extLst>
          </p:cNvPr>
          <p:cNvSpPr txBox="1"/>
          <p:nvPr/>
        </p:nvSpPr>
        <p:spPr>
          <a:xfrm>
            <a:off x="7282551" y="2260392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188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20" y="796081"/>
          <a:ext cx="2913442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193E16A8-FE2A-446D-AA38-D5E477A07DFB}"/>
              </a:ext>
            </a:extLst>
          </p:cNvPr>
          <p:cNvSpPr/>
          <p:nvPr/>
        </p:nvSpPr>
        <p:spPr>
          <a:xfrm>
            <a:off x="6943811" y="1130540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EDE96F8-37C5-4198-A58F-E4925F8EF42D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5716896" y="1373608"/>
            <a:ext cx="1342662" cy="45141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39770D-B9A5-4B2E-9BB9-DA55D42A0AB9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 flipH="1">
            <a:off x="6584346" y="1373608"/>
            <a:ext cx="475212" cy="4623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CC1F1D4-BEC8-4D9F-BE32-3898C4FA2CAC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7059558" y="1373608"/>
            <a:ext cx="358991" cy="462376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8DC5A6-6B00-4A78-A08D-59941E4AB532}"/>
              </a:ext>
            </a:extLst>
          </p:cNvPr>
          <p:cNvCxnSpPr>
            <a:cxnSpLocks/>
            <a:stCxn id="42" idx="4"/>
            <a:endCxn id="50" idx="1"/>
          </p:cNvCxnSpPr>
          <p:nvPr/>
        </p:nvCxnSpPr>
        <p:spPr>
          <a:xfrm>
            <a:off x="7059558" y="1373608"/>
            <a:ext cx="1156822" cy="497972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32190DC-A174-4212-B0C5-9D5BB6C5E3D0}"/>
              </a:ext>
            </a:extLst>
          </p:cNvPr>
          <p:cNvSpPr/>
          <p:nvPr/>
        </p:nvSpPr>
        <p:spPr>
          <a:xfrm>
            <a:off x="6468599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3AF28AF-EE21-4772-B08F-E4B014C3FAFB}"/>
              </a:ext>
            </a:extLst>
          </p:cNvPr>
          <p:cNvSpPr/>
          <p:nvPr/>
        </p:nvSpPr>
        <p:spPr>
          <a:xfrm>
            <a:off x="7302802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6CFF63-4A19-49ED-A05B-96B62453DF7B}"/>
              </a:ext>
            </a:extLst>
          </p:cNvPr>
          <p:cNvSpPr/>
          <p:nvPr/>
        </p:nvSpPr>
        <p:spPr>
          <a:xfrm>
            <a:off x="8182479" y="183598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05F61-8CCF-4480-BE27-734D71D291E7}"/>
              </a:ext>
            </a:extLst>
          </p:cNvPr>
          <p:cNvSpPr txBox="1"/>
          <p:nvPr/>
        </p:nvSpPr>
        <p:spPr>
          <a:xfrm>
            <a:off x="5646971" y="143850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746D-A219-43B2-8A7D-6EDA06EBDA8F}"/>
              </a:ext>
            </a:extLst>
          </p:cNvPr>
          <p:cNvSpPr txBox="1"/>
          <p:nvPr/>
        </p:nvSpPr>
        <p:spPr>
          <a:xfrm>
            <a:off x="6391479" y="144929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EFFE9F-A4E1-4734-9827-3C946F4ED8CF}"/>
              </a:ext>
            </a:extLst>
          </p:cNvPr>
          <p:cNvSpPr txBox="1"/>
          <p:nvPr/>
        </p:nvSpPr>
        <p:spPr>
          <a:xfrm>
            <a:off x="6908792" y="148103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50EDAA-785E-4362-BBA2-548A479804F4}"/>
              </a:ext>
            </a:extLst>
          </p:cNvPr>
          <p:cNvSpPr txBox="1"/>
          <p:nvPr/>
        </p:nvSpPr>
        <p:spPr>
          <a:xfrm>
            <a:off x="7757289" y="1438590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FED244C-1828-4720-8E10-CF795C690401}"/>
              </a:ext>
            </a:extLst>
          </p:cNvPr>
          <p:cNvCxnSpPr>
            <a:cxnSpLocks/>
          </p:cNvCxnSpPr>
          <p:nvPr/>
        </p:nvCxnSpPr>
        <p:spPr>
          <a:xfrm flipH="1">
            <a:off x="7082237" y="529148"/>
            <a:ext cx="893326" cy="60946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4053B8-D6D8-42EC-8160-034B54A426EB}"/>
              </a:ext>
            </a:extLst>
          </p:cNvPr>
          <p:cNvSpPr txBox="1"/>
          <p:nvPr/>
        </p:nvSpPr>
        <p:spPr>
          <a:xfrm>
            <a:off x="7137181" y="60223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39D2DD-07AA-4568-BF37-D2EF490786F2}"/>
              </a:ext>
            </a:extLst>
          </p:cNvPr>
          <p:cNvCxnSpPr/>
          <p:nvPr/>
        </p:nvCxnSpPr>
        <p:spPr>
          <a:xfrm>
            <a:off x="4739831" y="1957518"/>
            <a:ext cx="17287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7C1A2D-C0D3-4D73-BD68-BC881639D4C5}"/>
              </a:ext>
            </a:extLst>
          </p:cNvPr>
          <p:cNvSpPr txBox="1"/>
          <p:nvPr/>
        </p:nvSpPr>
        <p:spPr>
          <a:xfrm>
            <a:off x="4069378" y="1709146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A41B7DB-58CF-45B8-AC56-305EECEFE4CE}"/>
              </a:ext>
            </a:extLst>
          </p:cNvPr>
          <p:cNvGraphicFramePr>
            <a:graphicFrameLocks noGrp="1"/>
          </p:cNvGraphicFramePr>
          <p:nvPr/>
        </p:nvGraphicFramePr>
        <p:xfrm>
          <a:off x="0" y="1959551"/>
          <a:ext cx="3490988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30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348830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ECF9E8-19ED-40F2-8F7E-C16506896C71}"/>
              </a:ext>
            </a:extLst>
          </p:cNvPr>
          <p:cNvCxnSpPr>
            <a:cxnSpLocks/>
            <a:stCxn id="48" idx="4"/>
            <a:endCxn id="29" idx="7"/>
          </p:cNvCxnSpPr>
          <p:nvPr/>
        </p:nvCxnSpPr>
        <p:spPr>
          <a:xfrm flipH="1">
            <a:off x="5358770" y="2079052"/>
            <a:ext cx="1225576" cy="584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19452A-8693-487B-B328-4C9465C37E73}"/>
              </a:ext>
            </a:extLst>
          </p:cNvPr>
          <p:cNvCxnSpPr>
            <a:cxnSpLocks/>
            <a:stCxn id="48" idx="4"/>
            <a:endCxn id="30" idx="0"/>
          </p:cNvCxnSpPr>
          <p:nvPr/>
        </p:nvCxnSpPr>
        <p:spPr>
          <a:xfrm flipH="1">
            <a:off x="6109608" y="2079052"/>
            <a:ext cx="474738" cy="57873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47D79E-55BE-4F08-A61C-39CBC094B9FD}"/>
              </a:ext>
            </a:extLst>
          </p:cNvPr>
          <p:cNvCxnSpPr>
            <a:cxnSpLocks/>
            <a:stCxn id="48" idx="4"/>
            <a:endCxn id="31" idx="0"/>
          </p:cNvCxnSpPr>
          <p:nvPr/>
        </p:nvCxnSpPr>
        <p:spPr>
          <a:xfrm>
            <a:off x="6584346" y="2079052"/>
            <a:ext cx="359465" cy="57873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0BD315-40AE-4447-A898-7BB5B1ED7F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596571" y="2084839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B804419-FE48-4CF0-8E03-61CA4081AE1C}"/>
              </a:ext>
            </a:extLst>
          </p:cNvPr>
          <p:cNvSpPr/>
          <p:nvPr/>
        </p:nvSpPr>
        <p:spPr>
          <a:xfrm>
            <a:off x="5161178" y="262782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52596C-D61B-4E77-AB9C-CFACA6096091}"/>
              </a:ext>
            </a:extLst>
          </p:cNvPr>
          <p:cNvSpPr/>
          <p:nvPr/>
        </p:nvSpPr>
        <p:spPr>
          <a:xfrm>
            <a:off x="5993861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6C4A8B-322B-417D-86A7-5FAF3D8C8D14}"/>
              </a:ext>
            </a:extLst>
          </p:cNvPr>
          <p:cNvSpPr/>
          <p:nvPr/>
        </p:nvSpPr>
        <p:spPr>
          <a:xfrm>
            <a:off x="6828064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3A2731-251E-4FBB-867C-B25ABB7E0801}"/>
              </a:ext>
            </a:extLst>
          </p:cNvPr>
          <p:cNvSpPr/>
          <p:nvPr/>
        </p:nvSpPr>
        <p:spPr>
          <a:xfrm>
            <a:off x="7707741" y="265778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6E1AE-0C87-400C-BA91-A6EC77C0727E}"/>
              </a:ext>
            </a:extLst>
          </p:cNvPr>
          <p:cNvSpPr txBox="1"/>
          <p:nvPr/>
        </p:nvSpPr>
        <p:spPr>
          <a:xfrm>
            <a:off x="5172233" y="226030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F184D-0D0D-4E32-B21A-D026014E57DE}"/>
              </a:ext>
            </a:extLst>
          </p:cNvPr>
          <p:cNvSpPr txBox="1"/>
          <p:nvPr/>
        </p:nvSpPr>
        <p:spPr>
          <a:xfrm>
            <a:off x="5916741" y="2271095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CB304-1EC8-4790-A45F-F31C95CE7CFA}"/>
              </a:ext>
            </a:extLst>
          </p:cNvPr>
          <p:cNvSpPr txBox="1"/>
          <p:nvPr/>
        </p:nvSpPr>
        <p:spPr>
          <a:xfrm>
            <a:off x="6434054" y="2302840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BBC5-FA73-415F-8730-3E711B7B965E}"/>
              </a:ext>
            </a:extLst>
          </p:cNvPr>
          <p:cNvSpPr txBox="1"/>
          <p:nvPr/>
        </p:nvSpPr>
        <p:spPr>
          <a:xfrm>
            <a:off x="7282551" y="2260392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BA9F3B-CB92-4B74-AAEF-DAEF507ACBB5}"/>
              </a:ext>
            </a:extLst>
          </p:cNvPr>
          <p:cNvCxnSpPr>
            <a:cxnSpLocks/>
            <a:stCxn id="29" idx="4"/>
            <a:endCxn id="47" idx="7"/>
          </p:cNvCxnSpPr>
          <p:nvPr/>
        </p:nvCxnSpPr>
        <p:spPr>
          <a:xfrm flipH="1">
            <a:off x="3892510" y="2870892"/>
            <a:ext cx="1384415" cy="6169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57F8D8-CC5C-46FA-8EEC-D45FCB6DBA4D}"/>
              </a:ext>
            </a:extLst>
          </p:cNvPr>
          <p:cNvCxnSpPr>
            <a:cxnSpLocks/>
            <a:stCxn id="29" idx="4"/>
            <a:endCxn id="59" idx="0"/>
          </p:cNvCxnSpPr>
          <p:nvPr/>
        </p:nvCxnSpPr>
        <p:spPr>
          <a:xfrm flipH="1">
            <a:off x="4794507" y="2870892"/>
            <a:ext cx="482418" cy="61033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499BDE-B5E2-4070-84FB-F4B9725B5BAC}"/>
              </a:ext>
            </a:extLst>
          </p:cNvPr>
          <p:cNvCxnSpPr>
            <a:cxnSpLocks/>
            <a:stCxn id="29" idx="4"/>
            <a:endCxn id="60" idx="0"/>
          </p:cNvCxnSpPr>
          <p:nvPr/>
        </p:nvCxnSpPr>
        <p:spPr>
          <a:xfrm>
            <a:off x="5276925" y="2870892"/>
            <a:ext cx="351785" cy="61033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413FD0E-089A-4907-BB8D-047A9D70825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281470" y="2908280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E1267A2-A06C-414A-966D-C014989D902F}"/>
              </a:ext>
            </a:extLst>
          </p:cNvPr>
          <p:cNvSpPr/>
          <p:nvPr/>
        </p:nvSpPr>
        <p:spPr>
          <a:xfrm>
            <a:off x="3694918" y="3452290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2CDC8F2-7B7E-4D20-AD55-2CC7CFDF47E1}"/>
              </a:ext>
            </a:extLst>
          </p:cNvPr>
          <p:cNvSpPr/>
          <p:nvPr/>
        </p:nvSpPr>
        <p:spPr>
          <a:xfrm>
            <a:off x="4678760" y="3481227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AF48CA-C972-417E-95AE-399EB8C6BEE3}"/>
              </a:ext>
            </a:extLst>
          </p:cNvPr>
          <p:cNvSpPr/>
          <p:nvPr/>
        </p:nvSpPr>
        <p:spPr>
          <a:xfrm>
            <a:off x="5512963" y="3481227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4CA534-C927-4604-912B-B204B5CA309D}"/>
              </a:ext>
            </a:extLst>
          </p:cNvPr>
          <p:cNvSpPr/>
          <p:nvPr/>
        </p:nvSpPr>
        <p:spPr>
          <a:xfrm>
            <a:off x="6392640" y="3481227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329CB2-EA26-47DE-AE7D-4AF945723E5E}"/>
              </a:ext>
            </a:extLst>
          </p:cNvPr>
          <p:cNvSpPr txBox="1"/>
          <p:nvPr/>
        </p:nvSpPr>
        <p:spPr>
          <a:xfrm>
            <a:off x="3857132" y="3083746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06290F-A57D-4349-BAE4-67D59416F0FC}"/>
              </a:ext>
            </a:extLst>
          </p:cNvPr>
          <p:cNvSpPr txBox="1"/>
          <p:nvPr/>
        </p:nvSpPr>
        <p:spPr>
          <a:xfrm>
            <a:off x="4601640" y="3094536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B1062-02E8-46FB-A920-21283FB076DB}"/>
              </a:ext>
            </a:extLst>
          </p:cNvPr>
          <p:cNvSpPr txBox="1"/>
          <p:nvPr/>
        </p:nvSpPr>
        <p:spPr>
          <a:xfrm>
            <a:off x="5118953" y="3126281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DF535C-62C3-4C5C-881F-21977703CED5}"/>
              </a:ext>
            </a:extLst>
          </p:cNvPr>
          <p:cNvSpPr txBox="1"/>
          <p:nvPr/>
        </p:nvSpPr>
        <p:spPr>
          <a:xfrm>
            <a:off x="5967450" y="3083833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6FD132B-BEF1-46CB-9325-055E59343D9B}"/>
              </a:ext>
            </a:extLst>
          </p:cNvPr>
          <p:cNvCxnSpPr>
            <a:cxnSpLocks/>
          </p:cNvCxnSpPr>
          <p:nvPr/>
        </p:nvCxnSpPr>
        <p:spPr>
          <a:xfrm>
            <a:off x="4204022" y="2817046"/>
            <a:ext cx="8066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844CF4-687D-49C1-99C7-77534CA08187}"/>
              </a:ext>
            </a:extLst>
          </p:cNvPr>
          <p:cNvSpPr txBox="1"/>
          <p:nvPr/>
        </p:nvSpPr>
        <p:spPr>
          <a:xfrm>
            <a:off x="3771090" y="2484344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5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89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7E4D9-9A10-4E1E-AB56-A42FB1A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39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824472B-E9CC-4D54-9DF4-F21AC6348F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2820" y="796081"/>
          <a:ext cx="2913442" cy="58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968">
                  <a:extLst>
                    <a:ext uri="{9D8B030D-6E8A-4147-A177-3AD203B41FA5}">
                      <a16:colId xmlns:a16="http://schemas.microsoft.com/office/drawing/2014/main" val="28461820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3870856397"/>
                    </a:ext>
                  </a:extLst>
                </a:gridCol>
                <a:gridCol w="343535">
                  <a:extLst>
                    <a:ext uri="{9D8B030D-6E8A-4147-A177-3AD203B41FA5}">
                      <a16:colId xmlns:a16="http://schemas.microsoft.com/office/drawing/2014/main" val="3372956374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40546876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98277318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47193430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90646225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075024516"/>
                    </a:ext>
                  </a:extLst>
                </a:gridCol>
                <a:gridCol w="321277">
                  <a:extLst>
                    <a:ext uri="{9D8B030D-6E8A-4147-A177-3AD203B41FA5}">
                      <a16:colId xmlns:a16="http://schemas.microsoft.com/office/drawing/2014/main" val="2800395851"/>
                    </a:ext>
                  </a:extLst>
                </a:gridCol>
              </a:tblGrid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92263"/>
                  </a:ext>
                </a:extLst>
              </a:tr>
              <a:tr h="2851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00206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10884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193E16A8-FE2A-446D-AA38-D5E477A07DFB}"/>
              </a:ext>
            </a:extLst>
          </p:cNvPr>
          <p:cNvSpPr/>
          <p:nvPr/>
        </p:nvSpPr>
        <p:spPr>
          <a:xfrm>
            <a:off x="7916247" y="399956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EDE96F8-37C5-4198-A58F-E4925F8EF42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689330" y="521490"/>
            <a:ext cx="1226917" cy="572947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B39770D-B9A5-4B2E-9BB9-DA55D42A0AB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7533331" y="607428"/>
            <a:ext cx="416817" cy="4530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532190DC-A174-4212-B0C5-9D5BB6C5E3D0}"/>
              </a:ext>
            </a:extLst>
          </p:cNvPr>
          <p:cNvSpPr/>
          <p:nvPr/>
        </p:nvSpPr>
        <p:spPr>
          <a:xfrm>
            <a:off x="7417584" y="1060480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205F61-8CCF-4480-BE27-734D71D291E7}"/>
              </a:ext>
            </a:extLst>
          </p:cNvPr>
          <p:cNvSpPr txBox="1"/>
          <p:nvPr/>
        </p:nvSpPr>
        <p:spPr>
          <a:xfrm>
            <a:off x="6595956" y="662999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0F746D-A219-43B2-8A7D-6EDA06EBDA8F}"/>
              </a:ext>
            </a:extLst>
          </p:cNvPr>
          <p:cNvSpPr txBox="1"/>
          <p:nvPr/>
        </p:nvSpPr>
        <p:spPr>
          <a:xfrm>
            <a:off x="7340464" y="673789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F39D2DD-07AA-4568-BF37-D2EF490786F2}"/>
              </a:ext>
            </a:extLst>
          </p:cNvPr>
          <p:cNvCxnSpPr/>
          <p:nvPr/>
        </p:nvCxnSpPr>
        <p:spPr>
          <a:xfrm>
            <a:off x="5688816" y="1182014"/>
            <a:ext cx="172876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7C1A2D-C0D3-4D73-BD68-BC881639D4C5}"/>
              </a:ext>
            </a:extLst>
          </p:cNvPr>
          <p:cNvSpPr txBox="1"/>
          <p:nvPr/>
        </p:nvSpPr>
        <p:spPr>
          <a:xfrm>
            <a:off x="5018363" y="933642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4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A41B7DB-58CF-45B8-AC56-305EECEFE4CE}"/>
              </a:ext>
            </a:extLst>
          </p:cNvPr>
          <p:cNvGraphicFramePr>
            <a:graphicFrameLocks noGrp="1"/>
          </p:cNvGraphicFramePr>
          <p:nvPr/>
        </p:nvGraphicFramePr>
        <p:xfrm>
          <a:off x="0" y="1959551"/>
          <a:ext cx="3490988" cy="2934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830">
                  <a:extLst>
                    <a:ext uri="{9D8B030D-6E8A-4147-A177-3AD203B41FA5}">
                      <a16:colId xmlns:a16="http://schemas.microsoft.com/office/drawing/2014/main" val="1217198118"/>
                    </a:ext>
                  </a:extLst>
                </a:gridCol>
                <a:gridCol w="348830">
                  <a:extLst>
                    <a:ext uri="{9D8B030D-6E8A-4147-A177-3AD203B41FA5}">
                      <a16:colId xmlns:a16="http://schemas.microsoft.com/office/drawing/2014/main" val="212288786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811640520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4013604545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051288607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59359359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10449084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3308438272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907739118"/>
                    </a:ext>
                  </a:extLst>
                </a:gridCol>
                <a:gridCol w="349166">
                  <a:extLst>
                    <a:ext uri="{9D8B030D-6E8A-4147-A177-3AD203B41FA5}">
                      <a16:colId xmlns:a16="http://schemas.microsoft.com/office/drawing/2014/main" val="1310846037"/>
                    </a:ext>
                  </a:extLst>
                </a:gridCol>
              </a:tblGrid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2833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1287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93222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205974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97901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60547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38755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73206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429"/>
                  </a:ext>
                </a:extLst>
              </a:tr>
              <a:tr h="2438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b="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1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002060"/>
                          </a:solidFill>
                          <a:effectLst/>
                        </a:rPr>
                        <a:t>0</a:t>
                      </a:r>
                      <a:endParaRPr lang="ko-KR" sz="1800" b="0" kern="100" dirty="0">
                        <a:solidFill>
                          <a:srgbClr val="00206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92983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3ECF9E8-19ED-40F2-8F7E-C16506896C71}"/>
              </a:ext>
            </a:extLst>
          </p:cNvPr>
          <p:cNvCxnSpPr>
            <a:cxnSpLocks/>
            <a:stCxn id="48" idx="3"/>
            <a:endCxn id="29" idx="7"/>
          </p:cNvCxnSpPr>
          <p:nvPr/>
        </p:nvCxnSpPr>
        <p:spPr>
          <a:xfrm flipH="1">
            <a:off x="6156596" y="1267952"/>
            <a:ext cx="1294889" cy="620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019452A-8693-487B-B328-4C9465C37E73}"/>
              </a:ext>
            </a:extLst>
          </p:cNvPr>
          <p:cNvCxnSpPr>
            <a:cxnSpLocks/>
            <a:stCxn id="48" idx="3"/>
            <a:endCxn id="30" idx="0"/>
          </p:cNvCxnSpPr>
          <p:nvPr/>
        </p:nvCxnSpPr>
        <p:spPr>
          <a:xfrm flipH="1">
            <a:off x="7058593" y="1267952"/>
            <a:ext cx="392892" cy="61433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47D79E-55BE-4F08-A61C-39CBC094B9F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511655" y="1395273"/>
            <a:ext cx="38114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C0BD315-40AE-4447-A898-7BB5B1ED7F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545556" y="1309335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B804419-FE48-4CF0-8E03-61CA4081AE1C}"/>
              </a:ext>
            </a:extLst>
          </p:cNvPr>
          <p:cNvSpPr/>
          <p:nvPr/>
        </p:nvSpPr>
        <p:spPr>
          <a:xfrm>
            <a:off x="5959004" y="1853345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52596C-D61B-4E77-AB9C-CFACA6096091}"/>
              </a:ext>
            </a:extLst>
          </p:cNvPr>
          <p:cNvSpPr/>
          <p:nvPr/>
        </p:nvSpPr>
        <p:spPr>
          <a:xfrm>
            <a:off x="6942846" y="188228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6C4A8B-322B-417D-86A7-5FAF3D8C8D14}"/>
              </a:ext>
            </a:extLst>
          </p:cNvPr>
          <p:cNvSpPr/>
          <p:nvPr/>
        </p:nvSpPr>
        <p:spPr>
          <a:xfrm>
            <a:off x="7777049" y="188228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3A2731-251E-4FBB-867C-B25ABB7E0801}"/>
              </a:ext>
            </a:extLst>
          </p:cNvPr>
          <p:cNvSpPr/>
          <p:nvPr/>
        </p:nvSpPr>
        <p:spPr>
          <a:xfrm>
            <a:off x="8656726" y="188228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6E1AE-0C87-400C-BA91-A6EC77C0727E}"/>
              </a:ext>
            </a:extLst>
          </p:cNvPr>
          <p:cNvSpPr txBox="1"/>
          <p:nvPr/>
        </p:nvSpPr>
        <p:spPr>
          <a:xfrm>
            <a:off x="6121218" y="1484801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7F184D-0D0D-4E32-B21A-D026014E57DE}"/>
              </a:ext>
            </a:extLst>
          </p:cNvPr>
          <p:cNvSpPr txBox="1"/>
          <p:nvPr/>
        </p:nvSpPr>
        <p:spPr>
          <a:xfrm>
            <a:off x="6865726" y="1495591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0CB304-1EC8-4790-A45F-F31C95CE7CFA}"/>
              </a:ext>
            </a:extLst>
          </p:cNvPr>
          <p:cNvSpPr txBox="1"/>
          <p:nvPr/>
        </p:nvSpPr>
        <p:spPr>
          <a:xfrm>
            <a:off x="7383039" y="1527336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F6BBC5-FA73-415F-8730-3E711B7B965E}"/>
              </a:ext>
            </a:extLst>
          </p:cNvPr>
          <p:cNvSpPr txBox="1"/>
          <p:nvPr/>
        </p:nvSpPr>
        <p:spPr>
          <a:xfrm>
            <a:off x="8231536" y="1484888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BA9F3B-CB92-4B74-AAEF-DAEF507ACBB5}"/>
              </a:ext>
            </a:extLst>
          </p:cNvPr>
          <p:cNvCxnSpPr>
            <a:cxnSpLocks/>
            <a:stCxn id="29" idx="4"/>
            <a:endCxn id="47" idx="7"/>
          </p:cNvCxnSpPr>
          <p:nvPr/>
        </p:nvCxnSpPr>
        <p:spPr>
          <a:xfrm flipH="1">
            <a:off x="5060640" y="2096413"/>
            <a:ext cx="1014111" cy="5994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57F8D8-CC5C-46FA-8EEC-D45FCB6DBA4D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5743492" y="2091393"/>
            <a:ext cx="392892" cy="614330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499BDE-B5E2-4070-84FB-F4B9725B5BA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196554" y="2218714"/>
            <a:ext cx="381141" cy="48700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413FD0E-089A-4907-BB8D-047A9D70825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230455" y="2132776"/>
            <a:ext cx="1145071" cy="60854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E1267A2-A06C-414A-966D-C014989D902F}"/>
              </a:ext>
            </a:extLst>
          </p:cNvPr>
          <p:cNvSpPr/>
          <p:nvPr/>
        </p:nvSpPr>
        <p:spPr>
          <a:xfrm>
            <a:off x="4863048" y="2660260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2CDC8F2-7B7E-4D20-AD55-2CC7CFDF47E1}"/>
              </a:ext>
            </a:extLst>
          </p:cNvPr>
          <p:cNvSpPr/>
          <p:nvPr/>
        </p:nvSpPr>
        <p:spPr>
          <a:xfrm>
            <a:off x="5627745" y="2705723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7AF48CA-C972-417E-95AE-399EB8C6BEE3}"/>
              </a:ext>
            </a:extLst>
          </p:cNvPr>
          <p:cNvSpPr/>
          <p:nvPr/>
        </p:nvSpPr>
        <p:spPr>
          <a:xfrm>
            <a:off x="6461948" y="2705723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D4CA534-C927-4604-912B-B204B5CA309D}"/>
              </a:ext>
            </a:extLst>
          </p:cNvPr>
          <p:cNvSpPr/>
          <p:nvPr/>
        </p:nvSpPr>
        <p:spPr>
          <a:xfrm>
            <a:off x="7341625" y="2705723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329CB2-EA26-47DE-AE7D-4AF945723E5E}"/>
              </a:ext>
            </a:extLst>
          </p:cNvPr>
          <p:cNvSpPr txBox="1"/>
          <p:nvPr/>
        </p:nvSpPr>
        <p:spPr>
          <a:xfrm>
            <a:off x="4806117" y="2308242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06290F-A57D-4349-BAE4-67D59416F0FC}"/>
              </a:ext>
            </a:extLst>
          </p:cNvPr>
          <p:cNvSpPr txBox="1"/>
          <p:nvPr/>
        </p:nvSpPr>
        <p:spPr>
          <a:xfrm>
            <a:off x="5550625" y="2319032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B1062-02E8-46FB-A920-21283FB076DB}"/>
              </a:ext>
            </a:extLst>
          </p:cNvPr>
          <p:cNvSpPr txBox="1"/>
          <p:nvPr/>
        </p:nvSpPr>
        <p:spPr>
          <a:xfrm>
            <a:off x="6067938" y="2350777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2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DF535C-62C3-4C5C-881F-21977703CED5}"/>
              </a:ext>
            </a:extLst>
          </p:cNvPr>
          <p:cNvSpPr txBox="1"/>
          <p:nvPr/>
        </p:nvSpPr>
        <p:spPr>
          <a:xfrm>
            <a:off x="6916435" y="2308329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3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6FD132B-BEF1-46CB-9325-055E59343D9B}"/>
              </a:ext>
            </a:extLst>
          </p:cNvPr>
          <p:cNvCxnSpPr>
            <a:cxnSpLocks/>
          </p:cNvCxnSpPr>
          <p:nvPr/>
        </p:nvCxnSpPr>
        <p:spPr>
          <a:xfrm>
            <a:off x="5153007" y="2041542"/>
            <a:ext cx="8066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844CF4-687D-49C1-99C7-77534CA08187}"/>
              </a:ext>
            </a:extLst>
          </p:cNvPr>
          <p:cNvSpPr txBox="1"/>
          <p:nvPr/>
        </p:nvSpPr>
        <p:spPr>
          <a:xfrm>
            <a:off x="4720075" y="1708840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5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DBD2E9C-61CC-4BFE-8BD2-D3B4A7EB106B}"/>
              </a:ext>
            </a:extLst>
          </p:cNvPr>
          <p:cNvCxnSpPr>
            <a:cxnSpLocks/>
          </p:cNvCxnSpPr>
          <p:nvPr/>
        </p:nvCxnSpPr>
        <p:spPr>
          <a:xfrm>
            <a:off x="4056363" y="2781794"/>
            <a:ext cx="80668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52BA7-1322-4D54-982F-49E33DA384F1}"/>
              </a:ext>
            </a:extLst>
          </p:cNvPr>
          <p:cNvSpPr txBox="1"/>
          <p:nvPr/>
        </p:nvSpPr>
        <p:spPr>
          <a:xfrm>
            <a:off x="3706061" y="2456667"/>
            <a:ext cx="786113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ko-KR" altLang="en-US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높이 </a:t>
            </a: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6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EE2DF9-572E-46EA-8ED6-D341ED9F7B24}"/>
              </a:ext>
            </a:extLst>
          </p:cNvPr>
          <p:cNvCxnSpPr>
            <a:cxnSpLocks/>
            <a:stCxn id="47" idx="4"/>
            <a:endCxn id="72" idx="7"/>
          </p:cNvCxnSpPr>
          <p:nvPr/>
        </p:nvCxnSpPr>
        <p:spPr>
          <a:xfrm flipH="1">
            <a:off x="4114651" y="2903328"/>
            <a:ext cx="864144" cy="38651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C76E131-03E9-4127-AE4D-FF42197F460B}"/>
              </a:ext>
            </a:extLst>
          </p:cNvPr>
          <p:cNvSpPr txBox="1"/>
          <p:nvPr/>
        </p:nvSpPr>
        <p:spPr>
          <a:xfrm>
            <a:off x="4134098" y="2914461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0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7C740E5-4AF0-4C8F-890B-16808E239A30}"/>
              </a:ext>
            </a:extLst>
          </p:cNvPr>
          <p:cNvSpPr/>
          <p:nvPr/>
        </p:nvSpPr>
        <p:spPr>
          <a:xfrm>
            <a:off x="3917059" y="3254247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7ABE0E3-63CF-4EB6-B385-F9469461876E}"/>
              </a:ext>
            </a:extLst>
          </p:cNvPr>
          <p:cNvSpPr/>
          <p:nvPr/>
        </p:nvSpPr>
        <p:spPr>
          <a:xfrm>
            <a:off x="4350438" y="1448232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BBA31D5-36D8-4660-9AF4-6049B858B017}"/>
              </a:ext>
            </a:extLst>
          </p:cNvPr>
          <p:cNvCxnSpPr>
            <a:cxnSpLocks/>
          </p:cNvCxnSpPr>
          <p:nvPr/>
        </p:nvCxnSpPr>
        <p:spPr>
          <a:xfrm flipV="1">
            <a:off x="3763144" y="3261609"/>
            <a:ext cx="555585" cy="2141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2CD8723-260D-4054-9496-89FBFFB2496C}"/>
              </a:ext>
            </a:extLst>
          </p:cNvPr>
          <p:cNvCxnSpPr>
            <a:cxnSpLocks/>
          </p:cNvCxnSpPr>
          <p:nvPr/>
        </p:nvCxnSpPr>
        <p:spPr>
          <a:xfrm>
            <a:off x="3793161" y="3254247"/>
            <a:ext cx="525568" cy="282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5D9B877-EAF4-4456-A97A-8F28DAAA1830}"/>
              </a:ext>
            </a:extLst>
          </p:cNvPr>
          <p:cNvCxnSpPr>
            <a:cxnSpLocks/>
            <a:stCxn id="47" idx="4"/>
          </p:cNvCxnSpPr>
          <p:nvPr/>
        </p:nvCxnSpPr>
        <p:spPr>
          <a:xfrm flipH="1">
            <a:off x="4637551" y="2903328"/>
            <a:ext cx="341244" cy="386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E923154-C7CF-47A6-AA58-D9DF89AB9DF9}"/>
              </a:ext>
            </a:extLst>
          </p:cNvPr>
          <p:cNvSpPr txBox="1"/>
          <p:nvPr/>
        </p:nvSpPr>
        <p:spPr>
          <a:xfrm>
            <a:off x="4766241" y="3022960"/>
            <a:ext cx="346890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72000">
              <a:spcBef>
                <a:spcPts val="200"/>
              </a:spcBef>
              <a:spcAft>
                <a:spcPts val="200"/>
              </a:spcAft>
            </a:pPr>
            <a:r>
              <a:rPr lang="en-US" altLang="ko-KR" sz="1400" dirty="0">
                <a:latin typeface="D2Coding" panose="020B0609020101020101" pitchFamily="49" charset="-127"/>
                <a:ea typeface="함초롬바탕" panose="02030504000101010101" pitchFamily="18" charset="-127"/>
              </a:rPr>
              <a:t>1</a:t>
            </a:r>
            <a:endParaRPr lang="ko-KR" altLang="en-US" sz="1400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AD0B732-79F6-423B-A021-AF0049BFC20D}"/>
              </a:ext>
            </a:extLst>
          </p:cNvPr>
          <p:cNvSpPr/>
          <p:nvPr/>
        </p:nvSpPr>
        <p:spPr>
          <a:xfrm>
            <a:off x="4552170" y="3273734"/>
            <a:ext cx="231493" cy="24306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0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ABDFF-613A-46E3-82B7-D8D1F0D1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 교환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0917B-E87D-412C-BAC4-43BFF2AA7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37C20-7C63-4F6A-9B25-AF82EF84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14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32EA47-8456-4E5D-BD17-57713D9A7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© 2014 by JongYun Jung. All Rights Reserved.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3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X = ACCGGTCGACGTAAGCCGG</a:t>
            </a:r>
          </a:p>
          <a:p>
            <a:pPr>
              <a:lnSpc>
                <a:spcPct val="150000"/>
              </a:lnSpc>
            </a:pP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Y = TTTCCCACTCGTGTCGACGTGTAAGCTTA</a:t>
            </a:r>
          </a:p>
          <a:p>
            <a:pPr>
              <a:lnSpc>
                <a:spcPct val="150000"/>
              </a:lnSpc>
            </a:pP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X, Y </a:t>
            </a:r>
            <a:r>
              <a:rPr lang="ko-KR" altLang="en-US" sz="2800" b="0" dirty="0">
                <a:latin typeface="Cambria Math" panose="02040503050406030204" pitchFamily="18" charset="0"/>
              </a:rPr>
              <a:t>가 주어질 때 공통 부분 서열은 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ko-KR" altLang="en-US" sz="2800" b="0" dirty="0">
                <a:latin typeface="Cambria Math" panose="02040503050406030204" pitchFamily="18" charset="0"/>
              </a:rPr>
              <a:t>의 부분 서열이면서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ko-KR" altLang="en-US" sz="2800" b="0" dirty="0">
                <a:latin typeface="Cambria Math" panose="02040503050406030204" pitchFamily="18" charset="0"/>
              </a:rPr>
              <a:t>동시에 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ko-KR" altLang="en-US" sz="2800" b="0" dirty="0">
                <a:latin typeface="Cambria Math" panose="02040503050406030204" pitchFamily="18" charset="0"/>
              </a:rPr>
              <a:t>의 부분 서열이 되는 것을 말한다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0" dirty="0">
                <a:latin typeface="Cambria Math" panose="02040503050406030204" pitchFamily="18" charset="0"/>
              </a:rPr>
              <a:t>그 중에서 가장 긴 것이 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LCS</a:t>
            </a:r>
            <a:r>
              <a:rPr lang="ko-KR" altLang="en-US" sz="2800" b="0" dirty="0">
                <a:latin typeface="Cambria Math" panose="02040503050406030204" pitchFamily="18" charset="0"/>
              </a:rPr>
              <a:t>이다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X = (x</a:t>
            </a:r>
            <a:r>
              <a:rPr lang="en-US" altLang="ko-KR" sz="28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, . . ., </a:t>
            </a:r>
            <a:r>
              <a:rPr lang="en-US" altLang="ko-KR" sz="28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ko-KR" sz="2800" b="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) Y = (y</a:t>
            </a:r>
            <a:r>
              <a:rPr lang="en-US" altLang="ko-KR" sz="28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, . . . </a:t>
            </a:r>
            <a:r>
              <a:rPr lang="en-US" altLang="ko-KR" sz="28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ko-KR" sz="2800" b="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ko-KR" sz="2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2800" b="0" dirty="0">
              <a:latin typeface="Cambria Math" panose="02040503050406030204" pitchFamily="18" charset="0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LCS(Longest </a:t>
            </a:r>
            <a:r>
              <a:rPr lang="en-US" altLang="ko-KR" dirty="0"/>
              <a:t>Common Subsequence)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470650"/>
            <a:ext cx="2895600" cy="365125"/>
          </a:xfrm>
        </p:spPr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508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0" dirty="0">
                <a:latin typeface="Cambria Math" panose="02040503050406030204" pitchFamily="18" charset="0"/>
              </a:rPr>
              <a:t>x[1 . . m],  y[1 . . n]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부분 서열 비교</a:t>
            </a:r>
            <a:r>
              <a:rPr lang="en-US" altLang="ko-KR" sz="2400" b="0" dirty="0">
                <a:latin typeface="Cambria Math" panose="02040503050406030204" pitchFamily="18" charset="0"/>
              </a:rPr>
              <a:t>: </a:t>
            </a:r>
            <a:r>
              <a:rPr lang="ko-KR" altLang="en-US" sz="2400" b="0" dirty="0">
                <a:latin typeface="Cambria Math" panose="02040503050406030204" pitchFamily="18" charset="0"/>
              </a:rPr>
              <a:t> </a:t>
            </a:r>
            <a:r>
              <a:rPr lang="el-GR" altLang="ko-KR" sz="2400" b="0" dirty="0">
                <a:latin typeface="Cambria Math" panose="02040503050406030204" pitchFamily="18" charset="0"/>
              </a:rPr>
              <a:t>Θ</a:t>
            </a:r>
            <a:r>
              <a:rPr lang="en-US" altLang="ko-KR" sz="2400" b="0" dirty="0">
                <a:latin typeface="Cambria Math" panose="02040503050406030204" pitchFamily="18" charset="0"/>
              </a:rPr>
              <a:t>(m + n) 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latin typeface="Cambria Math" panose="02040503050406030204" pitchFamily="18" charset="0"/>
              </a:rPr>
              <a:t>X</a:t>
            </a:r>
            <a:r>
              <a:rPr lang="ko-KR" altLang="en-US" sz="2400" b="0" dirty="0">
                <a:latin typeface="Cambria Math" panose="02040503050406030204" pitchFamily="18" charset="0"/>
              </a:rPr>
              <a:t>의 모든 부분 서열 각각에 대해서 이것이 </a:t>
            </a:r>
            <a:r>
              <a:rPr lang="en-US" altLang="ko-KR" sz="2400" b="0" dirty="0">
                <a:latin typeface="Cambria Math" panose="02040503050406030204" pitchFamily="18" charset="0"/>
              </a:rPr>
              <a:t>Y</a:t>
            </a:r>
            <a:r>
              <a:rPr lang="ko-KR" altLang="en-US" sz="2400" b="0" dirty="0">
                <a:latin typeface="Cambria Math" panose="02040503050406030204" pitchFamily="18" charset="0"/>
              </a:rPr>
              <a:t>의 부분 서열인가를 조사한다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latin typeface="Cambria Math" panose="02040503050406030204" pitchFamily="18" charset="0"/>
              </a:rPr>
              <a:t>X</a:t>
            </a:r>
            <a:r>
              <a:rPr lang="ko-KR" altLang="en-US" sz="2400" b="0" dirty="0">
                <a:latin typeface="Cambria Math" panose="02040503050406030204" pitchFamily="18" charset="0"/>
              </a:rPr>
              <a:t>의 부분 서열 총 수는 </a:t>
            </a:r>
            <a:r>
              <a:rPr lang="en-US" altLang="ko-KR" sz="2400" b="0" dirty="0">
                <a:latin typeface="Cambria Math" panose="02040503050406030204" pitchFamily="18" charset="0"/>
              </a:rPr>
              <a:t>2</a:t>
            </a:r>
            <a:r>
              <a:rPr lang="en-US" altLang="ko-KR" sz="2400" b="0" baseline="30000" dirty="0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이므로</a:t>
            </a:r>
            <a:r>
              <a:rPr lang="en-US" altLang="ko-KR" sz="2400" b="0" dirty="0">
                <a:latin typeface="Cambria Math" panose="02040503050406030204" pitchFamily="18" charset="0"/>
              </a:rPr>
              <a:t>, </a:t>
            </a:r>
            <a:r>
              <a:rPr lang="ko-KR" altLang="en-US" sz="2400" b="0" dirty="0">
                <a:latin typeface="Cambria Math" panose="02040503050406030204" pitchFamily="18" charset="0"/>
              </a:rPr>
              <a:t>이 방법은 적어도 </a:t>
            </a:r>
            <a:r>
              <a:rPr lang="el-GR" altLang="ko-KR" sz="2400" b="0" dirty="0">
                <a:latin typeface="Cambria Math" panose="02040503050406030204" pitchFamily="18" charset="0"/>
              </a:rPr>
              <a:t>Ω</a:t>
            </a:r>
            <a:r>
              <a:rPr lang="en-US" altLang="ko-KR" sz="2400" b="0" dirty="0">
                <a:latin typeface="Cambria Math" panose="02040503050406030204" pitchFamily="18" charset="0"/>
              </a:rPr>
              <a:t>(2</a:t>
            </a:r>
            <a:r>
              <a:rPr lang="en-US" altLang="ko-KR" sz="2400" b="0" baseline="30000" dirty="0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) </a:t>
            </a:r>
            <a:r>
              <a:rPr lang="ko-KR" altLang="en-US" sz="2400" b="0" dirty="0">
                <a:latin typeface="Cambria Math" panose="02040503050406030204" pitchFamily="18" charset="0"/>
              </a:rPr>
              <a:t>시간이 걸린다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최악의 경우</a:t>
            </a:r>
            <a:r>
              <a:rPr lang="en-US" altLang="ko-KR" sz="2400" b="0" dirty="0">
                <a:latin typeface="Cambria Math" panose="02040503050406030204" pitchFamily="18" charset="0"/>
              </a:rPr>
              <a:t>:  </a:t>
            </a:r>
            <a:r>
              <a:rPr lang="el-GR" altLang="ko-KR" sz="2400" b="0" dirty="0">
                <a:latin typeface="Cambria Math" panose="02040503050406030204" pitchFamily="18" charset="0"/>
              </a:rPr>
              <a:t>Θ</a:t>
            </a:r>
            <a:r>
              <a:rPr lang="en-US" altLang="ko-KR" sz="2400" b="0" dirty="0">
                <a:latin typeface="Cambria Math" panose="02040503050406030204" pitchFamily="18" charset="0"/>
              </a:rPr>
              <a:t>((m + n) 2</a:t>
            </a:r>
            <a:r>
              <a:rPr lang="en-US" altLang="ko-KR" sz="2400" b="0" baseline="30000" dirty="0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ko-KR" altLang="en-US" sz="2400" b="0" dirty="0">
              <a:latin typeface="Cambria Math" panose="020405030504060302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단순한 방법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470650"/>
            <a:ext cx="2895600" cy="365125"/>
          </a:xfrm>
        </p:spPr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0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문자열 </a:t>
            </a:r>
            <a:r>
              <a:rPr lang="en-US" altLang="ko-KR" sz="2400" b="0" dirty="0">
                <a:latin typeface="Cambria Math" panose="02040503050406030204" pitchFamily="18" charset="0"/>
              </a:rPr>
              <a:t>X</a:t>
            </a:r>
            <a:r>
              <a:rPr lang="ko-KR" altLang="en-US" sz="2400" b="0" dirty="0">
                <a:latin typeface="Cambria Math" panose="02040503050406030204" pitchFamily="18" charset="0"/>
              </a:rPr>
              <a:t>와 </a:t>
            </a:r>
            <a:r>
              <a:rPr lang="en-US" altLang="ko-KR" sz="2400" b="0" dirty="0">
                <a:latin typeface="Cambria Math" panose="02040503050406030204" pitchFamily="18" charset="0"/>
              </a:rPr>
              <a:t>Y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ko-KR" altLang="en-US" sz="2400" b="0" dirty="0" err="1">
                <a:latin typeface="Cambria Math" panose="02040503050406030204" pitchFamily="18" charset="0"/>
              </a:rPr>
              <a:t>접두어</a:t>
            </a:r>
            <a:r>
              <a:rPr lang="en-US" altLang="ko-KR" sz="2400" b="0" dirty="0">
                <a:latin typeface="Cambria Math" panose="02040503050406030204" pitchFamily="18" charset="0"/>
              </a:rPr>
              <a:t>(prefixes) </a:t>
            </a:r>
            <a:r>
              <a:rPr lang="ko-KR" altLang="en-US" sz="2400" b="0" dirty="0">
                <a:latin typeface="Cambria Math" panose="02040503050406030204" pitchFamily="18" charset="0"/>
              </a:rPr>
              <a:t>를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고려한다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모든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i</a:t>
            </a:r>
            <a:r>
              <a:rPr lang="en-US" altLang="ko-KR" sz="2400" b="0" dirty="0">
                <a:latin typeface="Cambria Math" panose="02040503050406030204" pitchFamily="18" charset="0"/>
              </a:rPr>
              <a:t> ( 0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i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ko-KR" sz="2400" b="0" dirty="0">
                <a:latin typeface="Cambria Math" panose="02040503050406030204" pitchFamily="18" charset="0"/>
              </a:rPr>
              <a:t>n )</a:t>
            </a:r>
            <a:r>
              <a:rPr lang="ko-KR" altLang="en-US" sz="2400" b="0" dirty="0">
                <a:latin typeface="Cambria Math" panose="02040503050406030204" pitchFamily="18" charset="0"/>
              </a:rPr>
              <a:t>에 대해</a:t>
            </a:r>
            <a:r>
              <a:rPr lang="en-US" altLang="ko-KR" sz="2400" b="0" dirty="0">
                <a:latin typeface="Cambria Math" panose="02040503050406030204" pitchFamily="18" charset="0"/>
              </a:rPr>
              <a:t>, X 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ko-KR" altLang="en-US" sz="2400" b="0" dirty="0" err="1">
                <a:latin typeface="Cambria Math" panose="02040503050406030204" pitchFamily="18" charset="0"/>
              </a:rPr>
              <a:t>접두어</a:t>
            </a:r>
            <a:r>
              <a:rPr lang="en-US" altLang="ko-KR" sz="2400" b="0" dirty="0">
                <a:latin typeface="Cambria Math" panose="02040503050406030204" pitchFamily="18" charset="0"/>
              </a:rPr>
              <a:t> X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i</a:t>
            </a:r>
            <a:r>
              <a:rPr lang="en-US" altLang="ko-KR" sz="2400" b="0" dirty="0">
                <a:latin typeface="Cambria Math" panose="02040503050406030204" pitchFamily="18" charset="0"/>
              </a:rPr>
              <a:t> = (x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1</a:t>
            </a:r>
            <a:r>
              <a:rPr lang="en-US" altLang="ko-KR" sz="2400" b="0" dirty="0">
                <a:latin typeface="Cambria Math" panose="02040503050406030204" pitchFamily="18" charset="0"/>
              </a:rPr>
              <a:t>, . . ., x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i</a:t>
            </a:r>
            <a:r>
              <a:rPr lang="en-US" altLang="ko-KR" sz="2400" b="0" dirty="0">
                <a:latin typeface="Cambria Math" panose="02040503050406030204" pitchFamily="18" charset="0"/>
              </a:rPr>
              <a:t>)</a:t>
            </a:r>
            <a:r>
              <a:rPr lang="ko-KR" altLang="en-US" sz="2400" b="0" dirty="0">
                <a:latin typeface="Cambria Math" panose="02040503050406030204" pitchFamily="18" charset="0"/>
              </a:rPr>
              <a:t>로 정의</a:t>
            </a:r>
            <a:r>
              <a:rPr lang="en-US" altLang="ko-KR" sz="2400" b="0" dirty="0">
                <a:latin typeface="Cambria Math" panose="02040503050406030204" pitchFamily="18" charset="0"/>
              </a:rPr>
              <a:t>. Y</a:t>
            </a:r>
            <a:r>
              <a:rPr lang="ko-KR" altLang="en-US" sz="2400" b="0" dirty="0">
                <a:latin typeface="Cambria Math" panose="02040503050406030204" pitchFamily="18" charset="0"/>
              </a:rPr>
              <a:t>에 대해서도 정의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0" dirty="0">
              <a:latin typeface="Cambria Math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b="0" dirty="0">
                <a:latin typeface="Cambria Math" panose="02040503050406030204" pitchFamily="18" charset="0"/>
              </a:rPr>
              <a:t>c[</a:t>
            </a:r>
            <a:r>
              <a:rPr lang="en-US" altLang="ko-KR" sz="2600" b="0" dirty="0" err="1">
                <a:latin typeface="Cambria Math" panose="02040503050406030204" pitchFamily="18" charset="0"/>
              </a:rPr>
              <a:t>i</a:t>
            </a:r>
            <a:r>
              <a:rPr lang="en-US" altLang="ko-KR" sz="2600" b="0" dirty="0">
                <a:latin typeface="Cambria Math" panose="02040503050406030204" pitchFamily="18" charset="0"/>
              </a:rPr>
              <a:t>, j] =  LCS(x[1 . . </a:t>
            </a:r>
            <a:r>
              <a:rPr lang="en-US" altLang="ko-KR" sz="2600" b="0" dirty="0" err="1">
                <a:latin typeface="Cambria Math" panose="02040503050406030204" pitchFamily="18" charset="0"/>
              </a:rPr>
              <a:t>i</a:t>
            </a:r>
            <a:r>
              <a:rPr lang="en-US" altLang="ko-KR" sz="2600" b="0" dirty="0">
                <a:latin typeface="Cambria Math" panose="02040503050406030204" pitchFamily="18" charset="0"/>
              </a:rPr>
              <a:t>],  y[1 . . J])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470650"/>
            <a:ext cx="2895600" cy="365125"/>
          </a:xfrm>
        </p:spPr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989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2400" b="0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b="0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0" dirty="0">
                <a:latin typeface="Cambria Math" panose="02040503050406030204" pitchFamily="18" charset="0"/>
              </a:rPr>
              <a:t>Z = (z</a:t>
            </a:r>
            <a:r>
              <a:rPr lang="en-US" altLang="ko-KR" sz="24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sz="2400" b="0" dirty="0">
                <a:latin typeface="Cambria Math" panose="02040503050406030204" pitchFamily="18" charset="0"/>
              </a:rPr>
              <a:t>, . . .,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="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sz="2400" b="0" dirty="0">
                <a:latin typeface="Cambria Math" panose="02040503050406030204" pitchFamily="18" charset="0"/>
              </a:rPr>
              <a:t>)</a:t>
            </a:r>
            <a:r>
              <a:rPr lang="ko-KR" altLang="en-US" sz="2400" b="0" dirty="0">
                <a:latin typeface="Cambria Math" panose="02040503050406030204" pitchFamily="18" charset="0"/>
              </a:rPr>
              <a:t>를</a:t>
            </a:r>
            <a:r>
              <a:rPr lang="en-US" altLang="ko-KR" sz="2400" b="0" dirty="0">
                <a:latin typeface="Cambria Math" panose="02040503050406030204" pitchFamily="18" charset="0"/>
              </a:rPr>
              <a:t> X</a:t>
            </a:r>
            <a:r>
              <a:rPr lang="ko-KR" altLang="en-US" sz="2400" b="0" dirty="0">
                <a:latin typeface="Cambria Math" panose="02040503050406030204" pitchFamily="18" charset="0"/>
              </a:rPr>
              <a:t>와 </a:t>
            </a:r>
            <a:r>
              <a:rPr lang="en-US" altLang="ko-KR" sz="2400" b="0" dirty="0">
                <a:latin typeface="Cambria Math" panose="02040503050406030204" pitchFamily="18" charset="0"/>
              </a:rPr>
              <a:t>Y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en-US" altLang="ko-KR" sz="2400" b="0" dirty="0">
                <a:latin typeface="Cambria Math" panose="02040503050406030204" pitchFamily="18" charset="0"/>
              </a:rPr>
              <a:t>LCS </a:t>
            </a:r>
            <a:r>
              <a:rPr lang="ko-KR" altLang="en-US" sz="2400" b="0" dirty="0">
                <a:latin typeface="Cambria Math" panose="02040503050406030204" pitchFamily="18" charset="0"/>
              </a:rPr>
              <a:t>라 하자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만약</a:t>
            </a:r>
            <a:r>
              <a:rPr lang="en-US" altLang="ko-KR" sz="2400" b="0" dirty="0">
                <a:latin typeface="Cambria Math" panose="02040503050406030204" pitchFamily="18" charset="0"/>
              </a:rPr>
              <a:t>,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=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y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n</a:t>
            </a:r>
            <a:r>
              <a:rPr lang="en-US" altLang="ko-KR" sz="2400" b="0" dirty="0">
                <a:latin typeface="Cambria Math" panose="02040503050406030204" pitchFamily="18" charset="0"/>
              </a:rPr>
              <a:t> (=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="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ko-KR" sz="2400" b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</a:rPr>
              <a:t>)</a:t>
            </a:r>
            <a:r>
              <a:rPr lang="ko-KR" altLang="en-US" sz="2400" b="0" dirty="0">
                <a:latin typeface="Cambria Math" panose="02040503050406030204" pitchFamily="18" charset="0"/>
              </a:rPr>
              <a:t>이면</a:t>
            </a:r>
            <a:r>
              <a:rPr lang="en-US" altLang="ko-KR" sz="2400" b="0" dirty="0">
                <a:latin typeface="Cambria Math" panose="02040503050406030204" pitchFamily="18" charset="0"/>
              </a:rPr>
              <a:t> X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m-1</a:t>
            </a:r>
            <a:r>
              <a:rPr lang="en-US" altLang="ko-KR" sz="2400" b="0" dirty="0">
                <a:latin typeface="Cambria Math" panose="02040503050406030204" pitchFamily="18" charset="0"/>
              </a:rPr>
              <a:t> and Y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n-1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en-US" altLang="ko-KR" sz="2400" b="0" dirty="0">
                <a:latin typeface="Cambria Math" panose="02040503050406030204" pitchFamily="18" charset="0"/>
              </a:rPr>
              <a:t>LCS</a:t>
            </a:r>
            <a:r>
              <a:rPr lang="ko-KR" altLang="en-US" sz="2400" b="0" dirty="0">
                <a:latin typeface="Cambria Math" panose="02040503050406030204" pitchFamily="18" charset="0"/>
              </a:rPr>
              <a:t>를 구하고</a:t>
            </a:r>
            <a:r>
              <a:rPr lang="en-US" altLang="ko-KR" sz="2400" b="0" dirty="0">
                <a:latin typeface="Cambria Math" panose="02040503050406030204" pitchFamily="18" charset="0"/>
              </a:rPr>
              <a:t>,  </a:t>
            </a:r>
            <a:r>
              <a:rPr lang="ko-KR" altLang="en-US" sz="2400" b="0" dirty="0">
                <a:latin typeface="Cambria Math" panose="02040503050406030204" pitchFamily="18" charset="0"/>
              </a:rPr>
              <a:t>뒤에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ko-KR" altLang="en-US" sz="2400" b="0" dirty="0">
                <a:latin typeface="Cambria Math" panose="02040503050406030204" pitchFamily="18" charset="0"/>
              </a:rPr>
              <a:t> 를 덧붙인다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만약</a:t>
            </a:r>
            <a:r>
              <a:rPr lang="en-US" altLang="ko-KR" sz="2400" b="0" dirty="0">
                <a:latin typeface="Cambria Math" panose="02040503050406030204" pitchFamily="18" charset="0"/>
              </a:rPr>
              <a:t>,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y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n</a:t>
            </a:r>
            <a:r>
              <a:rPr lang="en-US" altLang="ko-KR" sz="2400" b="0" dirty="0">
                <a:latin typeface="Cambria Math" panose="02040503050406030204" pitchFamily="18" charset="0"/>
              </a:rPr>
              <a:t>  </a:t>
            </a:r>
            <a:r>
              <a:rPr lang="ko-KR" altLang="en-US" sz="2400" b="0" dirty="0">
                <a:latin typeface="Cambria Math" panose="02040503050406030204" pitchFamily="18" charset="0"/>
              </a:rPr>
              <a:t>이고 </a:t>
            </a:r>
            <a:r>
              <a:rPr lang="en-US" altLang="ko-KR" sz="2400" b="0" dirty="0">
                <a:latin typeface="Cambria Math" panose="02040503050406030204" pitchFamily="18" charset="0"/>
              </a:rPr>
              <a:t>X</a:t>
            </a:r>
            <a:r>
              <a:rPr lang="ko-KR" altLang="en-US" sz="2400" b="0" dirty="0">
                <a:latin typeface="Cambria Math" panose="02040503050406030204" pitchFamily="18" charset="0"/>
              </a:rPr>
              <a:t>의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마지막이</a:t>
            </a:r>
            <a:r>
              <a:rPr lang="en-US" altLang="ko-KR" sz="2400" b="0" dirty="0">
                <a:latin typeface="Cambria Math" panose="02040503050406030204" pitchFamily="18" charset="0"/>
              </a:rPr>
              <a:t> LCS</a:t>
            </a:r>
            <a:r>
              <a:rPr lang="ko-KR" altLang="en-US" sz="2400" b="0" dirty="0">
                <a:latin typeface="Cambria Math" panose="02040503050406030204" pitchFamily="18" charset="0"/>
              </a:rPr>
              <a:t>에 포함되지 않는다면</a:t>
            </a:r>
            <a:r>
              <a:rPr lang="en-US" altLang="ko-KR" sz="2400" b="0" dirty="0">
                <a:latin typeface="Cambria Math" panose="02040503050406030204" pitchFamily="18" charset="0"/>
              </a:rPr>
              <a:t> (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k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)</a:t>
            </a:r>
            <a:r>
              <a:rPr lang="ko-KR" altLang="en-US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m-1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과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Y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n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en-US" altLang="ko-KR" sz="2400" b="0" dirty="0">
                <a:latin typeface="Cambria Math" panose="02040503050406030204" pitchFamily="18" charset="0"/>
              </a:rPr>
              <a:t>LCS</a:t>
            </a:r>
            <a:r>
              <a:rPr lang="ko-KR" altLang="en-US" sz="2400" b="0" dirty="0">
                <a:latin typeface="Cambria Math" panose="02040503050406030204" pitchFamily="18" charset="0"/>
              </a:rPr>
              <a:t>를 구하면 된다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b="0" dirty="0">
                <a:latin typeface="Cambria Math" panose="02040503050406030204" pitchFamily="18" charset="0"/>
              </a:rPr>
              <a:t>만약</a:t>
            </a:r>
            <a:r>
              <a:rPr lang="en-US" altLang="ko-KR" sz="2400" b="0" dirty="0">
                <a:latin typeface="Cambria Math" panose="02040503050406030204" pitchFamily="18" charset="0"/>
              </a:rPr>
              <a:t> 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y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n</a:t>
            </a:r>
            <a:r>
              <a:rPr lang="en-US" altLang="ko-KR" sz="2400" b="0" dirty="0">
                <a:latin typeface="Cambria Math" panose="02040503050406030204" pitchFamily="18" charset="0"/>
              </a:rPr>
              <a:t>  </a:t>
            </a:r>
            <a:r>
              <a:rPr lang="ko-KR" altLang="en-US" sz="2400" b="0" dirty="0">
                <a:latin typeface="Cambria Math" panose="02040503050406030204" pitchFamily="18" charset="0"/>
              </a:rPr>
              <a:t>이고</a:t>
            </a:r>
            <a:r>
              <a:rPr lang="en-US" altLang="ko-KR" sz="2400" b="0" dirty="0">
                <a:latin typeface="Cambria Math" panose="02040503050406030204" pitchFamily="18" charset="0"/>
              </a:rPr>
              <a:t>  Y</a:t>
            </a:r>
            <a:r>
              <a:rPr lang="ko-KR" altLang="en-US" sz="2400" b="0" dirty="0">
                <a:latin typeface="Cambria Math" panose="02040503050406030204" pitchFamily="18" charset="0"/>
              </a:rPr>
              <a:t>의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마지막이 </a:t>
            </a:r>
            <a:r>
              <a:rPr lang="en-US" altLang="ko-KR" sz="2400" b="0" dirty="0">
                <a:latin typeface="Cambria Math" panose="02040503050406030204" pitchFamily="18" charset="0"/>
              </a:rPr>
              <a:t>LCS</a:t>
            </a:r>
            <a:r>
              <a:rPr lang="ko-KR" altLang="en-US" sz="2400" b="0" dirty="0">
                <a:latin typeface="Cambria Math" panose="02040503050406030204" pitchFamily="18" charset="0"/>
              </a:rPr>
              <a:t>에 포함되지 않는다면 </a:t>
            </a:r>
            <a:r>
              <a:rPr lang="en-US" altLang="ko-KR" sz="2400" b="0" dirty="0">
                <a:latin typeface="Cambria Math" panose="02040503050406030204" pitchFamily="18" charset="0"/>
              </a:rPr>
              <a:t>(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z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k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y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n</a:t>
            </a:r>
            <a:r>
              <a:rPr lang="en-US" altLang="ko-KR" sz="2400" b="0" dirty="0">
                <a:latin typeface="Cambria Math" panose="02040503050406030204" pitchFamily="18" charset="0"/>
              </a:rPr>
              <a:t>) </a:t>
            </a:r>
            <a:r>
              <a:rPr lang="en-US" altLang="ko-KR" sz="2400" b="0" dirty="0" err="1">
                <a:latin typeface="Cambria Math" panose="02040503050406030204" pitchFamily="18" charset="0"/>
              </a:rPr>
              <a:t>X</a:t>
            </a:r>
            <a:r>
              <a:rPr lang="en-US" altLang="ko-KR" sz="2400" b="0" baseline="-25000" dirty="0" err="1">
                <a:latin typeface="Cambria Math" panose="02040503050406030204" pitchFamily="18" charset="0"/>
              </a:rPr>
              <a:t>m</a:t>
            </a:r>
            <a:r>
              <a:rPr lang="en-US" altLang="ko-KR" sz="2400" b="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latin typeface="Cambria Math" panose="02040503050406030204" pitchFamily="18" charset="0"/>
              </a:rPr>
              <a:t>과</a:t>
            </a:r>
            <a:r>
              <a:rPr lang="en-US" altLang="ko-KR" sz="2400" b="0" dirty="0">
                <a:latin typeface="Cambria Math" panose="02040503050406030204" pitchFamily="18" charset="0"/>
              </a:rPr>
              <a:t> Y</a:t>
            </a:r>
            <a:r>
              <a:rPr lang="en-US" altLang="ko-KR" sz="2400" b="0" baseline="-25000" dirty="0">
                <a:latin typeface="Cambria Math" panose="02040503050406030204" pitchFamily="18" charset="0"/>
              </a:rPr>
              <a:t>n-1</a:t>
            </a:r>
            <a:r>
              <a:rPr lang="ko-KR" altLang="en-US" sz="2400" b="0" dirty="0">
                <a:latin typeface="Cambria Math" panose="02040503050406030204" pitchFamily="18" charset="0"/>
              </a:rPr>
              <a:t>의 </a:t>
            </a:r>
            <a:r>
              <a:rPr lang="en-US" altLang="ko-KR" sz="2400" b="0" dirty="0">
                <a:latin typeface="Cambria Math" panose="02040503050406030204" pitchFamily="18" charset="0"/>
              </a:rPr>
              <a:t> LCS</a:t>
            </a:r>
            <a:r>
              <a:rPr lang="ko-KR" altLang="en-US" sz="2400" b="0" dirty="0">
                <a:latin typeface="Cambria Math" panose="02040503050406030204" pitchFamily="18" charset="0"/>
              </a:rPr>
              <a:t>를 구하면 된다</a:t>
            </a:r>
            <a:r>
              <a:rPr lang="en-US" altLang="ko-KR" sz="2400" b="0" dirty="0">
                <a:latin typeface="Cambria Math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b="0" dirty="0">
              <a:latin typeface="Cambria Math" panose="02040503050406030204" pitchFamily="18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E4A53D-D158-4DAA-B09E-1FCF2E5B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최적 부분 구조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4294967295"/>
          </p:nvPr>
        </p:nvSpPr>
        <p:spPr>
          <a:xfrm>
            <a:off x="0" y="6470650"/>
            <a:ext cx="2895600" cy="365125"/>
          </a:xfrm>
        </p:spPr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417995" y="896485"/>
          <a:ext cx="3974929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4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4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3760331" y="1492802"/>
          <a:ext cx="4630788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7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 . 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95058" y="502449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Cambria Math" panose="02040503050406030204" pitchFamily="18" charset="0"/>
              </a:rPr>
              <a:t>m</a:t>
            </a:r>
            <a:endParaRPr lang="ko-KR" altLang="en-US" sz="2000" i="1" dirty="0">
              <a:latin typeface="Cambria Math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30324" y="118604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Cambria Math" panose="02040503050406030204" pitchFamily="18" charset="0"/>
              </a:rPr>
              <a:t>n</a:t>
            </a:r>
            <a:endParaRPr lang="ko-KR" altLang="en-US" sz="2000" i="1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7168" y="841230"/>
            <a:ext cx="3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X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668" y="1386099"/>
            <a:ext cx="3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Y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922" y="522208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Cambria Math" panose="02040503050406030204" pitchFamily="18" charset="0"/>
              </a:rPr>
              <a:t>m-1</a:t>
            </a:r>
            <a:endParaRPr lang="ko-KR" altLang="en-US" sz="2000" i="1" dirty="0">
              <a:latin typeface="Cambria Math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7691" y="1164395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Cambria Math" panose="02040503050406030204" pitchFamily="18" charset="0"/>
              </a:rPr>
              <a:t>n-1</a:t>
            </a:r>
            <a:endParaRPr lang="ko-KR" altLang="en-US" sz="20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40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905371" y="1198162"/>
          <a:ext cx="3639328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20708" y="455150"/>
            <a:ext cx="3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X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708" y="1091459"/>
            <a:ext cx="38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ambria Math" panose="02040503050406030204" pitchFamily="18" charset="0"/>
              </a:rPr>
              <a:t>Y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05371" y="455150"/>
          <a:ext cx="3639328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1229360" y="850587"/>
            <a:ext cx="436880" cy="34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204720" y="850587"/>
            <a:ext cx="0" cy="34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2"/>
            <a:endCxn id="15" idx="0"/>
          </p:cNvCxnSpPr>
          <p:nvPr/>
        </p:nvCxnSpPr>
        <p:spPr>
          <a:xfrm>
            <a:off x="2725035" y="850587"/>
            <a:ext cx="0" cy="34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228149" y="833277"/>
            <a:ext cx="0" cy="34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3245350" y="867897"/>
            <a:ext cx="534170" cy="3129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905371" y="3027501"/>
          <a:ext cx="311942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905371" y="2284489"/>
          <a:ext cx="311942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4620752" y="3027501"/>
          <a:ext cx="51990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4620752" y="2284489"/>
          <a:ext cx="51990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05371" y="4711244"/>
          <a:ext cx="2599520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905371" y="3968232"/>
          <a:ext cx="311942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/>
          </p:nvPr>
        </p:nvGraphicFramePr>
        <p:xfrm>
          <a:off x="4620752" y="4662930"/>
          <a:ext cx="3119424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4620752" y="3919918"/>
          <a:ext cx="2599520" cy="3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08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190AA5-5E60-4290-A4CD-5F3E21CB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5699" y="2026588"/>
            <a:ext cx="8686800" cy="16303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ko-KR" altLang="ko-KR">
              <a:solidFill>
                <a:srgbClr val="00206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5286" y="252818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fontAlgn="base">
              <a:spcBef>
                <a:spcPct val="50000"/>
              </a:spcBef>
              <a:spcAft>
                <a:spcPct val="0"/>
              </a:spcAft>
              <a:defRPr sz="2800">
                <a:latin typeface="Cambria Math" panose="02040503050406030204" pitchFamily="18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, j ] =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974086" y="2147180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2800" dirty="0">
                <a:latin typeface="Cambria Math" panose="02040503050406030204" pitchFamily="18" charset="0"/>
              </a:rPr>
              <a:t>c[</a:t>
            </a:r>
            <a:r>
              <a:rPr lang="en-US" altLang="ko-KR" sz="2800" dirty="0" err="1">
                <a:latin typeface="Cambria Math" panose="02040503050406030204" pitchFamily="18" charset="0"/>
              </a:rPr>
              <a:t>i</a:t>
            </a:r>
            <a:r>
              <a:rPr lang="en-US" altLang="ko-KR" sz="2800" dirty="0">
                <a:latin typeface="Cambria Math" panose="02040503050406030204" pitchFamily="18" charset="0"/>
              </a:rPr>
              <a:t>–1, j–1] + 1			 if x[</a:t>
            </a:r>
            <a:r>
              <a:rPr lang="en-US" altLang="ko-KR" sz="2800" dirty="0" err="1">
                <a:latin typeface="Cambria Math" panose="02040503050406030204" pitchFamily="18" charset="0"/>
              </a:rPr>
              <a:t>i</a:t>
            </a:r>
            <a:r>
              <a:rPr lang="en-US" altLang="ko-KR" sz="2800" dirty="0">
                <a:latin typeface="Cambria Math" panose="02040503050406030204" pitchFamily="18" charset="0"/>
              </a:rPr>
              <a:t>] = y[j],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7886" y="2756780"/>
            <a:ext cx="685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>
                <a:latin typeface="Cambria Math" panose="02040503050406030204" pitchFamily="18" charset="0"/>
              </a:rPr>
              <a:t>max{c[</a:t>
            </a:r>
            <a:r>
              <a:rPr lang="en-US" altLang="ko-KR" sz="2800" dirty="0" err="1">
                <a:latin typeface="Cambria Math" panose="02040503050406030204" pitchFamily="18" charset="0"/>
              </a:rPr>
              <a:t>i</a:t>
            </a:r>
            <a:r>
              <a:rPr lang="en-US" altLang="ko-KR" sz="2800" dirty="0">
                <a:latin typeface="Cambria Math" panose="02040503050406030204" pitchFamily="18" charset="0"/>
              </a:rPr>
              <a:t>–1, j], c[</a:t>
            </a:r>
            <a:r>
              <a:rPr lang="en-US" altLang="ko-KR" sz="2800" dirty="0" err="1">
                <a:latin typeface="Cambria Math" panose="02040503050406030204" pitchFamily="18" charset="0"/>
              </a:rPr>
              <a:t>i</a:t>
            </a:r>
            <a:r>
              <a:rPr lang="en-US" altLang="ko-KR" sz="2800" dirty="0">
                <a:latin typeface="Cambria Math" panose="02040503050406030204" pitchFamily="18" charset="0"/>
              </a:rPr>
              <a:t>, j–1]} 		 otherwise.</a:t>
            </a:r>
            <a:endParaRPr lang="ko-KR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40686" y="329018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ko-KR" altLang="ko-KR">
              <a:solidFill>
                <a:srgbClr val="002060"/>
              </a:solidFill>
            </a:endParaRP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1669286" y="237578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00206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endParaRPr lang="ko-KR" altLang="ko-KR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7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91D656-D1AD-44A2-83F0-18187DA4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28600" y="1519475"/>
            <a:ext cx="8686800" cy="408597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Recursive Algorithm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X, Y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문자열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LCS(i, j)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if(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== 0 || j == 0) return 0;</a:t>
            </a:r>
          </a:p>
          <a:p>
            <a:endParaRPr lang="pl-PL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( X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[i] =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pl-PL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LCS(i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1, 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1) + 1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max{LCS(i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1, j), LCS(i, 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1)}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89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66" name="TextBox 65"/>
          <p:cNvSpPr txBox="1"/>
          <p:nvPr/>
        </p:nvSpPr>
        <p:spPr>
          <a:xfrm>
            <a:off x="530916" y="273843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 = 3, n = 4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623282" y="617838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(3,4)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05312" y="2167136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(1,4)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326740" y="217544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908920" y="128840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2302" y="134692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(2,4)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77038" y="3367621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867183" y="335931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" name="직선 화살표 연결선 16"/>
          <p:cNvCxnSpPr>
            <a:stCxn id="4" idx="4"/>
            <a:endCxn id="9" idx="0"/>
          </p:cNvCxnSpPr>
          <p:nvPr/>
        </p:nvCxnSpPr>
        <p:spPr>
          <a:xfrm flipH="1">
            <a:off x="1988008" y="1164908"/>
            <a:ext cx="1910980" cy="1820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4"/>
            <a:endCxn id="8" idx="1"/>
          </p:cNvCxnSpPr>
          <p:nvPr/>
        </p:nvCxnSpPr>
        <p:spPr>
          <a:xfrm>
            <a:off x="3898989" y="1164908"/>
            <a:ext cx="2090684" cy="20360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0"/>
          </p:cNvCxnSpPr>
          <p:nvPr/>
        </p:nvCxnSpPr>
        <p:spPr>
          <a:xfrm flipH="1">
            <a:off x="2252744" y="2733932"/>
            <a:ext cx="349561" cy="633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2602305" y="2733932"/>
            <a:ext cx="540584" cy="625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4"/>
            <a:endCxn id="7" idx="0"/>
          </p:cNvCxnSpPr>
          <p:nvPr/>
        </p:nvCxnSpPr>
        <p:spPr>
          <a:xfrm>
            <a:off x="1988008" y="1893996"/>
            <a:ext cx="614438" cy="2814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4"/>
            <a:endCxn id="6" idx="0"/>
          </p:cNvCxnSpPr>
          <p:nvPr/>
        </p:nvCxnSpPr>
        <p:spPr>
          <a:xfrm flipH="1">
            <a:off x="1281019" y="1893996"/>
            <a:ext cx="706990" cy="27314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4636882" y="2167136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132421" y="217544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287321" y="3366093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177466" y="3357789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8" name="직선 화살표 연결선 57"/>
          <p:cNvCxnSpPr>
            <a:endCxn id="56" idx="0"/>
          </p:cNvCxnSpPr>
          <p:nvPr/>
        </p:nvCxnSpPr>
        <p:spPr>
          <a:xfrm flipH="1">
            <a:off x="4563028" y="2732403"/>
            <a:ext cx="349561" cy="633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7" idx="0"/>
          </p:cNvCxnSpPr>
          <p:nvPr/>
        </p:nvCxnSpPr>
        <p:spPr>
          <a:xfrm>
            <a:off x="4912589" y="2732403"/>
            <a:ext cx="540584" cy="625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8" idx="4"/>
            <a:endCxn id="55" idx="0"/>
          </p:cNvCxnSpPr>
          <p:nvPr/>
        </p:nvCxnSpPr>
        <p:spPr>
          <a:xfrm>
            <a:off x="6184627" y="1835470"/>
            <a:ext cx="1223501" cy="3399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8" idx="4"/>
            <a:endCxn id="54" idx="0"/>
          </p:cNvCxnSpPr>
          <p:nvPr/>
        </p:nvCxnSpPr>
        <p:spPr>
          <a:xfrm flipH="1">
            <a:off x="4912589" y="1835470"/>
            <a:ext cx="1272038" cy="3316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53" idx="0"/>
          </p:cNvCxnSpPr>
          <p:nvPr/>
        </p:nvCxnSpPr>
        <p:spPr>
          <a:xfrm flipH="1">
            <a:off x="456682" y="2731189"/>
            <a:ext cx="815709" cy="60796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6" idx="4"/>
            <a:endCxn id="50" idx="0"/>
          </p:cNvCxnSpPr>
          <p:nvPr/>
        </p:nvCxnSpPr>
        <p:spPr>
          <a:xfrm flipH="1">
            <a:off x="1194712" y="2714206"/>
            <a:ext cx="86307" cy="6249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4" idx="0"/>
          </p:cNvCxnSpPr>
          <p:nvPr/>
        </p:nvCxnSpPr>
        <p:spPr>
          <a:xfrm flipH="1">
            <a:off x="6940182" y="2722510"/>
            <a:ext cx="423703" cy="6518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endCxn id="105" idx="0"/>
          </p:cNvCxnSpPr>
          <p:nvPr/>
        </p:nvCxnSpPr>
        <p:spPr>
          <a:xfrm>
            <a:off x="7413312" y="2722510"/>
            <a:ext cx="824792" cy="643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1833780" y="3906387"/>
            <a:ext cx="349561" cy="633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2183340" y="3906387"/>
            <a:ext cx="80375" cy="7404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4212446" y="3874803"/>
            <a:ext cx="349561" cy="633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562007" y="3874803"/>
            <a:ext cx="540584" cy="625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86" idx="0"/>
          </p:cNvCxnSpPr>
          <p:nvPr/>
        </p:nvCxnSpPr>
        <p:spPr>
          <a:xfrm flipH="1">
            <a:off x="2611031" y="3913251"/>
            <a:ext cx="497927" cy="6272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3212589" y="3912725"/>
            <a:ext cx="540584" cy="6253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5141495" y="3893000"/>
            <a:ext cx="349561" cy="6336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57" idx="4"/>
          </p:cNvCxnSpPr>
          <p:nvPr/>
        </p:nvCxnSpPr>
        <p:spPr>
          <a:xfrm>
            <a:off x="5453173" y="3904859"/>
            <a:ext cx="338639" cy="6395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3623282" y="1370046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7" name="직선 화살표 연결선 46"/>
          <p:cNvCxnSpPr>
            <a:stCxn id="4" idx="4"/>
            <a:endCxn id="46" idx="0"/>
          </p:cNvCxnSpPr>
          <p:nvPr/>
        </p:nvCxnSpPr>
        <p:spPr>
          <a:xfrm>
            <a:off x="3898988" y="1164908"/>
            <a:ext cx="0" cy="205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919005" y="3339155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80975" y="3339155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(0,4)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60830" y="4384945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(0,3)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9" name="직선 화살표 연결선 68"/>
          <p:cNvCxnSpPr>
            <a:stCxn id="50" idx="4"/>
            <a:endCxn id="67" idx="0"/>
          </p:cNvCxnSpPr>
          <p:nvPr/>
        </p:nvCxnSpPr>
        <p:spPr>
          <a:xfrm flipH="1">
            <a:off x="736536" y="3886225"/>
            <a:ext cx="458175" cy="4987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163336" y="4384945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(1, 2)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1" name="직선 화살표 연결선 80"/>
          <p:cNvCxnSpPr>
            <a:stCxn id="50" idx="4"/>
            <a:endCxn id="71" idx="0"/>
          </p:cNvCxnSpPr>
          <p:nvPr/>
        </p:nvCxnSpPr>
        <p:spPr>
          <a:xfrm>
            <a:off x="1194712" y="3886225"/>
            <a:ext cx="244331" cy="4987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643298" y="5398472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(0, 2)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556725" y="537258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(1, 1)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4" name="직선 화살표 연결선 83"/>
          <p:cNvCxnSpPr>
            <a:stCxn id="71" idx="4"/>
            <a:endCxn id="82" idx="0"/>
          </p:cNvCxnSpPr>
          <p:nvPr/>
        </p:nvCxnSpPr>
        <p:spPr>
          <a:xfrm flipH="1">
            <a:off x="919005" y="4932015"/>
            <a:ext cx="520038" cy="4664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1" idx="4"/>
            <a:endCxn id="83" idx="0"/>
          </p:cNvCxnSpPr>
          <p:nvPr/>
        </p:nvCxnSpPr>
        <p:spPr>
          <a:xfrm>
            <a:off x="1439043" y="4932015"/>
            <a:ext cx="393389" cy="4405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2335324" y="454049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3615830" y="452669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986026" y="4544449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9" name="직선 화살표 연결선 88"/>
          <p:cNvCxnSpPr>
            <a:stCxn id="12" idx="4"/>
            <a:endCxn id="88" idx="0"/>
          </p:cNvCxnSpPr>
          <p:nvPr/>
        </p:nvCxnSpPr>
        <p:spPr>
          <a:xfrm>
            <a:off x="3142889" y="3906387"/>
            <a:ext cx="118844" cy="6380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368245" y="534142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3" name="직선 화살표 연결선 92"/>
          <p:cNvCxnSpPr>
            <a:stCxn id="87" idx="4"/>
            <a:endCxn id="92" idx="0"/>
          </p:cNvCxnSpPr>
          <p:nvPr/>
        </p:nvCxnSpPr>
        <p:spPr>
          <a:xfrm flipH="1">
            <a:off x="3643952" y="5073760"/>
            <a:ext cx="247585" cy="2676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5890834" y="2138411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직선 화살표 연결선 100"/>
          <p:cNvCxnSpPr>
            <a:stCxn id="8" idx="4"/>
            <a:endCxn id="97" idx="0"/>
          </p:cNvCxnSpPr>
          <p:nvPr/>
        </p:nvCxnSpPr>
        <p:spPr>
          <a:xfrm flipH="1">
            <a:off x="6166541" y="1835470"/>
            <a:ext cx="18086" cy="30294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6664475" y="337439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7962397" y="3366093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7311061" y="3366093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0" name="직선 화살표 연결선 109"/>
          <p:cNvCxnSpPr>
            <a:stCxn id="55" idx="4"/>
            <a:endCxn id="109" idx="0"/>
          </p:cNvCxnSpPr>
          <p:nvPr/>
        </p:nvCxnSpPr>
        <p:spPr>
          <a:xfrm>
            <a:off x="7408128" y="2722510"/>
            <a:ext cx="178640" cy="643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5" idx="4"/>
            <a:endCxn id="117" idx="0"/>
          </p:cNvCxnSpPr>
          <p:nvPr/>
        </p:nvCxnSpPr>
        <p:spPr>
          <a:xfrm flipH="1">
            <a:off x="7481183" y="3913163"/>
            <a:ext cx="756921" cy="6273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7205476" y="454049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8539975" y="4537080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9" name="직선 화살표 연결선 118"/>
          <p:cNvCxnSpPr>
            <a:stCxn id="105" idx="4"/>
            <a:endCxn id="118" idx="0"/>
          </p:cNvCxnSpPr>
          <p:nvPr/>
        </p:nvCxnSpPr>
        <p:spPr>
          <a:xfrm>
            <a:off x="8238104" y="3913163"/>
            <a:ext cx="577578" cy="6239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7887523" y="4548917"/>
            <a:ext cx="551413" cy="5470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(2,1)</a:t>
            </a:r>
            <a:endParaRPr lang="ko-KR" altLang="en-US" sz="1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25" name="직선 화살표 연결선 124"/>
          <p:cNvCxnSpPr>
            <a:stCxn id="105" idx="4"/>
            <a:endCxn id="122" idx="0"/>
          </p:cNvCxnSpPr>
          <p:nvPr/>
        </p:nvCxnSpPr>
        <p:spPr>
          <a:xfrm flipH="1">
            <a:off x="8163230" y="3913163"/>
            <a:ext cx="74874" cy="6357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31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same </a:t>
            </a:r>
            <a:r>
              <a:rPr lang="en-US" altLang="ko-KR" dirty="0" err="1"/>
              <a:t>subproblem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타원 3"/>
          <p:cNvSpPr/>
          <p:nvPr/>
        </p:nvSpPr>
        <p:spPr>
          <a:xfrm>
            <a:off x="4773425" y="1620730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(3,4)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49645" y="3532891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(1,4)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12955" y="3542581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817008" y="2566154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92360" y="2566154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(2,4)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93719" y="4933751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60857" y="4924061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7" name="직선 화살표 연결선 16"/>
          <p:cNvCxnSpPr>
            <a:stCxn id="4" idx="4"/>
            <a:endCxn id="9" idx="0"/>
          </p:cNvCxnSpPr>
          <p:nvPr/>
        </p:nvCxnSpPr>
        <p:spPr>
          <a:xfrm flipH="1">
            <a:off x="3222887" y="2259112"/>
            <a:ext cx="1881065" cy="3070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4" idx="4"/>
            <a:endCxn id="8" idx="1"/>
          </p:cNvCxnSpPr>
          <p:nvPr/>
        </p:nvCxnSpPr>
        <p:spPr>
          <a:xfrm>
            <a:off x="5103952" y="2259112"/>
            <a:ext cx="1809865" cy="400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1" idx="0"/>
          </p:cNvCxnSpPr>
          <p:nvPr/>
        </p:nvCxnSpPr>
        <p:spPr>
          <a:xfrm flipH="1">
            <a:off x="2924246" y="4194291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2" idx="0"/>
          </p:cNvCxnSpPr>
          <p:nvPr/>
        </p:nvCxnSpPr>
        <p:spPr>
          <a:xfrm>
            <a:off x="3343312" y="4194291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4"/>
            <a:endCxn id="7" idx="0"/>
          </p:cNvCxnSpPr>
          <p:nvPr/>
        </p:nvCxnSpPr>
        <p:spPr>
          <a:xfrm>
            <a:off x="3222887" y="3204536"/>
            <a:ext cx="120595" cy="3380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9" idx="4"/>
            <a:endCxn id="6" idx="0"/>
          </p:cNvCxnSpPr>
          <p:nvPr/>
        </p:nvCxnSpPr>
        <p:spPr>
          <a:xfrm flipH="1">
            <a:off x="1480172" y="3204536"/>
            <a:ext cx="1742715" cy="3283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989547" y="3536594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573723" y="3546284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(3,2)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570481" y="4935670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637619" y="4925980"/>
            <a:ext cx="661054" cy="638382"/>
          </a:xfrm>
          <a:prstGeom prst="ellipse">
            <a:avLst/>
          </a:prstGeom>
          <a:solidFill>
            <a:srgbClr val="E2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8" name="직선 화살표 연결선 57"/>
          <p:cNvCxnSpPr>
            <a:endCxn id="56" idx="0"/>
          </p:cNvCxnSpPr>
          <p:nvPr/>
        </p:nvCxnSpPr>
        <p:spPr>
          <a:xfrm flipH="1">
            <a:off x="5901008" y="4196210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7" idx="0"/>
          </p:cNvCxnSpPr>
          <p:nvPr/>
        </p:nvCxnSpPr>
        <p:spPr>
          <a:xfrm>
            <a:off x="6320074" y="4196210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55" idx="0"/>
          </p:cNvCxnSpPr>
          <p:nvPr/>
        </p:nvCxnSpPr>
        <p:spPr>
          <a:xfrm>
            <a:off x="7167639" y="3217864"/>
            <a:ext cx="736611" cy="3284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54" idx="0"/>
          </p:cNvCxnSpPr>
          <p:nvPr/>
        </p:nvCxnSpPr>
        <p:spPr>
          <a:xfrm flipH="1">
            <a:off x="6320074" y="3217864"/>
            <a:ext cx="847565" cy="3187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7560605" y="4181466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7979671" y="4181466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9405" y="1620730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 = 3, n = 4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8796788" y="1876158"/>
            <a:ext cx="0" cy="149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8796788" y="4143939"/>
            <a:ext cx="0" cy="216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>
            <a:off x="5480718" y="5529290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899784" y="5529290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3655876" y="5569839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074942" y="5569839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>
            <a:off x="6594495" y="5550524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7013561" y="5550524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234777" y="3495429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 +n</a:t>
            </a:r>
            <a:endParaRPr lang="ko-KR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750854" y="2657542"/>
            <a:ext cx="661054" cy="638382"/>
          </a:xfrm>
          <a:prstGeom prst="ellipse">
            <a:avLst/>
          </a:prstGeom>
          <a:solidFill>
            <a:srgbClr val="D2FF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1" name="직선 화살표 연결선 70"/>
          <p:cNvCxnSpPr>
            <a:stCxn id="4" idx="4"/>
            <a:endCxn id="69" idx="0"/>
          </p:cNvCxnSpPr>
          <p:nvPr/>
        </p:nvCxnSpPr>
        <p:spPr>
          <a:xfrm flipH="1">
            <a:off x="5081381" y="2259112"/>
            <a:ext cx="22571" cy="3984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4628996" y="3303320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069065" y="3308165"/>
            <a:ext cx="648072" cy="7297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17">
                <a:extLst>
                  <a:ext uri="{FF2B5EF4-FFF2-40B4-BE49-F238E27FC236}">
                    <a16:creationId xmlns:a16="http://schemas.microsoft.com/office/drawing/2014/main" id="{631F4FF0-4DC9-4345-BD61-098F6723F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028" y="943314"/>
                <a:ext cx="8229600" cy="5040485"/>
              </a:xfrm>
            </p:spPr>
            <p:txBody>
              <a:bodyPr/>
              <a:lstStyle/>
              <a:p>
                <a:r>
                  <a:rPr lang="ko-KR" altLang="en-US" dirty="0"/>
                  <a:t>완전 검색을 통해 모든 경우의 수를 조사해야 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1</a:t>
                </a:r>
                <a:r>
                  <a:rPr lang="ko-KR" altLang="en-US" dirty="0"/>
                  <a:t>회 교환의 경우의 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숫자의 길이 </a:t>
                </a:r>
                <a:r>
                  <a:rPr lang="en-US" altLang="ko-KR" dirty="0"/>
                  <a:t>= N)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800" b="1" i="1" baseline="-2500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800" b="1" i="1" baseline="-2500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0" baseline="-2500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내용 개체 틀 17">
                <a:extLst>
                  <a:ext uri="{FF2B5EF4-FFF2-40B4-BE49-F238E27FC236}">
                    <a16:creationId xmlns:a16="http://schemas.microsoft.com/office/drawing/2014/main" id="{631F4FF0-4DC9-4345-BD61-098F6723F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28" y="943314"/>
                <a:ext cx="8229600" cy="5040485"/>
              </a:xfrm>
              <a:blipFill>
                <a:blip r:embed="rId2"/>
                <a:stretch>
                  <a:fillRect l="-889" t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E8060596-0D28-490E-9BF2-19F8A1E2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숫자 교환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883A-446C-43A5-AEED-8B993031FF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434138"/>
            <a:ext cx="2133600" cy="365125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875114-E815-4CCB-9D81-AFC38656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1388"/>
              </p:ext>
            </p:extLst>
          </p:nvPr>
        </p:nvGraphicFramePr>
        <p:xfrm>
          <a:off x="3496551" y="2555296"/>
          <a:ext cx="3714777" cy="609600"/>
        </p:xfrm>
        <a:graphic>
          <a:graphicData uri="http://schemas.openxmlformats.org/drawingml/2006/table">
            <a:tbl>
              <a:tblPr/>
              <a:tblGrid>
                <a:gridCol w="64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자유형 9">
            <a:extLst>
              <a:ext uri="{FF2B5EF4-FFF2-40B4-BE49-F238E27FC236}">
                <a16:creationId xmlns:a16="http://schemas.microsoft.com/office/drawing/2014/main" id="{DCF59AA7-A99B-4C1A-A39D-3C5C1860670B}"/>
              </a:ext>
            </a:extLst>
          </p:cNvPr>
          <p:cNvSpPr/>
          <p:nvPr/>
        </p:nvSpPr>
        <p:spPr>
          <a:xfrm>
            <a:off x="3639426" y="3126801"/>
            <a:ext cx="1143008" cy="285752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10">
            <a:extLst>
              <a:ext uri="{FF2B5EF4-FFF2-40B4-BE49-F238E27FC236}">
                <a16:creationId xmlns:a16="http://schemas.microsoft.com/office/drawing/2014/main" id="{2828BF2E-7D78-4245-A2E0-9583FF65B17C}"/>
              </a:ext>
            </a:extLst>
          </p:cNvPr>
          <p:cNvSpPr/>
          <p:nvPr/>
        </p:nvSpPr>
        <p:spPr>
          <a:xfrm>
            <a:off x="3639426" y="3126800"/>
            <a:ext cx="2143140" cy="428628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11">
            <a:extLst>
              <a:ext uri="{FF2B5EF4-FFF2-40B4-BE49-F238E27FC236}">
                <a16:creationId xmlns:a16="http://schemas.microsoft.com/office/drawing/2014/main" id="{BD769182-888F-4DBA-9E24-3F09B7B63A5B}"/>
              </a:ext>
            </a:extLst>
          </p:cNvPr>
          <p:cNvSpPr/>
          <p:nvPr/>
        </p:nvSpPr>
        <p:spPr>
          <a:xfrm>
            <a:off x="3639426" y="3126800"/>
            <a:ext cx="3214710" cy="571504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2EB5F-97C9-4151-8529-84F3D203BEE9}"/>
              </a:ext>
            </a:extLst>
          </p:cNvPr>
          <p:cNvSpPr txBox="1"/>
          <p:nvPr/>
        </p:nvSpPr>
        <p:spPr>
          <a:xfrm>
            <a:off x="2353542" y="2555296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 위치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C206BBF-0916-433D-80F1-9C0EBA7A2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98237"/>
              </p:ext>
            </p:extLst>
          </p:nvPr>
        </p:nvGraphicFramePr>
        <p:xfrm>
          <a:off x="3496550" y="3912618"/>
          <a:ext cx="3714777" cy="609600"/>
        </p:xfrm>
        <a:graphic>
          <a:graphicData uri="http://schemas.openxmlformats.org/drawingml/2006/table">
            <a:tbl>
              <a:tblPr/>
              <a:tblGrid>
                <a:gridCol w="64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자유형 15">
            <a:extLst>
              <a:ext uri="{FF2B5EF4-FFF2-40B4-BE49-F238E27FC236}">
                <a16:creationId xmlns:a16="http://schemas.microsoft.com/office/drawing/2014/main" id="{CA8AB5C8-82A1-4A42-90B5-62881214CC73}"/>
              </a:ext>
            </a:extLst>
          </p:cNvPr>
          <p:cNvSpPr/>
          <p:nvPr/>
        </p:nvSpPr>
        <p:spPr>
          <a:xfrm>
            <a:off x="4782434" y="4484123"/>
            <a:ext cx="1143008" cy="285752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6">
            <a:extLst>
              <a:ext uri="{FF2B5EF4-FFF2-40B4-BE49-F238E27FC236}">
                <a16:creationId xmlns:a16="http://schemas.microsoft.com/office/drawing/2014/main" id="{124403C9-87FC-4E23-BF09-3F8F6A6A663E}"/>
              </a:ext>
            </a:extLst>
          </p:cNvPr>
          <p:cNvSpPr/>
          <p:nvPr/>
        </p:nvSpPr>
        <p:spPr>
          <a:xfrm>
            <a:off x="4782434" y="4484122"/>
            <a:ext cx="2143140" cy="428628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F08C5-36A9-4BED-B991-41E6654803F5}"/>
              </a:ext>
            </a:extLst>
          </p:cNvPr>
          <p:cNvSpPr txBox="1"/>
          <p:nvPr/>
        </p:nvSpPr>
        <p:spPr>
          <a:xfrm>
            <a:off x="2341520" y="3984056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 위치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39F312-A4FF-4924-8BEB-3809872D4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00789"/>
              </p:ext>
            </p:extLst>
          </p:nvPr>
        </p:nvGraphicFramePr>
        <p:xfrm>
          <a:off x="3496552" y="5198502"/>
          <a:ext cx="3714777" cy="609600"/>
        </p:xfrm>
        <a:graphic>
          <a:graphicData uri="http://schemas.openxmlformats.org/drawingml/2006/table">
            <a:tbl>
              <a:tblPr/>
              <a:tblGrid>
                <a:gridCol w="640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4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4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4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4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자유형 21">
            <a:extLst>
              <a:ext uri="{FF2B5EF4-FFF2-40B4-BE49-F238E27FC236}">
                <a16:creationId xmlns:a16="http://schemas.microsoft.com/office/drawing/2014/main" id="{BA7D99D9-0FB0-41A9-8DEF-3CC3BB8B8AF9}"/>
              </a:ext>
            </a:extLst>
          </p:cNvPr>
          <p:cNvSpPr/>
          <p:nvPr/>
        </p:nvSpPr>
        <p:spPr>
          <a:xfrm>
            <a:off x="5925442" y="5770006"/>
            <a:ext cx="1000134" cy="309692"/>
          </a:xfrm>
          <a:custGeom>
            <a:avLst/>
            <a:gdLst>
              <a:gd name="connsiteX0" fmla="*/ 0 w 4894730"/>
              <a:gd name="connsiteY0" fmla="*/ 0 h 806824"/>
              <a:gd name="connsiteX1" fmla="*/ 0 w 4894730"/>
              <a:gd name="connsiteY1" fmla="*/ 806824 h 806824"/>
              <a:gd name="connsiteX2" fmla="*/ 4894730 w 4894730"/>
              <a:gd name="connsiteY2" fmla="*/ 806824 h 806824"/>
              <a:gd name="connsiteX3" fmla="*/ 4894730 w 4894730"/>
              <a:gd name="connsiteY3" fmla="*/ 26894 h 80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730" h="806824">
                <a:moveTo>
                  <a:pt x="0" y="0"/>
                </a:moveTo>
                <a:lnTo>
                  <a:pt x="0" y="806824"/>
                </a:lnTo>
                <a:lnTo>
                  <a:pt x="4894730" y="806824"/>
                </a:lnTo>
                <a:lnTo>
                  <a:pt x="4894730" y="26894"/>
                </a:lnTo>
              </a:path>
            </a:pathLst>
          </a:cu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0614F-22F7-4739-9756-3AE5F48684D8}"/>
              </a:ext>
            </a:extLst>
          </p:cNvPr>
          <p:cNvSpPr txBox="1"/>
          <p:nvPr/>
        </p:nvSpPr>
        <p:spPr>
          <a:xfrm>
            <a:off x="2341520" y="512706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의 위치</a:t>
            </a:r>
            <a:endParaRPr lang="en-US" altLang="ko-KR" dirty="0"/>
          </a:p>
          <a:p>
            <a:pPr algn="ctr"/>
            <a:r>
              <a:rPr lang="en-US" altLang="ko-KR" dirty="0"/>
              <a:t>3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10915" y="703991"/>
            <a:ext cx="8375885" cy="45516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Recursive +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C[m][n]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의 테이블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, X, Y: </a:t>
            </a:r>
            <a:r>
              <a:rPr lang="ko-KR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문자열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LCS(i, j)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if C[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][j] = empty</a:t>
            </a:r>
            <a:endParaRPr lang="pl-PL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[i] =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</a:p>
          <a:p>
            <a:pPr lvl="2"/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C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j]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LCS(i–1, j–1) + 1</a:t>
            </a:r>
          </a:p>
          <a:p>
            <a:pPr lvl="2">
              <a:lnSpc>
                <a:spcPct val="150000"/>
              </a:lnSpc>
            </a:pP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C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j]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max{LCS(i–1, j), LCS(i, j–1)}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 C[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endParaRPr lang="ko-KR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16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10915" y="1039530"/>
            <a:ext cx="8375885" cy="4389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// DP</a:t>
            </a:r>
          </a:p>
          <a:p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&lt;= m; i++) C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][0] = 0;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j = 0; j &lt;= n; 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 C[0][j] = 0;</a:t>
            </a:r>
          </a:p>
          <a:p>
            <a:endParaRPr lang="ko-KR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nn-NO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i = 1; i &lt;= m; i++)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j = 1; j &lt;= n; j++)</a:t>
            </a:r>
          </a:p>
          <a:p>
            <a:pPr lvl="2"/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(X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[i] =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[j]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l-PL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	C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j]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-1][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	C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[i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j] ← max{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C[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][j - 1], C[</a:t>
            </a:r>
            <a:r>
              <a:rPr lang="en-US" altLang="ko-K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 - 1][j]</a:t>
            </a:r>
            <a:r>
              <a:rPr lang="pl-PL" altLang="ko-KR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032340" y="182525"/>
          <a:ext cx="4320747" cy="151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 -1 ,  j -1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- 1 ,  j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,  j - 1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,  j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9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280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275548" y="2384440"/>
          <a:ext cx="6686352" cy="395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9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433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C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C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4322523" y="32563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18713" y="32563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045896" y="32563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630982" y="3784116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090940" y="4236503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18275" y="4746641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08649" y="5757294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69521" y="52375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065146" y="52375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41773" y="5237530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04750" y="5709168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352876" y="4750651"/>
            <a:ext cx="298383" cy="2117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82973" y="138232"/>
            <a:ext cx="3707113" cy="21157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ko-KR" sz="2400" dirty="0">
                <a:latin typeface="Cambria Math" panose="02040503050406030204" pitchFamily="18" charset="0"/>
              </a:rPr>
              <a:t>LCS(X,Y)=“BCBA”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ko-KR" sz="2400" dirty="0">
              <a:latin typeface="Cambria Math" panose="0204050305040603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ko-KR" sz="2400" dirty="0">
                <a:latin typeface="Cambria Math" panose="02040503050406030204" pitchFamily="18" charset="0"/>
              </a:rPr>
              <a:t>X= B  D  C  A  B 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ko-KR" sz="2400" dirty="0">
              <a:latin typeface="Cambria Math" panose="020405030504060302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altLang="ko-KR" sz="2400" dirty="0">
                <a:latin typeface="Cambria Math" panose="02040503050406030204" pitchFamily="18" charset="0"/>
              </a:rPr>
              <a:t>Y= A  B  C  B  D  A  B</a:t>
            </a:r>
            <a:endParaRPr lang="ko-KR" altLang="ko-KR" sz="2400" dirty="0">
              <a:latin typeface="Cambria Math" panose="020405030504060302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25611" y="1309816"/>
            <a:ext cx="271848" cy="506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1628775" y="1309816"/>
            <a:ext cx="39474" cy="506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1999565" y="1309816"/>
            <a:ext cx="323506" cy="506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54387" y="1309816"/>
            <a:ext cx="0" cy="506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07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LCS </a:t>
            </a:r>
            <a:r>
              <a:rPr lang="ko-KR" altLang="en-US" dirty="0"/>
              <a:t>찾기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128952" y="4053755"/>
            <a:ext cx="2458993" cy="2126100"/>
            <a:chOff x="2410044" y="2379001"/>
            <a:chExt cx="4754880" cy="271272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123918" y="23790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720108" y="23790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847291" y="23790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32377" y="2906787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892335" y="3359174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419670" y="3869312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410044" y="4879965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570916" y="43602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866541" y="43602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143168" y="4360201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106145" y="4831839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154271" y="3873322"/>
              <a:ext cx="298383" cy="211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80976" y="1322173"/>
            <a:ext cx="5371390" cy="31452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Cambria Math" panose="02040503050406030204" pitchFamily="18" charset="0"/>
              </a:rPr>
              <a:t>Set 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 = m; j = n; k =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][j]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while(k&gt;0){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if (c[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][j] &gt;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 - 1][j] and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 ][j] &gt;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 ][j - 1]) {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	z[k] = x[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];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	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--; j--; k--;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}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else /*c[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][j]=c[i-1][j] or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][j]=c[i-1][j] */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	if (c[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][j] == c[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][j - 1]) j--;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	else </a:t>
            </a:r>
            <a:r>
              <a:rPr lang="en-US" altLang="ko-KR" dirty="0" err="1">
                <a:latin typeface="Cambria Math" panose="02040503050406030204" pitchFamily="18" charset="0"/>
              </a:rPr>
              <a:t>i</a:t>
            </a:r>
            <a:r>
              <a:rPr lang="en-US" altLang="ko-KR" dirty="0">
                <a:latin typeface="Cambria Math" panose="02040503050406030204" pitchFamily="18" charset="0"/>
              </a:rPr>
              <a:t>--;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	}</a:t>
            </a:r>
          </a:p>
          <a:p>
            <a:r>
              <a:rPr lang="en-US" altLang="ko-KR" dirty="0">
                <a:latin typeface="Cambria Math" panose="02040503050406030204" pitchFamily="18" charset="0"/>
              </a:rPr>
              <a:t>}</a:t>
            </a:r>
            <a:endParaRPr lang="ko-KR" altLang="ko-KR" dirty="0">
              <a:latin typeface="Cambria Math" panose="02040503050406030204" pitchFamily="18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436973" y="3188780"/>
          <a:ext cx="3459897" cy="328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4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7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C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4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C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B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A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F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312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연속 행렬 곱셈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FBDA68-ADFA-45F1-BF04-C0594DA79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 © 2014 by JongYun Jung. All Rights Reserved.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10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𝒍𝒆𝒇𝒕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𝒓𝒊𝒈𝒉𝒕</m:t>
                        </m:r>
                      </m:sub>
                    </m:sSub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ko-KR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ko-KR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(</a:t>
                </a:r>
                <a:r>
                  <a:rPr lang="en-US" altLang="ko-KR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ko-KR" b="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altLang="ko-KR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하위 문제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55</a:t>
            </a:fld>
            <a:endParaRPr lang="en-US" altLang="ko-KR"/>
          </a:p>
        </p:txBody>
      </p:sp>
      <p:cxnSp>
        <p:nvCxnSpPr>
          <p:cNvPr id="7" name="직선 연결선 6"/>
          <p:cNvCxnSpPr/>
          <p:nvPr/>
        </p:nvCxnSpPr>
        <p:spPr>
          <a:xfrm>
            <a:off x="841663" y="1529068"/>
            <a:ext cx="1236518" cy="0"/>
          </a:xfrm>
          <a:prstGeom prst="line">
            <a:avLst/>
          </a:prstGeom>
          <a:ln w="57150">
            <a:solidFill>
              <a:srgbClr val="063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396836" y="1529068"/>
            <a:ext cx="1343891" cy="0"/>
          </a:xfrm>
          <a:prstGeom prst="line">
            <a:avLst/>
          </a:prstGeom>
          <a:ln w="57150">
            <a:solidFill>
              <a:srgbClr val="0636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686560" y="1529068"/>
            <a:ext cx="0" cy="4662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824480" y="1529068"/>
            <a:ext cx="0" cy="4662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24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   	 --&gt; (1, 4)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        --&gt; (1, 1) (2, 4)</a:t>
            </a: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        --&gt; (1, 2) (3, 4)</a:t>
            </a:r>
            <a:endParaRPr lang="en-US" altLang="ko-K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) (A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)        --&gt; (1, 3) (4, 4)</a:t>
            </a:r>
            <a:endParaRPr lang="en-US" altLang="ko-K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ko-KR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(1, 1) (2, 4) 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의 곱셈횟수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(1,1) 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최소값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+ (2,4)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최소값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+ ROW[1]*COL[1]*COL[4]</a:t>
            </a:r>
            <a:endParaRPr lang="en-US" altLang="ko-KR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altLang="ko-KR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ko-KR" alt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행렬의 행과 열의 값</a:t>
            </a:r>
            <a:r>
              <a:rPr lang="en-US" altLang="ko-KR" b="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ko-KR" alt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ko-KR" b="0" dirty="0">
                <a:latin typeface="Cambria Math" panose="02040503050406030204" pitchFamily="18" charset="0"/>
                <a:ea typeface="Cambria Math" panose="02040503050406030204" pitchFamily="18" charset="0"/>
              </a:rPr>
              <a:t>ROW[1…n], COL[1…n]</a:t>
            </a:r>
          </a:p>
          <a:p>
            <a:endParaRPr lang="en-US" altLang="ko-KR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ko-KR" dirty="0">
                <a:latin typeface="Cambria Math" panose="02040503050406030204" pitchFamily="18" charset="0"/>
              </a:rPr>
              <a:t>mat[1, 4]  -&gt;  (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ko-KR" dirty="0">
                <a:latin typeface="Cambria Math" panose="02040503050406030204" pitchFamily="18" charset="0"/>
              </a:rPr>
              <a:t>)</a:t>
            </a:r>
            <a:r>
              <a:rPr lang="ko-KR" altLang="en-US" dirty="0">
                <a:latin typeface="Cambria Math" panose="02040503050406030204" pitchFamily="18" charset="0"/>
              </a:rPr>
              <a:t> 최소 곱셈 횟수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하위 문제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69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3879" y="1404887"/>
                <a:ext cx="8989734" cy="1619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en-US" altLang="ko-KR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20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𝑟𝑜𝑤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𝑐𝑜𝑙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𝑐𝑜𝑙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ko-KR" sz="22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79" y="1404887"/>
                <a:ext cx="8989734" cy="16196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AA131B1-FD8C-4D72-A45B-EFE3C764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662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3644886" y="1961800"/>
            <a:ext cx="2069432" cy="924025"/>
          </a:xfrm>
          <a:prstGeom prst="rect">
            <a:avLst/>
          </a:prstGeom>
          <a:solidFill>
            <a:srgbClr val="E2F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26552" y="1940295"/>
            <a:ext cx="2069432" cy="924025"/>
          </a:xfrm>
          <a:prstGeom prst="rect">
            <a:avLst/>
          </a:prstGeom>
          <a:solidFill>
            <a:srgbClr val="E2F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1963554"/>
            <a:ext cx="2069432" cy="924025"/>
          </a:xfrm>
          <a:prstGeom prst="rect">
            <a:avLst/>
          </a:prstGeom>
          <a:solidFill>
            <a:srgbClr val="E2F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58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하위 문제들</a:t>
            </a:r>
            <a:r>
              <a:rPr lang="en-US" altLang="ko-KR" dirty="0"/>
              <a:t>(</a:t>
            </a:r>
            <a:r>
              <a:rPr lang="ko-KR" altLang="en-US" dirty="0"/>
              <a:t>중복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71554" y="871584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88192" y="217741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155330" y="216772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39506" y="217741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31794" y="217741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777131" y="216772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98932" y="2182046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83025" y="3433495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116502" y="351365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45330" y="3401582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" name="직선 화살표 연결선 18"/>
          <p:cNvCxnSpPr>
            <a:stCxn id="6" idx="2"/>
            <a:endCxn id="8" idx="7"/>
          </p:cNvCxnSpPr>
          <p:nvPr/>
        </p:nvCxnSpPr>
        <p:spPr>
          <a:xfrm flipH="1">
            <a:off x="1652437" y="1190775"/>
            <a:ext cx="2519117" cy="10801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9" idx="7"/>
          </p:cNvCxnSpPr>
          <p:nvPr/>
        </p:nvCxnSpPr>
        <p:spPr>
          <a:xfrm flipH="1">
            <a:off x="2719575" y="1190775"/>
            <a:ext cx="1451979" cy="10704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4"/>
            <a:endCxn id="10" idx="0"/>
          </p:cNvCxnSpPr>
          <p:nvPr/>
        </p:nvCxnSpPr>
        <p:spPr>
          <a:xfrm flipH="1">
            <a:off x="4070033" y="1509966"/>
            <a:ext cx="432048" cy="6674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4"/>
            <a:endCxn id="12" idx="0"/>
          </p:cNvCxnSpPr>
          <p:nvPr/>
        </p:nvCxnSpPr>
        <p:spPr>
          <a:xfrm>
            <a:off x="4502081" y="1509966"/>
            <a:ext cx="605577" cy="6577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1" idx="1"/>
          </p:cNvCxnSpPr>
          <p:nvPr/>
        </p:nvCxnSpPr>
        <p:spPr>
          <a:xfrm>
            <a:off x="4832608" y="1190775"/>
            <a:ext cx="1595995" cy="10801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3" idx="1"/>
          </p:cNvCxnSpPr>
          <p:nvPr/>
        </p:nvCxnSpPr>
        <p:spPr>
          <a:xfrm>
            <a:off x="4832608" y="1190775"/>
            <a:ext cx="2663133" cy="1084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9" idx="4"/>
            <a:endCxn id="14" idx="0"/>
          </p:cNvCxnSpPr>
          <p:nvPr/>
        </p:nvCxnSpPr>
        <p:spPr>
          <a:xfrm flipH="1">
            <a:off x="513552" y="2806110"/>
            <a:ext cx="1972305" cy="6273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9" idx="4"/>
            <a:endCxn id="16" idx="0"/>
          </p:cNvCxnSpPr>
          <p:nvPr/>
        </p:nvCxnSpPr>
        <p:spPr>
          <a:xfrm flipH="1">
            <a:off x="1275857" y="2806110"/>
            <a:ext cx="1210000" cy="5954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3834303" y="351365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6" name="직선 화살표 연결선 25"/>
          <p:cNvCxnSpPr>
            <a:stCxn id="10" idx="4"/>
            <a:endCxn id="15" idx="0"/>
          </p:cNvCxnSpPr>
          <p:nvPr/>
        </p:nvCxnSpPr>
        <p:spPr>
          <a:xfrm flipH="1">
            <a:off x="3447029" y="2815800"/>
            <a:ext cx="623004" cy="69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4"/>
            <a:endCxn id="43" idx="0"/>
          </p:cNvCxnSpPr>
          <p:nvPr/>
        </p:nvCxnSpPr>
        <p:spPr>
          <a:xfrm>
            <a:off x="4070033" y="2815800"/>
            <a:ext cx="94797" cy="69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4636025" y="351365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381267" y="3534566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2" name="직선 화살표 연결선 31"/>
          <p:cNvCxnSpPr>
            <a:stCxn id="12" idx="4"/>
            <a:endCxn id="53" idx="0"/>
          </p:cNvCxnSpPr>
          <p:nvPr/>
        </p:nvCxnSpPr>
        <p:spPr>
          <a:xfrm flipH="1">
            <a:off x="4966552" y="2806110"/>
            <a:ext cx="141106" cy="7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4"/>
            <a:endCxn id="55" idx="0"/>
          </p:cNvCxnSpPr>
          <p:nvPr/>
        </p:nvCxnSpPr>
        <p:spPr>
          <a:xfrm>
            <a:off x="5107658" y="2806110"/>
            <a:ext cx="604136" cy="72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6120038" y="353188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856649" y="351365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27138" y="4747511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172380" y="4768420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61" name="직선 화살표 연결선 60"/>
          <p:cNvCxnSpPr>
            <a:stCxn id="16" idx="4"/>
            <a:endCxn id="59" idx="0"/>
          </p:cNvCxnSpPr>
          <p:nvPr/>
        </p:nvCxnSpPr>
        <p:spPr>
          <a:xfrm flipH="1">
            <a:off x="757665" y="4039964"/>
            <a:ext cx="518192" cy="7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6" idx="4"/>
            <a:endCxn id="60" idx="0"/>
          </p:cNvCxnSpPr>
          <p:nvPr/>
        </p:nvCxnSpPr>
        <p:spPr>
          <a:xfrm>
            <a:off x="1275857" y="4039964"/>
            <a:ext cx="227050" cy="72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11" idx="4"/>
            <a:endCxn id="57" idx="0"/>
          </p:cNvCxnSpPr>
          <p:nvPr/>
        </p:nvCxnSpPr>
        <p:spPr>
          <a:xfrm flipH="1">
            <a:off x="6450565" y="2815800"/>
            <a:ext cx="211756" cy="71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1" idx="4"/>
            <a:endCxn id="58" idx="0"/>
          </p:cNvCxnSpPr>
          <p:nvPr/>
        </p:nvCxnSpPr>
        <p:spPr>
          <a:xfrm>
            <a:off x="6662321" y="2815800"/>
            <a:ext cx="524855" cy="69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1643027" y="3463439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2360828" y="3463439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7" name="직선 화살표 연결선 76"/>
          <p:cNvCxnSpPr>
            <a:stCxn id="9" idx="4"/>
            <a:endCxn id="75" idx="0"/>
          </p:cNvCxnSpPr>
          <p:nvPr/>
        </p:nvCxnSpPr>
        <p:spPr>
          <a:xfrm flipH="1">
            <a:off x="1973554" y="2806110"/>
            <a:ext cx="512303" cy="65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9" idx="4"/>
            <a:endCxn id="76" idx="0"/>
          </p:cNvCxnSpPr>
          <p:nvPr/>
        </p:nvCxnSpPr>
        <p:spPr>
          <a:xfrm>
            <a:off x="2485857" y="2806110"/>
            <a:ext cx="205498" cy="65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7640497" y="353188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8377108" y="351365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3" name="직선 화살표 연결선 82"/>
          <p:cNvCxnSpPr>
            <a:stCxn id="11" idx="4"/>
            <a:endCxn id="81" idx="0"/>
          </p:cNvCxnSpPr>
          <p:nvPr/>
        </p:nvCxnSpPr>
        <p:spPr>
          <a:xfrm>
            <a:off x="6662321" y="2815800"/>
            <a:ext cx="1308703" cy="71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82" idx="0"/>
          </p:cNvCxnSpPr>
          <p:nvPr/>
        </p:nvCxnSpPr>
        <p:spPr>
          <a:xfrm>
            <a:off x="6662321" y="2840060"/>
            <a:ext cx="2045314" cy="67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1947217" y="4817713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691355" y="4817713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89" name="직선 화살표 연결선 88"/>
          <p:cNvCxnSpPr>
            <a:stCxn id="75" idx="4"/>
            <a:endCxn id="87" idx="0"/>
          </p:cNvCxnSpPr>
          <p:nvPr/>
        </p:nvCxnSpPr>
        <p:spPr>
          <a:xfrm>
            <a:off x="1973554" y="4101821"/>
            <a:ext cx="304190" cy="71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75" idx="4"/>
            <a:endCxn id="88" idx="0"/>
          </p:cNvCxnSpPr>
          <p:nvPr/>
        </p:nvCxnSpPr>
        <p:spPr>
          <a:xfrm>
            <a:off x="1973554" y="4101821"/>
            <a:ext cx="1048328" cy="71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6306528" y="4867938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7051770" y="488884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7" name="직선 화살표 연결선 96"/>
          <p:cNvCxnSpPr>
            <a:endCxn id="95" idx="0"/>
          </p:cNvCxnSpPr>
          <p:nvPr/>
        </p:nvCxnSpPr>
        <p:spPr>
          <a:xfrm flipH="1">
            <a:off x="6637055" y="4160391"/>
            <a:ext cx="518192" cy="70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endCxn id="96" idx="0"/>
          </p:cNvCxnSpPr>
          <p:nvPr/>
        </p:nvCxnSpPr>
        <p:spPr>
          <a:xfrm>
            <a:off x="7155247" y="4160391"/>
            <a:ext cx="227050" cy="72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7782489" y="488884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8487701" y="4888847"/>
            <a:ext cx="661054" cy="638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1" name="직선 화살표 연결선 100"/>
          <p:cNvCxnSpPr>
            <a:stCxn id="81" idx="4"/>
            <a:endCxn id="99" idx="0"/>
          </p:cNvCxnSpPr>
          <p:nvPr/>
        </p:nvCxnSpPr>
        <p:spPr>
          <a:xfrm>
            <a:off x="7971024" y="4170269"/>
            <a:ext cx="141992" cy="71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1" idx="4"/>
            <a:endCxn id="100" idx="0"/>
          </p:cNvCxnSpPr>
          <p:nvPr/>
        </p:nvCxnSpPr>
        <p:spPr>
          <a:xfrm>
            <a:off x="7971024" y="4170269"/>
            <a:ext cx="847204" cy="71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9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하위문제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1, 4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행렬번호 기준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421815"/>
                <a:ext cx="8229600" cy="4525963"/>
              </a:xfrm>
              <a:blipFill rotWithShape="0">
                <a:blip r:embed="rId2"/>
                <a:stretch>
                  <a:fillRect l="-889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하위 문제 그래프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59</a:t>
            </a:fld>
            <a:endParaRPr lang="en-US" altLang="ko-KR"/>
          </a:p>
        </p:txBody>
      </p:sp>
      <p:sp>
        <p:nvSpPr>
          <p:cNvPr id="6" name="타원 5"/>
          <p:cNvSpPr/>
          <p:nvPr/>
        </p:nvSpPr>
        <p:spPr>
          <a:xfrm>
            <a:off x="3622914" y="2276872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39552" y="3582706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(1,1)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606690" y="3573016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0866" y="3582706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783154" y="3582706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228491" y="3573016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50292" y="3587334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(4,4)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87624" y="4950858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(2,2)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75310" y="4942017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230645" y="4950858"/>
            <a:ext cx="661054" cy="6383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(3,3)</a:t>
            </a:r>
            <a:endParaRPr lang="ko-KR" altLang="en-US" sz="20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" name="직선 화살표 연결선 18"/>
          <p:cNvCxnSpPr>
            <a:stCxn id="6" idx="2"/>
            <a:endCxn id="8" idx="7"/>
          </p:cNvCxnSpPr>
          <p:nvPr/>
        </p:nvCxnSpPr>
        <p:spPr>
          <a:xfrm flipH="1">
            <a:off x="1103797" y="2596063"/>
            <a:ext cx="2519117" cy="10801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9" idx="7"/>
          </p:cNvCxnSpPr>
          <p:nvPr/>
        </p:nvCxnSpPr>
        <p:spPr>
          <a:xfrm flipH="1">
            <a:off x="2170935" y="2596063"/>
            <a:ext cx="1451979" cy="10704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6" idx="4"/>
            <a:endCxn id="10" idx="0"/>
          </p:cNvCxnSpPr>
          <p:nvPr/>
        </p:nvCxnSpPr>
        <p:spPr>
          <a:xfrm flipH="1">
            <a:off x="3521393" y="2915254"/>
            <a:ext cx="432048" cy="6674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6" idx="4"/>
            <a:endCxn id="12" idx="0"/>
          </p:cNvCxnSpPr>
          <p:nvPr/>
        </p:nvCxnSpPr>
        <p:spPr>
          <a:xfrm>
            <a:off x="3953441" y="2915254"/>
            <a:ext cx="605577" cy="6577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6"/>
            <a:endCxn id="11" idx="1"/>
          </p:cNvCxnSpPr>
          <p:nvPr/>
        </p:nvCxnSpPr>
        <p:spPr>
          <a:xfrm>
            <a:off x="4283968" y="2596063"/>
            <a:ext cx="1595995" cy="10801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6"/>
            <a:endCxn id="13" idx="1"/>
          </p:cNvCxnSpPr>
          <p:nvPr/>
        </p:nvCxnSpPr>
        <p:spPr>
          <a:xfrm>
            <a:off x="4283968" y="2596063"/>
            <a:ext cx="2663133" cy="10847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9" idx="4"/>
            <a:endCxn id="14" idx="0"/>
          </p:cNvCxnSpPr>
          <p:nvPr/>
        </p:nvCxnSpPr>
        <p:spPr>
          <a:xfrm flipH="1">
            <a:off x="1518151" y="4211398"/>
            <a:ext cx="419066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자유형 38"/>
          <p:cNvSpPr/>
          <p:nvPr/>
        </p:nvSpPr>
        <p:spPr>
          <a:xfrm>
            <a:off x="968188" y="4085746"/>
            <a:ext cx="2286000" cy="499737"/>
          </a:xfrm>
          <a:custGeom>
            <a:avLst/>
            <a:gdLst>
              <a:gd name="connsiteX0" fmla="*/ 2286000 w 2286000"/>
              <a:gd name="connsiteY0" fmla="*/ 0 h 499737"/>
              <a:gd name="connsiteX1" fmla="*/ 900953 w 2286000"/>
              <a:gd name="connsiteY1" fmla="*/ 497542 h 499737"/>
              <a:gd name="connsiteX2" fmla="*/ 0 w 2286000"/>
              <a:gd name="connsiteY2" fmla="*/ 147918 h 4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99737">
                <a:moveTo>
                  <a:pt x="2286000" y="0"/>
                </a:moveTo>
                <a:cubicBezTo>
                  <a:pt x="1783976" y="236444"/>
                  <a:pt x="1281953" y="472889"/>
                  <a:pt x="900953" y="497542"/>
                </a:cubicBezTo>
                <a:cubicBezTo>
                  <a:pt x="519953" y="522195"/>
                  <a:pt x="259976" y="335056"/>
                  <a:pt x="0" y="147918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1734671" y="4085746"/>
            <a:ext cx="1532964" cy="941294"/>
          </a:xfrm>
          <a:custGeom>
            <a:avLst/>
            <a:gdLst>
              <a:gd name="connsiteX0" fmla="*/ 1532964 w 1532964"/>
              <a:gd name="connsiteY0" fmla="*/ 0 h 941294"/>
              <a:gd name="connsiteX1" fmla="*/ 0 w 1532964"/>
              <a:gd name="connsiteY1" fmla="*/ 941294 h 94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2964" h="941294">
                <a:moveTo>
                  <a:pt x="1532964" y="0"/>
                </a:moveTo>
                <a:lnTo>
                  <a:pt x="0" y="941294"/>
                </a:ln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cxnSp>
        <p:nvCxnSpPr>
          <p:cNvPr id="42" name="직선 화살표 연결선 41"/>
          <p:cNvCxnSpPr>
            <a:stCxn id="15" idx="2"/>
            <a:endCxn id="14" idx="6"/>
          </p:cNvCxnSpPr>
          <p:nvPr/>
        </p:nvCxnSpPr>
        <p:spPr>
          <a:xfrm flipH="1">
            <a:off x="1848678" y="5261208"/>
            <a:ext cx="826632" cy="884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6"/>
            <a:endCxn id="16" idx="2"/>
          </p:cNvCxnSpPr>
          <p:nvPr/>
        </p:nvCxnSpPr>
        <p:spPr>
          <a:xfrm>
            <a:off x="3336364" y="5261208"/>
            <a:ext cx="894281" cy="884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>
            <a:off x="1949824" y="4152982"/>
            <a:ext cx="2433917" cy="416932"/>
          </a:xfrm>
          <a:custGeom>
            <a:avLst/>
            <a:gdLst>
              <a:gd name="connsiteX0" fmla="*/ 0 w 2433917"/>
              <a:gd name="connsiteY0" fmla="*/ 26894 h 416932"/>
              <a:gd name="connsiteX1" fmla="*/ 1398494 w 2433917"/>
              <a:gd name="connsiteY1" fmla="*/ 416858 h 416932"/>
              <a:gd name="connsiteX2" fmla="*/ 2433917 w 2433917"/>
              <a:gd name="connsiteY2" fmla="*/ 0 h 416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917" h="416932">
                <a:moveTo>
                  <a:pt x="0" y="26894"/>
                </a:moveTo>
                <a:cubicBezTo>
                  <a:pt x="496420" y="224117"/>
                  <a:pt x="992841" y="421340"/>
                  <a:pt x="1398494" y="416858"/>
                </a:cubicBezTo>
                <a:cubicBezTo>
                  <a:pt x="1804147" y="412376"/>
                  <a:pt x="2119032" y="206188"/>
                  <a:pt x="2433917" y="0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46" name="자유형 45"/>
          <p:cNvSpPr/>
          <p:nvPr/>
        </p:nvSpPr>
        <p:spPr>
          <a:xfrm>
            <a:off x="1949824" y="4166429"/>
            <a:ext cx="5204011" cy="662307"/>
          </a:xfrm>
          <a:custGeom>
            <a:avLst/>
            <a:gdLst>
              <a:gd name="connsiteX0" fmla="*/ 0 w 5204011"/>
              <a:gd name="connsiteY0" fmla="*/ 0 h 662307"/>
              <a:gd name="connsiteX1" fmla="*/ 1815352 w 5204011"/>
              <a:gd name="connsiteY1" fmla="*/ 591670 h 662307"/>
              <a:gd name="connsiteX2" fmla="*/ 4020670 w 5204011"/>
              <a:gd name="connsiteY2" fmla="*/ 591670 h 662307"/>
              <a:gd name="connsiteX3" fmla="*/ 5204011 w 5204011"/>
              <a:gd name="connsiteY3" fmla="*/ 53788 h 66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4011" h="662307">
                <a:moveTo>
                  <a:pt x="0" y="0"/>
                </a:moveTo>
                <a:cubicBezTo>
                  <a:pt x="572620" y="246529"/>
                  <a:pt x="1145240" y="493058"/>
                  <a:pt x="1815352" y="591670"/>
                </a:cubicBezTo>
                <a:cubicBezTo>
                  <a:pt x="2485464" y="690282"/>
                  <a:pt x="3455894" y="681317"/>
                  <a:pt x="4020670" y="591670"/>
                </a:cubicBezTo>
                <a:cubicBezTo>
                  <a:pt x="4585446" y="502023"/>
                  <a:pt x="4894728" y="277905"/>
                  <a:pt x="5204011" y="53788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cxnSp>
        <p:nvCxnSpPr>
          <p:cNvPr id="48" name="직선 화살표 연결선 47"/>
          <p:cNvCxnSpPr>
            <a:stCxn id="12" idx="4"/>
            <a:endCxn id="16" idx="0"/>
          </p:cNvCxnSpPr>
          <p:nvPr/>
        </p:nvCxnSpPr>
        <p:spPr>
          <a:xfrm>
            <a:off x="4559018" y="4211398"/>
            <a:ext cx="2154" cy="73946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4558553" y="4233664"/>
            <a:ext cx="2554941" cy="430378"/>
          </a:xfrm>
          <a:custGeom>
            <a:avLst/>
            <a:gdLst>
              <a:gd name="connsiteX0" fmla="*/ 0 w 2554941"/>
              <a:gd name="connsiteY0" fmla="*/ 0 h 430378"/>
              <a:gd name="connsiteX1" fmla="*/ 1331259 w 2554941"/>
              <a:gd name="connsiteY1" fmla="*/ 430306 h 430378"/>
              <a:gd name="connsiteX2" fmla="*/ 2554941 w 2554941"/>
              <a:gd name="connsiteY2" fmla="*/ 26894 h 43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1" h="430378">
                <a:moveTo>
                  <a:pt x="0" y="0"/>
                </a:moveTo>
                <a:cubicBezTo>
                  <a:pt x="452718" y="212912"/>
                  <a:pt x="905436" y="425824"/>
                  <a:pt x="1331259" y="430306"/>
                </a:cubicBezTo>
                <a:cubicBezTo>
                  <a:pt x="1757082" y="434788"/>
                  <a:pt x="2156011" y="230841"/>
                  <a:pt x="2554941" y="26894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887506" y="4152982"/>
            <a:ext cx="4975412" cy="548705"/>
          </a:xfrm>
          <a:custGeom>
            <a:avLst/>
            <a:gdLst>
              <a:gd name="connsiteX0" fmla="*/ 4975412 w 4975412"/>
              <a:gd name="connsiteY0" fmla="*/ 0 h 548705"/>
              <a:gd name="connsiteX1" fmla="*/ 3146612 w 4975412"/>
              <a:gd name="connsiteY1" fmla="*/ 484094 h 548705"/>
              <a:gd name="connsiteX2" fmla="*/ 2070847 w 4975412"/>
              <a:gd name="connsiteY2" fmla="*/ 537882 h 548705"/>
              <a:gd name="connsiteX3" fmla="*/ 685800 w 4975412"/>
              <a:gd name="connsiteY3" fmla="*/ 430306 h 548705"/>
              <a:gd name="connsiteX4" fmla="*/ 0 w 4975412"/>
              <a:gd name="connsiteY4" fmla="*/ 26894 h 54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412" h="548705">
                <a:moveTo>
                  <a:pt x="4975412" y="0"/>
                </a:moveTo>
                <a:cubicBezTo>
                  <a:pt x="4303059" y="197223"/>
                  <a:pt x="3630706" y="394447"/>
                  <a:pt x="3146612" y="484094"/>
                </a:cubicBezTo>
                <a:cubicBezTo>
                  <a:pt x="2662518" y="573741"/>
                  <a:pt x="2480982" y="546847"/>
                  <a:pt x="2070847" y="537882"/>
                </a:cubicBezTo>
                <a:cubicBezTo>
                  <a:pt x="1660712" y="528917"/>
                  <a:pt x="1030941" y="515471"/>
                  <a:pt x="685800" y="430306"/>
                </a:cubicBezTo>
                <a:cubicBezTo>
                  <a:pt x="340659" y="345141"/>
                  <a:pt x="170329" y="186017"/>
                  <a:pt x="0" y="26894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3190866" y="4166429"/>
            <a:ext cx="2685499" cy="835957"/>
          </a:xfrm>
          <a:custGeom>
            <a:avLst/>
            <a:gdLst>
              <a:gd name="connsiteX0" fmla="*/ 3012141 w 3012141"/>
              <a:gd name="connsiteY0" fmla="*/ 0 h 900953"/>
              <a:gd name="connsiteX1" fmla="*/ 0 w 3012141"/>
              <a:gd name="connsiteY1" fmla="*/ 900953 h 90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2141" h="900953">
                <a:moveTo>
                  <a:pt x="3012141" y="0"/>
                </a:moveTo>
                <a:lnTo>
                  <a:pt x="0" y="900953"/>
                </a:ln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3673719" y="4211397"/>
            <a:ext cx="2148857" cy="291309"/>
          </a:xfrm>
          <a:custGeom>
            <a:avLst/>
            <a:gdLst>
              <a:gd name="connsiteX0" fmla="*/ 2070847 w 2070847"/>
              <a:gd name="connsiteY0" fmla="*/ 0 h 309384"/>
              <a:gd name="connsiteX1" fmla="*/ 1008530 w 2070847"/>
              <a:gd name="connsiteY1" fmla="*/ 309282 h 309384"/>
              <a:gd name="connsiteX2" fmla="*/ 0 w 2070847"/>
              <a:gd name="connsiteY2" fmla="*/ 26894 h 30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0847" h="309384">
                <a:moveTo>
                  <a:pt x="2070847" y="0"/>
                </a:moveTo>
                <a:cubicBezTo>
                  <a:pt x="1712259" y="152400"/>
                  <a:pt x="1353671" y="304800"/>
                  <a:pt x="1008530" y="309282"/>
                </a:cubicBezTo>
                <a:cubicBezTo>
                  <a:pt x="663389" y="313764"/>
                  <a:pt x="331694" y="170329"/>
                  <a:pt x="0" y="26894"/>
                </a:cubicBezTo>
              </a:path>
            </a:pathLst>
          </a:cu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Cambria Math" panose="02040503050406030204" pitchFamily="18" charset="0"/>
            </a:endParaRPr>
          </a:p>
        </p:txBody>
      </p:sp>
      <p:cxnSp>
        <p:nvCxnSpPr>
          <p:cNvPr id="33" name="직선 화살표 연결선 32"/>
          <p:cNvCxnSpPr>
            <a:stCxn id="9" idx="4"/>
            <a:endCxn id="15" idx="1"/>
          </p:cNvCxnSpPr>
          <p:nvPr/>
        </p:nvCxnSpPr>
        <p:spPr>
          <a:xfrm>
            <a:off x="1937217" y="4211398"/>
            <a:ext cx="834902" cy="824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6" idx="7"/>
          </p:cNvCxnSpPr>
          <p:nvPr/>
        </p:nvCxnSpPr>
        <p:spPr>
          <a:xfrm flipH="1">
            <a:off x="4794890" y="4187224"/>
            <a:ext cx="1114437" cy="857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C41E4D9-7263-4947-9DC9-6450CEF35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680"/>
                <a:ext cx="8229600" cy="557926"/>
              </a:xfrm>
            </p:spPr>
            <p:txBody>
              <a:bodyPr/>
              <a:lstStyle/>
              <a:p>
                <a:r>
                  <a:rPr lang="en-US" altLang="ko-KR" dirty="0"/>
                  <a:t>3</a:t>
                </a:r>
                <a:r>
                  <a:rPr lang="ko-KR" altLang="en-US" dirty="0"/>
                  <a:t>개의 숫자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가능한 상태는 최대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!=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𝟔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C41E4D9-7263-4947-9DC9-6450CEF35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680"/>
                <a:ext cx="8229600" cy="557926"/>
              </a:xfrm>
              <a:blipFill>
                <a:blip r:embed="rId2"/>
                <a:stretch>
                  <a:fillRect l="-815" t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91A70F1-70FE-4D3F-A012-CE916088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상태 공간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8392B-FEDD-4262-B77A-9D8C323B8101}"/>
              </a:ext>
            </a:extLst>
          </p:cNvPr>
          <p:cNvSpPr txBox="1"/>
          <p:nvPr/>
        </p:nvSpPr>
        <p:spPr>
          <a:xfrm>
            <a:off x="1157468" y="3233460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2 1 3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80873-9619-413D-8C83-3D9C9F9653D0}"/>
              </a:ext>
            </a:extLst>
          </p:cNvPr>
          <p:cNvSpPr txBox="1"/>
          <p:nvPr/>
        </p:nvSpPr>
        <p:spPr>
          <a:xfrm>
            <a:off x="1911751" y="1828272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1 2 3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01EC6-E3D5-459C-B4F4-7B4B0155BF8E}"/>
              </a:ext>
            </a:extLst>
          </p:cNvPr>
          <p:cNvSpPr txBox="1"/>
          <p:nvPr/>
        </p:nvSpPr>
        <p:spPr>
          <a:xfrm>
            <a:off x="4768770" y="3233460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2 3 1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385FD-3780-47D8-A858-1F5C8FA11307}"/>
              </a:ext>
            </a:extLst>
          </p:cNvPr>
          <p:cNvSpPr txBox="1"/>
          <p:nvPr/>
        </p:nvSpPr>
        <p:spPr>
          <a:xfrm>
            <a:off x="1911751" y="4724479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3 1 2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B7E10-8650-4363-9216-7739E449F043}"/>
              </a:ext>
            </a:extLst>
          </p:cNvPr>
          <p:cNvSpPr txBox="1"/>
          <p:nvPr/>
        </p:nvSpPr>
        <p:spPr>
          <a:xfrm>
            <a:off x="4085863" y="4724479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1 3 2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27737-F87C-489E-B681-A6F0380C4D31}"/>
              </a:ext>
            </a:extLst>
          </p:cNvPr>
          <p:cNvSpPr txBox="1"/>
          <p:nvPr/>
        </p:nvSpPr>
        <p:spPr>
          <a:xfrm>
            <a:off x="4085863" y="1835117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3 2 1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B9D4FA-4A6F-4F25-A68A-A0254B734B5F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1643605" y="2197604"/>
            <a:ext cx="754283" cy="10358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903E36-9C86-482F-9617-DB0222396B0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643605" y="3602792"/>
            <a:ext cx="754283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EAF6144-DC08-46BD-A09C-25354E144BD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84025" y="4909145"/>
            <a:ext cx="12018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879AAE-593E-44C6-B140-FE483C9D218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129742" y="3418126"/>
            <a:ext cx="26390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F5A586D-63F5-4CB3-BDFA-0B2C1651CE9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884025" y="2012938"/>
            <a:ext cx="1201838" cy="68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0EA644B-0AA6-46ED-9030-37ADE608F97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4572000" y="2204449"/>
            <a:ext cx="682907" cy="102901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F63537-E065-43D5-9535-CA996533B54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572000" y="3602792"/>
            <a:ext cx="682907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7D0098A-471D-446E-9C93-4E2C8BE60D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397888" y="2197604"/>
            <a:ext cx="2174112" cy="25268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6441D2-503E-4D61-8162-F1E26997AB84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397888" y="2204449"/>
            <a:ext cx="2174112" cy="2520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71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32726" y="571500"/>
            <a:ext cx="8701954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200" b="1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multi_recur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start,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end){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if (</a:t>
            </a:r>
            <a:r>
              <a:rPr lang="en-US" altLang="ko-KR" sz="22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start == end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) return 0;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min = 0xffffff;</a:t>
            </a:r>
          </a:p>
          <a:p>
            <a:endParaRPr lang="en-US" altLang="ko-KR" sz="22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for (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= start;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&lt; end;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++)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{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   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left  =  </a:t>
            </a:r>
            <a:r>
              <a:rPr lang="en-US" altLang="ko-KR" sz="2200" b="1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multi_recur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 start,  </a:t>
            </a:r>
            <a:r>
              <a:rPr lang="en-US" altLang="ko-KR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   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right =  </a:t>
            </a:r>
            <a:r>
              <a:rPr lang="en-US" altLang="ko-KR" sz="2200" b="1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multi_recur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 </a:t>
            </a:r>
            <a:r>
              <a:rPr lang="en-US" altLang="ko-KR" sz="2200" b="1" dirty="0" err="1">
                <a:solidFill>
                  <a:srgbClr val="FF00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b="1" dirty="0">
                <a:solidFill>
                  <a:srgbClr val="FF00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+ 1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, end);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   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mid   =  ROW[start] * COL[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] * COL[end];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if (min &gt; left + right + mid) 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min = left + right + mid;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return min;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}</a:t>
            </a:r>
            <a:endParaRPr lang="ko-KR" alt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53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61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0" y="123696"/>
            <a:ext cx="9144000" cy="65248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multi_memo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start,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end){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if (</a:t>
            </a:r>
            <a:r>
              <a:rPr lang="en-US" altLang="ko-KR" sz="2200" b="1" dirty="0" err="1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2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 != -1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) return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[start][end];</a:t>
            </a:r>
          </a:p>
          <a:p>
            <a:endParaRPr lang="en-US" altLang="ko-KR" sz="22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if (start == end) return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 = 0;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min = 0xffffff;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for (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= start;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&lt; end;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++) {</a:t>
            </a:r>
          </a:p>
          <a:p>
            <a:endParaRPr lang="en-US" altLang="ko-KR" sz="22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left  = 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multi_memo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(start,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right =  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multi_memo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+ 1, end);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mid   =  ROW[start] * COL[</a:t>
            </a:r>
            <a:r>
              <a:rPr lang="en-US" altLang="ko-KR" sz="22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] * COL[end];</a:t>
            </a:r>
          </a:p>
          <a:p>
            <a:endParaRPr lang="en-US" altLang="ko-KR" sz="22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if (min &gt; left + right + mid) 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min = left + right + mid;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}	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altLang="ko-KR" sz="2200" b="1" dirty="0" err="1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2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 = min;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return </a:t>
            </a:r>
            <a:r>
              <a:rPr lang="en-US" altLang="ko-KR" sz="2200" b="1" dirty="0" err="1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2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</a:t>
            </a:r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2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}</a:t>
            </a:r>
            <a:endParaRPr lang="ko-KR" alt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337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sz="1800" dirty="0"/>
                  <a:t>Dependency graph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의존성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34138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62</a:t>
            </a:fld>
            <a:endParaRPr lang="en-US" altLang="ko-KR"/>
          </a:p>
        </p:txBody>
      </p:sp>
      <p:grpSp>
        <p:nvGrpSpPr>
          <p:cNvPr id="69" name="그룹 68"/>
          <p:cNvGrpSpPr/>
          <p:nvPr/>
        </p:nvGrpSpPr>
        <p:grpSpPr>
          <a:xfrm>
            <a:off x="3187338" y="1722254"/>
            <a:ext cx="5849483" cy="4387626"/>
            <a:chOff x="1822714" y="1693764"/>
            <a:chExt cx="6192840" cy="4615556"/>
          </a:xfrm>
        </p:grpSpPr>
        <p:sp>
          <p:nvSpPr>
            <p:cNvPr id="6" name="타원 5"/>
            <p:cNvSpPr/>
            <p:nvPr/>
          </p:nvSpPr>
          <p:spPr>
            <a:xfrm>
              <a:off x="6948264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22714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(1,1)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948264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540243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(1,2)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37268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48264" y="4443572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948264" y="5670938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540243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(2,2)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237268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37268" y="4443572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" name="직선 화살표 연결선 36"/>
            <p:cNvCxnSpPr>
              <a:stCxn id="7" idx="6"/>
              <a:endCxn id="9" idx="2"/>
            </p:cNvCxnSpPr>
            <p:nvPr/>
          </p:nvCxnSpPr>
          <p:spPr>
            <a:xfrm>
              <a:off x="2483768" y="2308031"/>
              <a:ext cx="105647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9" idx="6"/>
              <a:endCxn id="10" idx="2"/>
            </p:cNvCxnSpPr>
            <p:nvPr/>
          </p:nvCxnSpPr>
          <p:spPr>
            <a:xfrm>
              <a:off x="4201297" y="2308031"/>
              <a:ext cx="10359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6"/>
              <a:endCxn id="6" idx="2"/>
            </p:cNvCxnSpPr>
            <p:nvPr/>
          </p:nvCxnSpPr>
          <p:spPr>
            <a:xfrm>
              <a:off x="5898322" y="2308031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2501153" y="1734078"/>
              <a:ext cx="2770094" cy="484687"/>
            </a:xfrm>
            <a:custGeom>
              <a:avLst/>
              <a:gdLst>
                <a:gd name="connsiteX0" fmla="*/ 0 w 2770094"/>
                <a:gd name="connsiteY0" fmla="*/ 484687 h 484687"/>
                <a:gd name="connsiteX1" fmla="*/ 1371600 w 2770094"/>
                <a:gd name="connsiteY1" fmla="*/ 593 h 484687"/>
                <a:gd name="connsiteX2" fmla="*/ 2770094 w 2770094"/>
                <a:gd name="connsiteY2" fmla="*/ 377110 h 4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0094" h="484687">
                  <a:moveTo>
                    <a:pt x="0" y="484687"/>
                  </a:moveTo>
                  <a:cubicBezTo>
                    <a:pt x="454959" y="251604"/>
                    <a:pt x="909918" y="18522"/>
                    <a:pt x="1371600" y="593"/>
                  </a:cubicBezTo>
                  <a:cubicBezTo>
                    <a:pt x="1833282" y="-17336"/>
                    <a:pt x="2770094" y="377110"/>
                    <a:pt x="2770094" y="37711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487706" y="1693764"/>
              <a:ext cx="4518212" cy="525001"/>
            </a:xfrm>
            <a:custGeom>
              <a:avLst/>
              <a:gdLst>
                <a:gd name="connsiteX0" fmla="*/ 0 w 4518212"/>
                <a:gd name="connsiteY0" fmla="*/ 525001 h 525001"/>
                <a:gd name="connsiteX1" fmla="*/ 2111188 w 4518212"/>
                <a:gd name="connsiteY1" fmla="*/ 565 h 525001"/>
                <a:gd name="connsiteX2" fmla="*/ 4518212 w 4518212"/>
                <a:gd name="connsiteY2" fmla="*/ 444318 h 52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8212" h="525001">
                  <a:moveTo>
                    <a:pt x="0" y="525001"/>
                  </a:moveTo>
                  <a:cubicBezTo>
                    <a:pt x="679076" y="269506"/>
                    <a:pt x="1358153" y="14012"/>
                    <a:pt x="2111188" y="565"/>
                  </a:cubicBezTo>
                  <a:cubicBezTo>
                    <a:pt x="2864223" y="-12882"/>
                    <a:pt x="3691217" y="215718"/>
                    <a:pt x="4518212" y="44431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45" name="직선 화살표 연결선 44"/>
            <p:cNvCxnSpPr>
              <a:stCxn id="13" idx="0"/>
              <a:endCxn id="9" idx="4"/>
            </p:cNvCxnSpPr>
            <p:nvPr/>
          </p:nvCxnSpPr>
          <p:spPr>
            <a:xfrm flipV="1">
              <a:off x="3870770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3" idx="6"/>
              <a:endCxn id="14" idx="2"/>
            </p:cNvCxnSpPr>
            <p:nvPr/>
          </p:nvCxnSpPr>
          <p:spPr>
            <a:xfrm>
              <a:off x="4201297" y="3541857"/>
              <a:ext cx="10359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>
              <a:off x="4168588" y="2971286"/>
              <a:ext cx="2904565" cy="403926"/>
            </a:xfrm>
            <a:custGeom>
              <a:avLst/>
              <a:gdLst>
                <a:gd name="connsiteX0" fmla="*/ 0 w 2904565"/>
                <a:gd name="connsiteY0" fmla="*/ 403926 h 403926"/>
                <a:gd name="connsiteX1" fmla="*/ 1371600 w 2904565"/>
                <a:gd name="connsiteY1" fmla="*/ 514 h 403926"/>
                <a:gd name="connsiteX2" fmla="*/ 2904565 w 2904565"/>
                <a:gd name="connsiteY2" fmla="*/ 336690 h 40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4565" h="403926">
                  <a:moveTo>
                    <a:pt x="0" y="403926"/>
                  </a:moveTo>
                  <a:cubicBezTo>
                    <a:pt x="443753" y="207823"/>
                    <a:pt x="887506" y="11720"/>
                    <a:pt x="1371600" y="514"/>
                  </a:cubicBezTo>
                  <a:cubicBezTo>
                    <a:pt x="1855694" y="-10692"/>
                    <a:pt x="2380129" y="162999"/>
                    <a:pt x="2904565" y="3366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50" name="직선 화살표 연결선 49"/>
            <p:cNvCxnSpPr>
              <a:stCxn id="14" idx="0"/>
              <a:endCxn id="10" idx="4"/>
            </p:cNvCxnSpPr>
            <p:nvPr/>
          </p:nvCxnSpPr>
          <p:spPr>
            <a:xfrm flipV="1">
              <a:off x="5567795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5" idx="0"/>
              <a:endCxn id="14" idx="4"/>
            </p:cNvCxnSpPr>
            <p:nvPr/>
          </p:nvCxnSpPr>
          <p:spPr>
            <a:xfrm flipV="1">
              <a:off x="5567795" y="3861048"/>
              <a:ext cx="0" cy="5825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8" idx="0"/>
              <a:endCxn id="6" idx="4"/>
            </p:cNvCxnSpPr>
            <p:nvPr/>
          </p:nvCxnSpPr>
          <p:spPr>
            <a:xfrm flipV="1">
              <a:off x="7278791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1" idx="0"/>
              <a:endCxn id="8" idx="4"/>
            </p:cNvCxnSpPr>
            <p:nvPr/>
          </p:nvCxnSpPr>
          <p:spPr>
            <a:xfrm flipV="1">
              <a:off x="7278791" y="3861048"/>
              <a:ext cx="0" cy="5825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12" idx="0"/>
              <a:endCxn id="11" idx="4"/>
            </p:cNvCxnSpPr>
            <p:nvPr/>
          </p:nvCxnSpPr>
          <p:spPr>
            <a:xfrm flipV="1">
              <a:off x="7278791" y="5081954"/>
              <a:ext cx="0" cy="5889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7422776" y="3778624"/>
              <a:ext cx="498960" cy="1909482"/>
            </a:xfrm>
            <a:custGeom>
              <a:avLst/>
              <a:gdLst>
                <a:gd name="connsiteX0" fmla="*/ 0 w 498960"/>
                <a:gd name="connsiteY0" fmla="*/ 1909482 h 1909482"/>
                <a:gd name="connsiteX1" fmla="*/ 497542 w 498960"/>
                <a:gd name="connsiteY1" fmla="*/ 995082 h 1909482"/>
                <a:gd name="connsiteX2" fmla="*/ 121024 w 498960"/>
                <a:gd name="connsiteY2" fmla="*/ 0 h 19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960" h="1909482">
                  <a:moveTo>
                    <a:pt x="0" y="1909482"/>
                  </a:moveTo>
                  <a:cubicBezTo>
                    <a:pt x="238685" y="1611405"/>
                    <a:pt x="477371" y="1313329"/>
                    <a:pt x="497542" y="995082"/>
                  </a:cubicBezTo>
                  <a:cubicBezTo>
                    <a:pt x="517713" y="676835"/>
                    <a:pt x="319368" y="338417"/>
                    <a:pt x="121024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7395882" y="2568388"/>
              <a:ext cx="619672" cy="3160059"/>
            </a:xfrm>
            <a:custGeom>
              <a:avLst/>
              <a:gdLst>
                <a:gd name="connsiteX0" fmla="*/ 0 w 619672"/>
                <a:gd name="connsiteY0" fmla="*/ 3160059 h 3160059"/>
                <a:gd name="connsiteX1" fmla="*/ 618565 w 619672"/>
                <a:gd name="connsiteY1" fmla="*/ 1627094 h 3160059"/>
                <a:gd name="connsiteX2" fmla="*/ 121024 w 619672"/>
                <a:gd name="connsiteY2" fmla="*/ 0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672" h="3160059">
                  <a:moveTo>
                    <a:pt x="0" y="3160059"/>
                  </a:moveTo>
                  <a:cubicBezTo>
                    <a:pt x="299197" y="2656914"/>
                    <a:pt x="598394" y="2153770"/>
                    <a:pt x="618565" y="1627094"/>
                  </a:cubicBezTo>
                  <a:cubicBezTo>
                    <a:pt x="638736" y="1100417"/>
                    <a:pt x="379880" y="550208"/>
                    <a:pt x="121024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7516906" y="2568388"/>
              <a:ext cx="376708" cy="1976718"/>
            </a:xfrm>
            <a:custGeom>
              <a:avLst/>
              <a:gdLst>
                <a:gd name="connsiteX0" fmla="*/ 0 w 376709"/>
                <a:gd name="connsiteY0" fmla="*/ 1976718 h 1976718"/>
                <a:gd name="connsiteX1" fmla="*/ 376518 w 376709"/>
                <a:gd name="connsiteY1" fmla="*/ 874059 h 1976718"/>
                <a:gd name="connsiteX2" fmla="*/ 40341 w 376709"/>
                <a:gd name="connsiteY2" fmla="*/ 0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709" h="1976718">
                  <a:moveTo>
                    <a:pt x="0" y="1976718"/>
                  </a:moveTo>
                  <a:cubicBezTo>
                    <a:pt x="184897" y="1590115"/>
                    <a:pt x="369795" y="1203512"/>
                    <a:pt x="376518" y="874059"/>
                  </a:cubicBezTo>
                  <a:cubicBezTo>
                    <a:pt x="383241" y="544606"/>
                    <a:pt x="211791" y="272303"/>
                    <a:pt x="40341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141694" y="1748035"/>
              <a:ext cx="2850777" cy="376600"/>
            </a:xfrm>
            <a:custGeom>
              <a:avLst/>
              <a:gdLst>
                <a:gd name="connsiteX0" fmla="*/ 0 w 2850777"/>
                <a:gd name="connsiteY0" fmla="*/ 349706 h 376600"/>
                <a:gd name="connsiteX1" fmla="*/ 1479177 w 2850777"/>
                <a:gd name="connsiteY1" fmla="*/ 83 h 376600"/>
                <a:gd name="connsiteX2" fmla="*/ 2850777 w 2850777"/>
                <a:gd name="connsiteY2" fmla="*/ 376600 h 3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0777" h="376600">
                  <a:moveTo>
                    <a:pt x="0" y="349706"/>
                  </a:moveTo>
                  <a:cubicBezTo>
                    <a:pt x="502024" y="172653"/>
                    <a:pt x="1004048" y="-4399"/>
                    <a:pt x="1479177" y="83"/>
                  </a:cubicBezTo>
                  <a:cubicBezTo>
                    <a:pt x="1954307" y="4565"/>
                    <a:pt x="2402542" y="190582"/>
                    <a:pt x="2850777" y="37660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65" name="직선 화살표 연결선 64"/>
            <p:cNvCxnSpPr>
              <a:stCxn id="14" idx="6"/>
              <a:endCxn id="8" idx="2"/>
            </p:cNvCxnSpPr>
            <p:nvPr/>
          </p:nvCxnSpPr>
          <p:spPr>
            <a:xfrm>
              <a:off x="5898322" y="3541857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15" idx="6"/>
              <a:endCxn id="11" idx="2"/>
            </p:cNvCxnSpPr>
            <p:nvPr/>
          </p:nvCxnSpPr>
          <p:spPr>
            <a:xfrm>
              <a:off x="5898322" y="4762763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자유형 67"/>
            <p:cNvSpPr/>
            <p:nvPr/>
          </p:nvSpPr>
          <p:spPr>
            <a:xfrm>
              <a:off x="5782235" y="2581835"/>
              <a:ext cx="403431" cy="1909483"/>
            </a:xfrm>
            <a:custGeom>
              <a:avLst/>
              <a:gdLst>
                <a:gd name="connsiteX0" fmla="*/ 0 w 403431"/>
                <a:gd name="connsiteY0" fmla="*/ 1909483 h 1909483"/>
                <a:gd name="connsiteX1" fmla="*/ 403412 w 403431"/>
                <a:gd name="connsiteY1" fmla="*/ 981636 h 1909483"/>
                <a:gd name="connsiteX2" fmla="*/ 13447 w 403431"/>
                <a:gd name="connsiteY2" fmla="*/ 0 h 190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31" h="1909483">
                  <a:moveTo>
                    <a:pt x="0" y="1909483"/>
                  </a:moveTo>
                  <a:cubicBezTo>
                    <a:pt x="200585" y="1604683"/>
                    <a:pt x="401171" y="1299883"/>
                    <a:pt x="403412" y="981636"/>
                  </a:cubicBezTo>
                  <a:cubicBezTo>
                    <a:pt x="405653" y="663389"/>
                    <a:pt x="209550" y="331694"/>
                    <a:pt x="13447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027680" y="2418080"/>
            <a:ext cx="5313227" cy="3830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436142" y="2221329"/>
            <a:ext cx="4015364" cy="2898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157260" y="2274443"/>
            <a:ext cx="2319649" cy="17131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766204" y="2286562"/>
            <a:ext cx="834668" cy="6194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Dependency graph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의존성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63</a:t>
            </a:fld>
            <a:endParaRPr lang="en-US" altLang="ko-KR"/>
          </a:p>
        </p:txBody>
      </p:sp>
      <p:grpSp>
        <p:nvGrpSpPr>
          <p:cNvPr id="69" name="그룹 68"/>
          <p:cNvGrpSpPr/>
          <p:nvPr/>
        </p:nvGrpSpPr>
        <p:grpSpPr>
          <a:xfrm>
            <a:off x="3187338" y="1722254"/>
            <a:ext cx="5849483" cy="4387626"/>
            <a:chOff x="1822714" y="1693764"/>
            <a:chExt cx="6192840" cy="4615556"/>
          </a:xfrm>
        </p:grpSpPr>
        <p:sp>
          <p:nvSpPr>
            <p:cNvPr id="6" name="타원 5"/>
            <p:cNvSpPr/>
            <p:nvPr/>
          </p:nvSpPr>
          <p:spPr>
            <a:xfrm>
              <a:off x="6948264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822714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(1,1)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948264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540243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(1,2)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237268" y="1988840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(1,3)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48264" y="4443572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948264" y="5670938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(4,4)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540243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(2,2)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237268" y="3222666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(2,3)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37268" y="4443572"/>
              <a:ext cx="661054" cy="638382"/>
            </a:xfrm>
            <a:prstGeom prst="ellipse">
              <a:avLst/>
            </a:prstGeom>
            <a:noFill/>
            <a:ln>
              <a:tailEnd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(3,3)</a:t>
              </a:r>
              <a:endParaRPr lang="ko-KR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7" name="직선 화살표 연결선 36"/>
            <p:cNvCxnSpPr>
              <a:stCxn id="7" idx="6"/>
              <a:endCxn id="9" idx="2"/>
            </p:cNvCxnSpPr>
            <p:nvPr/>
          </p:nvCxnSpPr>
          <p:spPr>
            <a:xfrm>
              <a:off x="2483768" y="2308031"/>
              <a:ext cx="1056475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9" idx="6"/>
              <a:endCxn id="10" idx="2"/>
            </p:cNvCxnSpPr>
            <p:nvPr/>
          </p:nvCxnSpPr>
          <p:spPr>
            <a:xfrm>
              <a:off x="4201297" y="2308031"/>
              <a:ext cx="10359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6"/>
              <a:endCxn id="6" idx="2"/>
            </p:cNvCxnSpPr>
            <p:nvPr/>
          </p:nvCxnSpPr>
          <p:spPr>
            <a:xfrm>
              <a:off x="5898322" y="2308031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 41"/>
            <p:cNvSpPr/>
            <p:nvPr/>
          </p:nvSpPr>
          <p:spPr>
            <a:xfrm>
              <a:off x="2501153" y="1734078"/>
              <a:ext cx="2770094" cy="484687"/>
            </a:xfrm>
            <a:custGeom>
              <a:avLst/>
              <a:gdLst>
                <a:gd name="connsiteX0" fmla="*/ 0 w 2770094"/>
                <a:gd name="connsiteY0" fmla="*/ 484687 h 484687"/>
                <a:gd name="connsiteX1" fmla="*/ 1371600 w 2770094"/>
                <a:gd name="connsiteY1" fmla="*/ 593 h 484687"/>
                <a:gd name="connsiteX2" fmla="*/ 2770094 w 2770094"/>
                <a:gd name="connsiteY2" fmla="*/ 377110 h 4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0094" h="484687">
                  <a:moveTo>
                    <a:pt x="0" y="484687"/>
                  </a:moveTo>
                  <a:cubicBezTo>
                    <a:pt x="454959" y="251604"/>
                    <a:pt x="909918" y="18522"/>
                    <a:pt x="1371600" y="593"/>
                  </a:cubicBezTo>
                  <a:cubicBezTo>
                    <a:pt x="1833282" y="-17336"/>
                    <a:pt x="2770094" y="377110"/>
                    <a:pt x="2770094" y="37711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43" name="자유형 42"/>
            <p:cNvSpPr/>
            <p:nvPr/>
          </p:nvSpPr>
          <p:spPr>
            <a:xfrm>
              <a:off x="2487706" y="1693764"/>
              <a:ext cx="4518212" cy="525001"/>
            </a:xfrm>
            <a:custGeom>
              <a:avLst/>
              <a:gdLst>
                <a:gd name="connsiteX0" fmla="*/ 0 w 4518212"/>
                <a:gd name="connsiteY0" fmla="*/ 525001 h 525001"/>
                <a:gd name="connsiteX1" fmla="*/ 2111188 w 4518212"/>
                <a:gd name="connsiteY1" fmla="*/ 565 h 525001"/>
                <a:gd name="connsiteX2" fmla="*/ 4518212 w 4518212"/>
                <a:gd name="connsiteY2" fmla="*/ 444318 h 52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8212" h="525001">
                  <a:moveTo>
                    <a:pt x="0" y="525001"/>
                  </a:moveTo>
                  <a:cubicBezTo>
                    <a:pt x="679076" y="269506"/>
                    <a:pt x="1358153" y="14012"/>
                    <a:pt x="2111188" y="565"/>
                  </a:cubicBezTo>
                  <a:cubicBezTo>
                    <a:pt x="2864223" y="-12882"/>
                    <a:pt x="3691217" y="215718"/>
                    <a:pt x="4518212" y="444318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45" name="직선 화살표 연결선 44"/>
            <p:cNvCxnSpPr>
              <a:stCxn id="13" idx="0"/>
              <a:endCxn id="9" idx="4"/>
            </p:cNvCxnSpPr>
            <p:nvPr/>
          </p:nvCxnSpPr>
          <p:spPr>
            <a:xfrm flipV="1">
              <a:off x="3870770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13" idx="6"/>
              <a:endCxn id="14" idx="2"/>
            </p:cNvCxnSpPr>
            <p:nvPr/>
          </p:nvCxnSpPr>
          <p:spPr>
            <a:xfrm>
              <a:off x="4201297" y="3541857"/>
              <a:ext cx="1035971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자유형 47"/>
            <p:cNvSpPr/>
            <p:nvPr/>
          </p:nvSpPr>
          <p:spPr>
            <a:xfrm>
              <a:off x="4168588" y="2971286"/>
              <a:ext cx="2904565" cy="403926"/>
            </a:xfrm>
            <a:custGeom>
              <a:avLst/>
              <a:gdLst>
                <a:gd name="connsiteX0" fmla="*/ 0 w 2904565"/>
                <a:gd name="connsiteY0" fmla="*/ 403926 h 403926"/>
                <a:gd name="connsiteX1" fmla="*/ 1371600 w 2904565"/>
                <a:gd name="connsiteY1" fmla="*/ 514 h 403926"/>
                <a:gd name="connsiteX2" fmla="*/ 2904565 w 2904565"/>
                <a:gd name="connsiteY2" fmla="*/ 336690 h 403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4565" h="403926">
                  <a:moveTo>
                    <a:pt x="0" y="403926"/>
                  </a:moveTo>
                  <a:cubicBezTo>
                    <a:pt x="443753" y="207823"/>
                    <a:pt x="887506" y="11720"/>
                    <a:pt x="1371600" y="514"/>
                  </a:cubicBezTo>
                  <a:cubicBezTo>
                    <a:pt x="1855694" y="-10692"/>
                    <a:pt x="2380129" y="162999"/>
                    <a:pt x="2904565" y="3366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50" name="직선 화살표 연결선 49"/>
            <p:cNvCxnSpPr>
              <a:stCxn id="14" idx="0"/>
              <a:endCxn id="10" idx="4"/>
            </p:cNvCxnSpPr>
            <p:nvPr/>
          </p:nvCxnSpPr>
          <p:spPr>
            <a:xfrm flipV="1">
              <a:off x="5567795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5" idx="0"/>
              <a:endCxn id="14" idx="4"/>
            </p:cNvCxnSpPr>
            <p:nvPr/>
          </p:nvCxnSpPr>
          <p:spPr>
            <a:xfrm flipV="1">
              <a:off x="5567795" y="3861048"/>
              <a:ext cx="0" cy="5825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8" idx="0"/>
              <a:endCxn id="6" idx="4"/>
            </p:cNvCxnSpPr>
            <p:nvPr/>
          </p:nvCxnSpPr>
          <p:spPr>
            <a:xfrm flipV="1">
              <a:off x="7278791" y="2627222"/>
              <a:ext cx="0" cy="59544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11" idx="0"/>
              <a:endCxn id="8" idx="4"/>
            </p:cNvCxnSpPr>
            <p:nvPr/>
          </p:nvCxnSpPr>
          <p:spPr>
            <a:xfrm flipV="1">
              <a:off x="7278791" y="3861048"/>
              <a:ext cx="0" cy="5825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12" idx="0"/>
              <a:endCxn id="11" idx="4"/>
            </p:cNvCxnSpPr>
            <p:nvPr/>
          </p:nvCxnSpPr>
          <p:spPr>
            <a:xfrm flipV="1">
              <a:off x="7278791" y="5081954"/>
              <a:ext cx="0" cy="5889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자유형 59"/>
            <p:cNvSpPr/>
            <p:nvPr/>
          </p:nvSpPr>
          <p:spPr>
            <a:xfrm>
              <a:off x="7422776" y="3778624"/>
              <a:ext cx="498960" cy="1909482"/>
            </a:xfrm>
            <a:custGeom>
              <a:avLst/>
              <a:gdLst>
                <a:gd name="connsiteX0" fmla="*/ 0 w 498960"/>
                <a:gd name="connsiteY0" fmla="*/ 1909482 h 1909482"/>
                <a:gd name="connsiteX1" fmla="*/ 497542 w 498960"/>
                <a:gd name="connsiteY1" fmla="*/ 995082 h 1909482"/>
                <a:gd name="connsiteX2" fmla="*/ 121024 w 498960"/>
                <a:gd name="connsiteY2" fmla="*/ 0 h 190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960" h="1909482">
                  <a:moveTo>
                    <a:pt x="0" y="1909482"/>
                  </a:moveTo>
                  <a:cubicBezTo>
                    <a:pt x="238685" y="1611405"/>
                    <a:pt x="477371" y="1313329"/>
                    <a:pt x="497542" y="995082"/>
                  </a:cubicBezTo>
                  <a:cubicBezTo>
                    <a:pt x="517713" y="676835"/>
                    <a:pt x="319368" y="338417"/>
                    <a:pt x="121024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7395882" y="2568388"/>
              <a:ext cx="619672" cy="3160059"/>
            </a:xfrm>
            <a:custGeom>
              <a:avLst/>
              <a:gdLst>
                <a:gd name="connsiteX0" fmla="*/ 0 w 619672"/>
                <a:gd name="connsiteY0" fmla="*/ 3160059 h 3160059"/>
                <a:gd name="connsiteX1" fmla="*/ 618565 w 619672"/>
                <a:gd name="connsiteY1" fmla="*/ 1627094 h 3160059"/>
                <a:gd name="connsiteX2" fmla="*/ 121024 w 619672"/>
                <a:gd name="connsiteY2" fmla="*/ 0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9672" h="3160059">
                  <a:moveTo>
                    <a:pt x="0" y="3160059"/>
                  </a:moveTo>
                  <a:cubicBezTo>
                    <a:pt x="299197" y="2656914"/>
                    <a:pt x="598394" y="2153770"/>
                    <a:pt x="618565" y="1627094"/>
                  </a:cubicBezTo>
                  <a:cubicBezTo>
                    <a:pt x="638736" y="1100417"/>
                    <a:pt x="379880" y="550208"/>
                    <a:pt x="121024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2" name="자유형 61"/>
            <p:cNvSpPr/>
            <p:nvPr/>
          </p:nvSpPr>
          <p:spPr>
            <a:xfrm>
              <a:off x="7516906" y="2568388"/>
              <a:ext cx="376708" cy="1976718"/>
            </a:xfrm>
            <a:custGeom>
              <a:avLst/>
              <a:gdLst>
                <a:gd name="connsiteX0" fmla="*/ 0 w 376709"/>
                <a:gd name="connsiteY0" fmla="*/ 1976718 h 1976718"/>
                <a:gd name="connsiteX1" fmla="*/ 376518 w 376709"/>
                <a:gd name="connsiteY1" fmla="*/ 874059 h 1976718"/>
                <a:gd name="connsiteX2" fmla="*/ 40341 w 376709"/>
                <a:gd name="connsiteY2" fmla="*/ 0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709" h="1976718">
                  <a:moveTo>
                    <a:pt x="0" y="1976718"/>
                  </a:moveTo>
                  <a:cubicBezTo>
                    <a:pt x="184897" y="1590115"/>
                    <a:pt x="369795" y="1203512"/>
                    <a:pt x="376518" y="874059"/>
                  </a:cubicBezTo>
                  <a:cubicBezTo>
                    <a:pt x="383241" y="544606"/>
                    <a:pt x="211791" y="272303"/>
                    <a:pt x="40341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sp>
          <p:nvSpPr>
            <p:cNvPr id="63" name="자유형 62"/>
            <p:cNvSpPr/>
            <p:nvPr/>
          </p:nvSpPr>
          <p:spPr>
            <a:xfrm>
              <a:off x="4141694" y="1748035"/>
              <a:ext cx="2850777" cy="376600"/>
            </a:xfrm>
            <a:custGeom>
              <a:avLst/>
              <a:gdLst>
                <a:gd name="connsiteX0" fmla="*/ 0 w 2850777"/>
                <a:gd name="connsiteY0" fmla="*/ 349706 h 376600"/>
                <a:gd name="connsiteX1" fmla="*/ 1479177 w 2850777"/>
                <a:gd name="connsiteY1" fmla="*/ 83 h 376600"/>
                <a:gd name="connsiteX2" fmla="*/ 2850777 w 2850777"/>
                <a:gd name="connsiteY2" fmla="*/ 376600 h 37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0777" h="376600">
                  <a:moveTo>
                    <a:pt x="0" y="349706"/>
                  </a:moveTo>
                  <a:cubicBezTo>
                    <a:pt x="502024" y="172653"/>
                    <a:pt x="1004048" y="-4399"/>
                    <a:pt x="1479177" y="83"/>
                  </a:cubicBezTo>
                  <a:cubicBezTo>
                    <a:pt x="1954307" y="4565"/>
                    <a:pt x="2402542" y="190582"/>
                    <a:pt x="2850777" y="37660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  <p:cxnSp>
          <p:nvCxnSpPr>
            <p:cNvPr id="65" name="직선 화살표 연결선 64"/>
            <p:cNvCxnSpPr>
              <a:stCxn id="14" idx="6"/>
              <a:endCxn id="8" idx="2"/>
            </p:cNvCxnSpPr>
            <p:nvPr/>
          </p:nvCxnSpPr>
          <p:spPr>
            <a:xfrm>
              <a:off x="5898322" y="3541857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15" idx="6"/>
              <a:endCxn id="11" idx="2"/>
            </p:cNvCxnSpPr>
            <p:nvPr/>
          </p:nvCxnSpPr>
          <p:spPr>
            <a:xfrm>
              <a:off x="5898322" y="4762763"/>
              <a:ext cx="1049942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자유형 67"/>
            <p:cNvSpPr/>
            <p:nvPr/>
          </p:nvSpPr>
          <p:spPr>
            <a:xfrm>
              <a:off x="5782235" y="2581835"/>
              <a:ext cx="403431" cy="1909483"/>
            </a:xfrm>
            <a:custGeom>
              <a:avLst/>
              <a:gdLst>
                <a:gd name="connsiteX0" fmla="*/ 0 w 403431"/>
                <a:gd name="connsiteY0" fmla="*/ 1909483 h 1909483"/>
                <a:gd name="connsiteX1" fmla="*/ 403412 w 403431"/>
                <a:gd name="connsiteY1" fmla="*/ 981636 h 1909483"/>
                <a:gd name="connsiteX2" fmla="*/ 13447 w 403431"/>
                <a:gd name="connsiteY2" fmla="*/ 0 h 190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31" h="1909483">
                  <a:moveTo>
                    <a:pt x="0" y="1909483"/>
                  </a:moveTo>
                  <a:cubicBezTo>
                    <a:pt x="200585" y="1604683"/>
                    <a:pt x="401171" y="1299883"/>
                    <a:pt x="403412" y="981636"/>
                  </a:cubicBezTo>
                  <a:cubicBezTo>
                    <a:pt x="405653" y="663389"/>
                    <a:pt x="209550" y="331694"/>
                    <a:pt x="13447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ambria Math" panose="02040503050406030204" pitchFamily="18" charset="0"/>
              </a:endParaRPr>
            </a:p>
          </p:txBody>
        </p:sp>
      </p:grpSp>
      <p:cxnSp>
        <p:nvCxnSpPr>
          <p:cNvPr id="36" name="직선 화살표 연결선 35"/>
          <p:cNvCxnSpPr/>
          <p:nvPr/>
        </p:nvCxnSpPr>
        <p:spPr>
          <a:xfrm>
            <a:off x="7620884" y="6115875"/>
            <a:ext cx="856025" cy="78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220427" y="4983569"/>
            <a:ext cx="2310831" cy="32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4949992" y="3822955"/>
            <a:ext cx="3553333" cy="2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3290718" y="2650059"/>
            <a:ext cx="5186191" cy="5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2014 by JongYun Jung. All Rights Reserved.</a:t>
            </a:r>
            <a:endParaRPr lang="en-US" altLang="ko-KR" dirty="0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83127" y="-1"/>
            <a:ext cx="8831179" cy="68167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multi_iter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size) 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min, left, mid, right, start, end;	</a:t>
            </a:r>
          </a:p>
          <a:p>
            <a:endParaRPr lang="en-US" altLang="ko-KR" sz="20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for ( </a:t>
            </a:r>
            <a:r>
              <a:rPr lang="en-US" altLang="ko-KR" sz="20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start = size</a:t>
            </a:r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  </a:t>
            </a:r>
            <a:r>
              <a:rPr lang="en-US" altLang="ko-KR" sz="20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start &gt;= 1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  start--){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for ( </a:t>
            </a:r>
            <a:r>
              <a:rPr lang="en-US" altLang="ko-KR" sz="20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 = start</a:t>
            </a:r>
            <a:r>
              <a:rPr lang="en-US" altLang="ko-KR" sz="2000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 </a:t>
            </a:r>
            <a:r>
              <a:rPr lang="en-US" altLang="ko-KR" sz="20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end &lt;= size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  end++){</a:t>
            </a:r>
          </a:p>
          <a:p>
            <a:r>
              <a:rPr lang="en-US" altLang="ko-KR" sz="2000" dirty="0">
                <a:solidFill>
                  <a:srgbClr val="0099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//----------------------------------------------------------</a:t>
            </a:r>
            <a:endParaRPr lang="en-US" altLang="ko-KR" sz="20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if (start == end) min = 0;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else min = 0xfffff;</a:t>
            </a:r>
          </a:p>
          <a:p>
            <a:endParaRPr lang="en-US" altLang="ko-KR" sz="20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for (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= start;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&lt; end;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++){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	left =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];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	right = 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+ 1][end];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	mid = ROW[start] * COL[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] * COL[end];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	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	min = </a:t>
            </a:r>
            <a:r>
              <a:rPr lang="en-US" altLang="ko-KR" sz="2000" b="1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MIN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(min, left + right + mid);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[start][end] = min;</a:t>
            </a:r>
          </a:p>
          <a:p>
            <a:r>
              <a:rPr lang="en-US" altLang="ko-KR" sz="2000" dirty="0">
                <a:solidFill>
                  <a:srgbClr val="00990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//----------------------------------------------------------</a:t>
            </a:r>
            <a:endParaRPr lang="en-US" altLang="ko-KR" sz="2000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return </a:t>
            </a:r>
            <a:r>
              <a:rPr lang="en-US" altLang="ko-KR" sz="2000" b="1" dirty="0" err="1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dp</a:t>
            </a:r>
            <a:r>
              <a:rPr lang="en-US" altLang="ko-KR" sz="2000" b="1" dirty="0">
                <a:solidFill>
                  <a:srgbClr val="00206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[1][size]</a:t>
            </a:r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}</a:t>
            </a:r>
            <a:endParaRPr lang="ko-KR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FF7E84-8EBE-4C34-8FB7-AD84670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373261"/>
          </a:xfrm>
        </p:spPr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8593F6-C8AE-4794-B160-3FE9795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321, </a:t>
            </a:r>
            <a:r>
              <a:rPr lang="ko-KR" altLang="en-US" dirty="0"/>
              <a:t>교환횟수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F6F2-D940-4FEF-8560-F71557DDC1E2}"/>
              </a:ext>
            </a:extLst>
          </p:cNvPr>
          <p:cNvSpPr txBox="1"/>
          <p:nvPr/>
        </p:nvSpPr>
        <p:spPr>
          <a:xfrm>
            <a:off x="1157468" y="3233460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2 1 3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7560D-6E21-41B8-A78B-9AA4B1FA99BE}"/>
              </a:ext>
            </a:extLst>
          </p:cNvPr>
          <p:cNvSpPr txBox="1"/>
          <p:nvPr/>
        </p:nvSpPr>
        <p:spPr>
          <a:xfrm>
            <a:off x="1911751" y="1828272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1 2 3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71A2F-3B4D-4F73-BC13-8447E1EE321A}"/>
              </a:ext>
            </a:extLst>
          </p:cNvPr>
          <p:cNvSpPr txBox="1"/>
          <p:nvPr/>
        </p:nvSpPr>
        <p:spPr>
          <a:xfrm>
            <a:off x="4768770" y="3233460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2 3 1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83A59-CC55-4584-8B28-9EC7A7550866}"/>
              </a:ext>
            </a:extLst>
          </p:cNvPr>
          <p:cNvSpPr txBox="1"/>
          <p:nvPr/>
        </p:nvSpPr>
        <p:spPr>
          <a:xfrm>
            <a:off x="1911751" y="4724479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rPr>
              <a:t>3 1 2</a:t>
            </a:r>
            <a:endParaRPr lang="ko-KR" altLang="en-US" b="1" dirty="0">
              <a:solidFill>
                <a:schemeClr val="bg1"/>
              </a:solidFill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E9128-8BD6-41B9-BDD0-4FCF420DE387}"/>
              </a:ext>
            </a:extLst>
          </p:cNvPr>
          <p:cNvSpPr txBox="1"/>
          <p:nvPr/>
        </p:nvSpPr>
        <p:spPr>
          <a:xfrm>
            <a:off x="4085863" y="4724479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1 3 2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D79F7-5651-48AF-BC46-0942DB02348B}"/>
              </a:ext>
            </a:extLst>
          </p:cNvPr>
          <p:cNvSpPr txBox="1"/>
          <p:nvPr/>
        </p:nvSpPr>
        <p:spPr>
          <a:xfrm>
            <a:off x="4085863" y="1835117"/>
            <a:ext cx="972274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3 2 1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9B24C8-664E-4440-9BC7-B62A099C0FB5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643605" y="2197604"/>
            <a:ext cx="754283" cy="10358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91C5F4-ADE5-4ED5-9112-B831F420F43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43605" y="3602792"/>
            <a:ext cx="754283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39924C-A743-4894-A186-FCCCFDF2C67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84025" y="4909145"/>
            <a:ext cx="12018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DFDF6A-BC5A-4FAB-BB37-BAA7A3A0CF9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29742" y="3418126"/>
            <a:ext cx="26390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F63279-B512-4780-B76D-64452B26334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84025" y="2012938"/>
            <a:ext cx="1201838" cy="68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918C5A-1365-46E0-9C76-1A8F2749413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2000" y="2204449"/>
            <a:ext cx="682907" cy="102901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28FCCD-FBC4-4DC5-B859-2E64F322D47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572000" y="3602792"/>
            <a:ext cx="682907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F71002-5B5B-40AA-80A5-D45A5271D89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397888" y="2197604"/>
            <a:ext cx="2174112" cy="25268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BF4D56-CD3F-45FB-9887-8B0817D1A7B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397888" y="2204449"/>
            <a:ext cx="2174112" cy="2520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FF7E84-8EBE-4C34-8FB7-AD84670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679"/>
            <a:ext cx="8229600" cy="373261"/>
          </a:xfrm>
        </p:spPr>
        <p:txBody>
          <a:bodyPr>
            <a:normAutofit fontScale="92500" lnSpcReduction="10000"/>
          </a:bodyPr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8593F6-C8AE-4794-B160-3FE9795C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321, </a:t>
            </a:r>
            <a:r>
              <a:rPr lang="ko-KR" altLang="en-US" dirty="0"/>
              <a:t>교환횟수 </a:t>
            </a:r>
            <a:r>
              <a:rPr lang="en-US" altLang="ko-KR" dirty="0"/>
              <a:t>2</a:t>
            </a:r>
            <a:r>
              <a:rPr lang="ko-KR" altLang="en-US" dirty="0"/>
              <a:t>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F6F2-D940-4FEF-8560-F71557DDC1E2}"/>
              </a:ext>
            </a:extLst>
          </p:cNvPr>
          <p:cNvSpPr txBox="1"/>
          <p:nvPr/>
        </p:nvSpPr>
        <p:spPr>
          <a:xfrm>
            <a:off x="1157468" y="3233460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2 1 3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7560D-6E21-41B8-A78B-9AA4B1FA99BE}"/>
              </a:ext>
            </a:extLst>
          </p:cNvPr>
          <p:cNvSpPr txBox="1"/>
          <p:nvPr/>
        </p:nvSpPr>
        <p:spPr>
          <a:xfrm>
            <a:off x="1911751" y="1828272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72000" algn="ctr">
              <a:spcBef>
                <a:spcPts val="200"/>
              </a:spcBef>
              <a:spcAft>
                <a:spcPts val="200"/>
              </a:spcAft>
              <a:defRPr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en-US" altLang="ko-KR" dirty="0"/>
              <a:t>1 2 3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71A2F-3B4D-4F73-BC13-8447E1EE321A}"/>
              </a:ext>
            </a:extLst>
          </p:cNvPr>
          <p:cNvSpPr txBox="1"/>
          <p:nvPr/>
        </p:nvSpPr>
        <p:spPr>
          <a:xfrm>
            <a:off x="4768770" y="3233460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72000" algn="ctr">
              <a:spcBef>
                <a:spcPts val="200"/>
              </a:spcBef>
              <a:spcAft>
                <a:spcPts val="200"/>
              </a:spcAft>
              <a:defRPr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en-US" altLang="ko-KR" dirty="0"/>
              <a:t>2 3 1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83A59-CC55-4584-8B28-9EC7A7550866}"/>
              </a:ext>
            </a:extLst>
          </p:cNvPr>
          <p:cNvSpPr txBox="1"/>
          <p:nvPr/>
        </p:nvSpPr>
        <p:spPr>
          <a:xfrm>
            <a:off x="1911751" y="4724479"/>
            <a:ext cx="972274" cy="369332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72000" algn="ctr">
              <a:spcBef>
                <a:spcPts val="200"/>
              </a:spcBef>
              <a:spcAft>
                <a:spcPts val="200"/>
              </a:spcAft>
              <a:defRPr b="1">
                <a:solidFill>
                  <a:schemeClr val="bg1"/>
                </a:solidFill>
                <a:latin typeface="D2Coding" panose="020B0609020101020101" pitchFamily="49" charset="-127"/>
                <a:ea typeface="함초롬바탕" panose="02030504000101010101" pitchFamily="18" charset="-127"/>
              </a:defRPr>
            </a:lvl1pPr>
          </a:lstStyle>
          <a:p>
            <a:r>
              <a:rPr lang="en-US" altLang="ko-KR" dirty="0"/>
              <a:t>3 1 2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E9128-8BD6-41B9-BDD0-4FCF420DE387}"/>
              </a:ext>
            </a:extLst>
          </p:cNvPr>
          <p:cNvSpPr txBox="1"/>
          <p:nvPr/>
        </p:nvSpPr>
        <p:spPr>
          <a:xfrm>
            <a:off x="4085863" y="4724479"/>
            <a:ext cx="97227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1 3 2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D79F7-5651-48AF-BC46-0942DB02348B}"/>
              </a:ext>
            </a:extLst>
          </p:cNvPr>
          <p:cNvSpPr txBox="1"/>
          <p:nvPr/>
        </p:nvSpPr>
        <p:spPr>
          <a:xfrm>
            <a:off x="4085863" y="1835117"/>
            <a:ext cx="972274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marL="72000"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b="1" dirty="0">
                <a:latin typeface="D2Coding" panose="020B0609020101020101" pitchFamily="49" charset="-127"/>
                <a:ea typeface="함초롬바탕" panose="02030504000101010101" pitchFamily="18" charset="-127"/>
              </a:rPr>
              <a:t>3 2 1</a:t>
            </a:r>
            <a:endParaRPr lang="ko-KR" altLang="en-US" b="1" dirty="0">
              <a:latin typeface="D2Coding" panose="020B0609020101020101" pitchFamily="49" charset="-127"/>
              <a:ea typeface="함초롬바탕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C9B24C8-664E-4440-9BC7-B62A099C0FB5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643605" y="2197604"/>
            <a:ext cx="754283" cy="10358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591C5F4-ADE5-4ED5-9112-B831F420F43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643605" y="3602792"/>
            <a:ext cx="754283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39924C-A743-4894-A186-FCCCFDF2C67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84025" y="4909145"/>
            <a:ext cx="120183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DFDF6A-BC5A-4FAB-BB37-BAA7A3A0CF9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29742" y="3418126"/>
            <a:ext cx="26390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0F63279-B512-4780-B76D-64452B26334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884025" y="2012938"/>
            <a:ext cx="1201838" cy="68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918C5A-1365-46E0-9C76-1A8F2749413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72000" y="2204449"/>
            <a:ext cx="682907" cy="102901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F28FCCD-FBC4-4DC5-B859-2E64F322D47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572000" y="3602792"/>
            <a:ext cx="682907" cy="112168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F71002-5B5B-40AA-80A5-D45A5271D89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397888" y="2197604"/>
            <a:ext cx="2174112" cy="252687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BF4D56-CD3F-45FB-9887-8B0817D1A7B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397888" y="2204449"/>
            <a:ext cx="2174112" cy="252003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9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63861F-9B86-4D46-8445-9F66CA5D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교환횟수 </a:t>
            </a:r>
            <a:r>
              <a:rPr lang="en-US" altLang="ko-KR" dirty="0"/>
              <a:t>1</a:t>
            </a:r>
            <a:r>
              <a:rPr lang="ko-KR" altLang="en-US" dirty="0"/>
              <a:t>회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23528" y="3268216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771800" y="1268760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771800" y="1844824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71800" y="2420888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771800" y="3140968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771800" y="3628256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71800" y="4653136"/>
          <a:ext cx="1519504" cy="304800"/>
        </p:xfrm>
        <a:graphic>
          <a:graphicData uri="http://schemas.openxmlformats.org/drawingml/2006/table">
            <a:tbl>
              <a:tblPr/>
              <a:tblGrid>
                <a:gridCol w="25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04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1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Consolas"/>
                          <a:ea typeface="나눔명조"/>
                          <a:cs typeface="Arial"/>
                        </a:rPr>
                        <a:t>2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4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sz="2000" kern="0" dirty="0">
                        <a:solidFill>
                          <a:srgbClr val="000000"/>
                        </a:solidFill>
                        <a:latin typeface="Consolas"/>
                        <a:ea typeface="나눔명조"/>
                        <a:cs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2000" kern="100" dirty="0"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endParaRPr lang="ko-KR" sz="2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왼쪽 대괄호 1"/>
          <p:cNvSpPr/>
          <p:nvPr/>
        </p:nvSpPr>
        <p:spPr>
          <a:xfrm>
            <a:off x="2483768" y="1268760"/>
            <a:ext cx="144016" cy="1512168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/>
          <p:cNvSpPr/>
          <p:nvPr/>
        </p:nvSpPr>
        <p:spPr>
          <a:xfrm>
            <a:off x="2483768" y="3068960"/>
            <a:ext cx="152554" cy="1008112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2492306" y="4581128"/>
            <a:ext cx="144016" cy="504056"/>
          </a:xfrm>
          <a:prstGeom prst="leftBracke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2" idx="1"/>
          </p:cNvCxnSpPr>
          <p:nvPr/>
        </p:nvCxnSpPr>
        <p:spPr>
          <a:xfrm flipV="1">
            <a:off x="1907704" y="2024844"/>
            <a:ext cx="576064" cy="1404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6" idx="1"/>
          </p:cNvCxnSpPr>
          <p:nvPr/>
        </p:nvCxnSpPr>
        <p:spPr>
          <a:xfrm>
            <a:off x="1907704" y="3429000"/>
            <a:ext cx="576064" cy="1440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7" idx="1"/>
          </p:cNvCxnSpPr>
          <p:nvPr/>
        </p:nvCxnSpPr>
        <p:spPr>
          <a:xfrm>
            <a:off x="1907704" y="3429000"/>
            <a:ext cx="584602" cy="140415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4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강의용_마스터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95000"/>
          </a:schemeClr>
        </a:solidFill>
        <a:ln w="19050">
          <a:solidFill>
            <a:srgbClr val="002060"/>
          </a:solidFill>
        </a:ln>
      </a:spPr>
      <a:bodyPr wrap="none" rtlCol="0">
        <a:spAutoFit/>
      </a:bodyPr>
      <a:lstStyle>
        <a:defPPr marL="72000">
          <a:spcBef>
            <a:spcPts val="200"/>
          </a:spcBef>
          <a:spcAft>
            <a:spcPts val="200"/>
          </a:spcAft>
          <a:defRPr sz="1400" dirty="0" smtClean="0">
            <a:latin typeface="D2Coding" panose="020B0609020101020101" pitchFamily="49" charset="-127"/>
            <a:ea typeface="함초롬바탕" panose="0203050400010101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3780</TotalTime>
  <Words>3543</Words>
  <Application>Microsoft Office PowerPoint</Application>
  <PresentationFormat>화면 슬라이드 쇼(4:3)</PresentationFormat>
  <Paragraphs>2227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9" baseType="lpstr">
      <vt:lpstr>맑은 고딕</vt:lpstr>
      <vt:lpstr>Wingdings</vt:lpstr>
      <vt:lpstr>함초롬바탕</vt:lpstr>
      <vt:lpstr>Consolas</vt:lpstr>
      <vt:lpstr>나눔명조</vt:lpstr>
      <vt:lpstr>Source Code Pro Semibold</vt:lpstr>
      <vt:lpstr>나눔고딕</vt:lpstr>
      <vt:lpstr>D2Coding</vt:lpstr>
      <vt:lpstr>Times New Roman</vt:lpstr>
      <vt:lpstr>나눔바른고딕</vt:lpstr>
      <vt:lpstr>Cambria Math</vt:lpstr>
      <vt:lpstr>샘물체</vt:lpstr>
      <vt:lpstr>Trebuchet MS</vt:lpstr>
      <vt:lpstr>Arial</vt:lpstr>
      <vt:lpstr>1_강의용_마스터</vt:lpstr>
      <vt:lpstr>프로젝트 분배</vt:lpstr>
      <vt:lpstr>가능한 모든 경우를 나열한다.</vt:lpstr>
      <vt:lpstr>PowerPoint 프레젠테이션</vt:lpstr>
      <vt:lpstr>숫자 교환</vt:lpstr>
      <vt:lpstr>숫자 교환</vt:lpstr>
      <vt:lpstr>상태 공간</vt:lpstr>
      <vt:lpstr>321, 교환횟수 1회</vt:lpstr>
      <vt:lpstr>321, 교환횟수 2회</vt:lpstr>
      <vt:lpstr>교환횟수 1회</vt:lpstr>
      <vt:lpstr>교환 횟수 2회</vt:lpstr>
      <vt:lpstr>PowerPoint 프레젠테이션</vt:lpstr>
      <vt:lpstr>도깨비</vt:lpstr>
      <vt:lpstr>PowerPoint 프레젠테이션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위상 정렬</vt:lpstr>
      <vt:lpstr>DFS</vt:lpstr>
      <vt:lpstr>위상 정렬 - DFS</vt:lpstr>
      <vt:lpstr>위상 정렬 - DFS</vt:lpstr>
      <vt:lpstr>위상 정렬 - DFS</vt:lpstr>
      <vt:lpstr>위상 정렬 - DFS</vt:lpstr>
      <vt:lpstr>병원 짓기</vt:lpstr>
      <vt:lpstr>PowerPoint 프레젠테이션</vt:lpstr>
      <vt:lpstr>PowerPoint 프레젠테이션</vt:lpstr>
      <vt:lpstr>PowerPoint 프레젠테이션</vt:lpstr>
      <vt:lpstr>방 배정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LCS</vt:lpstr>
      <vt:lpstr>LCS(Longest Common Subsequence)</vt:lpstr>
      <vt:lpstr>단순한 방법</vt:lpstr>
      <vt:lpstr>문제 정의</vt:lpstr>
      <vt:lpstr>최적 부분 구조</vt:lpstr>
      <vt:lpstr>PowerPoint 프레젠테이션</vt:lpstr>
      <vt:lpstr>점화식</vt:lpstr>
      <vt:lpstr>PowerPoint 프레젠테이션</vt:lpstr>
      <vt:lpstr>PowerPoint 프레젠테이션</vt:lpstr>
      <vt:lpstr>same subproblem</vt:lpstr>
      <vt:lpstr>PowerPoint 프레젠테이션</vt:lpstr>
      <vt:lpstr>PowerPoint 프레젠테이션</vt:lpstr>
      <vt:lpstr>PowerPoint 프레젠테이션</vt:lpstr>
      <vt:lpstr>LCS 찾기</vt:lpstr>
      <vt:lpstr>연속 행렬 곱셈</vt:lpstr>
      <vt:lpstr>하위 문제</vt:lpstr>
      <vt:lpstr>하위 문제</vt:lpstr>
      <vt:lpstr>점화식</vt:lpstr>
      <vt:lpstr>하위 문제들(중복)</vt:lpstr>
      <vt:lpstr>하위 문제 그래프</vt:lpstr>
      <vt:lpstr>PowerPoint 프레젠테이션</vt:lpstr>
      <vt:lpstr>PowerPoint 프레젠테이션</vt:lpstr>
      <vt:lpstr>의존성</vt:lpstr>
      <vt:lpstr>의존성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JongYun</cp:lastModifiedBy>
  <cp:revision>125</cp:revision>
  <cp:lastPrinted>2011-08-28T13:13:29Z</cp:lastPrinted>
  <dcterms:created xsi:type="dcterms:W3CDTF">2011-08-24T01:05:33Z</dcterms:created>
  <dcterms:modified xsi:type="dcterms:W3CDTF">2017-10-10T11:26:02Z</dcterms:modified>
</cp:coreProperties>
</file>