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91" r:id="rId2"/>
  </p:sldMasterIdLst>
  <p:notesMasterIdLst>
    <p:notesMasterId r:id="rId18"/>
  </p:notesMasterIdLst>
  <p:sldIdLst>
    <p:sldId id="256" r:id="rId3"/>
    <p:sldId id="257" r:id="rId4"/>
    <p:sldId id="258" r:id="rId5"/>
    <p:sldId id="266" r:id="rId6"/>
    <p:sldId id="267" r:id="rId7"/>
    <p:sldId id="265" r:id="rId8"/>
    <p:sldId id="268" r:id="rId9"/>
    <p:sldId id="274" r:id="rId10"/>
    <p:sldId id="275" r:id="rId11"/>
    <p:sldId id="277" r:id="rId12"/>
    <p:sldId id="279" r:id="rId13"/>
    <p:sldId id="278" r:id="rId14"/>
    <p:sldId id="270" r:id="rId15"/>
    <p:sldId id="27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CC00"/>
    <a:srgbClr val="000000"/>
    <a:srgbClr val="F1F2C6"/>
    <a:srgbClr val="9DFDB4"/>
    <a:srgbClr val="7BFD9A"/>
    <a:srgbClr val="CC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529" autoAdjust="0"/>
    <p:restoredTop sz="94660"/>
  </p:normalViewPr>
  <p:slideViewPr>
    <p:cSldViewPr>
      <p:cViewPr varScale="1">
        <p:scale>
          <a:sx n="67" d="100"/>
          <a:sy n="67" d="100"/>
        </p:scale>
        <p:origin x="-5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6FD98E-6427-4114-A1DE-67EEBCAC418B}" type="datetimeFigureOut">
              <a:rPr lang="en-US" smtClean="0"/>
              <a:pPr/>
              <a:t>4/6/2011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3AD53-1795-4046-A4AC-0401D359C4C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699CB88-5E1A-4FAC-892A-60949ACB1F6F}" type="datetimeFigureOut">
              <a:rPr lang="en-US" smtClean="0"/>
              <a:pPr/>
              <a:t>4/6/2011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1974DF9-AD47-4691-BA21-BBFCE3637A9A}" type="slidenum">
              <a:rPr kumimoji="0" lang="en-US" smtClean="0"/>
              <a:pPr/>
              <a:t>‹#›</a:t>
            </a:fld>
            <a:endParaRPr kumimoji="0" lang="en-US"/>
          </a:p>
        </p:txBody>
      </p:sp>
      <p:pic>
        <p:nvPicPr>
          <p:cNvPr id="13" name="Picture 2" descr="C:\Documents and Settings\nhn\바탕 화면\downall\nhn_logo.png"/>
          <p:cNvPicPr>
            <a:picLocks noChangeAspect="1" noChangeArrowheads="1"/>
          </p:cNvPicPr>
          <p:nvPr userDrawn="1"/>
        </p:nvPicPr>
        <p:blipFill>
          <a:blip r:embed="rId3" cstate="print">
            <a:lum bright="16000"/>
          </a:blip>
          <a:srcRect/>
          <a:stretch>
            <a:fillRect/>
          </a:stretch>
        </p:blipFill>
        <p:spPr bwMode="auto">
          <a:xfrm>
            <a:off x="357158" y="6316394"/>
            <a:ext cx="902607" cy="221152"/>
          </a:xfrm>
          <a:prstGeom prst="rect">
            <a:avLst/>
          </a:prstGeom>
          <a:noFill/>
        </p:spPr>
      </p:pic>
      <p:pic>
        <p:nvPicPr>
          <p:cNvPr id="14" name="Picture 2" descr="\\10.36.100.36\share-pub\Personal\sean.greenroyd\Assets\ijji_BI.jpg"/>
          <p:cNvPicPr>
            <a:picLocks noChangeAspect="1" noChangeArrowheads="1"/>
          </p:cNvPicPr>
          <p:nvPr userDrawn="1"/>
        </p:nvPicPr>
        <p:blipFill>
          <a:blip r:embed="rId4" cstate="print"/>
          <a:srcRect/>
          <a:stretch>
            <a:fillRect/>
          </a:stretch>
        </p:blipFill>
        <p:spPr bwMode="auto">
          <a:xfrm>
            <a:off x="8382000" y="152400"/>
            <a:ext cx="608012" cy="380008"/>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9FA390-7BF0-4BDF-8C97-8C1C85B9C763}" type="datetime1">
              <a:rPr lang="en-US" smtClean="0"/>
              <a:pPr/>
              <a:t>4/6/2011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E62BA34-237A-4882-B663-1946BB61F1B8}"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228F76-5AD7-41A8-864F-9C5F2EA9E1D2}" type="datetime1">
              <a:rPr lang="en-US" smtClean="0"/>
              <a:pPr/>
              <a:t>4/6/2011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E62BA34-237A-4882-B663-1946BB61F1B8}"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939BD6-5754-496C-96EF-2E63E6307B40}" type="datetime1">
              <a:rPr lang="en-US" smtClean="0"/>
              <a:pPr/>
              <a:t>4/6/2011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E6C7C3-8836-4D38-9541-69C9BA0885F7}" type="datetime1">
              <a:rPr lang="en-US" smtClean="0"/>
              <a:pPr/>
              <a:t>4/6/2011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E62BA34-237A-4882-B663-1946BB61F1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42CCE64-94B8-451A-A479-035D8963DC9A}" type="datetime1">
              <a:rPr lang="en-US" smtClean="0"/>
              <a:pPr/>
              <a:t>4/6/2011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E62BA34-237A-4882-B663-1946BB61F1B8}"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8912E94-6C45-4944-8731-8D896CA0736F}" type="datetime1">
              <a:rPr lang="en-US" smtClean="0"/>
              <a:pPr/>
              <a:t>4/6/2011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E62BA34-237A-4882-B663-1946BB61F1B8}"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4B4A240-9E1A-4AC9-B5FF-2C46CACABAFF}" type="datetime1">
              <a:rPr lang="en-US" smtClean="0"/>
              <a:pPr/>
              <a:t>4/6/2011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E62BA34-237A-4882-B663-1946BB61F1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7F7030C-258A-4088-9CE4-FF5643F94541}" type="datetime1">
              <a:rPr lang="en-US" smtClean="0"/>
              <a:pPr/>
              <a:t>4/6/2011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E62BA34-237A-4882-B663-1946BB61F1B8}"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58D4AC-BAF7-4BDB-B0D7-C11AB7500961}" type="datetime1">
              <a:rPr lang="en-US" smtClean="0"/>
              <a:pPr/>
              <a:t>4/6/2011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E62BA34-237A-4882-B663-1946BB61F1B8}"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8E459F-5FBB-44D8-9DD1-40ED2BE853E1}" type="datetime1">
              <a:rPr lang="en-US" smtClean="0"/>
              <a:pPr/>
              <a:t>4/6/2011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E62BA34-237A-4882-B663-1946BB61F1B8}"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Slide Number Placeholder 8"/>
          <p:cNvSpPr>
            <a:spLocks noGrp="1"/>
          </p:cNvSpPr>
          <p:nvPr>
            <p:ph type="sldNum" sz="quarter" idx="12"/>
          </p:nvPr>
        </p:nvSpPr>
        <p:spPr>
          <a:xfrm>
            <a:off x="6553200" y="6356350"/>
            <a:ext cx="2133600" cy="365125"/>
          </a:xfrm>
        </p:spPr>
        <p:txBody>
          <a:bodyPr/>
          <a:lstStyle/>
          <a:p>
            <a:fld id="{2E62BA34-237A-4882-B663-1946BB61F1B8}" type="slidenum">
              <a:rPr lang="en-US" smtClean="0"/>
              <a:pPr/>
              <a:t>‹#›</a:t>
            </a:fld>
            <a:endParaRPr lang="en-US" dirty="0"/>
          </a:p>
        </p:txBody>
      </p:sp>
      <p:pic>
        <p:nvPicPr>
          <p:cNvPr id="5" name="Picture 2" descr="C:\Documents and Settings\nhn\바탕 화면\downall\nhn_logo.png"/>
          <p:cNvPicPr>
            <a:picLocks noChangeAspect="1" noChangeArrowheads="1"/>
          </p:cNvPicPr>
          <p:nvPr userDrawn="1"/>
        </p:nvPicPr>
        <p:blipFill>
          <a:blip r:embed="rId2" cstate="print">
            <a:lum bright="16000"/>
          </a:blip>
          <a:srcRect/>
          <a:stretch>
            <a:fillRect/>
          </a:stretch>
        </p:blipFill>
        <p:spPr bwMode="auto">
          <a:xfrm>
            <a:off x="357158" y="6316394"/>
            <a:ext cx="902607" cy="221152"/>
          </a:xfrm>
          <a:prstGeom prst="rect">
            <a:avLst/>
          </a:prstGeom>
          <a:noFill/>
        </p:spPr>
      </p:pic>
      <p:pic>
        <p:nvPicPr>
          <p:cNvPr id="6" name="Picture 2" descr="\\10.36.100.36\share-pub\Personal\sean.greenroyd\Assets\ijji_BI.jpg"/>
          <p:cNvPicPr>
            <a:picLocks noChangeAspect="1" noChangeArrowheads="1"/>
          </p:cNvPicPr>
          <p:nvPr userDrawn="1"/>
        </p:nvPicPr>
        <p:blipFill>
          <a:blip r:embed="rId3" cstate="print"/>
          <a:srcRect/>
          <a:stretch>
            <a:fillRect/>
          </a:stretch>
        </p:blipFill>
        <p:spPr bwMode="auto">
          <a:xfrm>
            <a:off x="8382000" y="152400"/>
            <a:ext cx="608012" cy="380008"/>
          </a:xfrm>
          <a:prstGeom prst="rect">
            <a:avLst/>
          </a:prstGeom>
          <a:noFill/>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0" name="Slide Number Placeholder 8"/>
          <p:cNvSpPr>
            <a:spLocks noGrp="1"/>
          </p:cNvSpPr>
          <p:nvPr>
            <p:ph type="sldNum" sz="quarter" idx="12"/>
          </p:nvPr>
        </p:nvSpPr>
        <p:spPr>
          <a:xfrm>
            <a:off x="6553200" y="6356350"/>
            <a:ext cx="2133600" cy="365125"/>
          </a:xfrm>
        </p:spPr>
        <p:txBody>
          <a:bodyPr/>
          <a:lstStyle/>
          <a:p>
            <a:fld id="{2E62BA34-237A-4882-B663-1946BB61F1B8}" type="slidenum">
              <a:rPr lang="en-US" smtClean="0"/>
              <a:pPr/>
              <a:t>‹#›</a:t>
            </a:fld>
            <a:endParaRPr lang="en-US" dirty="0"/>
          </a:p>
        </p:txBody>
      </p:sp>
      <p:pic>
        <p:nvPicPr>
          <p:cNvPr id="5" name="Picture 2" descr="C:\Documents and Settings\nhn\바탕 화면\downall\nhn_logo.png"/>
          <p:cNvPicPr>
            <a:picLocks noChangeAspect="1" noChangeArrowheads="1"/>
          </p:cNvPicPr>
          <p:nvPr userDrawn="1"/>
        </p:nvPicPr>
        <p:blipFill>
          <a:blip r:embed="rId2" cstate="print">
            <a:lum bright="16000"/>
          </a:blip>
          <a:srcRect/>
          <a:stretch>
            <a:fillRect/>
          </a:stretch>
        </p:blipFill>
        <p:spPr bwMode="auto">
          <a:xfrm>
            <a:off x="357158" y="6316394"/>
            <a:ext cx="902607" cy="221152"/>
          </a:xfrm>
          <a:prstGeom prst="rect">
            <a:avLst/>
          </a:prstGeom>
          <a:noFill/>
        </p:spPr>
      </p:pic>
      <p:pic>
        <p:nvPicPr>
          <p:cNvPr id="6" name="Picture 2" descr="\\10.36.100.36\share-pub\Personal\sean.greenroyd\Assets\ijji_BI.jpg"/>
          <p:cNvPicPr>
            <a:picLocks noChangeAspect="1" noChangeArrowheads="1"/>
          </p:cNvPicPr>
          <p:nvPr userDrawn="1"/>
        </p:nvPicPr>
        <p:blipFill>
          <a:blip r:embed="rId3" cstate="print"/>
          <a:srcRect/>
          <a:stretch>
            <a:fillRect/>
          </a:stretch>
        </p:blipFill>
        <p:spPr bwMode="auto">
          <a:xfrm>
            <a:off x="8382000" y="152400"/>
            <a:ext cx="608012" cy="380008"/>
          </a:xfrm>
          <a:prstGeom prst="rect">
            <a:avLst/>
          </a:prstGeom>
          <a:noFill/>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0" name="Slide Number Placeholder 8"/>
          <p:cNvSpPr>
            <a:spLocks noGrp="1"/>
          </p:cNvSpPr>
          <p:nvPr>
            <p:ph type="sldNum" sz="quarter" idx="12"/>
          </p:nvPr>
        </p:nvSpPr>
        <p:spPr>
          <a:xfrm>
            <a:off x="6553200" y="6356350"/>
            <a:ext cx="2133600" cy="365125"/>
          </a:xfrm>
        </p:spPr>
        <p:txBody>
          <a:bodyPr/>
          <a:lstStyle/>
          <a:p>
            <a:fld id="{2E62BA34-237A-4882-B663-1946BB61F1B8}" type="slidenum">
              <a:rPr lang="en-US" smtClean="0"/>
              <a:pPr/>
              <a:t>‹#›</a:t>
            </a:fld>
            <a:endParaRPr lang="en-US" dirty="0"/>
          </a:p>
        </p:txBody>
      </p:sp>
      <p:pic>
        <p:nvPicPr>
          <p:cNvPr id="5" name="Picture 2" descr="C:\Documents and Settings\nhn\바탕 화면\downall\nhn_logo.png"/>
          <p:cNvPicPr>
            <a:picLocks noChangeAspect="1" noChangeArrowheads="1"/>
          </p:cNvPicPr>
          <p:nvPr userDrawn="1"/>
        </p:nvPicPr>
        <p:blipFill>
          <a:blip r:embed="rId2" cstate="print">
            <a:lum bright="16000"/>
          </a:blip>
          <a:srcRect/>
          <a:stretch>
            <a:fillRect/>
          </a:stretch>
        </p:blipFill>
        <p:spPr bwMode="auto">
          <a:xfrm>
            <a:off x="357158" y="6316394"/>
            <a:ext cx="902607" cy="221152"/>
          </a:xfrm>
          <a:prstGeom prst="rect">
            <a:avLst/>
          </a:prstGeom>
          <a:noFill/>
        </p:spPr>
      </p:pic>
      <p:pic>
        <p:nvPicPr>
          <p:cNvPr id="6" name="Picture 2" descr="\\10.36.100.36\share-pub\Personal\sean.greenroyd\Assets\ijji_BI.jpg"/>
          <p:cNvPicPr>
            <a:picLocks noChangeAspect="1" noChangeArrowheads="1"/>
          </p:cNvPicPr>
          <p:nvPr userDrawn="1"/>
        </p:nvPicPr>
        <p:blipFill>
          <a:blip r:embed="rId3" cstate="print"/>
          <a:srcRect/>
          <a:stretch>
            <a:fillRect/>
          </a:stretch>
        </p:blipFill>
        <p:spPr bwMode="auto">
          <a:xfrm>
            <a:off x="8382000" y="152400"/>
            <a:ext cx="608012" cy="380008"/>
          </a:xfrm>
          <a:prstGeom prst="rect">
            <a:avLst/>
          </a:prstGeom>
          <a:noFill/>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0" name="Slide Number Placeholder 8"/>
          <p:cNvSpPr>
            <a:spLocks noGrp="1"/>
          </p:cNvSpPr>
          <p:nvPr>
            <p:ph type="sldNum" sz="quarter" idx="12"/>
          </p:nvPr>
        </p:nvSpPr>
        <p:spPr>
          <a:xfrm>
            <a:off x="6553200" y="6356350"/>
            <a:ext cx="2133600" cy="365125"/>
          </a:xfrm>
        </p:spPr>
        <p:txBody>
          <a:bodyPr/>
          <a:lstStyle/>
          <a:p>
            <a:fld id="{2E62BA34-237A-4882-B663-1946BB61F1B8}" type="slidenum">
              <a:rPr lang="en-US" smtClean="0"/>
              <a:pPr/>
              <a:t>‹#›</a:t>
            </a:fld>
            <a:endParaRPr lang="en-US" dirty="0"/>
          </a:p>
        </p:txBody>
      </p:sp>
      <p:pic>
        <p:nvPicPr>
          <p:cNvPr id="5" name="Picture 2" descr="C:\Documents and Settings\nhn\바탕 화면\downall\nhn_logo.png"/>
          <p:cNvPicPr>
            <a:picLocks noChangeAspect="1" noChangeArrowheads="1"/>
          </p:cNvPicPr>
          <p:nvPr userDrawn="1"/>
        </p:nvPicPr>
        <p:blipFill>
          <a:blip r:embed="rId2" cstate="print">
            <a:lum bright="16000"/>
          </a:blip>
          <a:srcRect/>
          <a:stretch>
            <a:fillRect/>
          </a:stretch>
        </p:blipFill>
        <p:spPr bwMode="auto">
          <a:xfrm>
            <a:off x="357158" y="6316394"/>
            <a:ext cx="902607" cy="221152"/>
          </a:xfrm>
          <a:prstGeom prst="rect">
            <a:avLst/>
          </a:prstGeom>
          <a:noFill/>
        </p:spPr>
      </p:pic>
      <p:pic>
        <p:nvPicPr>
          <p:cNvPr id="6" name="Picture 2" descr="\\10.36.100.36\share-pub\Personal\sean.greenroyd\Assets\ijji_BI.jpg"/>
          <p:cNvPicPr>
            <a:picLocks noChangeAspect="1" noChangeArrowheads="1"/>
          </p:cNvPicPr>
          <p:nvPr userDrawn="1"/>
        </p:nvPicPr>
        <p:blipFill>
          <a:blip r:embed="rId3" cstate="print"/>
          <a:srcRect/>
          <a:stretch>
            <a:fillRect/>
          </a:stretch>
        </p:blipFill>
        <p:spPr bwMode="auto">
          <a:xfrm>
            <a:off x="8382000" y="152400"/>
            <a:ext cx="608012" cy="380008"/>
          </a:xfrm>
          <a:prstGeom prst="rect">
            <a:avLst/>
          </a:prstGeom>
          <a:noFill/>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0" name="Slide Number Placeholder 8"/>
          <p:cNvSpPr>
            <a:spLocks noGrp="1"/>
          </p:cNvSpPr>
          <p:nvPr>
            <p:ph type="sldNum" sz="quarter" idx="12"/>
          </p:nvPr>
        </p:nvSpPr>
        <p:spPr>
          <a:xfrm>
            <a:off x="6553200" y="6356350"/>
            <a:ext cx="2133600" cy="365125"/>
          </a:xfrm>
        </p:spPr>
        <p:txBody>
          <a:bodyPr/>
          <a:lstStyle/>
          <a:p>
            <a:fld id="{2E62BA34-237A-4882-B663-1946BB61F1B8}" type="slidenum">
              <a:rPr lang="en-US" smtClean="0"/>
              <a:pPr/>
              <a:t>‹#›</a:t>
            </a:fld>
            <a:endParaRPr lang="en-US" dirty="0"/>
          </a:p>
        </p:txBody>
      </p:sp>
      <p:pic>
        <p:nvPicPr>
          <p:cNvPr id="5" name="Picture 2" descr="C:\Documents and Settings\nhn\바탕 화면\downall\nhn_logo.png"/>
          <p:cNvPicPr>
            <a:picLocks noChangeAspect="1" noChangeArrowheads="1"/>
          </p:cNvPicPr>
          <p:nvPr userDrawn="1"/>
        </p:nvPicPr>
        <p:blipFill>
          <a:blip r:embed="rId2" cstate="print">
            <a:lum bright="16000"/>
          </a:blip>
          <a:srcRect/>
          <a:stretch>
            <a:fillRect/>
          </a:stretch>
        </p:blipFill>
        <p:spPr bwMode="auto">
          <a:xfrm>
            <a:off x="357158" y="6316394"/>
            <a:ext cx="902607" cy="221152"/>
          </a:xfrm>
          <a:prstGeom prst="rect">
            <a:avLst/>
          </a:prstGeom>
          <a:noFill/>
        </p:spPr>
      </p:pic>
      <p:pic>
        <p:nvPicPr>
          <p:cNvPr id="6" name="Picture 2" descr="\\10.36.100.36\share-pub\Personal\sean.greenroyd\Assets\ijji_BI.jpg"/>
          <p:cNvPicPr>
            <a:picLocks noChangeAspect="1" noChangeArrowheads="1"/>
          </p:cNvPicPr>
          <p:nvPr userDrawn="1"/>
        </p:nvPicPr>
        <p:blipFill>
          <a:blip r:embed="rId3" cstate="print"/>
          <a:srcRect/>
          <a:stretch>
            <a:fillRect/>
          </a:stretch>
        </p:blipFill>
        <p:spPr bwMode="auto">
          <a:xfrm>
            <a:off x="8382000" y="152400"/>
            <a:ext cx="608012" cy="38000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9C0F3-075D-4D7B-8924-37236F99473E}" type="datetimeFigureOut">
              <a:rPr lang="en-US" smtClean="0"/>
              <a:pPr/>
              <a:t>4/6/2011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D1FC54-76AE-4640-8F04-E2A11434A67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9C0F3-075D-4D7B-8924-37236F99473E}" type="datetimeFigureOut">
              <a:rPr lang="en-US" smtClean="0"/>
              <a:pPr/>
              <a:t>4/6/2011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1FC54-76AE-4640-8F04-E2A11434A67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809C0F3-075D-4D7B-8924-37236F99473E}" type="datetimeFigureOut">
              <a:rPr lang="en-US" smtClean="0"/>
              <a:pPr/>
              <a:t>4/6/2011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4D1FC54-76AE-4640-8F04-E2A11434A67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6" r:id="rId14"/>
    <p:sldLayoutId id="2147483707" r:id="rId15"/>
    <p:sldLayoutId id="2147483709" r:id="rId16"/>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hyperlink" Target="http://images.ijjimax.com/v2/arcade/gunz/shop/icons/icon_fset_64_100.png" TargetMode="External"/><Relationship Id="rId13" Type="http://schemas.openxmlformats.org/officeDocument/2006/relationships/hyperlink" Target="http://images.ijjimax.com/v2/arcade/gunz/shop/icons/icon_mset_29_s.gif" TargetMode="External"/><Relationship Id="rId18" Type="http://schemas.openxmlformats.org/officeDocument/2006/relationships/hyperlink" Target="http://images.ijjimax.com/v2/arcade/gunz/shop/icons/bowgunx2.png" TargetMode="External"/><Relationship Id="rId26" Type="http://schemas.openxmlformats.org/officeDocument/2006/relationships/hyperlink" Target="http://images.ijjimax.com/v2/arcade/gunz/shop/icons/icon_lightcoin_600201.gif" TargetMode="External"/><Relationship Id="rId3" Type="http://schemas.openxmlformats.org/officeDocument/2006/relationships/hyperlink" Target="http://images.ijjimax.com/v2/arcade/gunz/shop/icons/icon_mhead_520070_100.png" TargetMode="External"/><Relationship Id="rId21" Type="http://schemas.openxmlformats.org/officeDocument/2006/relationships/hyperlink" Target="http://images.ijjimax.com/v2/arcade/gunz/shop/icons/mace.PNG" TargetMode="External"/><Relationship Id="rId7" Type="http://schemas.openxmlformats.org/officeDocument/2006/relationships/hyperlink" Target="http://images.ijjimax.com/v2/arcade/gunz/shop/icons/icon_shotgun_506007.png" TargetMode="External"/><Relationship Id="rId12" Type="http://schemas.openxmlformats.org/officeDocument/2006/relationships/hyperlink" Target="http://images.ijjimax.com/v2/arcade/gunz/shop/icons/icon_fset_29_s.gif" TargetMode="External"/><Relationship Id="rId17" Type="http://schemas.openxmlformats.org/officeDocument/2006/relationships/hyperlink" Target="http://images.ijjimax.com/v2/arcade/gunz/shop/icons/icon_rocket_509001.gif" TargetMode="External"/><Relationship Id="rId25" Type="http://schemas.openxmlformats.org/officeDocument/2006/relationships/hyperlink" Target="http://downfile.ijjimax.com/cms/arcade/gunz/images/icon_custom_600003.gif" TargetMode="External"/><Relationship Id="rId2" Type="http://schemas.openxmlformats.org/officeDocument/2006/relationships/hyperlink" Target="http://images.ijjimax.com/v2/arcade/gunz/shop/icons/icon_fhead_520570_100.png" TargetMode="External"/><Relationship Id="rId16" Type="http://schemas.openxmlformats.org/officeDocument/2006/relationships/hyperlink" Target="http://images.ijjimax.com/v2/arcade/gunz/shop/icons/icon_smg_505002.gif" TargetMode="External"/><Relationship Id="rId20" Type="http://schemas.openxmlformats.org/officeDocument/2006/relationships/hyperlink" Target="http://images.ijjimax.com/v2/arcade/gunz/shop/icons/icon_katana_502011.png" TargetMode="External"/><Relationship Id="rId1" Type="http://schemas.openxmlformats.org/officeDocument/2006/relationships/slideLayout" Target="../slideLayouts/slideLayout25.xml"/><Relationship Id="rId6" Type="http://schemas.openxmlformats.org/officeDocument/2006/relationships/hyperlink" Target="http://images.ijjimax.com/v2/arcade/gunz/shop/icons/icon_mhead_520034.gif" TargetMode="External"/><Relationship Id="rId11" Type="http://schemas.openxmlformats.org/officeDocument/2006/relationships/hyperlink" Target="http://images.ijjimax.com/v2/arcade/gunz/shop/icons/icon_mset_51_100.png" TargetMode="External"/><Relationship Id="rId24" Type="http://schemas.openxmlformats.org/officeDocument/2006/relationships/hyperlink" Target="http://downfile.ijjimax.com/cms/arcade/gunz/images/icon_custom_600002.png" TargetMode="External"/><Relationship Id="rId5" Type="http://schemas.openxmlformats.org/officeDocument/2006/relationships/hyperlink" Target="http://images.ijjimax.com/v2/arcade/gunz/shop/icons/icon_fhead_520534.gif" TargetMode="External"/><Relationship Id="rId15" Type="http://schemas.openxmlformats.org/officeDocument/2006/relationships/hyperlink" Target="http://images.ijjimax.com/v2/arcade/gunz/shop/icons/icon_mset_015.gif" TargetMode="External"/><Relationship Id="rId23" Type="http://schemas.openxmlformats.org/officeDocument/2006/relationships/hyperlink" Target="http://downfile.ijjimax.com/cms/arcade/gunz/images/icon_katana_502006.gif" TargetMode="External"/><Relationship Id="rId10" Type="http://schemas.openxmlformats.org/officeDocument/2006/relationships/hyperlink" Target="http://images.ijjimax.com/v2/arcade/gunz/shop/icons/icon_fset_51_100.png" TargetMode="External"/><Relationship Id="rId19" Type="http://schemas.openxmlformats.org/officeDocument/2006/relationships/hyperlink" Target="http://images.ijjimax.com/v2/arcade/gunz/shop/icons/icon_rocket_509002.gif" TargetMode="External"/><Relationship Id="rId4" Type="http://schemas.openxmlformats.org/officeDocument/2006/relationships/hyperlink" Target="http://downfile.ijjimax.com/cms/game/Gunz/iotd/rare_hypermousehead_100.png" TargetMode="External"/><Relationship Id="rId9" Type="http://schemas.openxmlformats.org/officeDocument/2006/relationships/hyperlink" Target="http://images.ijjimax.com/v2/arcade/gunz/shop/icons/icon_mset_64_100.png" TargetMode="External"/><Relationship Id="rId14" Type="http://schemas.openxmlformats.org/officeDocument/2006/relationships/hyperlink" Target="http://images.ijjimax.com/v2/arcade/gunz/shop/icons/icon_fset_015.gif" TargetMode="External"/><Relationship Id="rId22" Type="http://schemas.openxmlformats.org/officeDocument/2006/relationships/hyperlink" Target="http://downfile.ijjimax.com/cms/arcade/gunz/images/icon_katana_502008_100.png" TargetMode="External"/><Relationship Id="rId27" Type="http://schemas.openxmlformats.org/officeDocument/2006/relationships/hyperlink" Target="http://images.ijjimax.com/v2/arcade/gunz/shop/icons/icon_custom_600106.gi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4175"/>
            <a:ext cx="7772400" cy="1470025"/>
          </a:xfrm>
        </p:spPr>
        <p:txBody>
          <a:bodyPr>
            <a:normAutofit/>
          </a:bodyPr>
          <a:lstStyle/>
          <a:p>
            <a:r>
              <a:rPr lang="en-US" sz="4000" dirty="0" smtClean="0">
                <a:latin typeface="Cambria" pitchFamily="18" charset="0"/>
              </a:rPr>
              <a:t>: </a:t>
            </a:r>
            <a:r>
              <a:rPr lang="en-US" sz="4000" dirty="0" err="1" smtClean="0">
                <a:latin typeface="Cambria" pitchFamily="18" charset="0"/>
              </a:rPr>
              <a:t>GunZ</a:t>
            </a:r>
            <a:r>
              <a:rPr lang="en-US" sz="4000" dirty="0" smtClean="0">
                <a:latin typeface="Cambria" pitchFamily="18" charset="0"/>
              </a:rPr>
              <a:t> : Easter Egg Hunt </a:t>
            </a:r>
            <a:br>
              <a:rPr lang="en-US" sz="4000" dirty="0" smtClean="0">
                <a:latin typeface="Cambria" pitchFamily="18" charset="0"/>
              </a:rPr>
            </a:br>
            <a:r>
              <a:rPr lang="en-US" sz="4000" dirty="0" smtClean="0">
                <a:latin typeface="Cambria" pitchFamily="18" charset="0"/>
              </a:rPr>
              <a:t>[2011] Spring Festival</a:t>
            </a:r>
            <a:endParaRPr lang="en-US" sz="4000" dirty="0">
              <a:latin typeface="Cambria" pitchFamily="18" charset="0"/>
            </a:endParaRPr>
          </a:p>
        </p:txBody>
      </p:sp>
      <p:sp>
        <p:nvSpPr>
          <p:cNvPr id="3" name="Subtitle 2"/>
          <p:cNvSpPr>
            <a:spLocks noGrp="1"/>
          </p:cNvSpPr>
          <p:nvPr>
            <p:ph type="subTitle" idx="1"/>
          </p:nvPr>
        </p:nvSpPr>
        <p:spPr>
          <a:xfrm>
            <a:off x="1905000" y="3733800"/>
            <a:ext cx="6400800" cy="1752600"/>
          </a:xfrm>
        </p:spPr>
        <p:txBody>
          <a:bodyPr>
            <a:normAutofit/>
          </a:bodyPr>
          <a:lstStyle/>
          <a:p>
            <a:r>
              <a:rPr lang="en-US" sz="1800" dirty="0" smtClean="0">
                <a:solidFill>
                  <a:schemeClr val="tx1"/>
                </a:solidFill>
                <a:latin typeface="Cambria" pitchFamily="18" charset="0"/>
              </a:rPr>
              <a:t>Sean Greenroyd | PUB Team</a:t>
            </a:r>
          </a:p>
          <a:p>
            <a:r>
              <a:rPr lang="en-US" sz="1800" dirty="0" smtClean="0">
                <a:solidFill>
                  <a:schemeClr val="tx1"/>
                </a:solidFill>
                <a:latin typeface="Cambria" pitchFamily="18" charset="0"/>
              </a:rPr>
              <a:t>April 04</a:t>
            </a:r>
            <a:r>
              <a:rPr lang="en-US" sz="1800" baseline="30000" dirty="0" smtClean="0">
                <a:solidFill>
                  <a:schemeClr val="tx1"/>
                </a:solidFill>
                <a:latin typeface="Cambria" pitchFamily="18" charset="0"/>
              </a:rPr>
              <a:t>th</a:t>
            </a:r>
            <a:r>
              <a:rPr lang="en-US" sz="1800" dirty="0" smtClean="0">
                <a:solidFill>
                  <a:schemeClr val="tx1"/>
                </a:solidFill>
                <a:latin typeface="Cambria" pitchFamily="18" charset="0"/>
              </a:rPr>
              <a:t>, 2011 </a:t>
            </a:r>
            <a:endParaRPr lang="en-US" sz="1800" dirty="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3600"/>
            <a:ext cx="9144000" cy="472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0" y="-23957"/>
            <a:ext cx="3429000" cy="369332"/>
          </a:xfrm>
          <a:prstGeom prst="rect">
            <a:avLst/>
          </a:prstGeom>
          <a:noFill/>
        </p:spPr>
        <p:txBody>
          <a:bodyPr wrap="square" rtlCol="0">
            <a:spAutoFit/>
          </a:bodyPr>
          <a:lstStyle/>
          <a:p>
            <a:r>
              <a:rPr lang="en-US" b="1" dirty="0" smtClean="0">
                <a:latin typeface="+mj-lt"/>
              </a:rPr>
              <a:t>Egg Trade-in Functions</a:t>
            </a:r>
            <a:endParaRPr lang="en-US" dirty="0">
              <a:latin typeface="+mj-lt"/>
            </a:endParaRPr>
          </a:p>
        </p:txBody>
      </p:sp>
      <p:cxnSp>
        <p:nvCxnSpPr>
          <p:cNvPr id="18" name="Straight Connector 17"/>
          <p:cNvCxnSpPr/>
          <p:nvPr/>
        </p:nvCxnSpPr>
        <p:spPr>
          <a:xfrm>
            <a:off x="0" y="293148"/>
            <a:ext cx="22098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55" name="Rounded Rectangle 54"/>
          <p:cNvSpPr/>
          <p:nvPr/>
        </p:nvSpPr>
        <p:spPr>
          <a:xfrm>
            <a:off x="313506" y="3276600"/>
            <a:ext cx="164592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endParaRPr lang="en-US" sz="1200" i="1" dirty="0" smtClean="0">
              <a:solidFill>
                <a:schemeClr val="tx1"/>
              </a:solidFill>
              <a:latin typeface="+mj-lt"/>
            </a:endParaRPr>
          </a:p>
        </p:txBody>
      </p:sp>
      <p:sp>
        <p:nvSpPr>
          <p:cNvPr id="41" name="Line Callout 1 40"/>
          <p:cNvSpPr/>
          <p:nvPr/>
        </p:nvSpPr>
        <p:spPr>
          <a:xfrm>
            <a:off x="0" y="457200"/>
            <a:ext cx="2286000" cy="1447800"/>
          </a:xfrm>
          <a:prstGeom prst="borderCallout1">
            <a:avLst>
              <a:gd name="adj1" fmla="val 99106"/>
              <a:gd name="adj2" fmla="val 50449"/>
              <a:gd name="adj3" fmla="val 130186"/>
              <a:gd name="adj4" fmla="val 50037"/>
            </a:avLst>
          </a:prstGeom>
          <a:ln>
            <a:tailEnd type="triangle"/>
          </a:ln>
        </p:spPr>
        <p:style>
          <a:lnRef idx="2">
            <a:schemeClr val="dk1"/>
          </a:lnRef>
          <a:fillRef idx="1">
            <a:schemeClr val="lt1"/>
          </a:fillRef>
          <a:effectRef idx="0">
            <a:schemeClr val="dk1"/>
          </a:effectRef>
          <a:fontRef idx="minor">
            <a:schemeClr val="dk1"/>
          </a:fontRef>
        </p:style>
        <p:txBody>
          <a:bodyPr rtlCol="0" anchor="t"/>
          <a:lstStyle/>
          <a:p>
            <a:pPr algn="ctr"/>
            <a:r>
              <a:rPr lang="en-US" sz="1200" b="1" u="sng" dirty="0" smtClean="0">
                <a:latin typeface="+mj-lt"/>
              </a:rPr>
              <a:t>Step 1</a:t>
            </a:r>
            <a:r>
              <a:rPr lang="en-US" sz="1200" dirty="0" smtClean="0">
                <a:latin typeface="+mj-lt"/>
              </a:rPr>
              <a:t>  </a:t>
            </a:r>
          </a:p>
          <a:p>
            <a:r>
              <a:rPr lang="en-US" sz="1000" dirty="0" smtClean="0">
                <a:latin typeface="+mj-lt"/>
              </a:rPr>
              <a:t>[</a:t>
            </a:r>
            <a:r>
              <a:rPr lang="en-US" sz="1000" b="1" dirty="0" smtClean="0">
                <a:latin typeface="+mj-lt"/>
              </a:rPr>
              <a:t>Example</a:t>
            </a:r>
            <a:r>
              <a:rPr lang="en-US" sz="1000" dirty="0" smtClean="0">
                <a:latin typeface="+mj-lt"/>
              </a:rPr>
              <a:t>] </a:t>
            </a:r>
          </a:p>
          <a:p>
            <a:r>
              <a:rPr lang="en-US" sz="1000" i="1" dirty="0" smtClean="0">
                <a:latin typeface="+mj-lt"/>
              </a:rPr>
              <a:t>I’ll use an example to explain this procedure. In the example, this user only has 5 </a:t>
            </a:r>
            <a:r>
              <a:rPr lang="en-US" sz="1000" i="1" dirty="0" smtClean="0">
                <a:latin typeface="+mj-lt"/>
              </a:rPr>
              <a:t>RED Eggs</a:t>
            </a:r>
            <a:r>
              <a:rPr lang="en-US" sz="1000" i="1" dirty="0" smtClean="0">
                <a:latin typeface="+mj-lt"/>
              </a:rPr>
              <a:t>.</a:t>
            </a:r>
          </a:p>
          <a:p>
            <a:endParaRPr lang="en-US" sz="1000" i="1" dirty="0" smtClean="0">
              <a:latin typeface="+mj-lt"/>
            </a:endParaRPr>
          </a:p>
          <a:p>
            <a:pPr>
              <a:buFontTx/>
              <a:buChar char="-"/>
            </a:pPr>
            <a:r>
              <a:rPr lang="en-US" sz="1000" dirty="0" smtClean="0">
                <a:latin typeface="+mj-lt"/>
              </a:rPr>
              <a:t>  User navigates to the </a:t>
            </a:r>
            <a:r>
              <a:rPr lang="en-US" sz="1000" b="1" dirty="0" smtClean="0">
                <a:latin typeface="+mj-lt"/>
              </a:rPr>
              <a:t>Trade-in</a:t>
            </a:r>
            <a:r>
              <a:rPr lang="en-US" sz="1000" dirty="0" smtClean="0">
                <a:latin typeface="+mj-lt"/>
              </a:rPr>
              <a:t> page</a:t>
            </a:r>
          </a:p>
          <a:p>
            <a:pPr>
              <a:buFontTx/>
              <a:buChar char="-"/>
            </a:pPr>
            <a:r>
              <a:rPr lang="en-US" sz="1000" dirty="0" smtClean="0">
                <a:latin typeface="+mj-lt"/>
              </a:rPr>
              <a:t>  User currently has </a:t>
            </a:r>
            <a:r>
              <a:rPr lang="en-US" sz="1000" b="1" dirty="0" smtClean="0">
                <a:latin typeface="+mj-lt"/>
              </a:rPr>
              <a:t>5 </a:t>
            </a:r>
            <a:r>
              <a:rPr lang="en-US" sz="1000" b="1" dirty="0" smtClean="0">
                <a:latin typeface="+mj-lt"/>
              </a:rPr>
              <a:t>Red Eggs</a:t>
            </a:r>
            <a:r>
              <a:rPr lang="en-US" sz="1000" dirty="0" smtClean="0">
                <a:latin typeface="+mj-lt"/>
              </a:rPr>
              <a:t>…</a:t>
            </a:r>
          </a:p>
        </p:txBody>
      </p:sp>
      <p:sp>
        <p:nvSpPr>
          <p:cNvPr id="49" name="Rounded Rectangle 48"/>
          <p:cNvSpPr/>
          <p:nvPr/>
        </p:nvSpPr>
        <p:spPr>
          <a:xfrm>
            <a:off x="2632557" y="3276600"/>
            <a:ext cx="164592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endParaRPr lang="en-US" sz="1200" i="1" dirty="0" smtClean="0">
              <a:solidFill>
                <a:schemeClr val="tx1"/>
              </a:solidFill>
              <a:latin typeface="+mj-lt"/>
            </a:endParaRPr>
          </a:p>
        </p:txBody>
      </p:sp>
      <p:sp>
        <p:nvSpPr>
          <p:cNvPr id="58" name="Line Callout 1 57"/>
          <p:cNvSpPr/>
          <p:nvPr/>
        </p:nvSpPr>
        <p:spPr>
          <a:xfrm>
            <a:off x="2406268" y="457200"/>
            <a:ext cx="2089532" cy="1447800"/>
          </a:xfrm>
          <a:prstGeom prst="borderCallout1">
            <a:avLst>
              <a:gd name="adj1" fmla="val 99106"/>
              <a:gd name="adj2" fmla="val 50449"/>
              <a:gd name="adj3" fmla="val 129425"/>
              <a:gd name="adj4" fmla="val 50519"/>
            </a:avLst>
          </a:prstGeom>
          <a:ln>
            <a:tailEnd type="triangle"/>
          </a:ln>
        </p:spPr>
        <p:style>
          <a:lnRef idx="2">
            <a:schemeClr val="dk1"/>
          </a:lnRef>
          <a:fillRef idx="1">
            <a:schemeClr val="lt1"/>
          </a:fillRef>
          <a:effectRef idx="0">
            <a:schemeClr val="dk1"/>
          </a:effectRef>
          <a:fontRef idx="minor">
            <a:schemeClr val="dk1"/>
          </a:fontRef>
        </p:style>
        <p:txBody>
          <a:bodyPr rtlCol="0" anchor="t"/>
          <a:lstStyle/>
          <a:p>
            <a:pPr algn="ctr"/>
            <a:r>
              <a:rPr lang="en-US" sz="1200" b="1" u="sng" dirty="0" smtClean="0">
                <a:latin typeface="+mj-lt"/>
              </a:rPr>
              <a:t>Step 2</a:t>
            </a:r>
            <a:br>
              <a:rPr lang="en-US" sz="1200" b="1" u="sng" dirty="0" smtClean="0">
                <a:latin typeface="+mj-lt"/>
              </a:rPr>
            </a:br>
            <a:endParaRPr lang="en-US" sz="1000" dirty="0" smtClean="0">
              <a:latin typeface="+mj-lt"/>
            </a:endParaRPr>
          </a:p>
          <a:p>
            <a:r>
              <a:rPr lang="en-US" sz="1000" dirty="0" smtClean="0">
                <a:latin typeface="+mj-lt"/>
              </a:rPr>
              <a:t>-  User clicks on the </a:t>
            </a:r>
            <a:r>
              <a:rPr lang="en-US" sz="1000" dirty="0" smtClean="0">
                <a:latin typeface="+mj-lt"/>
              </a:rPr>
              <a:t>Red Basket</a:t>
            </a:r>
            <a:endParaRPr lang="en-US" sz="1000" dirty="0" smtClean="0">
              <a:latin typeface="+mj-lt"/>
            </a:endParaRPr>
          </a:p>
          <a:p>
            <a:pPr>
              <a:buFontTx/>
              <a:buChar char="-"/>
            </a:pPr>
            <a:endParaRPr lang="en-US" sz="1000" dirty="0" smtClean="0">
              <a:latin typeface="+mj-lt"/>
            </a:endParaRPr>
          </a:p>
          <a:p>
            <a:pPr>
              <a:buFontTx/>
              <a:buChar char="-"/>
            </a:pPr>
            <a:r>
              <a:rPr lang="en-US" sz="1000" dirty="0" smtClean="0">
                <a:latin typeface="+mj-lt"/>
              </a:rPr>
              <a:t>  Item spinning/animation starts</a:t>
            </a:r>
            <a:br>
              <a:rPr lang="en-US" sz="1000" dirty="0" smtClean="0">
                <a:latin typeface="+mj-lt"/>
              </a:rPr>
            </a:br>
            <a:r>
              <a:rPr lang="en-US" sz="1000" dirty="0" smtClean="0">
                <a:latin typeface="+mj-lt"/>
              </a:rPr>
              <a:t>     [ </a:t>
            </a:r>
            <a:r>
              <a:rPr lang="en-US" sz="1000" i="1" dirty="0" smtClean="0">
                <a:latin typeface="+mj-lt"/>
              </a:rPr>
              <a:t>Flash Animation or .GIF </a:t>
            </a:r>
            <a:r>
              <a:rPr lang="en-US" sz="1000" dirty="0" smtClean="0">
                <a:latin typeface="+mj-lt"/>
              </a:rPr>
              <a:t>]</a:t>
            </a:r>
          </a:p>
          <a:p>
            <a:pPr>
              <a:buFontTx/>
              <a:buChar char="-"/>
            </a:pPr>
            <a:endParaRPr lang="en-US" sz="1000" dirty="0" smtClean="0">
              <a:latin typeface="+mj-lt"/>
            </a:endParaRPr>
          </a:p>
          <a:p>
            <a:pPr>
              <a:buFontTx/>
              <a:buChar char="-"/>
            </a:pPr>
            <a:r>
              <a:rPr lang="en-US" sz="1000" dirty="0" smtClean="0">
                <a:latin typeface="+mj-lt"/>
              </a:rPr>
              <a:t>  ~1 sec. of spinning animation …</a:t>
            </a:r>
          </a:p>
        </p:txBody>
      </p:sp>
      <p:sp>
        <p:nvSpPr>
          <p:cNvPr id="67" name="Rounded Rectangle 66"/>
          <p:cNvSpPr/>
          <p:nvPr/>
        </p:nvSpPr>
        <p:spPr>
          <a:xfrm>
            <a:off x="4800600" y="3276600"/>
            <a:ext cx="175260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r>
              <a:rPr lang="en-US" sz="1200" i="1" dirty="0" smtClean="0">
                <a:solidFill>
                  <a:schemeClr val="tx1"/>
                </a:solidFill>
                <a:latin typeface="+mj-lt"/>
              </a:rPr>
              <a:t>See </a:t>
            </a:r>
            <a:r>
              <a:rPr lang="en-US" sz="1200" i="1" dirty="0" smtClean="0">
                <a:solidFill>
                  <a:schemeClr val="tx1"/>
                </a:solidFill>
                <a:latin typeface="+mj-lt"/>
              </a:rPr>
              <a:t>the attached .ZIP for the GIF animation - -</a:t>
            </a:r>
          </a:p>
          <a:p>
            <a:pPr marL="228600" indent="-228600" algn="ctr"/>
            <a:endParaRPr lang="en-US" sz="1200" b="1" i="1" dirty="0" smtClean="0">
              <a:solidFill>
                <a:schemeClr val="tx1"/>
              </a:solidFill>
              <a:latin typeface="+mj-lt"/>
            </a:endParaRPr>
          </a:p>
          <a:p>
            <a:pPr marL="228600" indent="-228600" algn="ctr"/>
            <a:r>
              <a:rPr lang="en-US" sz="1200" b="1" i="1" dirty="0" smtClean="0">
                <a:solidFill>
                  <a:srgbClr val="C00000"/>
                </a:solidFill>
                <a:latin typeface="+mj-lt"/>
              </a:rPr>
              <a:t>red_basket_anim.gif</a:t>
            </a:r>
            <a:endParaRPr lang="en-US" sz="1200" b="1" i="1" dirty="0" smtClean="0">
              <a:solidFill>
                <a:srgbClr val="C00000"/>
              </a:solidFill>
              <a:latin typeface="+mj-lt"/>
            </a:endParaRPr>
          </a:p>
        </p:txBody>
      </p:sp>
      <p:sp>
        <p:nvSpPr>
          <p:cNvPr id="70" name="Line Callout 1 69"/>
          <p:cNvSpPr/>
          <p:nvPr/>
        </p:nvSpPr>
        <p:spPr>
          <a:xfrm>
            <a:off x="4594034" y="0"/>
            <a:ext cx="2252949" cy="1905000"/>
          </a:xfrm>
          <a:prstGeom prst="borderCallout1">
            <a:avLst>
              <a:gd name="adj1" fmla="val 99106"/>
              <a:gd name="adj2" fmla="val 50449"/>
              <a:gd name="adj3" fmla="val 124859"/>
              <a:gd name="adj4" fmla="val 50519"/>
            </a:avLst>
          </a:prstGeom>
          <a:ln>
            <a:tailEnd type="triangle"/>
          </a:ln>
        </p:spPr>
        <p:style>
          <a:lnRef idx="2">
            <a:schemeClr val="dk1"/>
          </a:lnRef>
          <a:fillRef idx="1">
            <a:schemeClr val="lt1"/>
          </a:fillRef>
          <a:effectRef idx="0">
            <a:schemeClr val="dk1"/>
          </a:effectRef>
          <a:fontRef idx="minor">
            <a:schemeClr val="dk1"/>
          </a:fontRef>
        </p:style>
        <p:txBody>
          <a:bodyPr rtlCol="0" anchor="t"/>
          <a:lstStyle/>
          <a:p>
            <a:pPr algn="ctr"/>
            <a:r>
              <a:rPr lang="en-US" sz="1200" b="1" u="sng" dirty="0" smtClean="0">
                <a:latin typeface="+mj-lt"/>
              </a:rPr>
              <a:t>Step 3</a:t>
            </a:r>
            <a:br>
              <a:rPr lang="en-US" sz="1200" b="1" u="sng" dirty="0" smtClean="0">
                <a:latin typeface="+mj-lt"/>
              </a:rPr>
            </a:br>
            <a:endParaRPr lang="en-US" sz="800" b="1" u="sng" dirty="0" smtClean="0">
              <a:latin typeface="+mj-lt"/>
            </a:endParaRPr>
          </a:p>
          <a:p>
            <a:pPr>
              <a:buFontTx/>
              <a:buChar char="-"/>
            </a:pPr>
            <a:r>
              <a:rPr lang="en-US" sz="1000" dirty="0" smtClean="0">
                <a:latin typeface="+mj-lt"/>
              </a:rPr>
              <a:t>  Spinning animation STOPS on Prize!</a:t>
            </a:r>
          </a:p>
          <a:p>
            <a:pPr>
              <a:buFontTx/>
              <a:buChar char="-"/>
            </a:pPr>
            <a:r>
              <a:rPr lang="en-US" sz="1000" dirty="0" smtClean="0">
                <a:latin typeface="+mj-lt"/>
              </a:rPr>
              <a:t>  The image of the item is displayed!</a:t>
            </a:r>
          </a:p>
          <a:p>
            <a:pPr>
              <a:buFontTx/>
              <a:buChar char="-"/>
            </a:pPr>
            <a:endParaRPr lang="en-US" sz="800" dirty="0" smtClean="0">
              <a:latin typeface="+mj-lt"/>
            </a:endParaRPr>
          </a:p>
          <a:p>
            <a:pPr>
              <a:buFontTx/>
              <a:buChar char="-"/>
            </a:pPr>
            <a:r>
              <a:rPr lang="en-US" sz="1000" dirty="0" smtClean="0">
                <a:latin typeface="+mj-lt"/>
              </a:rPr>
              <a:t>  If it’s a single item  then show text: </a:t>
            </a:r>
            <a:br>
              <a:rPr lang="en-US" sz="1000" dirty="0" smtClean="0">
                <a:latin typeface="+mj-lt"/>
              </a:rPr>
            </a:br>
            <a:r>
              <a:rPr lang="en-US" sz="1000" dirty="0" smtClean="0">
                <a:latin typeface="+mj-lt"/>
              </a:rPr>
              <a:t>    “</a:t>
            </a:r>
            <a:r>
              <a:rPr lang="en-US" sz="1000" b="1" dirty="0" smtClean="0">
                <a:latin typeface="+mj-lt"/>
              </a:rPr>
              <a:t>You have received [Item Name]!</a:t>
            </a:r>
          </a:p>
          <a:p>
            <a:r>
              <a:rPr lang="en-US" sz="1000" b="1" dirty="0" smtClean="0">
                <a:solidFill>
                  <a:srgbClr val="C00000"/>
                </a:solidFill>
                <a:latin typeface="+mj-lt"/>
              </a:rPr>
              <a:t> Click here to show the basket again …</a:t>
            </a:r>
            <a:r>
              <a:rPr lang="en-US" sz="1000" dirty="0" smtClean="0">
                <a:latin typeface="+mj-lt"/>
              </a:rPr>
              <a:t>”</a:t>
            </a:r>
            <a:r>
              <a:rPr lang="en-US" sz="1000" b="1" dirty="0" smtClean="0">
                <a:latin typeface="+mj-lt"/>
              </a:rPr>
              <a:t/>
            </a:r>
            <a:br>
              <a:rPr lang="en-US" sz="1000" b="1" dirty="0" smtClean="0">
                <a:latin typeface="+mj-lt"/>
              </a:rPr>
            </a:br>
            <a:endParaRPr lang="en-US" sz="1000" b="1" dirty="0" smtClean="0">
              <a:latin typeface="+mj-lt"/>
            </a:endParaRPr>
          </a:p>
          <a:p>
            <a:pPr>
              <a:buFontTx/>
              <a:buChar char="-"/>
            </a:pPr>
            <a:r>
              <a:rPr lang="en-US" sz="1000" dirty="0" smtClean="0">
                <a:latin typeface="+mj-lt"/>
              </a:rPr>
              <a:t>  If </a:t>
            </a:r>
            <a:r>
              <a:rPr lang="en-US" sz="1000" b="1" dirty="0" smtClean="0">
                <a:latin typeface="+mj-lt"/>
              </a:rPr>
              <a:t>SET</a:t>
            </a:r>
            <a:r>
              <a:rPr lang="en-US" sz="1000" dirty="0" smtClean="0">
                <a:latin typeface="+mj-lt"/>
              </a:rPr>
              <a:t> item then </a:t>
            </a:r>
            <a:r>
              <a:rPr lang="en-US" sz="1000" b="1" dirty="0" smtClean="0">
                <a:latin typeface="+mj-lt"/>
              </a:rPr>
              <a:t>ALERT </a:t>
            </a:r>
            <a:r>
              <a:rPr lang="en-US" sz="1000" dirty="0" smtClean="0">
                <a:latin typeface="+mj-lt"/>
              </a:rPr>
              <a:t>message text:</a:t>
            </a:r>
          </a:p>
          <a:p>
            <a:r>
              <a:rPr lang="en-US" sz="1000" dirty="0" smtClean="0">
                <a:latin typeface="+mj-lt"/>
              </a:rPr>
              <a:t>    “</a:t>
            </a:r>
            <a:r>
              <a:rPr lang="en-US" sz="1000" b="1" dirty="0" smtClean="0">
                <a:solidFill>
                  <a:srgbClr val="C00000"/>
                </a:solidFill>
                <a:latin typeface="+mj-lt"/>
              </a:rPr>
              <a:t>Choose your character’s gender </a:t>
            </a:r>
          </a:p>
          <a:p>
            <a:r>
              <a:rPr lang="en-US" sz="1000" b="1" dirty="0" smtClean="0">
                <a:solidFill>
                  <a:srgbClr val="C00000"/>
                </a:solidFill>
                <a:latin typeface="+mj-lt"/>
              </a:rPr>
              <a:t>              to receive your reward!</a:t>
            </a:r>
            <a:r>
              <a:rPr lang="en-US" sz="1000" dirty="0" smtClean="0">
                <a:latin typeface="+mj-lt"/>
              </a:rPr>
              <a:t>”</a:t>
            </a:r>
          </a:p>
        </p:txBody>
      </p:sp>
      <p:sp>
        <p:nvSpPr>
          <p:cNvPr id="71" name="Line Callout 1 70"/>
          <p:cNvSpPr/>
          <p:nvPr/>
        </p:nvSpPr>
        <p:spPr>
          <a:xfrm>
            <a:off x="6934200" y="152400"/>
            <a:ext cx="2209800" cy="1752600"/>
          </a:xfrm>
          <a:prstGeom prst="borderCallout1">
            <a:avLst>
              <a:gd name="adj1" fmla="val 99106"/>
              <a:gd name="adj2" fmla="val 50449"/>
              <a:gd name="adj3" fmla="val 124859"/>
              <a:gd name="adj4" fmla="val 50519"/>
            </a:avLst>
          </a:prstGeom>
          <a:ln>
            <a:tailEnd type="triangle"/>
          </a:ln>
        </p:spPr>
        <p:style>
          <a:lnRef idx="2">
            <a:schemeClr val="dk1"/>
          </a:lnRef>
          <a:fillRef idx="1">
            <a:schemeClr val="lt1"/>
          </a:fillRef>
          <a:effectRef idx="0">
            <a:schemeClr val="dk1"/>
          </a:effectRef>
          <a:fontRef idx="minor">
            <a:schemeClr val="dk1"/>
          </a:fontRef>
        </p:style>
        <p:txBody>
          <a:bodyPr rtlCol="0" anchor="t"/>
          <a:lstStyle/>
          <a:p>
            <a:pPr algn="ctr"/>
            <a:r>
              <a:rPr lang="en-US" sz="1200" b="1" u="sng" dirty="0" smtClean="0">
                <a:latin typeface="+mj-lt"/>
              </a:rPr>
              <a:t>Step 4</a:t>
            </a:r>
          </a:p>
          <a:p>
            <a:endParaRPr lang="en-US" sz="1000" dirty="0" smtClean="0">
              <a:latin typeface="+mj-lt"/>
            </a:endParaRPr>
          </a:p>
          <a:p>
            <a:pPr>
              <a:buFontTx/>
              <a:buChar char="-"/>
            </a:pPr>
            <a:r>
              <a:rPr lang="en-US" sz="1000" dirty="0" smtClean="0">
                <a:latin typeface="+mj-lt"/>
              </a:rPr>
              <a:t>  User clicks on the item image</a:t>
            </a:r>
          </a:p>
          <a:p>
            <a:r>
              <a:rPr lang="en-US" sz="1000" dirty="0" smtClean="0">
                <a:latin typeface="+mj-lt"/>
              </a:rPr>
              <a:t>    </a:t>
            </a:r>
            <a:r>
              <a:rPr lang="en-US" sz="1000" dirty="0" smtClean="0">
                <a:latin typeface="+mj-lt"/>
              </a:rPr>
              <a:t>&amp; user receives item (</a:t>
            </a:r>
            <a:r>
              <a:rPr lang="en-US" sz="1000" i="1" dirty="0" smtClean="0">
                <a:latin typeface="+mj-lt"/>
              </a:rPr>
              <a:t>back-end</a:t>
            </a:r>
            <a:r>
              <a:rPr lang="en-US" sz="1000" dirty="0" smtClean="0">
                <a:latin typeface="+mj-lt"/>
              </a:rPr>
              <a:t>)</a:t>
            </a:r>
            <a:br>
              <a:rPr lang="en-US" sz="1000" dirty="0" smtClean="0">
                <a:latin typeface="+mj-lt"/>
              </a:rPr>
            </a:br>
            <a:r>
              <a:rPr lang="en-US" sz="1000" dirty="0" smtClean="0">
                <a:latin typeface="+mj-lt"/>
              </a:rPr>
              <a:t/>
            </a:r>
            <a:br>
              <a:rPr lang="en-US" sz="1000" dirty="0" smtClean="0">
                <a:latin typeface="+mj-lt"/>
              </a:rPr>
            </a:br>
            <a:r>
              <a:rPr lang="en-US" sz="1000" dirty="0" smtClean="0">
                <a:latin typeface="+mj-lt"/>
              </a:rPr>
              <a:t>-  Total </a:t>
            </a:r>
            <a:r>
              <a:rPr lang="en-US" sz="1000" dirty="0" smtClean="0">
                <a:latin typeface="+mj-lt"/>
              </a:rPr>
              <a:t>Red Eggs </a:t>
            </a:r>
            <a:r>
              <a:rPr lang="en-US" sz="1000" dirty="0" err="1" smtClean="0">
                <a:latin typeface="+mj-lt"/>
              </a:rPr>
              <a:t>subract</a:t>
            </a:r>
            <a:r>
              <a:rPr lang="en-US" sz="1000" dirty="0" smtClean="0">
                <a:latin typeface="+mj-lt"/>
              </a:rPr>
              <a:t> one!</a:t>
            </a:r>
            <a:r>
              <a:rPr lang="en-US" sz="1000" dirty="0" smtClean="0">
                <a:latin typeface="+mj-lt"/>
              </a:rPr>
              <a:t/>
            </a:r>
            <a:br>
              <a:rPr lang="en-US" sz="1000" dirty="0" smtClean="0">
                <a:latin typeface="+mj-lt"/>
              </a:rPr>
            </a:br>
            <a:r>
              <a:rPr lang="en-US" sz="1000" dirty="0" smtClean="0">
                <a:latin typeface="+mj-lt"/>
              </a:rPr>
              <a:t>    [Example:  5 – 1 = 4 ]</a:t>
            </a:r>
          </a:p>
          <a:p>
            <a:pPr>
              <a:buFontTx/>
              <a:buChar char="-"/>
            </a:pPr>
            <a:endParaRPr lang="en-US" sz="1000" b="1" dirty="0" smtClean="0">
              <a:latin typeface="+mj-lt"/>
            </a:endParaRPr>
          </a:p>
          <a:p>
            <a:pPr>
              <a:buFontTx/>
              <a:buChar char="-"/>
            </a:pPr>
            <a:r>
              <a:rPr lang="en-US" sz="1000" b="1" dirty="0" smtClean="0">
                <a:latin typeface="+mj-lt"/>
              </a:rPr>
              <a:t>  </a:t>
            </a:r>
            <a:r>
              <a:rPr lang="en-US" sz="1000" b="1" dirty="0" smtClean="0">
                <a:latin typeface="+mj-lt"/>
              </a:rPr>
              <a:t>Red Basket </a:t>
            </a:r>
            <a:r>
              <a:rPr lang="en-US" sz="1000" b="1" dirty="0" smtClean="0">
                <a:latin typeface="+mj-lt"/>
              </a:rPr>
              <a:t>image returns visible!</a:t>
            </a:r>
          </a:p>
        </p:txBody>
      </p:sp>
      <p:sp>
        <p:nvSpPr>
          <p:cNvPr id="74" name="Rounded Rectangle 73"/>
          <p:cNvSpPr/>
          <p:nvPr/>
        </p:nvSpPr>
        <p:spPr>
          <a:xfrm>
            <a:off x="7247706" y="3276600"/>
            <a:ext cx="164592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endParaRPr lang="en-US" sz="1200" i="1" dirty="0" smtClean="0">
              <a:solidFill>
                <a:schemeClr val="tx1"/>
              </a:solidFill>
              <a:latin typeface="+mj-lt"/>
            </a:endParaRPr>
          </a:p>
        </p:txBody>
      </p:sp>
      <p:pic>
        <p:nvPicPr>
          <p:cNvPr id="28" name="Picture 4" descr="Z:\Personal\sean.greenroyd\!_Publishing Team\Planning Docs\04.2011 - Easter Spring Festival!\Explosive Easter Egg Images\Design .psds\red_basket.png"/>
          <p:cNvPicPr>
            <a:picLocks noChangeAspect="1" noChangeArrowheads="1"/>
          </p:cNvPicPr>
          <p:nvPr/>
        </p:nvPicPr>
        <p:blipFill>
          <a:blip r:embed="rId2" cstate="print"/>
          <a:srcRect/>
          <a:stretch>
            <a:fillRect/>
          </a:stretch>
        </p:blipFill>
        <p:spPr bwMode="auto">
          <a:xfrm>
            <a:off x="533400" y="3352800"/>
            <a:ext cx="1155556" cy="1711746"/>
          </a:xfrm>
          <a:prstGeom prst="rect">
            <a:avLst/>
          </a:prstGeom>
          <a:noFill/>
        </p:spPr>
      </p:pic>
      <p:pic>
        <p:nvPicPr>
          <p:cNvPr id="29" name="Picture 4" descr="Z:\Personal\sean.greenroyd\!_Publishing Team\Planning Docs\04.2011 - Easter Spring Festival!\Explosive Easter Egg Images\Design .psds\red_basket.png"/>
          <p:cNvPicPr>
            <a:picLocks noChangeAspect="1" noChangeArrowheads="1"/>
          </p:cNvPicPr>
          <p:nvPr/>
        </p:nvPicPr>
        <p:blipFill>
          <a:blip r:embed="rId2" cstate="print"/>
          <a:srcRect/>
          <a:stretch>
            <a:fillRect/>
          </a:stretch>
        </p:blipFill>
        <p:spPr bwMode="auto">
          <a:xfrm>
            <a:off x="7531244" y="3317454"/>
            <a:ext cx="1155556" cy="1711746"/>
          </a:xfrm>
          <a:prstGeom prst="rect">
            <a:avLst/>
          </a:prstGeom>
          <a:noFill/>
        </p:spPr>
      </p:pic>
      <p:pic>
        <p:nvPicPr>
          <p:cNvPr id="30" name="Picture 10" descr="Z:\Personal\sean.greenroyd\!_Publishing Team\Planning Docs\04.2011 - Easter Spring Festival!\Explosive Easter Egg Images\easter_egg_red.png"/>
          <p:cNvPicPr>
            <a:picLocks noChangeAspect="1" noChangeArrowheads="1"/>
          </p:cNvPicPr>
          <p:nvPr/>
        </p:nvPicPr>
        <p:blipFill>
          <a:blip r:embed="rId3" cstate="print"/>
          <a:srcRect/>
          <a:stretch>
            <a:fillRect/>
          </a:stretch>
        </p:blipFill>
        <p:spPr bwMode="auto">
          <a:xfrm>
            <a:off x="685800" y="2362200"/>
            <a:ext cx="952381" cy="952381"/>
          </a:xfrm>
          <a:prstGeom prst="rect">
            <a:avLst/>
          </a:prstGeom>
          <a:noFill/>
          <a:ln w="6350">
            <a:noFill/>
          </a:ln>
        </p:spPr>
      </p:pic>
      <p:sp>
        <p:nvSpPr>
          <p:cNvPr id="31" name="TextBox 30"/>
          <p:cNvSpPr txBox="1"/>
          <p:nvPr/>
        </p:nvSpPr>
        <p:spPr>
          <a:xfrm>
            <a:off x="850860" y="2650297"/>
            <a:ext cx="609600" cy="400110"/>
          </a:xfrm>
          <a:prstGeom prst="rect">
            <a:avLst/>
          </a:prstGeom>
          <a:noFill/>
        </p:spPr>
        <p:txBody>
          <a:bodyPr wrap="square" rtlCol="0">
            <a:spAutoFit/>
          </a:bodyPr>
          <a:lstStyle/>
          <a:p>
            <a:pPr algn="ctr"/>
            <a:r>
              <a:rPr lang="en-US" sz="2000" b="1" dirty="0" smtClean="0">
                <a:solidFill>
                  <a:schemeClr val="bg1"/>
                </a:solidFill>
              </a:rPr>
              <a:t>5</a:t>
            </a:r>
            <a:endParaRPr lang="en-US" sz="2000" b="1" dirty="0">
              <a:solidFill>
                <a:schemeClr val="bg1"/>
              </a:solidFill>
            </a:endParaRPr>
          </a:p>
        </p:txBody>
      </p:sp>
      <p:pic>
        <p:nvPicPr>
          <p:cNvPr id="32" name="Picture 10" descr="Z:\Personal\sean.greenroyd\!_Publishing Team\Planning Docs\04.2011 - Easter Spring Festival!\Explosive Easter Egg Images\easter_egg_red.png"/>
          <p:cNvPicPr>
            <a:picLocks noChangeAspect="1" noChangeArrowheads="1"/>
          </p:cNvPicPr>
          <p:nvPr/>
        </p:nvPicPr>
        <p:blipFill>
          <a:blip r:embed="rId3" cstate="print"/>
          <a:srcRect/>
          <a:stretch>
            <a:fillRect/>
          </a:stretch>
        </p:blipFill>
        <p:spPr bwMode="auto">
          <a:xfrm>
            <a:off x="2971800" y="2362200"/>
            <a:ext cx="952381" cy="952381"/>
          </a:xfrm>
          <a:prstGeom prst="rect">
            <a:avLst/>
          </a:prstGeom>
          <a:noFill/>
          <a:ln w="6350">
            <a:noFill/>
          </a:ln>
        </p:spPr>
      </p:pic>
      <p:sp>
        <p:nvSpPr>
          <p:cNvPr id="33" name="TextBox 32"/>
          <p:cNvSpPr txBox="1"/>
          <p:nvPr/>
        </p:nvSpPr>
        <p:spPr>
          <a:xfrm>
            <a:off x="3136860" y="2650297"/>
            <a:ext cx="609600" cy="400110"/>
          </a:xfrm>
          <a:prstGeom prst="rect">
            <a:avLst/>
          </a:prstGeom>
          <a:noFill/>
        </p:spPr>
        <p:txBody>
          <a:bodyPr wrap="square" rtlCol="0">
            <a:spAutoFit/>
          </a:bodyPr>
          <a:lstStyle/>
          <a:p>
            <a:pPr algn="ctr"/>
            <a:r>
              <a:rPr lang="en-US" sz="2000" b="1" dirty="0" smtClean="0">
                <a:solidFill>
                  <a:schemeClr val="bg1"/>
                </a:solidFill>
              </a:rPr>
              <a:t>5</a:t>
            </a:r>
            <a:endParaRPr lang="en-US" sz="2000" b="1" dirty="0">
              <a:solidFill>
                <a:schemeClr val="bg1"/>
              </a:solidFill>
            </a:endParaRPr>
          </a:p>
        </p:txBody>
      </p:sp>
      <p:pic>
        <p:nvPicPr>
          <p:cNvPr id="34" name="Picture 10" descr="Z:\Personal\sean.greenroyd\!_Publishing Team\Planning Docs\04.2011 - Easter Spring Festival!\Explosive Easter Egg Images\easter_egg_red.png"/>
          <p:cNvPicPr>
            <a:picLocks noChangeAspect="1" noChangeArrowheads="1"/>
          </p:cNvPicPr>
          <p:nvPr/>
        </p:nvPicPr>
        <p:blipFill>
          <a:blip r:embed="rId3" cstate="print"/>
          <a:srcRect/>
          <a:stretch>
            <a:fillRect/>
          </a:stretch>
        </p:blipFill>
        <p:spPr bwMode="auto">
          <a:xfrm>
            <a:off x="5257800" y="2362200"/>
            <a:ext cx="952381" cy="952381"/>
          </a:xfrm>
          <a:prstGeom prst="rect">
            <a:avLst/>
          </a:prstGeom>
          <a:noFill/>
          <a:ln w="6350">
            <a:noFill/>
          </a:ln>
        </p:spPr>
      </p:pic>
      <p:sp>
        <p:nvSpPr>
          <p:cNvPr id="35" name="TextBox 34"/>
          <p:cNvSpPr txBox="1"/>
          <p:nvPr/>
        </p:nvSpPr>
        <p:spPr>
          <a:xfrm>
            <a:off x="5422860" y="2650297"/>
            <a:ext cx="609600" cy="400110"/>
          </a:xfrm>
          <a:prstGeom prst="rect">
            <a:avLst/>
          </a:prstGeom>
          <a:noFill/>
        </p:spPr>
        <p:txBody>
          <a:bodyPr wrap="square" rtlCol="0">
            <a:spAutoFit/>
          </a:bodyPr>
          <a:lstStyle/>
          <a:p>
            <a:pPr algn="ctr"/>
            <a:r>
              <a:rPr lang="en-US" sz="2000" b="1" dirty="0" smtClean="0">
                <a:solidFill>
                  <a:schemeClr val="bg1"/>
                </a:solidFill>
              </a:rPr>
              <a:t>5</a:t>
            </a:r>
            <a:endParaRPr lang="en-US" sz="2000" b="1" dirty="0">
              <a:solidFill>
                <a:schemeClr val="bg1"/>
              </a:solidFill>
            </a:endParaRPr>
          </a:p>
        </p:txBody>
      </p:sp>
      <p:pic>
        <p:nvPicPr>
          <p:cNvPr id="37" name="Picture 10" descr="Z:\Personal\sean.greenroyd\!_Publishing Team\Planning Docs\04.2011 - Easter Spring Festival!\Explosive Easter Egg Images\easter_egg_red.png"/>
          <p:cNvPicPr>
            <a:picLocks noChangeAspect="1" noChangeArrowheads="1"/>
          </p:cNvPicPr>
          <p:nvPr/>
        </p:nvPicPr>
        <p:blipFill>
          <a:blip r:embed="rId3" cstate="print"/>
          <a:srcRect/>
          <a:stretch>
            <a:fillRect/>
          </a:stretch>
        </p:blipFill>
        <p:spPr bwMode="auto">
          <a:xfrm>
            <a:off x="7620000" y="2362200"/>
            <a:ext cx="952381" cy="952381"/>
          </a:xfrm>
          <a:prstGeom prst="rect">
            <a:avLst/>
          </a:prstGeom>
          <a:noFill/>
          <a:ln w="6350">
            <a:noFill/>
          </a:ln>
        </p:spPr>
      </p:pic>
      <p:sp>
        <p:nvSpPr>
          <p:cNvPr id="38" name="TextBox 37"/>
          <p:cNvSpPr txBox="1"/>
          <p:nvPr/>
        </p:nvSpPr>
        <p:spPr>
          <a:xfrm>
            <a:off x="7785060" y="2650297"/>
            <a:ext cx="609600" cy="400110"/>
          </a:xfrm>
          <a:prstGeom prst="rect">
            <a:avLst/>
          </a:prstGeom>
          <a:noFill/>
        </p:spPr>
        <p:txBody>
          <a:bodyPr wrap="square" rtlCol="0">
            <a:spAutoFit/>
          </a:bodyPr>
          <a:lstStyle/>
          <a:p>
            <a:pPr algn="ctr"/>
            <a:r>
              <a:rPr lang="en-US" sz="2000" b="1" dirty="0" smtClean="0">
                <a:solidFill>
                  <a:schemeClr val="bg1"/>
                </a:solidFill>
              </a:rPr>
              <a:t>4</a:t>
            </a:r>
            <a:endParaRPr lang="en-US" sz="2000" b="1" dirty="0">
              <a:solidFill>
                <a:schemeClr val="bg1"/>
              </a:solidFill>
            </a:endParaRPr>
          </a:p>
        </p:txBody>
      </p:sp>
      <p:sp>
        <p:nvSpPr>
          <p:cNvPr id="40" name="Rounded Rectangle 39"/>
          <p:cNvSpPr/>
          <p:nvPr/>
        </p:nvSpPr>
        <p:spPr>
          <a:xfrm>
            <a:off x="304800" y="5257800"/>
            <a:ext cx="1645920" cy="1371600"/>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Red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rgbClr val="000000"/>
                </a:solidFill>
              </a:rPr>
              <a:t>Rabbit Mask</a:t>
            </a:r>
            <a:endParaRPr lang="en-US" sz="1200" b="1" dirty="0" smtClean="0">
              <a:solidFill>
                <a:schemeClr val="tx1"/>
              </a:solidFill>
              <a:latin typeface="+mj-lt"/>
            </a:endParaRPr>
          </a:p>
          <a:p>
            <a:pPr marL="228600" indent="-228600">
              <a:buFont typeface="+mj-lt"/>
              <a:buAutoNum type="arabicPeriod"/>
            </a:pPr>
            <a:r>
              <a:rPr lang="en-US" sz="1200" dirty="0" smtClean="0">
                <a:solidFill>
                  <a:schemeClr val="tx1"/>
                </a:solidFill>
                <a:latin typeface="+mj-lt"/>
              </a:rPr>
              <a:t>Judgment Set</a:t>
            </a:r>
          </a:p>
          <a:p>
            <a:pPr marL="228600" indent="-228600">
              <a:buFont typeface="+mj-lt"/>
              <a:buAutoNum type="arabicPeriod"/>
            </a:pPr>
            <a:r>
              <a:rPr lang="en-US" sz="1200" dirty="0" smtClean="0">
                <a:solidFill>
                  <a:schemeClr val="tx1"/>
                </a:solidFill>
                <a:latin typeface="+mj-lt"/>
              </a:rPr>
              <a:t>Iris Rocket</a:t>
            </a:r>
          </a:p>
          <a:p>
            <a:pPr marL="228600" indent="-228600">
              <a:buFont typeface="+mj-lt"/>
              <a:buAutoNum type="arabicPeriod"/>
            </a:pPr>
            <a:r>
              <a:rPr lang="en-US" sz="1200" dirty="0" smtClean="0">
                <a:solidFill>
                  <a:schemeClr val="tx1"/>
                </a:solidFill>
                <a:latin typeface="+mj-lt"/>
              </a:rPr>
              <a:t>Mace</a:t>
            </a:r>
          </a:p>
          <a:p>
            <a:pPr marL="228600" indent="-228600">
              <a:buFont typeface="+mj-lt"/>
              <a:buAutoNum type="arabicPeriod"/>
            </a:pPr>
            <a:r>
              <a:rPr lang="en-US" sz="1200" dirty="0" smtClean="0">
                <a:solidFill>
                  <a:schemeClr val="tx1"/>
                </a:solidFill>
              </a:rPr>
              <a:t>Canopus’ </a:t>
            </a:r>
            <a:r>
              <a:rPr lang="en-US" sz="1200" dirty="0" smtClean="0">
                <a:solidFill>
                  <a:schemeClr val="tx1"/>
                </a:solidFill>
                <a:latin typeface="+mj-lt"/>
              </a:rPr>
              <a:t>Medal</a:t>
            </a:r>
            <a:endParaRPr lang="en-US" sz="1200" dirty="0" smtClean="0">
              <a:solidFill>
                <a:schemeClr val="tx1"/>
              </a:solidFill>
              <a:latin typeface="+mj-lt"/>
            </a:endParaRPr>
          </a:p>
        </p:txBody>
      </p:sp>
      <p:sp>
        <p:nvSpPr>
          <p:cNvPr id="44" name="Rounded Rectangle 43"/>
          <p:cNvSpPr/>
          <p:nvPr/>
        </p:nvSpPr>
        <p:spPr>
          <a:xfrm>
            <a:off x="2697480" y="5257800"/>
            <a:ext cx="1645920" cy="1371600"/>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Red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rgbClr val="000000"/>
                </a:solidFill>
              </a:rPr>
              <a:t>Rabbit Mask</a:t>
            </a:r>
            <a:endParaRPr lang="en-US" sz="1200" b="1" dirty="0" smtClean="0">
              <a:solidFill>
                <a:schemeClr val="tx1"/>
              </a:solidFill>
              <a:latin typeface="+mj-lt"/>
            </a:endParaRPr>
          </a:p>
          <a:p>
            <a:pPr marL="228600" indent="-228600">
              <a:buFont typeface="+mj-lt"/>
              <a:buAutoNum type="arabicPeriod"/>
            </a:pPr>
            <a:r>
              <a:rPr lang="en-US" sz="1200" dirty="0" smtClean="0">
                <a:solidFill>
                  <a:schemeClr val="tx1"/>
                </a:solidFill>
                <a:latin typeface="+mj-lt"/>
              </a:rPr>
              <a:t>Judgment Set</a:t>
            </a:r>
          </a:p>
          <a:p>
            <a:pPr marL="228600" indent="-228600">
              <a:buFont typeface="+mj-lt"/>
              <a:buAutoNum type="arabicPeriod"/>
            </a:pPr>
            <a:r>
              <a:rPr lang="en-US" sz="1200" dirty="0" smtClean="0">
                <a:solidFill>
                  <a:schemeClr val="tx1"/>
                </a:solidFill>
                <a:latin typeface="+mj-lt"/>
              </a:rPr>
              <a:t>Iris Rocket</a:t>
            </a:r>
          </a:p>
          <a:p>
            <a:pPr marL="228600" indent="-228600">
              <a:buFont typeface="+mj-lt"/>
              <a:buAutoNum type="arabicPeriod"/>
            </a:pPr>
            <a:r>
              <a:rPr lang="en-US" sz="1200" dirty="0" smtClean="0">
                <a:solidFill>
                  <a:schemeClr val="tx1"/>
                </a:solidFill>
                <a:latin typeface="+mj-lt"/>
              </a:rPr>
              <a:t>Mace</a:t>
            </a:r>
          </a:p>
          <a:p>
            <a:pPr marL="228600" indent="-228600">
              <a:buFont typeface="+mj-lt"/>
              <a:buAutoNum type="arabicPeriod"/>
            </a:pPr>
            <a:r>
              <a:rPr lang="en-US" sz="1200" dirty="0" smtClean="0">
                <a:solidFill>
                  <a:schemeClr val="tx1"/>
                </a:solidFill>
              </a:rPr>
              <a:t>Canopus’ </a:t>
            </a:r>
            <a:r>
              <a:rPr lang="en-US" sz="1200" dirty="0" smtClean="0">
                <a:solidFill>
                  <a:schemeClr val="tx1"/>
                </a:solidFill>
                <a:latin typeface="+mj-lt"/>
              </a:rPr>
              <a:t>Medal</a:t>
            </a:r>
            <a:endParaRPr lang="en-US" sz="1200" dirty="0" smtClean="0">
              <a:solidFill>
                <a:schemeClr val="tx1"/>
              </a:solidFill>
              <a:latin typeface="+mj-lt"/>
            </a:endParaRPr>
          </a:p>
        </p:txBody>
      </p:sp>
      <p:sp>
        <p:nvSpPr>
          <p:cNvPr id="45" name="Rounded Rectangle 44"/>
          <p:cNvSpPr/>
          <p:nvPr/>
        </p:nvSpPr>
        <p:spPr>
          <a:xfrm>
            <a:off x="4907280" y="5257800"/>
            <a:ext cx="1645920" cy="1371600"/>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Red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rgbClr val="000000"/>
                </a:solidFill>
              </a:rPr>
              <a:t>Rabbit Mask</a:t>
            </a:r>
            <a:endParaRPr lang="en-US" sz="1200" b="1" dirty="0" smtClean="0">
              <a:solidFill>
                <a:schemeClr val="tx1"/>
              </a:solidFill>
              <a:latin typeface="+mj-lt"/>
            </a:endParaRPr>
          </a:p>
          <a:p>
            <a:pPr marL="228600" indent="-228600">
              <a:buFont typeface="+mj-lt"/>
              <a:buAutoNum type="arabicPeriod"/>
            </a:pPr>
            <a:r>
              <a:rPr lang="en-US" sz="1200" dirty="0" smtClean="0">
                <a:solidFill>
                  <a:schemeClr val="tx1"/>
                </a:solidFill>
                <a:latin typeface="+mj-lt"/>
              </a:rPr>
              <a:t>Judgment Set</a:t>
            </a:r>
          </a:p>
          <a:p>
            <a:pPr marL="228600" indent="-228600">
              <a:buFont typeface="+mj-lt"/>
              <a:buAutoNum type="arabicPeriod"/>
            </a:pPr>
            <a:r>
              <a:rPr lang="en-US" sz="1200" dirty="0" smtClean="0">
                <a:solidFill>
                  <a:schemeClr val="tx1"/>
                </a:solidFill>
                <a:latin typeface="+mj-lt"/>
              </a:rPr>
              <a:t>Iris Rocket</a:t>
            </a:r>
          </a:p>
          <a:p>
            <a:pPr marL="228600" indent="-228600">
              <a:buFont typeface="+mj-lt"/>
              <a:buAutoNum type="arabicPeriod"/>
            </a:pPr>
            <a:r>
              <a:rPr lang="en-US" sz="1200" dirty="0" smtClean="0">
                <a:solidFill>
                  <a:schemeClr val="tx1"/>
                </a:solidFill>
                <a:latin typeface="+mj-lt"/>
              </a:rPr>
              <a:t>Mace</a:t>
            </a:r>
          </a:p>
          <a:p>
            <a:pPr marL="228600" indent="-228600">
              <a:buFont typeface="+mj-lt"/>
              <a:buAutoNum type="arabicPeriod"/>
            </a:pPr>
            <a:r>
              <a:rPr lang="en-US" sz="1200" dirty="0" smtClean="0">
                <a:solidFill>
                  <a:schemeClr val="tx1"/>
                </a:solidFill>
              </a:rPr>
              <a:t>Canopus’ </a:t>
            </a:r>
            <a:r>
              <a:rPr lang="en-US" sz="1200" dirty="0" smtClean="0">
                <a:solidFill>
                  <a:schemeClr val="tx1"/>
                </a:solidFill>
                <a:latin typeface="+mj-lt"/>
              </a:rPr>
              <a:t>Medal</a:t>
            </a:r>
            <a:endParaRPr lang="en-US" sz="1200" dirty="0" smtClean="0">
              <a:solidFill>
                <a:schemeClr val="tx1"/>
              </a:solidFill>
              <a:latin typeface="+mj-lt"/>
            </a:endParaRPr>
          </a:p>
        </p:txBody>
      </p:sp>
      <p:sp>
        <p:nvSpPr>
          <p:cNvPr id="46" name="Rounded Rectangle 45"/>
          <p:cNvSpPr/>
          <p:nvPr/>
        </p:nvSpPr>
        <p:spPr>
          <a:xfrm>
            <a:off x="7269480" y="5257800"/>
            <a:ext cx="1645920" cy="1371600"/>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Red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rgbClr val="000000"/>
                </a:solidFill>
              </a:rPr>
              <a:t>Rabbit Mask</a:t>
            </a:r>
            <a:endParaRPr lang="en-US" sz="1200" b="1" dirty="0" smtClean="0">
              <a:solidFill>
                <a:schemeClr val="tx1"/>
              </a:solidFill>
              <a:latin typeface="+mj-lt"/>
            </a:endParaRPr>
          </a:p>
          <a:p>
            <a:pPr marL="228600" indent="-228600">
              <a:buFont typeface="+mj-lt"/>
              <a:buAutoNum type="arabicPeriod"/>
            </a:pPr>
            <a:r>
              <a:rPr lang="en-US" sz="1200" dirty="0" smtClean="0">
                <a:solidFill>
                  <a:schemeClr val="tx1"/>
                </a:solidFill>
                <a:latin typeface="+mj-lt"/>
              </a:rPr>
              <a:t>Judgment Set</a:t>
            </a:r>
          </a:p>
          <a:p>
            <a:pPr marL="228600" indent="-228600">
              <a:buFont typeface="+mj-lt"/>
              <a:buAutoNum type="arabicPeriod"/>
            </a:pPr>
            <a:r>
              <a:rPr lang="en-US" sz="1200" dirty="0" smtClean="0">
                <a:solidFill>
                  <a:schemeClr val="tx1"/>
                </a:solidFill>
                <a:latin typeface="+mj-lt"/>
              </a:rPr>
              <a:t>Iris Rocket</a:t>
            </a:r>
          </a:p>
          <a:p>
            <a:pPr marL="228600" indent="-228600">
              <a:buFont typeface="+mj-lt"/>
              <a:buAutoNum type="arabicPeriod"/>
            </a:pPr>
            <a:r>
              <a:rPr lang="en-US" sz="1200" dirty="0" smtClean="0">
                <a:solidFill>
                  <a:schemeClr val="tx1"/>
                </a:solidFill>
                <a:latin typeface="+mj-lt"/>
              </a:rPr>
              <a:t>Mace</a:t>
            </a:r>
          </a:p>
          <a:p>
            <a:pPr marL="228600" indent="-228600">
              <a:buFont typeface="+mj-lt"/>
              <a:buAutoNum type="arabicPeriod"/>
            </a:pPr>
            <a:r>
              <a:rPr lang="en-US" sz="1200" dirty="0" smtClean="0">
                <a:solidFill>
                  <a:schemeClr val="tx1"/>
                </a:solidFill>
              </a:rPr>
              <a:t>Canopus’ </a:t>
            </a:r>
            <a:r>
              <a:rPr lang="en-US" sz="1200" dirty="0" smtClean="0">
                <a:solidFill>
                  <a:schemeClr val="tx1"/>
                </a:solidFill>
                <a:latin typeface="+mj-lt"/>
              </a:rPr>
              <a:t>Medal</a:t>
            </a:r>
            <a:endParaRPr lang="en-US" sz="1200" dirty="0" smtClean="0">
              <a:solidFill>
                <a:schemeClr val="tx1"/>
              </a:solidFill>
              <a:latin typeface="+mj-lt"/>
            </a:endParaRPr>
          </a:p>
        </p:txBody>
      </p:sp>
      <p:pic>
        <p:nvPicPr>
          <p:cNvPr id="52" name="Picture 4" descr="Z:\Personal\sean.greenroyd\!_Publishing Team\Planning Docs\04.2011 - Easter Spring Festival!\Explosive Easter Egg Images\Design .psds\red_basket.png"/>
          <p:cNvPicPr>
            <a:picLocks noChangeAspect="1" noChangeArrowheads="1"/>
          </p:cNvPicPr>
          <p:nvPr/>
        </p:nvPicPr>
        <p:blipFill>
          <a:blip r:embed="rId2" cstate="print"/>
          <a:srcRect/>
          <a:stretch>
            <a:fillRect/>
          </a:stretch>
        </p:blipFill>
        <p:spPr bwMode="auto">
          <a:xfrm rot="10800000">
            <a:off x="2895600" y="3338512"/>
            <a:ext cx="1155556" cy="171174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33400"/>
            <a:ext cx="91440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0" y="-23957"/>
            <a:ext cx="3429000" cy="369332"/>
          </a:xfrm>
          <a:prstGeom prst="rect">
            <a:avLst/>
          </a:prstGeom>
          <a:noFill/>
        </p:spPr>
        <p:txBody>
          <a:bodyPr wrap="square" rtlCol="0">
            <a:spAutoFit/>
          </a:bodyPr>
          <a:lstStyle/>
          <a:p>
            <a:r>
              <a:rPr lang="en-US" b="1" dirty="0" smtClean="0">
                <a:latin typeface="+mj-lt"/>
              </a:rPr>
              <a:t>Festival Heroes (#3)</a:t>
            </a:r>
            <a:endParaRPr lang="en-US" b="1" dirty="0">
              <a:latin typeface="+mj-lt"/>
            </a:endParaRPr>
          </a:p>
        </p:txBody>
      </p:sp>
      <p:cxnSp>
        <p:nvCxnSpPr>
          <p:cNvPr id="18" name="Straight Connector 17"/>
          <p:cNvCxnSpPr/>
          <p:nvPr/>
        </p:nvCxnSpPr>
        <p:spPr>
          <a:xfrm>
            <a:off x="0" y="304800"/>
            <a:ext cx="19050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924800" y="685800"/>
            <a:ext cx="1219200" cy="246221"/>
          </a:xfrm>
          <a:prstGeom prst="rect">
            <a:avLst/>
          </a:prstGeom>
          <a:noFill/>
        </p:spPr>
        <p:txBody>
          <a:bodyPr wrap="square" rtlCol="0" anchor="ctr">
            <a:spAutoFit/>
          </a:bodyPr>
          <a:lstStyle/>
          <a:p>
            <a:pPr algn="ctr"/>
            <a:r>
              <a:rPr lang="en-US" sz="1000" dirty="0" smtClean="0">
                <a:solidFill>
                  <a:schemeClr val="accent4"/>
                </a:solidFill>
              </a:rPr>
              <a:t>Home  |  Item Shop</a:t>
            </a:r>
            <a:endParaRPr lang="en-US" sz="1000" dirty="0">
              <a:solidFill>
                <a:schemeClr val="accent4"/>
              </a:solidFill>
            </a:endParaRPr>
          </a:p>
        </p:txBody>
      </p:sp>
      <p:sp>
        <p:nvSpPr>
          <p:cNvPr id="5" name="TextBox 4"/>
          <p:cNvSpPr txBox="1"/>
          <p:nvPr/>
        </p:nvSpPr>
        <p:spPr>
          <a:xfrm>
            <a:off x="1752600" y="496669"/>
            <a:ext cx="7315200" cy="646331"/>
          </a:xfrm>
          <a:prstGeom prst="rect">
            <a:avLst/>
          </a:prstGeom>
          <a:noFill/>
        </p:spPr>
        <p:txBody>
          <a:bodyPr wrap="square" rtlCol="0">
            <a:spAutoFit/>
          </a:bodyPr>
          <a:lstStyle/>
          <a:p>
            <a:pPr algn="ctr"/>
            <a:r>
              <a:rPr lang="en-US" sz="3600" b="1" dirty="0" smtClean="0">
                <a:solidFill>
                  <a:schemeClr val="accent4"/>
                </a:solidFill>
                <a:latin typeface="Calibri" pitchFamily="34" charset="0"/>
              </a:rPr>
              <a:t>Festival Heroes</a:t>
            </a:r>
            <a:r>
              <a:rPr lang="en-US" sz="3600" b="1" dirty="0" smtClean="0">
                <a:solidFill>
                  <a:schemeClr val="accent4"/>
                </a:solidFill>
                <a:latin typeface="Bookman Old Style" pitchFamily="18" charset="0"/>
              </a:rPr>
              <a:t>!</a:t>
            </a:r>
          </a:p>
        </p:txBody>
      </p:sp>
      <p:cxnSp>
        <p:nvCxnSpPr>
          <p:cNvPr id="57" name="Straight Connector 56"/>
          <p:cNvCxnSpPr/>
          <p:nvPr/>
        </p:nvCxnSpPr>
        <p:spPr>
          <a:xfrm>
            <a:off x="0" y="1066800"/>
            <a:ext cx="9144000"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sp>
        <p:nvSpPr>
          <p:cNvPr id="40" name="Rounded Rectangle 39"/>
          <p:cNvSpPr/>
          <p:nvPr/>
        </p:nvSpPr>
        <p:spPr>
          <a:xfrm>
            <a:off x="2471056" y="1219200"/>
            <a:ext cx="5791200" cy="762000"/>
          </a:xfrm>
          <a:prstGeom prst="roundRect">
            <a:avLst/>
          </a:prstGeom>
          <a:solidFill>
            <a:schemeClr val="accent1">
              <a:alpha val="96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Top 10 Explosive Egg Collectors</a:t>
            </a:r>
          </a:p>
          <a:p>
            <a:pPr algn="ctr"/>
            <a:endParaRPr lang="en-US" sz="800" b="1" dirty="0" smtClean="0"/>
          </a:p>
          <a:p>
            <a:pPr algn="ctr"/>
            <a:r>
              <a:rPr lang="en-US" sz="1400" b="1" i="1" dirty="0" smtClean="0"/>
              <a:t>Updated </a:t>
            </a:r>
            <a:r>
              <a:rPr lang="en-US" sz="1400" b="1" i="1" dirty="0" smtClean="0"/>
              <a:t>every night at midnight (PDT) during the event </a:t>
            </a:r>
            <a:r>
              <a:rPr lang="en-US" sz="1400" b="1" i="1" dirty="0" smtClean="0"/>
              <a:t>period!</a:t>
            </a:r>
          </a:p>
        </p:txBody>
      </p:sp>
      <p:pic>
        <p:nvPicPr>
          <p:cNvPr id="45" name="Picture 11" descr="Z:\Personal\sean.greenroyd\!_Publishing Team\Planning Docs\04.2011 - Easter Spring Festival!\Explosive Easter Egg Images\easter_egg_yellow.png"/>
          <p:cNvPicPr>
            <a:picLocks noChangeAspect="1" noChangeArrowheads="1"/>
          </p:cNvPicPr>
          <p:nvPr/>
        </p:nvPicPr>
        <p:blipFill>
          <a:blip r:embed="rId2" cstate="print"/>
          <a:srcRect/>
          <a:stretch>
            <a:fillRect/>
          </a:stretch>
        </p:blipFill>
        <p:spPr bwMode="auto">
          <a:xfrm>
            <a:off x="7666927" y="2057400"/>
            <a:ext cx="952381" cy="952381"/>
          </a:xfrm>
          <a:prstGeom prst="rect">
            <a:avLst/>
          </a:prstGeom>
          <a:noFill/>
          <a:ln w="6350">
            <a:noFill/>
          </a:ln>
        </p:spPr>
      </p:pic>
      <p:pic>
        <p:nvPicPr>
          <p:cNvPr id="46" name="Picture 10" descr="Z:\Personal\sean.greenroyd\!_Publishing Team\Planning Docs\04.2011 - Easter Spring Festival!\Explosive Easter Egg Images\easter_egg_red.png"/>
          <p:cNvPicPr>
            <a:picLocks noChangeAspect="1" noChangeArrowheads="1"/>
          </p:cNvPicPr>
          <p:nvPr/>
        </p:nvPicPr>
        <p:blipFill>
          <a:blip r:embed="rId3" cstate="print"/>
          <a:srcRect/>
          <a:stretch>
            <a:fillRect/>
          </a:stretch>
        </p:blipFill>
        <p:spPr bwMode="auto">
          <a:xfrm>
            <a:off x="5802488" y="2057400"/>
            <a:ext cx="952381" cy="952381"/>
          </a:xfrm>
          <a:prstGeom prst="rect">
            <a:avLst/>
          </a:prstGeom>
          <a:noFill/>
          <a:ln w="6350">
            <a:noFill/>
          </a:ln>
        </p:spPr>
      </p:pic>
      <p:pic>
        <p:nvPicPr>
          <p:cNvPr id="52" name="Picture 8" descr="Z:\Personal\sean.greenroyd\!_Publishing Team\Planning Docs\04.2011 - Easter Spring Festival!\Explosive Easter Egg Images\easter_egg_blue.png"/>
          <p:cNvPicPr>
            <a:picLocks noChangeAspect="1" noChangeArrowheads="1"/>
          </p:cNvPicPr>
          <p:nvPr/>
        </p:nvPicPr>
        <p:blipFill>
          <a:blip r:embed="rId4" cstate="print"/>
          <a:srcRect/>
          <a:stretch>
            <a:fillRect/>
          </a:stretch>
        </p:blipFill>
        <p:spPr bwMode="auto">
          <a:xfrm>
            <a:off x="3973688" y="2057400"/>
            <a:ext cx="952381" cy="952381"/>
          </a:xfrm>
          <a:prstGeom prst="rect">
            <a:avLst/>
          </a:prstGeom>
          <a:noFill/>
          <a:ln w="6350">
            <a:noFill/>
          </a:ln>
        </p:spPr>
      </p:pic>
      <p:sp>
        <p:nvSpPr>
          <p:cNvPr id="53" name="Rounded Rectangle 52"/>
          <p:cNvSpPr/>
          <p:nvPr/>
        </p:nvSpPr>
        <p:spPr>
          <a:xfrm>
            <a:off x="5486400" y="2938531"/>
            <a:ext cx="1645920" cy="2862072"/>
          </a:xfrm>
          <a:prstGeom prst="round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r>
              <a:rPr lang="en-US" sz="1200" b="1" u="sng" dirty="0" smtClean="0">
                <a:solidFill>
                  <a:schemeClr val="tx1"/>
                </a:solidFill>
              </a:rPr>
              <a:t>TOP 10 </a:t>
            </a:r>
            <a:r>
              <a:rPr lang="en-US" sz="1200" b="1" u="sng" dirty="0" smtClean="0">
                <a:solidFill>
                  <a:schemeClr val="tx1"/>
                </a:solidFill>
              </a:rPr>
              <a:t>Red Egg</a:t>
            </a:r>
            <a:endParaRPr lang="en-US" sz="1200" b="1" u="sng" dirty="0" smtClean="0">
              <a:solidFill>
                <a:schemeClr val="tx1"/>
              </a:solidFill>
            </a:endParaRPr>
          </a:p>
          <a:p>
            <a:pPr marL="228600" indent="-228600" algn="ctr"/>
            <a:r>
              <a:rPr lang="en-US" sz="1200" b="1" u="sng" dirty="0" smtClean="0">
                <a:solidFill>
                  <a:schemeClr val="tx1"/>
                </a:solidFill>
              </a:rPr>
              <a:t>Collectors</a:t>
            </a:r>
          </a:p>
          <a:p>
            <a:pPr marL="228600" indent="-228600" algn="ctr"/>
            <a:endParaRPr lang="en-US" sz="800" b="1" u="sng" dirty="0" smtClean="0">
              <a:solidFill>
                <a:schemeClr val="tx1"/>
              </a:solidFill>
            </a:endParaRPr>
          </a:p>
          <a:p>
            <a:pPr marL="228600" indent="-228600"/>
            <a:r>
              <a:rPr lang="en-US" sz="1200" b="1" u="sng" dirty="0" smtClean="0">
                <a:solidFill>
                  <a:schemeClr val="tx1"/>
                </a:solidFill>
              </a:rPr>
              <a:t>Character</a:t>
            </a:r>
            <a:r>
              <a:rPr lang="en-US" sz="1200" dirty="0" smtClean="0">
                <a:solidFill>
                  <a:schemeClr val="tx1"/>
                </a:solidFill>
              </a:rPr>
              <a:t>	</a:t>
            </a:r>
            <a:r>
              <a:rPr lang="en-US" sz="1200" b="1" u="sng" dirty="0" smtClean="0">
                <a:solidFill>
                  <a:schemeClr val="tx1"/>
                </a:solidFill>
              </a:rPr>
              <a:t>Eggs</a:t>
            </a:r>
          </a:p>
          <a:p>
            <a:pPr marL="228600" indent="-228600">
              <a:buFont typeface="+mj-lt"/>
              <a:buAutoNum type="arabicPeriod"/>
            </a:pPr>
            <a:endParaRPr lang="en-US" sz="800" dirty="0" smtClean="0">
              <a:solidFill>
                <a:schemeClr val="tx1"/>
              </a:solidFill>
            </a:endParaRPr>
          </a:p>
          <a:p>
            <a:pPr marL="228600" indent="-228600">
              <a:buFont typeface="+mj-lt"/>
              <a:buAutoNum type="arabicPeriod"/>
            </a:pPr>
            <a:r>
              <a:rPr lang="en-US" sz="1200" dirty="0" smtClean="0">
                <a:solidFill>
                  <a:schemeClr val="tx1"/>
                </a:solidFill>
              </a:rPr>
              <a:t>Player1	30</a:t>
            </a:r>
          </a:p>
          <a:p>
            <a:pPr marL="228600" indent="-228600">
              <a:buFont typeface="+mj-lt"/>
              <a:buAutoNum type="arabicPeriod"/>
            </a:pPr>
            <a:r>
              <a:rPr lang="en-US" sz="1200" dirty="0" smtClean="0">
                <a:solidFill>
                  <a:schemeClr val="tx1"/>
                </a:solidFill>
              </a:rPr>
              <a:t>Player2	28</a:t>
            </a:r>
          </a:p>
          <a:p>
            <a:pPr marL="228600" indent="-228600">
              <a:buFont typeface="+mj-lt"/>
              <a:buAutoNum type="arabicPeriod"/>
            </a:pPr>
            <a:r>
              <a:rPr lang="en-US" sz="1200" dirty="0" smtClean="0">
                <a:solidFill>
                  <a:schemeClr val="tx1"/>
                </a:solidFill>
              </a:rPr>
              <a:t>Player3	25</a:t>
            </a:r>
          </a:p>
          <a:p>
            <a:pPr marL="228600" indent="-228600">
              <a:buFont typeface="+mj-lt"/>
              <a:buAutoNum type="arabicPeriod"/>
            </a:pPr>
            <a:r>
              <a:rPr lang="en-US" sz="1200" dirty="0" smtClean="0">
                <a:solidFill>
                  <a:schemeClr val="tx1"/>
                </a:solidFill>
              </a:rPr>
              <a:t>Player4	22</a:t>
            </a:r>
          </a:p>
          <a:p>
            <a:pPr marL="228600" indent="-228600">
              <a:buFont typeface="+mj-lt"/>
              <a:buAutoNum type="arabicPeriod"/>
            </a:pPr>
            <a:r>
              <a:rPr lang="en-US" sz="1200" dirty="0" smtClean="0">
                <a:solidFill>
                  <a:schemeClr val="tx1"/>
                </a:solidFill>
              </a:rPr>
              <a:t>Player5	20</a:t>
            </a:r>
          </a:p>
          <a:p>
            <a:pPr marL="228600" indent="-228600">
              <a:buFont typeface="+mj-lt"/>
              <a:buAutoNum type="arabicPeriod"/>
            </a:pPr>
            <a:r>
              <a:rPr lang="en-US" sz="1200" dirty="0" smtClean="0">
                <a:solidFill>
                  <a:schemeClr val="tx1"/>
                </a:solidFill>
              </a:rPr>
              <a:t>Player6	18</a:t>
            </a:r>
          </a:p>
          <a:p>
            <a:pPr marL="228600" indent="-228600">
              <a:buFont typeface="+mj-lt"/>
              <a:buAutoNum type="arabicPeriod"/>
            </a:pPr>
            <a:r>
              <a:rPr lang="en-US" sz="1200" dirty="0" smtClean="0">
                <a:solidFill>
                  <a:schemeClr val="tx1"/>
                </a:solidFill>
              </a:rPr>
              <a:t>Player7	15</a:t>
            </a:r>
          </a:p>
          <a:p>
            <a:pPr marL="228600" indent="-228600">
              <a:buFont typeface="+mj-lt"/>
              <a:buAutoNum type="arabicPeriod"/>
            </a:pPr>
            <a:r>
              <a:rPr lang="en-US" sz="1200" dirty="0" smtClean="0">
                <a:solidFill>
                  <a:schemeClr val="tx1"/>
                </a:solidFill>
              </a:rPr>
              <a:t>Player8	13</a:t>
            </a:r>
          </a:p>
          <a:p>
            <a:pPr marL="228600" indent="-228600">
              <a:buFont typeface="+mj-lt"/>
              <a:buAutoNum type="arabicPeriod"/>
            </a:pPr>
            <a:r>
              <a:rPr lang="en-US" sz="1200" dirty="0" smtClean="0">
                <a:solidFill>
                  <a:schemeClr val="tx1"/>
                </a:solidFill>
              </a:rPr>
              <a:t>Player9	11</a:t>
            </a:r>
          </a:p>
          <a:p>
            <a:pPr marL="228600" indent="-228600">
              <a:buFont typeface="+mj-lt"/>
              <a:buAutoNum type="arabicPeriod"/>
            </a:pPr>
            <a:r>
              <a:rPr lang="en-US" sz="1200" dirty="0" smtClean="0">
                <a:solidFill>
                  <a:schemeClr val="tx1"/>
                </a:solidFill>
              </a:rPr>
              <a:t>Player10	10</a:t>
            </a:r>
          </a:p>
        </p:txBody>
      </p:sp>
      <p:sp>
        <p:nvSpPr>
          <p:cNvPr id="54" name="Rounded Rectangle 53"/>
          <p:cNvSpPr/>
          <p:nvPr/>
        </p:nvSpPr>
        <p:spPr>
          <a:xfrm>
            <a:off x="3638006" y="2933580"/>
            <a:ext cx="1645920" cy="2862072"/>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r>
              <a:rPr lang="en-US" sz="1200" b="1" u="sng" dirty="0" smtClean="0">
                <a:solidFill>
                  <a:schemeClr val="tx1"/>
                </a:solidFill>
              </a:rPr>
              <a:t>TOP 10 </a:t>
            </a:r>
            <a:r>
              <a:rPr lang="en-US" sz="1200" b="1" u="sng" dirty="0" smtClean="0">
                <a:solidFill>
                  <a:schemeClr val="tx1"/>
                </a:solidFill>
              </a:rPr>
              <a:t>Blue Egg</a:t>
            </a:r>
            <a:endParaRPr lang="en-US" sz="1200" b="1" u="sng" dirty="0" smtClean="0">
              <a:solidFill>
                <a:schemeClr val="tx1"/>
              </a:solidFill>
            </a:endParaRPr>
          </a:p>
          <a:p>
            <a:pPr marL="228600" indent="-228600" algn="ctr"/>
            <a:r>
              <a:rPr lang="en-US" sz="1200" b="1" u="sng" dirty="0" smtClean="0">
                <a:solidFill>
                  <a:schemeClr val="tx1"/>
                </a:solidFill>
              </a:rPr>
              <a:t>Collectors</a:t>
            </a:r>
          </a:p>
          <a:p>
            <a:pPr marL="228600" indent="-228600" algn="ctr"/>
            <a:endParaRPr lang="en-US" sz="800" b="1" u="sng" dirty="0" smtClean="0">
              <a:solidFill>
                <a:schemeClr val="tx1"/>
              </a:solidFill>
            </a:endParaRPr>
          </a:p>
          <a:p>
            <a:pPr marL="228600" indent="-228600"/>
            <a:r>
              <a:rPr lang="en-US" sz="1200" b="1" u="sng" dirty="0" smtClean="0">
                <a:solidFill>
                  <a:schemeClr val="tx1"/>
                </a:solidFill>
              </a:rPr>
              <a:t>Character</a:t>
            </a:r>
            <a:r>
              <a:rPr lang="en-US" sz="1200" dirty="0" smtClean="0">
                <a:solidFill>
                  <a:schemeClr val="tx1"/>
                </a:solidFill>
              </a:rPr>
              <a:t>	</a:t>
            </a:r>
            <a:r>
              <a:rPr lang="en-US" sz="1200" b="1" u="sng" dirty="0" smtClean="0">
                <a:solidFill>
                  <a:schemeClr val="tx1"/>
                </a:solidFill>
              </a:rPr>
              <a:t>Eggs</a:t>
            </a:r>
          </a:p>
          <a:p>
            <a:pPr marL="228600" indent="-228600">
              <a:buFont typeface="+mj-lt"/>
              <a:buAutoNum type="arabicPeriod"/>
            </a:pPr>
            <a:endParaRPr lang="en-US" sz="800" dirty="0" smtClean="0">
              <a:solidFill>
                <a:schemeClr val="tx1"/>
              </a:solidFill>
            </a:endParaRPr>
          </a:p>
          <a:p>
            <a:pPr marL="228600" indent="-228600">
              <a:buFont typeface="+mj-lt"/>
              <a:buAutoNum type="arabicPeriod"/>
            </a:pPr>
            <a:r>
              <a:rPr lang="en-US" sz="1200" dirty="0" smtClean="0">
                <a:solidFill>
                  <a:schemeClr val="tx1"/>
                </a:solidFill>
              </a:rPr>
              <a:t>Player1	30</a:t>
            </a:r>
          </a:p>
          <a:p>
            <a:pPr marL="228600" indent="-228600">
              <a:buFont typeface="+mj-lt"/>
              <a:buAutoNum type="arabicPeriod"/>
            </a:pPr>
            <a:r>
              <a:rPr lang="en-US" sz="1200" dirty="0" smtClean="0">
                <a:solidFill>
                  <a:schemeClr val="tx1"/>
                </a:solidFill>
              </a:rPr>
              <a:t>Player2	28</a:t>
            </a:r>
          </a:p>
          <a:p>
            <a:pPr marL="228600" indent="-228600">
              <a:buFont typeface="+mj-lt"/>
              <a:buAutoNum type="arabicPeriod"/>
            </a:pPr>
            <a:r>
              <a:rPr lang="en-US" sz="1200" dirty="0" smtClean="0">
                <a:solidFill>
                  <a:schemeClr val="tx1"/>
                </a:solidFill>
              </a:rPr>
              <a:t>Player3	25</a:t>
            </a:r>
          </a:p>
          <a:p>
            <a:pPr marL="228600" indent="-228600">
              <a:buFont typeface="+mj-lt"/>
              <a:buAutoNum type="arabicPeriod"/>
            </a:pPr>
            <a:r>
              <a:rPr lang="en-US" sz="1200" dirty="0" smtClean="0">
                <a:solidFill>
                  <a:schemeClr val="tx1"/>
                </a:solidFill>
              </a:rPr>
              <a:t>Player4	22</a:t>
            </a:r>
          </a:p>
          <a:p>
            <a:pPr marL="228600" indent="-228600">
              <a:buFont typeface="+mj-lt"/>
              <a:buAutoNum type="arabicPeriod"/>
            </a:pPr>
            <a:r>
              <a:rPr lang="en-US" sz="1200" dirty="0" smtClean="0">
                <a:solidFill>
                  <a:schemeClr val="tx1"/>
                </a:solidFill>
              </a:rPr>
              <a:t>Player5	20</a:t>
            </a:r>
          </a:p>
          <a:p>
            <a:pPr marL="228600" indent="-228600">
              <a:buFont typeface="+mj-lt"/>
              <a:buAutoNum type="arabicPeriod"/>
            </a:pPr>
            <a:r>
              <a:rPr lang="en-US" sz="1200" dirty="0" smtClean="0">
                <a:solidFill>
                  <a:schemeClr val="tx1"/>
                </a:solidFill>
              </a:rPr>
              <a:t>Player6	18</a:t>
            </a:r>
          </a:p>
          <a:p>
            <a:pPr marL="228600" indent="-228600">
              <a:buFont typeface="+mj-lt"/>
              <a:buAutoNum type="arabicPeriod"/>
            </a:pPr>
            <a:r>
              <a:rPr lang="en-US" sz="1200" dirty="0" smtClean="0">
                <a:solidFill>
                  <a:schemeClr val="tx1"/>
                </a:solidFill>
              </a:rPr>
              <a:t>Player7	15</a:t>
            </a:r>
          </a:p>
          <a:p>
            <a:pPr marL="228600" indent="-228600">
              <a:buFont typeface="+mj-lt"/>
              <a:buAutoNum type="arabicPeriod"/>
            </a:pPr>
            <a:r>
              <a:rPr lang="en-US" sz="1200" dirty="0" smtClean="0">
                <a:solidFill>
                  <a:schemeClr val="tx1"/>
                </a:solidFill>
              </a:rPr>
              <a:t>Player8	13</a:t>
            </a:r>
          </a:p>
          <a:p>
            <a:pPr marL="228600" indent="-228600">
              <a:buFont typeface="+mj-lt"/>
              <a:buAutoNum type="arabicPeriod"/>
            </a:pPr>
            <a:r>
              <a:rPr lang="en-US" sz="1200" dirty="0" smtClean="0">
                <a:solidFill>
                  <a:schemeClr val="tx1"/>
                </a:solidFill>
              </a:rPr>
              <a:t>Player9	11</a:t>
            </a:r>
          </a:p>
          <a:p>
            <a:pPr marL="228600" indent="-228600">
              <a:buFont typeface="+mj-lt"/>
              <a:buAutoNum type="arabicPeriod"/>
            </a:pPr>
            <a:r>
              <a:rPr lang="en-US" sz="1200" dirty="0" smtClean="0">
                <a:solidFill>
                  <a:schemeClr val="tx1"/>
                </a:solidFill>
              </a:rPr>
              <a:t>Player10	10</a:t>
            </a:r>
          </a:p>
        </p:txBody>
      </p:sp>
      <p:pic>
        <p:nvPicPr>
          <p:cNvPr id="47" name="Picture 9" descr="Z:\Personal\sean.greenroyd\!_Publishing Team\Planning Docs\04.2011 - Easter Spring Festival!\Explosive Easter Egg Images\easter_egg_green.png"/>
          <p:cNvPicPr>
            <a:picLocks noChangeAspect="1" noChangeArrowheads="1"/>
          </p:cNvPicPr>
          <p:nvPr/>
        </p:nvPicPr>
        <p:blipFill>
          <a:blip r:embed="rId5" cstate="print"/>
          <a:srcRect/>
          <a:stretch>
            <a:fillRect/>
          </a:stretch>
        </p:blipFill>
        <p:spPr bwMode="auto">
          <a:xfrm>
            <a:off x="2094246" y="2057400"/>
            <a:ext cx="952381" cy="952381"/>
          </a:xfrm>
          <a:prstGeom prst="rect">
            <a:avLst/>
          </a:prstGeom>
          <a:noFill/>
          <a:ln w="6350">
            <a:noFill/>
          </a:ln>
        </p:spPr>
      </p:pic>
      <p:sp>
        <p:nvSpPr>
          <p:cNvPr id="55" name="Rounded Rectangle 54"/>
          <p:cNvSpPr/>
          <p:nvPr/>
        </p:nvSpPr>
        <p:spPr>
          <a:xfrm>
            <a:off x="1752600" y="2933580"/>
            <a:ext cx="1645920" cy="2857619"/>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r>
              <a:rPr lang="en-US" sz="1200" b="1" u="sng" dirty="0" smtClean="0">
                <a:solidFill>
                  <a:schemeClr val="tx1"/>
                </a:solidFill>
                <a:latin typeface="+mj-lt"/>
              </a:rPr>
              <a:t>TOP 10 Green Egg</a:t>
            </a:r>
          </a:p>
          <a:p>
            <a:pPr marL="228600" indent="-228600" algn="ctr"/>
            <a:r>
              <a:rPr lang="en-US" sz="1200" b="1" u="sng" dirty="0" smtClean="0">
                <a:solidFill>
                  <a:schemeClr val="tx1"/>
                </a:solidFill>
                <a:latin typeface="+mj-lt"/>
              </a:rPr>
              <a:t>Collectors</a:t>
            </a:r>
          </a:p>
          <a:p>
            <a:pPr marL="228600" indent="-228600" algn="ctr"/>
            <a:endParaRPr lang="en-US" sz="800" b="1" u="sng" dirty="0" smtClean="0">
              <a:solidFill>
                <a:schemeClr val="tx1"/>
              </a:solidFill>
              <a:latin typeface="+mj-lt"/>
            </a:endParaRPr>
          </a:p>
          <a:p>
            <a:pPr marL="228600" indent="-228600"/>
            <a:r>
              <a:rPr lang="en-US" sz="1200" b="1" u="sng" dirty="0" smtClean="0">
                <a:solidFill>
                  <a:schemeClr val="tx1"/>
                </a:solidFill>
                <a:latin typeface="+mj-lt"/>
              </a:rPr>
              <a:t>Character</a:t>
            </a:r>
            <a:r>
              <a:rPr lang="en-US" sz="1200" dirty="0" smtClean="0">
                <a:solidFill>
                  <a:schemeClr val="tx1"/>
                </a:solidFill>
                <a:latin typeface="+mj-lt"/>
              </a:rPr>
              <a:t>	</a:t>
            </a:r>
            <a:r>
              <a:rPr lang="en-US" sz="1200" b="1" u="sng" dirty="0" smtClean="0">
                <a:solidFill>
                  <a:schemeClr val="tx1"/>
                </a:solidFill>
                <a:latin typeface="+mj-lt"/>
              </a:rPr>
              <a:t>Eggs</a:t>
            </a:r>
          </a:p>
          <a:p>
            <a:pPr marL="228600" indent="-228600">
              <a:buFont typeface="+mj-lt"/>
              <a:buAutoNum type="arabicPeriod"/>
            </a:pPr>
            <a:endParaRPr lang="en-US" sz="800" dirty="0" smtClean="0">
              <a:solidFill>
                <a:schemeClr val="tx1"/>
              </a:solidFill>
              <a:latin typeface="+mj-lt"/>
            </a:endParaRPr>
          </a:p>
          <a:p>
            <a:pPr marL="228600" indent="-228600">
              <a:buFont typeface="+mj-lt"/>
              <a:buAutoNum type="arabicPeriod"/>
            </a:pPr>
            <a:r>
              <a:rPr lang="en-US" sz="1200" dirty="0" smtClean="0">
                <a:solidFill>
                  <a:schemeClr val="tx1"/>
                </a:solidFill>
                <a:latin typeface="+mj-lt"/>
              </a:rPr>
              <a:t>Player1	30</a:t>
            </a:r>
          </a:p>
          <a:p>
            <a:pPr marL="228600" indent="-228600">
              <a:buFont typeface="+mj-lt"/>
              <a:buAutoNum type="arabicPeriod"/>
            </a:pPr>
            <a:r>
              <a:rPr lang="en-US" sz="1200" dirty="0" smtClean="0">
                <a:solidFill>
                  <a:schemeClr val="tx1"/>
                </a:solidFill>
              </a:rPr>
              <a:t>Player2</a:t>
            </a:r>
            <a:r>
              <a:rPr lang="en-US" sz="1200" dirty="0" smtClean="0">
                <a:solidFill>
                  <a:schemeClr val="tx1"/>
                </a:solidFill>
              </a:rPr>
              <a:t>	</a:t>
            </a:r>
            <a:r>
              <a:rPr lang="en-US" sz="1200" dirty="0" smtClean="0">
                <a:solidFill>
                  <a:schemeClr val="tx1"/>
                </a:solidFill>
              </a:rPr>
              <a:t>28</a:t>
            </a:r>
          </a:p>
          <a:p>
            <a:pPr marL="228600" indent="-228600">
              <a:buFont typeface="+mj-lt"/>
              <a:buAutoNum type="arabicPeriod"/>
            </a:pPr>
            <a:r>
              <a:rPr lang="en-US" sz="1200" dirty="0" smtClean="0">
                <a:solidFill>
                  <a:schemeClr val="tx1"/>
                </a:solidFill>
              </a:rPr>
              <a:t>Player3</a:t>
            </a:r>
            <a:r>
              <a:rPr lang="en-US" sz="1200" dirty="0" smtClean="0">
                <a:solidFill>
                  <a:schemeClr val="tx1"/>
                </a:solidFill>
              </a:rPr>
              <a:t>	</a:t>
            </a:r>
            <a:r>
              <a:rPr lang="en-US" sz="1200" dirty="0" smtClean="0">
                <a:solidFill>
                  <a:schemeClr val="tx1"/>
                </a:solidFill>
              </a:rPr>
              <a:t>25</a:t>
            </a:r>
          </a:p>
          <a:p>
            <a:pPr marL="228600" indent="-228600">
              <a:buFont typeface="+mj-lt"/>
              <a:buAutoNum type="arabicPeriod"/>
            </a:pPr>
            <a:r>
              <a:rPr lang="en-US" sz="1200" dirty="0" smtClean="0">
                <a:solidFill>
                  <a:schemeClr val="tx1"/>
                </a:solidFill>
              </a:rPr>
              <a:t>Player4</a:t>
            </a:r>
            <a:r>
              <a:rPr lang="en-US" sz="1200" dirty="0" smtClean="0">
                <a:solidFill>
                  <a:schemeClr val="tx1"/>
                </a:solidFill>
              </a:rPr>
              <a:t>	</a:t>
            </a:r>
            <a:r>
              <a:rPr lang="en-US" sz="1200" dirty="0" smtClean="0">
                <a:solidFill>
                  <a:schemeClr val="tx1"/>
                </a:solidFill>
              </a:rPr>
              <a:t>22</a:t>
            </a:r>
          </a:p>
          <a:p>
            <a:pPr marL="228600" indent="-228600">
              <a:buFont typeface="+mj-lt"/>
              <a:buAutoNum type="arabicPeriod"/>
            </a:pPr>
            <a:r>
              <a:rPr lang="en-US" sz="1200" dirty="0" smtClean="0">
                <a:solidFill>
                  <a:schemeClr val="tx1"/>
                </a:solidFill>
              </a:rPr>
              <a:t>Player5</a:t>
            </a:r>
            <a:r>
              <a:rPr lang="en-US" sz="1200" dirty="0" smtClean="0">
                <a:solidFill>
                  <a:schemeClr val="tx1"/>
                </a:solidFill>
              </a:rPr>
              <a:t>	</a:t>
            </a:r>
            <a:r>
              <a:rPr lang="en-US" sz="1200" dirty="0" smtClean="0">
                <a:solidFill>
                  <a:schemeClr val="tx1"/>
                </a:solidFill>
              </a:rPr>
              <a:t>20</a:t>
            </a:r>
          </a:p>
          <a:p>
            <a:pPr marL="228600" indent="-228600">
              <a:buFont typeface="+mj-lt"/>
              <a:buAutoNum type="arabicPeriod"/>
            </a:pPr>
            <a:r>
              <a:rPr lang="en-US" sz="1200" dirty="0" smtClean="0">
                <a:solidFill>
                  <a:schemeClr val="tx1"/>
                </a:solidFill>
              </a:rPr>
              <a:t>Player6</a:t>
            </a:r>
            <a:r>
              <a:rPr lang="en-US" sz="1200" dirty="0" smtClean="0">
                <a:solidFill>
                  <a:schemeClr val="tx1"/>
                </a:solidFill>
              </a:rPr>
              <a:t>	</a:t>
            </a:r>
            <a:r>
              <a:rPr lang="en-US" sz="1200" dirty="0" smtClean="0">
                <a:solidFill>
                  <a:schemeClr val="tx1"/>
                </a:solidFill>
              </a:rPr>
              <a:t>18</a:t>
            </a:r>
          </a:p>
          <a:p>
            <a:pPr marL="228600" indent="-228600">
              <a:buFont typeface="+mj-lt"/>
              <a:buAutoNum type="arabicPeriod"/>
            </a:pPr>
            <a:r>
              <a:rPr lang="en-US" sz="1200" dirty="0" smtClean="0">
                <a:solidFill>
                  <a:schemeClr val="tx1"/>
                </a:solidFill>
              </a:rPr>
              <a:t>Player7</a:t>
            </a:r>
            <a:r>
              <a:rPr lang="en-US" sz="1200" dirty="0" smtClean="0">
                <a:solidFill>
                  <a:schemeClr val="tx1"/>
                </a:solidFill>
              </a:rPr>
              <a:t>	</a:t>
            </a:r>
            <a:r>
              <a:rPr lang="en-US" sz="1200" dirty="0" smtClean="0">
                <a:solidFill>
                  <a:schemeClr val="tx1"/>
                </a:solidFill>
              </a:rPr>
              <a:t>15</a:t>
            </a:r>
          </a:p>
          <a:p>
            <a:pPr marL="228600" indent="-228600">
              <a:buFont typeface="+mj-lt"/>
              <a:buAutoNum type="arabicPeriod"/>
            </a:pPr>
            <a:r>
              <a:rPr lang="en-US" sz="1200" dirty="0" smtClean="0">
                <a:solidFill>
                  <a:schemeClr val="tx1"/>
                </a:solidFill>
              </a:rPr>
              <a:t>Player8</a:t>
            </a:r>
            <a:r>
              <a:rPr lang="en-US" sz="1200" dirty="0" smtClean="0">
                <a:solidFill>
                  <a:schemeClr val="tx1"/>
                </a:solidFill>
              </a:rPr>
              <a:t>	</a:t>
            </a:r>
            <a:r>
              <a:rPr lang="en-US" sz="1200" dirty="0" smtClean="0">
                <a:solidFill>
                  <a:schemeClr val="tx1"/>
                </a:solidFill>
              </a:rPr>
              <a:t>13</a:t>
            </a:r>
          </a:p>
          <a:p>
            <a:pPr marL="228600" indent="-228600">
              <a:buFont typeface="+mj-lt"/>
              <a:buAutoNum type="arabicPeriod"/>
            </a:pPr>
            <a:r>
              <a:rPr lang="en-US" sz="1200" dirty="0" smtClean="0">
                <a:solidFill>
                  <a:schemeClr val="tx1"/>
                </a:solidFill>
              </a:rPr>
              <a:t>Player9</a:t>
            </a:r>
            <a:r>
              <a:rPr lang="en-US" sz="1200" dirty="0" smtClean="0">
                <a:solidFill>
                  <a:schemeClr val="tx1"/>
                </a:solidFill>
              </a:rPr>
              <a:t>	</a:t>
            </a:r>
            <a:r>
              <a:rPr lang="en-US" sz="1200" dirty="0" smtClean="0">
                <a:solidFill>
                  <a:schemeClr val="tx1"/>
                </a:solidFill>
              </a:rPr>
              <a:t>11</a:t>
            </a:r>
          </a:p>
          <a:p>
            <a:pPr marL="228600" indent="-228600">
              <a:buFont typeface="+mj-lt"/>
              <a:buAutoNum type="arabicPeriod"/>
            </a:pPr>
            <a:r>
              <a:rPr lang="en-US" sz="1200" dirty="0" smtClean="0">
                <a:solidFill>
                  <a:schemeClr val="tx1"/>
                </a:solidFill>
              </a:rPr>
              <a:t>Player10</a:t>
            </a:r>
            <a:r>
              <a:rPr lang="en-US" sz="1200" dirty="0" smtClean="0">
                <a:solidFill>
                  <a:schemeClr val="tx1"/>
                </a:solidFill>
              </a:rPr>
              <a:t>	</a:t>
            </a:r>
            <a:r>
              <a:rPr lang="en-US" sz="1200" dirty="0" smtClean="0">
                <a:solidFill>
                  <a:schemeClr val="tx1"/>
                </a:solidFill>
              </a:rPr>
              <a:t>10</a:t>
            </a:r>
            <a:endParaRPr lang="en-US" sz="1200" dirty="0" smtClean="0">
              <a:solidFill>
                <a:schemeClr val="tx1"/>
              </a:solidFill>
              <a:latin typeface="+mj-lt"/>
            </a:endParaRPr>
          </a:p>
        </p:txBody>
      </p:sp>
      <p:sp>
        <p:nvSpPr>
          <p:cNvPr id="56" name="Rounded Rectangle 55"/>
          <p:cNvSpPr/>
          <p:nvPr/>
        </p:nvSpPr>
        <p:spPr>
          <a:xfrm>
            <a:off x="7345680" y="2933581"/>
            <a:ext cx="1645920" cy="2862072"/>
          </a:xfrm>
          <a:prstGeom prst="roundRect">
            <a:avLst/>
          </a:prstGeom>
          <a:ln>
            <a:solidFill>
              <a:srgbClr val="FFCC00"/>
            </a:solidFill>
          </a:ln>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r>
              <a:rPr lang="en-US" sz="1200" b="1" u="sng" dirty="0" smtClean="0">
                <a:solidFill>
                  <a:schemeClr val="tx1"/>
                </a:solidFill>
              </a:rPr>
              <a:t>TOP 10 </a:t>
            </a:r>
            <a:r>
              <a:rPr lang="en-US" sz="1200" b="1" u="sng" dirty="0" smtClean="0">
                <a:solidFill>
                  <a:schemeClr val="tx1"/>
                </a:solidFill>
              </a:rPr>
              <a:t>Yellow Egg</a:t>
            </a:r>
            <a:endParaRPr lang="en-US" sz="1200" b="1" u="sng" dirty="0" smtClean="0">
              <a:solidFill>
                <a:schemeClr val="tx1"/>
              </a:solidFill>
            </a:endParaRPr>
          </a:p>
          <a:p>
            <a:pPr marL="228600" indent="-228600" algn="ctr"/>
            <a:r>
              <a:rPr lang="en-US" sz="1200" b="1" u="sng" dirty="0" smtClean="0">
                <a:solidFill>
                  <a:schemeClr val="tx1"/>
                </a:solidFill>
              </a:rPr>
              <a:t>Collectors</a:t>
            </a:r>
          </a:p>
          <a:p>
            <a:pPr marL="228600" indent="-228600" algn="ctr"/>
            <a:endParaRPr lang="en-US" sz="800" b="1" u="sng" dirty="0" smtClean="0">
              <a:solidFill>
                <a:schemeClr val="tx1"/>
              </a:solidFill>
            </a:endParaRPr>
          </a:p>
          <a:p>
            <a:pPr marL="228600" indent="-228600"/>
            <a:r>
              <a:rPr lang="en-US" sz="1200" b="1" u="sng" dirty="0" smtClean="0">
                <a:solidFill>
                  <a:schemeClr val="tx1"/>
                </a:solidFill>
              </a:rPr>
              <a:t>Character</a:t>
            </a:r>
            <a:r>
              <a:rPr lang="en-US" sz="1200" dirty="0" smtClean="0">
                <a:solidFill>
                  <a:schemeClr val="tx1"/>
                </a:solidFill>
              </a:rPr>
              <a:t>	</a:t>
            </a:r>
            <a:r>
              <a:rPr lang="en-US" sz="1200" b="1" u="sng" dirty="0" smtClean="0">
                <a:solidFill>
                  <a:schemeClr val="tx1"/>
                </a:solidFill>
              </a:rPr>
              <a:t>Eggs</a:t>
            </a:r>
          </a:p>
          <a:p>
            <a:pPr marL="228600" indent="-228600">
              <a:buFont typeface="+mj-lt"/>
              <a:buAutoNum type="arabicPeriod"/>
            </a:pPr>
            <a:endParaRPr lang="en-US" sz="800" dirty="0" smtClean="0">
              <a:solidFill>
                <a:schemeClr val="tx1"/>
              </a:solidFill>
            </a:endParaRPr>
          </a:p>
          <a:p>
            <a:pPr marL="228600" indent="-228600">
              <a:buFont typeface="+mj-lt"/>
              <a:buAutoNum type="arabicPeriod"/>
            </a:pPr>
            <a:r>
              <a:rPr lang="en-US" sz="1200" dirty="0" smtClean="0">
                <a:solidFill>
                  <a:schemeClr val="tx1"/>
                </a:solidFill>
              </a:rPr>
              <a:t>Player1	30</a:t>
            </a:r>
          </a:p>
          <a:p>
            <a:pPr marL="228600" indent="-228600">
              <a:buFont typeface="+mj-lt"/>
              <a:buAutoNum type="arabicPeriod"/>
            </a:pPr>
            <a:r>
              <a:rPr lang="en-US" sz="1200" dirty="0" smtClean="0">
                <a:solidFill>
                  <a:schemeClr val="tx1"/>
                </a:solidFill>
              </a:rPr>
              <a:t>Player2	28</a:t>
            </a:r>
          </a:p>
          <a:p>
            <a:pPr marL="228600" indent="-228600">
              <a:buFont typeface="+mj-lt"/>
              <a:buAutoNum type="arabicPeriod"/>
            </a:pPr>
            <a:r>
              <a:rPr lang="en-US" sz="1200" dirty="0" smtClean="0">
                <a:solidFill>
                  <a:schemeClr val="tx1"/>
                </a:solidFill>
              </a:rPr>
              <a:t>Player3	25</a:t>
            </a:r>
          </a:p>
          <a:p>
            <a:pPr marL="228600" indent="-228600">
              <a:buFont typeface="+mj-lt"/>
              <a:buAutoNum type="arabicPeriod"/>
            </a:pPr>
            <a:r>
              <a:rPr lang="en-US" sz="1200" dirty="0" smtClean="0">
                <a:solidFill>
                  <a:schemeClr val="tx1"/>
                </a:solidFill>
              </a:rPr>
              <a:t>Player4	22</a:t>
            </a:r>
          </a:p>
          <a:p>
            <a:pPr marL="228600" indent="-228600">
              <a:buFont typeface="+mj-lt"/>
              <a:buAutoNum type="arabicPeriod"/>
            </a:pPr>
            <a:r>
              <a:rPr lang="en-US" sz="1200" dirty="0" smtClean="0">
                <a:solidFill>
                  <a:schemeClr val="tx1"/>
                </a:solidFill>
              </a:rPr>
              <a:t>Player5	20</a:t>
            </a:r>
          </a:p>
          <a:p>
            <a:pPr marL="228600" indent="-228600">
              <a:buFont typeface="+mj-lt"/>
              <a:buAutoNum type="arabicPeriod"/>
            </a:pPr>
            <a:r>
              <a:rPr lang="en-US" sz="1200" dirty="0" smtClean="0">
                <a:solidFill>
                  <a:schemeClr val="tx1"/>
                </a:solidFill>
              </a:rPr>
              <a:t>Player6	18</a:t>
            </a:r>
          </a:p>
          <a:p>
            <a:pPr marL="228600" indent="-228600">
              <a:buFont typeface="+mj-lt"/>
              <a:buAutoNum type="arabicPeriod"/>
            </a:pPr>
            <a:r>
              <a:rPr lang="en-US" sz="1200" dirty="0" smtClean="0">
                <a:solidFill>
                  <a:schemeClr val="tx1"/>
                </a:solidFill>
              </a:rPr>
              <a:t>Player7	15</a:t>
            </a:r>
          </a:p>
          <a:p>
            <a:pPr marL="228600" indent="-228600">
              <a:buFont typeface="+mj-lt"/>
              <a:buAutoNum type="arabicPeriod"/>
            </a:pPr>
            <a:r>
              <a:rPr lang="en-US" sz="1200" dirty="0" smtClean="0">
                <a:solidFill>
                  <a:schemeClr val="tx1"/>
                </a:solidFill>
              </a:rPr>
              <a:t>Player8	13</a:t>
            </a:r>
          </a:p>
          <a:p>
            <a:pPr marL="228600" indent="-228600">
              <a:buFont typeface="+mj-lt"/>
              <a:buAutoNum type="arabicPeriod"/>
            </a:pPr>
            <a:r>
              <a:rPr lang="en-US" sz="1200" dirty="0" smtClean="0">
                <a:solidFill>
                  <a:schemeClr val="tx1"/>
                </a:solidFill>
              </a:rPr>
              <a:t>Player9	11</a:t>
            </a:r>
          </a:p>
          <a:p>
            <a:pPr marL="228600" indent="-228600">
              <a:buFont typeface="+mj-lt"/>
              <a:buAutoNum type="arabicPeriod"/>
            </a:pPr>
            <a:r>
              <a:rPr lang="en-US" sz="1200" dirty="0" smtClean="0">
                <a:solidFill>
                  <a:schemeClr val="tx1"/>
                </a:solidFill>
              </a:rPr>
              <a:t>Player10	10</a:t>
            </a:r>
          </a:p>
        </p:txBody>
      </p:sp>
      <p:sp>
        <p:nvSpPr>
          <p:cNvPr id="60" name="Rectangle 59"/>
          <p:cNvSpPr/>
          <p:nvPr/>
        </p:nvSpPr>
        <p:spPr>
          <a:xfrm>
            <a:off x="0" y="1207008"/>
            <a:ext cx="1524000"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smtClean="0">
                <a:solidFill>
                  <a:schemeClr val="bg1"/>
                </a:solidFill>
                <a:latin typeface="+mj-lt"/>
              </a:rPr>
              <a:t>Spring Festival</a:t>
            </a:r>
            <a:endParaRPr lang="en-US" sz="1600" b="1" dirty="0">
              <a:solidFill>
                <a:schemeClr val="bg1"/>
              </a:solidFill>
              <a:latin typeface="+mj-lt"/>
            </a:endParaRPr>
          </a:p>
        </p:txBody>
      </p:sp>
      <p:sp>
        <p:nvSpPr>
          <p:cNvPr id="62" name="Rectangle 61"/>
          <p:cNvSpPr/>
          <p:nvPr/>
        </p:nvSpPr>
        <p:spPr>
          <a:xfrm>
            <a:off x="0" y="1632858"/>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latin typeface="+mj-lt"/>
              </a:rPr>
              <a:t>Easter Egg Types</a:t>
            </a:r>
            <a:endParaRPr lang="en-US" sz="1400" b="1" dirty="0">
              <a:latin typeface="+mj-lt"/>
            </a:endParaRPr>
          </a:p>
        </p:txBody>
      </p:sp>
      <p:sp>
        <p:nvSpPr>
          <p:cNvPr id="63" name="Rectangle 62"/>
          <p:cNvSpPr/>
          <p:nvPr/>
        </p:nvSpPr>
        <p:spPr>
          <a:xfrm>
            <a:off x="0" y="2024870"/>
            <a:ext cx="1447800"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bg1"/>
                </a:solidFill>
                <a:latin typeface="+mj-lt"/>
              </a:rPr>
              <a:t>My Egg Trade-in</a:t>
            </a:r>
            <a:endParaRPr lang="en-US" sz="1400" b="1" dirty="0">
              <a:solidFill>
                <a:schemeClr val="bg1"/>
              </a:solidFill>
              <a:latin typeface="+mj-lt"/>
            </a:endParaRPr>
          </a:p>
        </p:txBody>
      </p:sp>
      <p:sp>
        <p:nvSpPr>
          <p:cNvPr id="64" name="Rectangle 63"/>
          <p:cNvSpPr/>
          <p:nvPr/>
        </p:nvSpPr>
        <p:spPr>
          <a:xfrm>
            <a:off x="0" y="2419804"/>
            <a:ext cx="1447800" cy="301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latin typeface="+mj-lt"/>
              </a:rPr>
              <a:t>Festival Heroes</a:t>
            </a:r>
            <a:endParaRPr lang="en-US" sz="1400" b="1" dirty="0">
              <a:solidFill>
                <a:schemeClr val="tx1"/>
              </a:solidFill>
              <a:latin typeface="+mj-lt"/>
            </a:endParaRPr>
          </a:p>
        </p:txBody>
      </p:sp>
      <p:cxnSp>
        <p:nvCxnSpPr>
          <p:cNvPr id="65" name="Straight Connector 64"/>
          <p:cNvCxnSpPr/>
          <p:nvPr/>
        </p:nvCxnSpPr>
        <p:spPr>
          <a:xfrm rot="5400000">
            <a:off x="723899" y="1943100"/>
            <a:ext cx="1752600" cy="0"/>
          </a:xfrm>
          <a:prstGeom prst="line">
            <a:avLst/>
          </a:prstGeom>
          <a:ln>
            <a:solidFill>
              <a:schemeClr val="accent4">
                <a:alpha val="50000"/>
              </a:schemeClr>
            </a:solidFill>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66" name="Straight Connector 65"/>
          <p:cNvCxnSpPr/>
          <p:nvPr/>
        </p:nvCxnSpPr>
        <p:spPr>
          <a:xfrm rot="10800000">
            <a:off x="0" y="2807208"/>
            <a:ext cx="1632474"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 y="365760"/>
          <a:ext cx="9372600" cy="6644640"/>
        </p:xfrm>
        <a:graphic>
          <a:graphicData uri="http://schemas.openxmlformats.org/drawingml/2006/table">
            <a:tbl>
              <a:tblPr>
                <a:effectLst>
                  <a:outerShdw blurRad="63500" sx="102000" sy="102000" algn="ctr" rotWithShape="0">
                    <a:prstClr val="black">
                      <a:alpha val="40000"/>
                    </a:prstClr>
                  </a:outerShdw>
                </a:effectLst>
              </a:tblPr>
              <a:tblGrid>
                <a:gridCol w="543242"/>
                <a:gridCol w="501015"/>
                <a:gridCol w="1136015"/>
                <a:gridCol w="540702"/>
                <a:gridCol w="464502"/>
                <a:gridCol w="413702"/>
                <a:gridCol w="896622"/>
                <a:gridCol w="914400"/>
                <a:gridCol w="1981200"/>
                <a:gridCol w="1981200"/>
              </a:tblGrid>
              <a:tr h="183902">
                <a:tc>
                  <a:txBody>
                    <a:bodyPr/>
                    <a:lstStyle/>
                    <a:p>
                      <a:pPr algn="ctr" fontAlgn="ctr"/>
                      <a:r>
                        <a:rPr lang="en-US" sz="1200" b="1" i="0" u="none" strike="noStrike" dirty="0" smtClean="0">
                          <a:solidFill>
                            <a:srgbClr val="C00000"/>
                          </a:solidFill>
                          <a:latin typeface="Calibri"/>
                        </a:rPr>
                        <a:t>ITEM</a:t>
                      </a:r>
                    </a:p>
                    <a:p>
                      <a:pPr algn="ctr" fontAlgn="ctr"/>
                      <a:r>
                        <a:rPr lang="en-US" sz="1200" b="1" i="0" u="none" strike="noStrike" dirty="0" smtClean="0">
                          <a:solidFill>
                            <a:srgbClr val="C00000"/>
                          </a:solidFill>
                          <a:latin typeface="Calibri"/>
                        </a:rPr>
                        <a:t>RATE</a:t>
                      </a:r>
                      <a:endParaRPr lang="en-US" sz="1200" b="1" i="0" u="none" strike="noStrike" dirty="0">
                        <a:solidFill>
                          <a:srgbClr val="C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900" b="1" i="0" u="none" strike="noStrike" dirty="0" smtClean="0">
                          <a:solidFill>
                            <a:schemeClr val="tx1"/>
                          </a:solidFill>
                          <a:latin typeface="Calibri"/>
                        </a:rPr>
                        <a:t>EGG</a:t>
                      </a:r>
                    </a:p>
                    <a:p>
                      <a:pPr algn="l" fontAlgn="ctr"/>
                      <a:r>
                        <a:rPr lang="en-US" sz="900" b="1" i="0" u="none" strike="noStrike" dirty="0" smtClean="0">
                          <a:solidFill>
                            <a:schemeClr val="tx1"/>
                          </a:solidFill>
                          <a:latin typeface="Calibri"/>
                        </a:rPr>
                        <a:t>COLOR</a:t>
                      </a:r>
                      <a:endParaRPr lang="en-US" sz="900" b="1"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1200" b="1" i="0" u="none" strike="noStrike" dirty="0">
                          <a:solidFill>
                            <a:srgbClr val="FFFFFF"/>
                          </a:solidFill>
                          <a:latin typeface="Calibri"/>
                        </a:rPr>
                        <a:t>ITEM NAME</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c>
                  <a:txBody>
                    <a:bodyPr/>
                    <a:lstStyle/>
                    <a:p>
                      <a:pPr algn="ctr" fontAlgn="ctr"/>
                      <a:r>
                        <a:rPr lang="en-US" sz="900" b="1" i="0" u="none" strike="noStrike" dirty="0" smtClean="0">
                          <a:solidFill>
                            <a:srgbClr val="FFFFFF"/>
                          </a:solidFill>
                          <a:latin typeface="Calibri"/>
                        </a:rPr>
                        <a:t>Duration</a:t>
                      </a:r>
                      <a:endParaRPr lang="en-US" sz="900" b="1" i="0" u="none" strike="noStrike" dirty="0">
                        <a:solidFill>
                          <a:srgbClr val="FFFFFF"/>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c>
                  <a:txBody>
                    <a:bodyPr/>
                    <a:lstStyle/>
                    <a:p>
                      <a:pPr algn="ctr" fontAlgn="ctr"/>
                      <a:r>
                        <a:rPr lang="en-US" sz="900" b="1" i="0" u="none" strike="noStrike" dirty="0">
                          <a:solidFill>
                            <a:srgbClr val="FFFFFF"/>
                          </a:solidFill>
                          <a:latin typeface="Calibri"/>
                        </a:rPr>
                        <a:t>Item </a:t>
                      </a:r>
                      <a:r>
                        <a:rPr lang="en-US" sz="900" b="1" i="0" u="none" strike="noStrike" dirty="0" smtClean="0">
                          <a:solidFill>
                            <a:srgbClr val="FFFFFF"/>
                          </a:solidFill>
                          <a:latin typeface="Calibri"/>
                        </a:rPr>
                        <a:t>ID</a:t>
                      </a:r>
                      <a:endParaRPr lang="en-US" sz="900" b="1" i="0" u="none" strike="noStrike" dirty="0">
                        <a:solidFill>
                          <a:srgbClr val="FFFFFF"/>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c>
                  <a:txBody>
                    <a:bodyPr/>
                    <a:lstStyle/>
                    <a:p>
                      <a:pPr algn="ctr" fontAlgn="ctr"/>
                      <a:r>
                        <a:rPr lang="en-US" sz="900" b="1" i="0" u="none" strike="noStrike" dirty="0" smtClean="0">
                          <a:solidFill>
                            <a:srgbClr val="FFFFFF"/>
                          </a:solidFill>
                          <a:latin typeface="Calibri"/>
                        </a:rPr>
                        <a:t>SLOT</a:t>
                      </a:r>
                      <a:endParaRPr lang="en-US" sz="900" b="1" i="0" u="none" strike="noStrike" dirty="0">
                        <a:solidFill>
                          <a:srgbClr val="FFFFFF"/>
                        </a:solidFill>
                        <a:latin typeface="Calibri"/>
                      </a:endParaRPr>
                    </a:p>
                  </a:txBody>
                  <a:tcPr marL="45720" marR="4572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c>
                  <a:txBody>
                    <a:bodyPr/>
                    <a:lstStyle/>
                    <a:p>
                      <a:pPr algn="ctr" fontAlgn="ctr"/>
                      <a:r>
                        <a:rPr lang="en-US" sz="1200" b="1" i="0" u="none" strike="noStrike" dirty="0" smtClean="0">
                          <a:solidFill>
                            <a:srgbClr val="FFFFFF"/>
                          </a:solidFill>
                          <a:latin typeface="Calibri"/>
                        </a:rPr>
                        <a:t>Female</a:t>
                      </a:r>
                    </a:p>
                    <a:p>
                      <a:pPr algn="ctr" fontAlgn="ctr"/>
                      <a:r>
                        <a:rPr lang="en-US" sz="1200" b="1" i="0" u="none" strike="noStrike" dirty="0" smtClean="0">
                          <a:solidFill>
                            <a:srgbClr val="FFFFFF"/>
                          </a:solidFill>
                          <a:latin typeface="Calibri"/>
                        </a:rPr>
                        <a:t>Item</a:t>
                      </a:r>
                      <a:r>
                        <a:rPr lang="en-US" sz="1200" b="1" i="0" u="none" strike="noStrike" baseline="0" dirty="0" smtClean="0">
                          <a:solidFill>
                            <a:srgbClr val="FFFFFF"/>
                          </a:solidFill>
                          <a:latin typeface="Calibri"/>
                        </a:rPr>
                        <a:t> </a:t>
                      </a:r>
                      <a:r>
                        <a:rPr lang="en-US" sz="1200" b="1" i="0" u="none" strike="noStrike" dirty="0" smtClean="0">
                          <a:solidFill>
                            <a:srgbClr val="FFFFFF"/>
                          </a:solidFill>
                          <a:latin typeface="Calibri"/>
                        </a:rPr>
                        <a:t>ID</a:t>
                      </a:r>
                      <a:endParaRPr lang="en-US" sz="1200" b="1" i="0" u="none" strike="noStrike" dirty="0">
                        <a:solidFill>
                          <a:srgbClr val="FFFFFF"/>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c>
                  <a:txBody>
                    <a:bodyPr/>
                    <a:lstStyle/>
                    <a:p>
                      <a:pPr algn="ctr" fontAlgn="ctr"/>
                      <a:r>
                        <a:rPr lang="en-US" sz="1200" b="1" i="0" u="none" strike="noStrike" dirty="0" smtClean="0">
                          <a:solidFill>
                            <a:srgbClr val="FFFFFF"/>
                          </a:solidFill>
                          <a:latin typeface="Calibri"/>
                        </a:rPr>
                        <a:t>Male </a:t>
                      </a:r>
                      <a:endParaRPr lang="en-US" sz="1200" b="1" i="0" u="none" strike="noStrike" dirty="0" smtClean="0">
                        <a:solidFill>
                          <a:srgbClr val="FFFFFF"/>
                        </a:solidFill>
                        <a:latin typeface="Calibri"/>
                      </a:endParaRPr>
                    </a:p>
                    <a:p>
                      <a:pPr algn="ctr" fontAlgn="ctr"/>
                      <a:r>
                        <a:rPr lang="en-US" sz="1200" b="1" i="0" u="none" strike="noStrike" dirty="0" smtClean="0">
                          <a:solidFill>
                            <a:srgbClr val="FFFFFF"/>
                          </a:solidFill>
                          <a:latin typeface="Calibri"/>
                        </a:rPr>
                        <a:t>Item ID</a:t>
                      </a:r>
                      <a:endParaRPr lang="en-US" sz="1200" b="1" i="0" u="none" strike="noStrike" dirty="0">
                        <a:solidFill>
                          <a:srgbClr val="FFFFFF"/>
                        </a:solidFill>
                        <a:latin typeface="Calibri"/>
                      </a:endParaRPr>
                    </a:p>
                  </a:txBody>
                  <a:tcPr marL="45720" marR="4572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c>
                  <a:txBody>
                    <a:bodyPr/>
                    <a:lstStyle/>
                    <a:p>
                      <a:pPr algn="ctr" fontAlgn="ctr"/>
                      <a:r>
                        <a:rPr lang="en-US" sz="1200" b="1" i="0" u="none" strike="noStrike" dirty="0" smtClean="0">
                          <a:solidFill>
                            <a:srgbClr val="FFFFFF"/>
                          </a:solidFill>
                          <a:latin typeface="Calibri"/>
                        </a:rPr>
                        <a:t>Image</a:t>
                      </a:r>
                      <a:r>
                        <a:rPr lang="en-US" sz="1200" b="1" i="0" u="none" strike="noStrike" baseline="0" dirty="0" smtClean="0">
                          <a:solidFill>
                            <a:srgbClr val="FFFFFF"/>
                          </a:solidFill>
                          <a:latin typeface="Calibri"/>
                        </a:rPr>
                        <a:t> Icon</a:t>
                      </a:r>
                    </a:p>
                    <a:p>
                      <a:pPr algn="ctr" fontAlgn="ctr"/>
                      <a:r>
                        <a:rPr lang="en-US" sz="1200" b="1" i="0" u="none" strike="noStrike" baseline="0" dirty="0" smtClean="0">
                          <a:solidFill>
                            <a:srgbClr val="FFFFFF"/>
                          </a:solidFill>
                          <a:latin typeface="Calibri"/>
                        </a:rPr>
                        <a:t>[Female]</a:t>
                      </a:r>
                      <a:endParaRPr lang="en-US" sz="1200" b="1" i="0" u="none" strike="noStrike" dirty="0">
                        <a:solidFill>
                          <a:srgbClr val="FFFFFF"/>
                        </a:solidFill>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c>
                  <a:txBody>
                    <a:bodyPr/>
                    <a:lstStyle/>
                    <a:p>
                      <a:pPr algn="ctr" fontAlgn="ctr"/>
                      <a:r>
                        <a:rPr lang="en-US" sz="1200" b="1" i="0" u="none" strike="noStrike" dirty="0" smtClean="0">
                          <a:solidFill>
                            <a:srgbClr val="FFFFFF"/>
                          </a:solidFill>
                          <a:latin typeface="Calibri"/>
                        </a:rPr>
                        <a:t>Image Icon</a:t>
                      </a:r>
                    </a:p>
                    <a:p>
                      <a:pPr algn="ctr" fontAlgn="ctr"/>
                      <a:r>
                        <a:rPr lang="en-US" sz="1200" b="1" i="0" u="none" strike="noStrike" dirty="0" smtClean="0">
                          <a:solidFill>
                            <a:srgbClr val="FFFFFF"/>
                          </a:solidFill>
                          <a:latin typeface="Calibri"/>
                        </a:rPr>
                        <a:t>[Male]</a:t>
                      </a:r>
                      <a:endParaRPr lang="en-US" sz="1200" b="1" i="0" u="none" strike="noStrike" dirty="0">
                        <a:solidFill>
                          <a:srgbClr val="FFFFFF"/>
                        </a:solidFill>
                        <a:latin typeface="Calibri"/>
                      </a:endParaRPr>
                    </a:p>
                  </a:txBody>
                  <a:tcPr marL="0" marR="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8B8B"/>
                    </a:solidFill>
                  </a:tcPr>
                </a:tc>
              </a:tr>
              <a:tr h="173685">
                <a:tc rowSpan="4">
                  <a:txBody>
                    <a:bodyPr/>
                    <a:lstStyle/>
                    <a:p>
                      <a:pPr algn="ctr" fontAlgn="ctr"/>
                      <a:r>
                        <a:rPr lang="en-US" sz="1200" b="1" i="0" u="none" strike="noStrike" dirty="0" smtClean="0">
                          <a:solidFill>
                            <a:srgbClr val="C00000"/>
                          </a:solidFill>
                          <a:latin typeface="Calibri"/>
                        </a:rPr>
                        <a:t>8 %</a:t>
                      </a:r>
                      <a:endParaRPr lang="en-US" sz="1200" b="1" i="0" u="none" strike="noStrike" dirty="0">
                        <a:solidFill>
                          <a:srgbClr val="C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RED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smtClean="0">
                          <a:solidFill>
                            <a:srgbClr val="000000"/>
                          </a:solidFill>
                          <a:latin typeface="+mn-lt"/>
                        </a:rPr>
                        <a:t>Rabbit Mask</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7 Day</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Head</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520570</a:t>
                      </a:r>
                      <a:endParaRPr lang="en-US" sz="1000" b="1"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520070</a:t>
                      </a:r>
                      <a:endParaRPr lang="en-US" sz="1000" b="1" i="0" u="none" strike="noStrike" dirty="0">
                        <a:solidFill>
                          <a:srgbClr val="00000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0" i="0" u="none" strike="noStrike" dirty="0" smtClean="0">
                          <a:solidFill>
                            <a:srgbClr val="000000"/>
                          </a:solidFill>
                          <a:latin typeface="+mn-lt"/>
                          <a:hlinkClick r:id="rId2"/>
                        </a:rPr>
                        <a:t>http://images.ijjimax.com/v2/arcade/gunz/shop/icons/icon_fhead_520570_100.png</a:t>
                      </a:r>
                      <a:endParaRPr lang="en-US" sz="800" b="0"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0" i="0" u="none" strike="noStrike" dirty="0" smtClean="0">
                          <a:solidFill>
                            <a:srgbClr val="000000"/>
                          </a:solidFill>
                          <a:latin typeface="+mn-lt"/>
                          <a:hlinkClick r:id="rId3"/>
                        </a:rPr>
                        <a:t>http://images.ijjimax.com/v2/arcade/gunz/shop/icons/icon_mhead_520070_100.png</a:t>
                      </a:r>
                      <a:endParaRPr lang="en-US" sz="800" b="0" i="0" u="none" strike="noStrike" dirty="0">
                        <a:solidFill>
                          <a:srgbClr val="00000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YELLOW</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smtClean="0">
                          <a:solidFill>
                            <a:srgbClr val="000000"/>
                          </a:solidFill>
                          <a:latin typeface="+mn-lt"/>
                        </a:rPr>
                        <a:t>Hyper Mouse Head</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7 Day</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Head</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520576</a:t>
                      </a:r>
                      <a:endParaRPr lang="en-US" sz="1000" b="1"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520076</a:t>
                      </a: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4"/>
                        </a:rPr>
                        <a:t>http://downfile.ijjimax.com/cms/game/Gunz/iotd/rare_hypermousehead_100.png</a:t>
                      </a:r>
                      <a:endParaRPr lang="en-US" sz="800" b="1" i="0" u="none" strike="noStrike" dirty="0" smtClean="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4"/>
                        </a:rPr>
                        <a:t>http://downfile.ijjimax.com/cms/game/Gunz/iotd/rare_hypermousehead_100.png</a:t>
                      </a:r>
                      <a:endParaRPr lang="en-US" sz="800" b="1" i="0" u="none" strike="noStrike" dirty="0" smtClean="0">
                        <a:solidFill>
                          <a:srgbClr val="00000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BLUE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latin typeface="+mn-lt"/>
                        </a:rPr>
                        <a:t>Cat Ears Head Band</a:t>
                      </a: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3 Day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Head</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520534</a:t>
                      </a:r>
                      <a:endParaRPr lang="en-US" sz="1000" b="1"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520034</a:t>
                      </a: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5"/>
                        </a:rPr>
                        <a:t>http://images.ijjimax.com/v2/arcade/gunz/shop/icons/icon_fhead_520534.gif</a:t>
                      </a:r>
                      <a:endParaRPr lang="en-US" sz="800" b="1" i="0" u="none" strike="noStrike" dirty="0" smtClean="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6"/>
                        </a:rPr>
                        <a:t>http://images.ijjimax.com/v2/arcade/gunz/shop/icons/icon_mhead_520034.gif</a:t>
                      </a:r>
                      <a:endParaRPr lang="en-US" sz="800" b="1" i="0" u="none" strike="noStrike" dirty="0" smtClean="0">
                        <a:solidFill>
                          <a:srgbClr val="00000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GREEN</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smtClean="0">
                          <a:solidFill>
                            <a:srgbClr val="000000"/>
                          </a:solidFill>
                          <a:latin typeface="+mn-lt"/>
                        </a:rPr>
                        <a:t>Red </a:t>
                      </a:r>
                      <a:r>
                        <a:rPr lang="en-US" sz="900" b="0" i="0" u="none" strike="noStrike" dirty="0" err="1" smtClean="0">
                          <a:solidFill>
                            <a:srgbClr val="000000"/>
                          </a:solidFill>
                          <a:latin typeface="+mn-lt"/>
                        </a:rPr>
                        <a:t>Arquebus</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3 Day</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506007</a:t>
                      </a:r>
                      <a:endParaRPr lang="en-US" sz="900" b="0" i="0" u="none" strike="noStrike" dirty="0">
                        <a:solidFill>
                          <a:srgbClr val="C00000"/>
                        </a:solidFill>
                        <a:latin typeface="Calibri"/>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7030A0"/>
                          </a:solidFill>
                          <a:latin typeface="Calibri"/>
                        </a:rPr>
                        <a:t>Range</a:t>
                      </a:r>
                      <a:endParaRPr lang="en-US" sz="900" b="0" i="0" u="none" strike="noStrike" dirty="0">
                        <a:solidFill>
                          <a:srgbClr val="7030A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a:t>
                      </a:r>
                      <a:endParaRPr lang="en-US" sz="1000" b="1"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rgbClr val="000000"/>
                          </a:solidFill>
                          <a:latin typeface="Calibri"/>
                        </a:rPr>
                        <a:t>-</a:t>
                      </a:r>
                      <a:endParaRPr lang="en-US" sz="1000" b="1" i="0" u="none" strike="noStrike" dirty="0">
                        <a:solidFill>
                          <a:srgbClr val="000000"/>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2">
                  <a:txBody>
                    <a:bodyPr/>
                    <a:lstStyle/>
                    <a:p>
                      <a:pPr algn="l" fontAlgn="b"/>
                      <a:r>
                        <a:rPr lang="en-US" sz="800" b="1" i="0" u="none" strike="noStrike" dirty="0" smtClean="0">
                          <a:solidFill>
                            <a:srgbClr val="000000"/>
                          </a:solidFill>
                          <a:latin typeface="+mn-lt"/>
                          <a:hlinkClick r:id="rId7"/>
                        </a:rPr>
                        <a:t>http://images.ijjimax.com/v2/arcade/gunz/shop/icons/icon_shotgun_506007.png</a:t>
                      </a:r>
                      <a:endParaRPr lang="en-US" sz="800" b="1" i="0" u="none" strike="noStrike" dirty="0" smtClean="0">
                        <a:solidFill>
                          <a:srgbClr val="000000"/>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rowSpan="4">
                  <a:txBody>
                    <a:bodyPr/>
                    <a:lstStyle/>
                    <a:p>
                      <a:pPr algn="ctr" fontAlgn="ctr"/>
                      <a:r>
                        <a:rPr lang="en-US" sz="1200" b="1" i="0" u="none" strike="noStrike" dirty="0" smtClean="0">
                          <a:solidFill>
                            <a:srgbClr val="C00000"/>
                          </a:solidFill>
                          <a:latin typeface="Calibri"/>
                        </a:rPr>
                        <a:t>10 %</a:t>
                      </a:r>
                      <a:endParaRPr lang="en-US" sz="1200" b="1" i="0" u="none" strike="noStrike" dirty="0">
                        <a:solidFill>
                          <a:srgbClr val="C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RED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smtClean="0">
                          <a:solidFill>
                            <a:srgbClr val="000000"/>
                          </a:solidFill>
                          <a:latin typeface="+mn-lt"/>
                        </a:rPr>
                        <a:t>Angel</a:t>
                      </a:r>
                      <a:r>
                        <a:rPr lang="en-US" sz="900" b="0" i="0" u="none" strike="noStrike" baseline="0" dirty="0" smtClean="0">
                          <a:solidFill>
                            <a:srgbClr val="000000"/>
                          </a:solidFill>
                          <a:latin typeface="+mn-lt"/>
                        </a:rPr>
                        <a:t> or</a:t>
                      </a:r>
                      <a:r>
                        <a:rPr lang="en-US" sz="900" b="0" i="0" u="none" strike="noStrike" dirty="0" smtClean="0">
                          <a:solidFill>
                            <a:srgbClr val="000000"/>
                          </a:solidFill>
                          <a:latin typeface="+mn-lt"/>
                        </a:rPr>
                        <a:t> </a:t>
                      </a:r>
                      <a:r>
                        <a:rPr lang="en-US" sz="900" b="0" i="0" u="none" strike="noStrike" dirty="0">
                          <a:solidFill>
                            <a:srgbClr val="000000"/>
                          </a:solidFill>
                          <a:latin typeface="+mn-lt"/>
                        </a:rPr>
                        <a:t>Devil </a:t>
                      </a:r>
                      <a:r>
                        <a:rPr lang="en-US" sz="900" b="0" i="0" u="none" strike="noStrike" dirty="0" smtClean="0">
                          <a:solidFill>
                            <a:srgbClr val="000000"/>
                          </a:solidFill>
                          <a:latin typeface="+mn-lt"/>
                        </a:rPr>
                        <a:t>Set</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7 Day</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rgbClr val="C00000"/>
                          </a:solidFill>
                          <a:latin typeface="Calibri"/>
                        </a:rPr>
                        <a:t>Set</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520556, 521547, 522539, 523542, 524542</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520056, 521047, 522039, 523042, 524042</a:t>
                      </a:r>
                      <a:endParaRPr lang="en-US" sz="900" b="0" i="0" u="none" strike="noStrike" dirty="0">
                        <a:solidFill>
                          <a:srgbClr val="000000"/>
                        </a:solidFill>
                        <a:latin typeface="+mn-lt"/>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8"/>
                        </a:rPr>
                        <a:t>http://images.ijjimax.com/v2/arcade/gunz/shop/icons/icon_fset_64_100.png</a:t>
                      </a:r>
                      <a:endParaRPr lang="en-US" sz="800" b="1"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9"/>
                        </a:rPr>
                        <a:t>http://images.ijjimax.com/v2/arcade/gunz/shop/icons/icon_mset_64_100.png</a:t>
                      </a:r>
                      <a:endParaRPr lang="en-US" sz="800" b="1" i="0" u="none" strike="noStrike" dirty="0">
                        <a:solidFill>
                          <a:srgbClr val="000000"/>
                        </a:solidFill>
                        <a:latin typeface="Calibri"/>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YELLOW</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err="1">
                          <a:solidFill>
                            <a:srgbClr val="000000"/>
                          </a:solidFill>
                          <a:latin typeface="+mn-lt"/>
                        </a:rPr>
                        <a:t>Judgement</a:t>
                      </a:r>
                      <a:r>
                        <a:rPr lang="en-US" sz="900" b="0" i="0" u="none" strike="noStrike" dirty="0">
                          <a:solidFill>
                            <a:srgbClr val="000000"/>
                          </a:solidFill>
                          <a:latin typeface="+mn-lt"/>
                        </a:rPr>
                        <a:t> Set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7 Day</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rgbClr val="C00000"/>
                          </a:solidFill>
                          <a:latin typeface="Calibri"/>
                        </a:rPr>
                        <a:t>Set</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520550, 521541, 522533, 523536, 524536</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520050, 521041, 522033, 523036, 524036</a:t>
                      </a:r>
                      <a:endParaRPr lang="en-US" sz="900" b="0" i="0" u="none" strike="noStrike" dirty="0">
                        <a:solidFill>
                          <a:srgbClr val="000000"/>
                        </a:solidFill>
                        <a:latin typeface="+mn-lt"/>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10"/>
                        </a:rPr>
                        <a:t>http://images.ijjimax.com/v2/arcade/gunz/shop/icons/icon_fset_51_100.png</a:t>
                      </a:r>
                      <a:endParaRPr lang="en-US" sz="800" b="1"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11"/>
                        </a:rPr>
                        <a:t>http://images.ijjimax.com/v2/arcade/gunz/shop/icons/icon_mset_51_100.png</a:t>
                      </a:r>
                      <a:endParaRPr lang="en-US" sz="800" b="1" i="0" u="none" strike="noStrike" dirty="0">
                        <a:solidFill>
                          <a:srgbClr val="000000"/>
                        </a:solidFill>
                        <a:latin typeface="Calibri"/>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BLUE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mn-lt"/>
                        </a:rPr>
                        <a:t>Divine Hands Set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3 Day</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rgbClr val="C00000"/>
                          </a:solidFill>
                          <a:latin typeface="Calibri"/>
                        </a:rPr>
                        <a:t>Set</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520532, 521526, 522521, 523524, 524524</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520032, 521026, 522021, 523024, 524024</a:t>
                      </a:r>
                      <a:endParaRPr lang="en-US" sz="900" b="0" i="0" u="none" strike="noStrike" dirty="0">
                        <a:solidFill>
                          <a:srgbClr val="000000"/>
                        </a:solidFill>
                        <a:latin typeface="+mn-lt"/>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12"/>
                        </a:rPr>
                        <a:t>http://images.ijjimax.com/v2/arcade/gunz/shop/icons/icon_fset_29_s.gif</a:t>
                      </a:r>
                      <a:endParaRPr lang="en-US" sz="800" b="1" i="0" u="none" strike="noStrike" dirty="0" smtClean="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13"/>
                        </a:rPr>
                        <a:t>http://images.ijjimax.com/v2/arcade/gunz/shop/icons/icon_mset_29_s.gif</a:t>
                      </a:r>
                      <a:endParaRPr lang="en-US" sz="800" b="1" i="0" u="none" strike="noStrike" dirty="0">
                        <a:solidFill>
                          <a:srgbClr val="000000"/>
                        </a:solidFill>
                        <a:latin typeface="Calibri"/>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GREEN</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a:solidFill>
                            <a:srgbClr val="000000"/>
                          </a:solidFill>
                          <a:latin typeface="+mn-lt"/>
                        </a:rPr>
                        <a:t>Iron Crow Set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3 Day</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rgbClr val="C00000"/>
                          </a:solidFill>
                          <a:latin typeface="Calibri"/>
                        </a:rPr>
                        <a:t>-</a:t>
                      </a:r>
                      <a:endParaRPr lang="en-US" sz="900" b="0" i="0" u="none" strike="noStrike" dirty="0">
                        <a:solidFill>
                          <a:srgbClr val="C00000"/>
                        </a:solidFill>
                        <a:latin typeface="Calibri"/>
                      </a:endParaRP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rgbClr val="C00000"/>
                          </a:solidFill>
                          <a:latin typeface="Calibri"/>
                        </a:rPr>
                        <a:t>Set</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520512, 521507, 522507, 523507, 524507</a:t>
                      </a:r>
                      <a:endParaRPr lang="en-US" sz="900" b="0" i="0" u="none" strike="noStrike" dirty="0">
                        <a:solidFill>
                          <a:srgbClr val="000000"/>
                        </a:solidFill>
                        <a:latin typeface="+mn-lt"/>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b="0" i="0" u="none" strike="noStrike" dirty="0" smtClean="0">
                          <a:solidFill>
                            <a:srgbClr val="000000"/>
                          </a:solidFill>
                          <a:latin typeface="+mn-lt"/>
                        </a:rPr>
                        <a:t>520012, 521007, 522007, 523007, 524007</a:t>
                      </a:r>
                      <a:endParaRPr lang="en-US" sz="900" b="0" i="0" u="none" strike="noStrike" dirty="0">
                        <a:solidFill>
                          <a:srgbClr val="000000"/>
                        </a:solidFill>
                        <a:latin typeface="+mn-lt"/>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14"/>
                        </a:rPr>
                        <a:t>http://images.ijjimax.com/v2/arcade/gunz/shop/icons/icon_fset_015.gif</a:t>
                      </a:r>
                      <a:endParaRPr lang="en-US" sz="800" b="1" i="0" u="none" strike="noStrike" dirty="0">
                        <a:solidFill>
                          <a:srgbClr val="000000"/>
                        </a:solidFill>
                        <a:latin typeface="Calibri"/>
                      </a:endParaRPr>
                    </a:p>
                  </a:txBody>
                  <a:tcPr marL="45720" marR="45720" anchor="ctr">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00" b="1" i="0" u="none" strike="noStrike" dirty="0" smtClean="0">
                          <a:solidFill>
                            <a:srgbClr val="000000"/>
                          </a:solidFill>
                          <a:latin typeface="+mn-lt"/>
                          <a:hlinkClick r:id="rId15"/>
                        </a:rPr>
                        <a:t>http://images.ijjimax.com/v2/arcade/gunz/shop/icons/icon_mset_015.gif</a:t>
                      </a:r>
                      <a:endParaRPr lang="en-US" sz="800" b="1" i="0" u="none" strike="noStrike" dirty="0">
                        <a:solidFill>
                          <a:srgbClr val="000000"/>
                        </a:solidFill>
                        <a:latin typeface="Calibri"/>
                      </a:endParaRP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173685">
                <a:tc rowSpan="4">
                  <a:txBody>
                    <a:bodyPr/>
                    <a:lstStyle/>
                    <a:p>
                      <a:pPr algn="ctr" fontAlgn="ctr"/>
                      <a:r>
                        <a:rPr lang="en-US" sz="1200" b="1" i="0" u="none" strike="noStrike" dirty="0" smtClean="0">
                          <a:solidFill>
                            <a:srgbClr val="C00000"/>
                          </a:solidFill>
                          <a:latin typeface="Calibri"/>
                        </a:rPr>
                        <a:t>30 %</a:t>
                      </a:r>
                      <a:endParaRPr lang="en-US" sz="1200" b="1" i="0" u="none" strike="noStrike" dirty="0">
                        <a:solidFill>
                          <a:srgbClr val="C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RED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Iris SMG x2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7</a:t>
                      </a:r>
                      <a:r>
                        <a:rPr lang="en-US" sz="900" b="0" i="0" u="none" strike="noStrike" baseline="0" dirty="0" smtClean="0">
                          <a:solidFill>
                            <a:schemeClr val="tx1"/>
                          </a:solidFill>
                          <a:latin typeface="Calibri"/>
                        </a:rPr>
                        <a:t>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505002</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Range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16"/>
                        </a:rPr>
                        <a:t>http://images.ijjimax.com/v2/arcade/gunz/shop/icons/icon_smg_505002.gif</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YELLOW</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Iris Rocket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3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509001</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Range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17"/>
                        </a:rPr>
                        <a:t>http://images.ijjimax.com/v2/arcade/gunz/shop/icons/icon_rocket_509001.gif</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BLUE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Bow Gun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3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504506</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Range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18"/>
                        </a:rPr>
                        <a:t>http://images.ijjimax.com/v2/arcade/gunz/shop/icons/bowgunx2.png</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GREEN</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Iron Crow Rocket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3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509002</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Range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19"/>
                        </a:rPr>
                        <a:t>http://images.ijjimax.com/v2/arcade/gunz/shop/icons/icon_rocket_509002.gif</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rowSpan="4">
                  <a:txBody>
                    <a:bodyPr/>
                    <a:lstStyle/>
                    <a:p>
                      <a:pPr algn="ctr" fontAlgn="ctr"/>
                      <a:r>
                        <a:rPr lang="en-US" sz="1200" b="1" i="0" u="none" strike="noStrike" dirty="0" smtClean="0">
                          <a:solidFill>
                            <a:srgbClr val="C00000"/>
                          </a:solidFill>
                          <a:latin typeface="Calibri"/>
                        </a:rPr>
                        <a:t>30 %</a:t>
                      </a:r>
                      <a:endParaRPr lang="en-US" sz="1200" b="1" i="0" u="none" strike="noStrike" dirty="0">
                        <a:solidFill>
                          <a:srgbClr val="C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RED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ROCK</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7</a:t>
                      </a:r>
                      <a:r>
                        <a:rPr lang="en-US" sz="900" b="0" i="0" u="none" strike="noStrike" baseline="0" dirty="0" smtClean="0">
                          <a:solidFill>
                            <a:schemeClr val="tx1"/>
                          </a:solidFill>
                          <a:latin typeface="Calibri"/>
                        </a:rPr>
                        <a:t>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502011</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Melee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0"/>
                        </a:rPr>
                        <a:t>http://images.ijjimax.com/v2/arcade/gunz/shop/icons/icon_katana_502011.png</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YELLOW</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Mace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3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502005</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chemeClr val="tx1"/>
                          </a:solidFill>
                          <a:latin typeface="Calibri"/>
                        </a:rPr>
                        <a:t>Melee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1"/>
                        </a:rPr>
                        <a:t>http://images.ijjimax.com/v2/arcade/gunz/shop/icons/mace.PNG</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BLUE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Thunder Bird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1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502008</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Melee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2"/>
                        </a:rPr>
                        <a:t>http://downfile.ijjimax.com/cms/arcade/gunz/images/icon_katana_502008_100.png</a:t>
                      </a:r>
                      <a:endParaRPr lang="en-US" sz="800" b="0" i="0" u="none" strike="noStrike" dirty="0" smtClean="0">
                        <a:solidFill>
                          <a:schemeClr val="tx1"/>
                        </a:solidFill>
                        <a:latin typeface="+mn-lt"/>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GREEN</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latin typeface="+mn-lt"/>
                        </a:rPr>
                        <a:t>Sacrifice </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1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502006</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Melee</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3"/>
                        </a:rPr>
                        <a:t>http://downfile.ijjimax.com/cms/arcade/gunz/images/icon_katana_502006.gif</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rowSpan="4">
                  <a:txBody>
                    <a:bodyPr/>
                    <a:lstStyle/>
                    <a:p>
                      <a:pPr algn="ctr" fontAlgn="ctr"/>
                      <a:r>
                        <a:rPr lang="en-US" sz="1200" b="1" i="0" u="none" strike="noStrike" dirty="0" smtClean="0">
                          <a:solidFill>
                            <a:srgbClr val="C00000"/>
                          </a:solidFill>
                          <a:latin typeface="Calibri"/>
                        </a:rPr>
                        <a:t>22 %</a:t>
                      </a:r>
                      <a:endParaRPr lang="en-US" sz="1200" b="1" i="0" u="none" strike="noStrike" dirty="0">
                        <a:solidFill>
                          <a:srgbClr val="C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RED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smtClean="0">
                          <a:solidFill>
                            <a:schemeClr val="tx1"/>
                          </a:solidFill>
                          <a:latin typeface="+mn-lt"/>
                        </a:rPr>
                        <a:t>Canopus' </a:t>
                      </a:r>
                      <a:r>
                        <a:rPr lang="en-US" sz="900" b="0" i="0" u="none" strike="noStrike" dirty="0">
                          <a:solidFill>
                            <a:schemeClr val="tx1"/>
                          </a:solidFill>
                          <a:latin typeface="+mn-lt"/>
                        </a:rPr>
                        <a:t>Hand Stamp</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7</a:t>
                      </a:r>
                      <a:r>
                        <a:rPr lang="en-US" sz="900" b="0" i="0" u="none" strike="noStrike" baseline="0" dirty="0" smtClean="0">
                          <a:solidFill>
                            <a:schemeClr val="tx1"/>
                          </a:solidFill>
                          <a:latin typeface="Calibri"/>
                        </a:rPr>
                        <a:t>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600002</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a:solidFill>
                            <a:schemeClr val="tx1"/>
                          </a:solidFill>
                          <a:latin typeface="Calibri"/>
                        </a:rPr>
                        <a:t>Item</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4"/>
                        </a:rPr>
                        <a:t>http://downfile.ijjimax.com/cms/arcade/gunz/images/icon_custom_600002.png</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YELLOW</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smtClean="0">
                          <a:solidFill>
                            <a:schemeClr val="tx1"/>
                          </a:solidFill>
                          <a:latin typeface="+mn-lt"/>
                        </a:rPr>
                        <a:t>Canopus' Medal</a:t>
                      </a:r>
                      <a:endParaRPr lang="en-US" sz="900" b="0" i="0" u="none" strike="noStrike" dirty="0">
                        <a:solidFill>
                          <a:schemeClr val="tx1"/>
                        </a:solidFill>
                        <a:latin typeface="+mn-lt"/>
                      </a:endParaRP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3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600003</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Item</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5"/>
                        </a:rPr>
                        <a:t>http://downfile.ijjimax.com/cms/arcade/gunz/images/icon_custom_600003.gif</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BLUE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900" b="0" i="0" u="none" strike="noStrike" dirty="0" err="1">
                          <a:solidFill>
                            <a:schemeClr val="tx1"/>
                          </a:solidFill>
                          <a:latin typeface="+mn-lt"/>
                        </a:rPr>
                        <a:t>Winscar's</a:t>
                      </a:r>
                      <a:r>
                        <a:rPr lang="en-US" sz="900" b="0" i="0" u="none" strike="noStrike" dirty="0">
                          <a:solidFill>
                            <a:schemeClr val="tx1"/>
                          </a:solidFill>
                          <a:latin typeface="+mn-lt"/>
                        </a:rPr>
                        <a:t> </a:t>
                      </a:r>
                      <a:r>
                        <a:rPr lang="en-US" sz="900" b="0" i="0" u="none" strike="noStrike" dirty="0" smtClean="0">
                          <a:solidFill>
                            <a:schemeClr val="tx1"/>
                          </a:solidFill>
                          <a:latin typeface="+mn-lt"/>
                        </a:rPr>
                        <a:t>Coin</a:t>
                      </a:r>
                      <a:endParaRPr lang="en-US" sz="900" b="0" i="0" u="none" strike="noStrike" dirty="0">
                        <a:solidFill>
                          <a:schemeClr val="tx1"/>
                        </a:solidFill>
                        <a:latin typeface="+mn-lt"/>
                      </a:endParaRP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1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600201</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Item</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6"/>
                        </a:rPr>
                        <a:t>http://images.ijjimax.com/v2/arcade/gunz/shop/icons/icon_lightcoin_600201.gif</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173685">
                <a:tc vMerge="1">
                  <a:txBody>
                    <a:bodyPr/>
                    <a:lstStyle/>
                    <a:p>
                      <a:pPr algn="l" fontAlgn="ctr"/>
                      <a:endParaRPr lang="en-US" sz="1200" b="0" i="0" u="none" strike="noStrike" dirty="0">
                        <a:solidFill>
                          <a:srgbClr val="000000"/>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a:solidFill>
                            <a:srgbClr val="000000"/>
                          </a:solidFill>
                          <a:latin typeface="Calibri"/>
                        </a:rPr>
                        <a:t>GREEN</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900" b="0" i="0" u="none" strike="noStrike" dirty="0" err="1">
                          <a:solidFill>
                            <a:schemeClr val="tx1"/>
                          </a:solidFill>
                          <a:latin typeface="+mn-lt"/>
                        </a:rPr>
                        <a:t>Enia's</a:t>
                      </a:r>
                      <a:r>
                        <a:rPr lang="en-US" sz="900" b="0" i="0" u="none" strike="noStrike" dirty="0">
                          <a:solidFill>
                            <a:schemeClr val="tx1"/>
                          </a:solidFill>
                          <a:latin typeface="+mn-lt"/>
                        </a:rPr>
                        <a:t> Eye</a:t>
                      </a:r>
                    </a:p>
                  </a:txBody>
                  <a:tcPr marL="45720" marR="4572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smtClean="0">
                          <a:solidFill>
                            <a:schemeClr val="tx1"/>
                          </a:solidFill>
                          <a:latin typeface="Calibri"/>
                        </a:rPr>
                        <a:t>1 Day</a:t>
                      </a:r>
                      <a:endParaRPr lang="en-US" sz="900" b="0" i="0" u="none" strike="noStrike" dirty="0">
                        <a:solidFill>
                          <a:schemeClr val="tx1"/>
                        </a:solidFill>
                        <a:latin typeface="Calibri"/>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600105</a:t>
                      </a:r>
                    </a:p>
                  </a:txBody>
                  <a:tcPr marL="45720" marR="457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900" b="0" i="0" u="none" strike="noStrike" dirty="0">
                          <a:solidFill>
                            <a:schemeClr val="tx1"/>
                          </a:solidFill>
                          <a:latin typeface="Calibri"/>
                        </a:rPr>
                        <a:t>Item</a:t>
                      </a:r>
                    </a:p>
                  </a:txBody>
                  <a:tcPr marL="45720" marR="45720" anchor="ctr">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smtClean="0">
                          <a:solidFill>
                            <a:schemeClr val="tx1"/>
                          </a:solidFill>
                          <a:latin typeface="Calibri"/>
                        </a:rPr>
                        <a:t>-</a:t>
                      </a:r>
                      <a:endParaRPr lang="en-US" sz="1000" b="0" i="0" u="none" strike="noStrike" dirty="0">
                        <a:solidFill>
                          <a:schemeClr val="tx1"/>
                        </a:solidFill>
                        <a:latin typeface="Calibri"/>
                      </a:endParaRPr>
                    </a:p>
                  </a:txBody>
                  <a:tcPr marL="45720" marR="4572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sz="800" b="0" i="0" u="none" strike="noStrike" dirty="0" smtClean="0">
                          <a:solidFill>
                            <a:schemeClr val="tx1"/>
                          </a:solidFill>
                          <a:latin typeface="+mn-lt"/>
                          <a:hlinkClick r:id="rId27"/>
                        </a:rPr>
                        <a:t>http://images.ijjimax.com/v2/arcade/gunz/shop/icons/icon_custom_600106.gif</a:t>
                      </a:r>
                      <a:endParaRPr lang="en-US" sz="800" b="0" i="0" u="none" strike="noStrike" dirty="0">
                        <a:solidFill>
                          <a:schemeClr val="tx1"/>
                        </a:solidFill>
                        <a:latin typeface="Calibri"/>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bl>
          </a:graphicData>
        </a:graphic>
      </p:graphicFrame>
      <p:sp>
        <p:nvSpPr>
          <p:cNvPr id="3" name="TextBox 2"/>
          <p:cNvSpPr txBox="1"/>
          <p:nvPr/>
        </p:nvSpPr>
        <p:spPr>
          <a:xfrm>
            <a:off x="0" y="-23957"/>
            <a:ext cx="2362200" cy="369332"/>
          </a:xfrm>
          <a:prstGeom prst="rect">
            <a:avLst/>
          </a:prstGeom>
          <a:noFill/>
        </p:spPr>
        <p:txBody>
          <a:bodyPr wrap="square" rtlCol="0">
            <a:spAutoFit/>
          </a:bodyPr>
          <a:lstStyle/>
          <a:p>
            <a:r>
              <a:rPr lang="en-US" b="1" dirty="0" smtClean="0">
                <a:latin typeface="+mj-lt"/>
              </a:rPr>
              <a:t>Item Overview</a:t>
            </a:r>
            <a:endParaRPr lang="en-US" dirty="0">
              <a:latin typeface="+mj-lt"/>
            </a:endParaRPr>
          </a:p>
        </p:txBody>
      </p:sp>
      <p:cxnSp>
        <p:nvCxnSpPr>
          <p:cNvPr id="4" name="Straight Connector 3"/>
          <p:cNvCxnSpPr/>
          <p:nvPr/>
        </p:nvCxnSpPr>
        <p:spPr>
          <a:xfrm>
            <a:off x="0" y="293148"/>
            <a:ext cx="15240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2BA34-237A-4882-B663-1946BB61F1B8}" type="slidenum">
              <a:rPr lang="en-US" smtClean="0"/>
              <a:pPr/>
              <a:t>13</a:t>
            </a:fld>
            <a:endParaRPr lang="en-US" dirty="0"/>
          </a:p>
        </p:txBody>
      </p:sp>
      <p:cxnSp>
        <p:nvCxnSpPr>
          <p:cNvPr id="9" name="Straight Connector 8"/>
          <p:cNvCxnSpPr/>
          <p:nvPr/>
        </p:nvCxnSpPr>
        <p:spPr>
          <a:xfrm>
            <a:off x="0" y="304800"/>
            <a:ext cx="16002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6200" y="0"/>
            <a:ext cx="1676400" cy="369332"/>
          </a:xfrm>
          <a:prstGeom prst="rect">
            <a:avLst/>
          </a:prstGeom>
          <a:noFill/>
        </p:spPr>
        <p:txBody>
          <a:bodyPr wrap="square" rtlCol="0">
            <a:spAutoFit/>
          </a:bodyPr>
          <a:lstStyle/>
          <a:p>
            <a:r>
              <a:rPr lang="en-US" b="1" dirty="0" smtClean="0"/>
              <a:t>Event Details</a:t>
            </a:r>
            <a:endParaRPr lang="en-US" b="1" dirty="0"/>
          </a:p>
        </p:txBody>
      </p:sp>
      <p:sp>
        <p:nvSpPr>
          <p:cNvPr id="11" name="TextBox 10"/>
          <p:cNvSpPr txBox="1"/>
          <p:nvPr/>
        </p:nvSpPr>
        <p:spPr>
          <a:xfrm>
            <a:off x="228600" y="609600"/>
            <a:ext cx="7924800" cy="5570756"/>
          </a:xfrm>
          <a:prstGeom prst="rect">
            <a:avLst/>
          </a:prstGeom>
          <a:noFill/>
        </p:spPr>
        <p:txBody>
          <a:bodyPr wrap="square" rtlCol="0">
            <a:spAutoFit/>
          </a:bodyPr>
          <a:lstStyle/>
          <a:p>
            <a:pPr marL="400050" indent="-400050">
              <a:buFont typeface="+mj-lt"/>
              <a:buAutoNum type="romanLcPeriod"/>
            </a:pPr>
            <a:r>
              <a:rPr lang="en-US" sz="1600" b="1" dirty="0" smtClean="0"/>
              <a:t>Quest Mode Easter Egg Drops</a:t>
            </a:r>
            <a:r>
              <a:rPr lang="en-US" sz="1600" dirty="0" smtClean="0"/>
              <a:t>:</a:t>
            </a:r>
          </a:p>
          <a:p>
            <a:pPr marL="400050" indent="-400050"/>
            <a:endParaRPr lang="en-US" sz="800" dirty="0" smtClean="0"/>
          </a:p>
          <a:p>
            <a:pPr marL="857250" lvl="1" indent="-400050">
              <a:buFont typeface="Wingdings" pitchFamily="2" charset="2"/>
              <a:buChar char="Ø"/>
            </a:pPr>
            <a:r>
              <a:rPr lang="en-US" sz="1400" b="1" dirty="0" smtClean="0"/>
              <a:t>  Explosive Easter Egg (Green) </a:t>
            </a:r>
            <a:r>
              <a:rPr lang="en-US" sz="1400" dirty="0" smtClean="0"/>
              <a:t>-  Quest Mode Drop Rate: </a:t>
            </a:r>
            <a:r>
              <a:rPr lang="en-US" sz="1400" b="1" dirty="0" smtClean="0"/>
              <a:t>3.0%</a:t>
            </a:r>
          </a:p>
          <a:p>
            <a:pPr marL="857250" lvl="1" indent="-400050">
              <a:buFont typeface="Wingdings" pitchFamily="2" charset="2"/>
              <a:buChar char="Ø"/>
            </a:pPr>
            <a:endParaRPr lang="en-US" sz="1400" b="1" dirty="0" smtClean="0"/>
          </a:p>
          <a:p>
            <a:pPr marL="400050" indent="-400050">
              <a:buFont typeface="+mj-lt"/>
              <a:buAutoNum type="romanLcPeriod" startAt="2"/>
            </a:pPr>
            <a:r>
              <a:rPr lang="en-US" sz="1600" b="1" dirty="0" smtClean="0"/>
              <a:t>Play Time </a:t>
            </a:r>
            <a:r>
              <a:rPr lang="en-US" sz="1600" dirty="0" smtClean="0"/>
              <a:t>(</a:t>
            </a:r>
            <a:r>
              <a:rPr lang="en-US" sz="1400" dirty="0" smtClean="0"/>
              <a:t>1 Hour or more</a:t>
            </a:r>
            <a:r>
              <a:rPr lang="en-US" sz="1600" dirty="0" smtClean="0"/>
              <a:t>):</a:t>
            </a:r>
          </a:p>
          <a:p>
            <a:pPr marL="400050" indent="-400050">
              <a:buFont typeface="+mj-lt"/>
              <a:buAutoNum type="romanLcPeriod" startAt="2"/>
            </a:pPr>
            <a:endParaRPr lang="en-US" sz="800" dirty="0" smtClean="0"/>
          </a:p>
          <a:p>
            <a:pPr marL="857250" lvl="1" indent="-400050">
              <a:buFont typeface="Wingdings" pitchFamily="2" charset="2"/>
              <a:buChar char="Ø"/>
            </a:pPr>
            <a:r>
              <a:rPr lang="en-US" sz="1400" dirty="0" smtClean="0"/>
              <a:t>  </a:t>
            </a:r>
            <a:r>
              <a:rPr lang="en-US" sz="1400" b="1" dirty="0" smtClean="0"/>
              <a:t>Explosive Easter Egg (Blue)    </a:t>
            </a:r>
            <a:r>
              <a:rPr lang="en-US" sz="1400" dirty="0" smtClean="0"/>
              <a:t>-  Run Batch to check daily Playtime of users </a:t>
            </a:r>
          </a:p>
          <a:p>
            <a:pPr marL="857250" lvl="1" indent="-400050">
              <a:buFont typeface="Wingdings" pitchFamily="2" charset="2"/>
              <a:buChar char="Ø"/>
            </a:pPr>
            <a:endParaRPr lang="en-US" sz="800" dirty="0" smtClean="0"/>
          </a:p>
          <a:p>
            <a:pPr marL="1314450" lvl="2" indent="-400050">
              <a:buFont typeface="Wingdings" pitchFamily="2" charset="2"/>
              <a:buChar char="q"/>
            </a:pPr>
            <a:r>
              <a:rPr lang="en-US" sz="1400" i="1" dirty="0" smtClean="0"/>
              <a:t>Every midnight run a batch to check Play Time and apply the blue egg item.</a:t>
            </a:r>
          </a:p>
          <a:p>
            <a:pPr marL="1314450" lvl="2" indent="-400050">
              <a:buFont typeface="Wingdings" pitchFamily="2" charset="2"/>
              <a:buChar char="q"/>
            </a:pPr>
            <a:r>
              <a:rPr lang="en-US" sz="1400" i="1" dirty="0" smtClean="0"/>
              <a:t>ALL Users that play 60 minutes or more receive the Blue egg!</a:t>
            </a:r>
          </a:p>
          <a:p>
            <a:pPr marL="400050" indent="-400050"/>
            <a:endParaRPr lang="en-US" sz="1600" b="1" dirty="0" smtClean="0"/>
          </a:p>
          <a:p>
            <a:pPr marL="400050" indent="-400050">
              <a:buFont typeface="+mj-lt"/>
              <a:buAutoNum type="romanLcPeriod" startAt="2"/>
            </a:pPr>
            <a:r>
              <a:rPr lang="en-US" sz="1600" b="1" dirty="0" smtClean="0"/>
              <a:t>User will have a chance to trade-in Explosive Easter Eggs for items</a:t>
            </a:r>
            <a:r>
              <a:rPr lang="en-US" sz="1600" dirty="0" smtClean="0"/>
              <a:t>:</a:t>
            </a:r>
          </a:p>
          <a:p>
            <a:pPr marL="857250" lvl="1" indent="-400050">
              <a:buFont typeface="Wingdings" pitchFamily="2" charset="2"/>
              <a:buChar char="Ø"/>
            </a:pPr>
            <a:r>
              <a:rPr lang="en-US" sz="1400" dirty="0" smtClean="0"/>
              <a:t>There is no limit to the amount of eggs users can receive (</a:t>
            </a:r>
            <a:r>
              <a:rPr lang="en-US" sz="1400" i="1" dirty="0" smtClean="0"/>
              <a:t>except for the 10 yellow eggs</a:t>
            </a:r>
            <a:r>
              <a:rPr lang="en-US" sz="1400" dirty="0" smtClean="0"/>
              <a:t>)</a:t>
            </a:r>
          </a:p>
          <a:p>
            <a:pPr marL="1314450" lvl="2" indent="-400050">
              <a:buFont typeface="Wingdings" pitchFamily="2" charset="2"/>
              <a:buChar char="q"/>
            </a:pPr>
            <a:r>
              <a:rPr lang="en-US" sz="1400" i="1" dirty="0" smtClean="0"/>
              <a:t>I have made most of the items 1 ~ 3 day durations to keep users frequenting the page</a:t>
            </a:r>
          </a:p>
          <a:p>
            <a:pPr marL="1314450" lvl="2" indent="-400050">
              <a:buFont typeface="Wingdings" pitchFamily="2" charset="2"/>
              <a:buChar char="q"/>
            </a:pPr>
            <a:r>
              <a:rPr lang="en-US" sz="1400" i="1" dirty="0" smtClean="0"/>
              <a:t>7 day items are only for RARE items (8%) or RED Eggs (Premium Purchase required</a:t>
            </a:r>
            <a:r>
              <a:rPr lang="en-US" sz="1400" i="1" dirty="0" smtClean="0"/>
              <a:t>)</a:t>
            </a:r>
          </a:p>
          <a:p>
            <a:pPr marL="1314450" lvl="2" indent="-400050">
              <a:buFont typeface="Wingdings" pitchFamily="2" charset="2"/>
              <a:buChar char="q"/>
            </a:pPr>
            <a:r>
              <a:rPr lang="en-US" sz="1400" i="1" dirty="0" smtClean="0">
                <a:solidFill>
                  <a:srgbClr val="C00000"/>
                </a:solidFill>
              </a:rPr>
              <a:t>1 Explosive Easter Egg is destroyed for each “Trade-in” completed!</a:t>
            </a:r>
            <a:endParaRPr lang="en-US" sz="1400" i="1" dirty="0" smtClean="0">
              <a:solidFill>
                <a:srgbClr val="C00000"/>
              </a:solidFill>
            </a:endParaRPr>
          </a:p>
          <a:p>
            <a:pPr marL="1314450" lvl="2" indent="-400050"/>
            <a:endParaRPr lang="en-US" sz="1400" dirty="0" smtClean="0"/>
          </a:p>
          <a:p>
            <a:pPr marL="400050" indent="-400050">
              <a:buFont typeface="+mj-lt"/>
              <a:buAutoNum type="romanLcPeriod" startAt="2"/>
            </a:pPr>
            <a:r>
              <a:rPr lang="en-US" sz="1600" b="1" dirty="0" smtClean="0"/>
              <a:t>Festival Heroes:</a:t>
            </a:r>
          </a:p>
          <a:p>
            <a:pPr marL="857250" lvl="1" indent="-400050">
              <a:buFont typeface="Wingdings" pitchFamily="2" charset="2"/>
              <a:buChar char="Ø"/>
            </a:pPr>
            <a:r>
              <a:rPr lang="en-US" sz="1400" dirty="0" smtClean="0"/>
              <a:t>Every </a:t>
            </a:r>
            <a:r>
              <a:rPr lang="en-US" sz="1400" dirty="0" smtClean="0"/>
              <a:t>Night at midnight run another batch that counts the TOTAL AMOUNT of each egg destroyed for each character and sorts by ascending in the DB…</a:t>
            </a:r>
          </a:p>
          <a:p>
            <a:pPr marL="1314450" lvl="2" indent="-400050">
              <a:buFont typeface="Wingdings" pitchFamily="2" charset="2"/>
              <a:buChar char="q"/>
            </a:pPr>
            <a:r>
              <a:rPr lang="en-US" sz="1400" i="1" dirty="0" smtClean="0"/>
              <a:t>Top 10 winners should be displayed for each of the 4 colored-egg categories!</a:t>
            </a:r>
            <a:endParaRPr lang="en-US" sz="1400" i="1" dirty="0" smtClean="0"/>
          </a:p>
          <a:p>
            <a:pPr marL="857250" lvl="1" indent="-400050">
              <a:buFont typeface="Wingdings" pitchFamily="2" charset="2"/>
              <a:buChar char="Ø"/>
            </a:pPr>
            <a:endParaRPr lang="en-US" sz="1400" b="1" dirty="0" smtClean="0"/>
          </a:p>
          <a:p>
            <a:pPr marL="857250" lvl="1" indent="-400050">
              <a:buFont typeface="Wingdings" pitchFamily="2" charset="2"/>
              <a:buChar char="Ø"/>
            </a:pPr>
            <a:endParaRPr lang="en-US" sz="1400" b="1" dirty="0" smtClean="0"/>
          </a:p>
          <a:p>
            <a:pPr marL="400050" indent="-400050">
              <a:buFont typeface="+mj-lt"/>
              <a:buAutoNum type="romanLcPeriod" startAt="2"/>
            </a:pPr>
            <a:r>
              <a:rPr lang="en-US" sz="1400" b="1" dirty="0" smtClean="0"/>
              <a:t>Design </a:t>
            </a:r>
            <a:r>
              <a:rPr lang="en-US" sz="1400" b="1" dirty="0" smtClean="0"/>
              <a:t>&amp; Development</a:t>
            </a:r>
            <a:r>
              <a:rPr lang="en-US" sz="1400" dirty="0" smtClean="0"/>
              <a:t> – Please reference the .ZIP attached to this document…</a:t>
            </a:r>
          </a:p>
          <a:p>
            <a:pPr marL="857250" lvl="1" indent="-400050">
              <a:buFont typeface="Wingdings" pitchFamily="2" charset="2"/>
              <a:buChar char="Ø"/>
            </a:pPr>
            <a:r>
              <a:rPr lang="en-US" sz="1400" i="1" dirty="0" smtClean="0"/>
              <a:t>The Halloween Haunted House event from 2009 &amp; 2010 can be reused </a:t>
            </a:r>
            <a:br>
              <a:rPr lang="en-US" sz="1400" i="1" dirty="0" smtClean="0"/>
            </a:br>
            <a:r>
              <a:rPr lang="en-US" sz="1400" i="1" dirty="0" smtClean="0"/>
              <a:t>&amp; the images/pages can be found in the .ZIP file!</a:t>
            </a:r>
          </a:p>
        </p:txBody>
      </p:sp>
      <p:pic>
        <p:nvPicPr>
          <p:cNvPr id="13" name="Picture 9" descr="Z:\Personal\sean.greenroyd\!_Publishing Team\Planning Docs\04.2011 - Easter Spring Festival!\Explosive Easter Egg Images\easter_egg_green.png"/>
          <p:cNvPicPr>
            <a:picLocks noChangeAspect="1" noChangeArrowheads="1"/>
          </p:cNvPicPr>
          <p:nvPr/>
        </p:nvPicPr>
        <p:blipFill>
          <a:blip r:embed="rId2" cstate="print"/>
          <a:srcRect/>
          <a:stretch>
            <a:fillRect/>
          </a:stretch>
        </p:blipFill>
        <p:spPr bwMode="auto">
          <a:xfrm>
            <a:off x="913932" y="929640"/>
            <a:ext cx="317460" cy="317460"/>
          </a:xfrm>
          <a:prstGeom prst="rect">
            <a:avLst/>
          </a:prstGeom>
          <a:noFill/>
          <a:ln w="6350">
            <a:noFill/>
          </a:ln>
        </p:spPr>
      </p:pic>
      <p:pic>
        <p:nvPicPr>
          <p:cNvPr id="14" name="Picture 8" descr="Z:\Personal\sean.greenroyd\!_Publishing Team\Planning Docs\04.2011 - Easter Spring Festival!\Explosive Easter Egg Images\easter_egg_blue.png"/>
          <p:cNvPicPr>
            <a:picLocks noChangeAspect="1" noChangeArrowheads="1"/>
          </p:cNvPicPr>
          <p:nvPr/>
        </p:nvPicPr>
        <p:blipFill>
          <a:blip r:embed="rId3" cstate="print"/>
          <a:srcRect/>
          <a:stretch>
            <a:fillRect/>
          </a:stretch>
        </p:blipFill>
        <p:spPr bwMode="auto">
          <a:xfrm>
            <a:off x="914400" y="1740408"/>
            <a:ext cx="317460" cy="317460"/>
          </a:xfrm>
          <a:prstGeom prst="rect">
            <a:avLst/>
          </a:prstGeom>
          <a:noFill/>
          <a:ln w="635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2BA34-237A-4882-B663-1946BB61F1B8}" type="slidenum">
              <a:rPr lang="en-US" smtClean="0"/>
              <a:pPr/>
              <a:t>14</a:t>
            </a:fld>
            <a:endParaRPr lang="en-US" dirty="0"/>
          </a:p>
        </p:txBody>
      </p:sp>
      <p:cxnSp>
        <p:nvCxnSpPr>
          <p:cNvPr id="9" name="Straight Connector 8"/>
          <p:cNvCxnSpPr/>
          <p:nvPr/>
        </p:nvCxnSpPr>
        <p:spPr>
          <a:xfrm>
            <a:off x="0" y="304800"/>
            <a:ext cx="16002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0" y="0"/>
            <a:ext cx="1676400" cy="369332"/>
          </a:xfrm>
          <a:prstGeom prst="rect">
            <a:avLst/>
          </a:prstGeom>
          <a:noFill/>
        </p:spPr>
        <p:txBody>
          <a:bodyPr wrap="square" rtlCol="0">
            <a:spAutoFit/>
          </a:bodyPr>
          <a:lstStyle/>
          <a:p>
            <a:r>
              <a:rPr lang="en-US" b="1" dirty="0" smtClean="0"/>
              <a:t>2009 Results</a:t>
            </a:r>
            <a:endParaRPr lang="en-US" b="1" dirty="0"/>
          </a:p>
        </p:txBody>
      </p:sp>
      <p:graphicFrame>
        <p:nvGraphicFramePr>
          <p:cNvPr id="13" name="Table 12"/>
          <p:cNvGraphicFramePr>
            <a:graphicFrameLocks noGrp="1"/>
          </p:cNvGraphicFramePr>
          <p:nvPr/>
        </p:nvGraphicFramePr>
        <p:xfrm>
          <a:off x="5939268" y="914400"/>
          <a:ext cx="2518932" cy="3429000"/>
        </p:xfrm>
        <a:graphic>
          <a:graphicData uri="http://schemas.openxmlformats.org/drawingml/2006/table">
            <a:tbl>
              <a:tblPr>
                <a:effectLst>
                  <a:outerShdw blurRad="63500" sx="102000" sy="102000" algn="ctr" rotWithShape="0">
                    <a:prstClr val="black">
                      <a:alpha val="40000"/>
                    </a:prstClr>
                  </a:outerShdw>
                </a:effectLst>
              </a:tblPr>
              <a:tblGrid>
                <a:gridCol w="1221105"/>
                <a:gridCol w="1297827"/>
              </a:tblGrid>
              <a:tr h="381000">
                <a:tc gridSpan="2">
                  <a:txBody>
                    <a:bodyPr/>
                    <a:lstStyle/>
                    <a:p>
                      <a:pPr algn="ctr" fontAlgn="ctr"/>
                      <a:r>
                        <a:rPr lang="en-US" sz="1400" b="1" i="0" u="sng" strike="noStrike" dirty="0">
                          <a:solidFill>
                            <a:srgbClr val="C00000"/>
                          </a:solidFill>
                          <a:latin typeface="Calibri"/>
                        </a:rPr>
                        <a:t>Turkey Dinner Count 2009</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tc hMerge="1">
                  <a:txBody>
                    <a:bodyPr/>
                    <a:lstStyle/>
                    <a:p>
                      <a:endParaRPr lang="en-US"/>
                    </a:p>
                  </a:txBody>
                  <a:tcPr/>
                </a:tc>
              </a:tr>
              <a:tr h="304800">
                <a:tc>
                  <a:txBody>
                    <a:bodyPr/>
                    <a:lstStyle/>
                    <a:p>
                      <a:pPr algn="ctr" fontAlgn="ctr"/>
                      <a:r>
                        <a:rPr lang="en-US" sz="1200" b="1" i="0" u="none" strike="noStrike" dirty="0">
                          <a:solidFill>
                            <a:srgbClr val="000000"/>
                          </a:solidFill>
                          <a:latin typeface="Calibri"/>
                        </a:rPr>
                        <a:t>Dinner Count</a:t>
                      </a:r>
                    </a:p>
                  </a:txBody>
                  <a:tcPr anchor="b">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algn="ctr" fontAlgn="ctr"/>
                      <a:r>
                        <a:rPr lang="en-US" sz="1200" b="1" i="0" u="none" strike="noStrike" dirty="0">
                          <a:solidFill>
                            <a:srgbClr val="000000"/>
                          </a:solidFill>
                          <a:latin typeface="Calibri"/>
                        </a:rPr>
                        <a:t>Characters</a:t>
                      </a:r>
                    </a:p>
                  </a:txBody>
                  <a:tcPr anchor="b">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ysDash"/>
                      <a:round/>
                      <a:headEnd type="none" w="med" len="med"/>
                      <a:tailEnd type="none" w="med" len="med"/>
                    </a:lnB>
                    <a:solidFill>
                      <a:schemeClr val="accent6">
                        <a:lumMod val="20000"/>
                        <a:lumOff val="80000"/>
                      </a:schemeClr>
                    </a:solidFill>
                  </a:tcPr>
                </a:tc>
              </a:tr>
              <a:tr h="198572">
                <a:tc>
                  <a:txBody>
                    <a:bodyPr/>
                    <a:lstStyle/>
                    <a:p>
                      <a:pPr algn="r" fontAlgn="b"/>
                      <a:r>
                        <a:rPr lang="en-US" sz="1400" b="0" i="0" u="none" strike="noStrike" dirty="0">
                          <a:solidFill>
                            <a:srgbClr val="000000"/>
                          </a:solidFill>
                          <a:latin typeface="Calibri"/>
                        </a:rPr>
                        <a:t>&gt;= 120</a:t>
                      </a:r>
                    </a:p>
                  </a:txBody>
                  <a:tcPr anchor="b">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solidFill>
                      <a:prstDash val="sysDash"/>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0" i="0" u="none" strike="noStrike">
                          <a:solidFill>
                            <a:srgbClr val="000000"/>
                          </a:solidFill>
                          <a:latin typeface="Calibri"/>
                        </a:rPr>
                        <a:t>2</a:t>
                      </a:r>
                    </a:p>
                  </a:txBody>
                  <a:tcPr anchor="b">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ysDash"/>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8572">
                <a:tc>
                  <a:txBody>
                    <a:bodyPr/>
                    <a:lstStyle/>
                    <a:p>
                      <a:pPr algn="r" fontAlgn="b"/>
                      <a:r>
                        <a:rPr lang="en-US" sz="1400" b="0" i="0" u="none" strike="noStrike">
                          <a:solidFill>
                            <a:srgbClr val="000000"/>
                          </a:solidFill>
                          <a:latin typeface="Calibri"/>
                        </a:rPr>
                        <a:t>&gt;= 90 &amp; &lt; 120</a:t>
                      </a:r>
                    </a:p>
                  </a:txBody>
                  <a:tcPr anchor="b">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latin typeface="Calibri"/>
                        </a:rPr>
                        <a:t>6</a:t>
                      </a:r>
                    </a:p>
                  </a:txBody>
                  <a:tcPr anchor="b">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8572">
                <a:tc>
                  <a:txBody>
                    <a:bodyPr/>
                    <a:lstStyle/>
                    <a:p>
                      <a:pPr algn="r" fontAlgn="b"/>
                      <a:r>
                        <a:rPr lang="en-US" sz="1400" b="0" i="0" u="none" strike="noStrike">
                          <a:solidFill>
                            <a:srgbClr val="000000"/>
                          </a:solidFill>
                          <a:latin typeface="Calibri"/>
                        </a:rPr>
                        <a:t>&gt;= 60 &amp; &lt; 90</a:t>
                      </a:r>
                    </a:p>
                  </a:txBody>
                  <a:tcPr anchor="b">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0" i="0" u="none" strike="noStrike">
                          <a:solidFill>
                            <a:srgbClr val="000000"/>
                          </a:solidFill>
                          <a:latin typeface="Calibri"/>
                        </a:rPr>
                        <a:t>25</a:t>
                      </a:r>
                    </a:p>
                  </a:txBody>
                  <a:tcPr anchor="b">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8501">
                <a:tc>
                  <a:txBody>
                    <a:bodyPr/>
                    <a:lstStyle/>
                    <a:p>
                      <a:pPr algn="r" fontAlgn="b"/>
                      <a:r>
                        <a:rPr lang="en-US" sz="1400" b="0" i="0" u="none" strike="noStrike">
                          <a:solidFill>
                            <a:srgbClr val="000000"/>
                          </a:solidFill>
                          <a:latin typeface="Calibri"/>
                        </a:rPr>
                        <a:t>&gt;= 30 &amp; &lt; 60</a:t>
                      </a:r>
                    </a:p>
                  </a:txBody>
                  <a:tcPr anchor="b">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a:txBody>
                    <a:bodyPr/>
                    <a:lstStyle/>
                    <a:p>
                      <a:pPr algn="ctr" fontAlgn="b"/>
                      <a:r>
                        <a:rPr lang="en-US" sz="1400" b="0" i="0" u="none" strike="noStrike">
                          <a:solidFill>
                            <a:srgbClr val="000000"/>
                          </a:solidFill>
                          <a:latin typeface="Calibri"/>
                        </a:rPr>
                        <a:t>256</a:t>
                      </a:r>
                    </a:p>
                  </a:txBody>
                  <a:tcPr anchor="b">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r>
              <a:tr h="208501">
                <a:tc>
                  <a:txBody>
                    <a:bodyPr/>
                    <a:lstStyle/>
                    <a:p>
                      <a:pPr algn="r" fontAlgn="b"/>
                      <a:r>
                        <a:rPr lang="en-US" sz="1400" b="0" i="0" u="none" strike="noStrike" dirty="0">
                          <a:solidFill>
                            <a:srgbClr val="000000"/>
                          </a:solidFill>
                          <a:latin typeface="Calibri"/>
                        </a:rPr>
                        <a:t>&gt;= 20 &amp; &lt; 30</a:t>
                      </a:r>
                    </a:p>
                  </a:txBody>
                  <a:tcPr anchor="b">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latin typeface="Calibri"/>
                        </a:rPr>
                        <a:t>475</a:t>
                      </a:r>
                    </a:p>
                  </a:txBody>
                  <a:tcPr anchor="b">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8572">
                <a:tc>
                  <a:txBody>
                    <a:bodyPr/>
                    <a:lstStyle/>
                    <a:p>
                      <a:pPr algn="r" fontAlgn="b"/>
                      <a:r>
                        <a:rPr lang="en-US" sz="1400" b="0" i="0" u="none" strike="noStrike">
                          <a:solidFill>
                            <a:srgbClr val="000000"/>
                          </a:solidFill>
                          <a:latin typeface="Calibri"/>
                        </a:rPr>
                        <a:t>&gt;= 10 &amp; &lt; 20</a:t>
                      </a:r>
                    </a:p>
                  </a:txBody>
                  <a:tcPr anchor="b">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400" b="0" i="0" u="none" strike="noStrike">
                          <a:solidFill>
                            <a:srgbClr val="000000"/>
                          </a:solidFill>
                          <a:latin typeface="Calibri"/>
                        </a:rPr>
                        <a:t>1,991</a:t>
                      </a:r>
                    </a:p>
                  </a:txBody>
                  <a:tcPr anchor="b">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8501">
                <a:tc>
                  <a:txBody>
                    <a:bodyPr/>
                    <a:lstStyle/>
                    <a:p>
                      <a:pPr algn="r" fontAlgn="b"/>
                      <a:r>
                        <a:rPr lang="en-US" sz="1400" b="0" i="0" u="none" strike="noStrike" dirty="0">
                          <a:solidFill>
                            <a:srgbClr val="000000"/>
                          </a:solidFill>
                          <a:latin typeface="Calibri"/>
                        </a:rPr>
                        <a:t>&gt;= 1 &amp; &lt; 10</a:t>
                      </a:r>
                    </a:p>
                  </a:txBody>
                  <a:tcPr anchor="b">
                    <a:lnL w="190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ysDash"/>
                      <a:round/>
                      <a:headEnd type="none" w="med" len="med"/>
                      <a:tailEnd type="none" w="med" len="med"/>
                    </a:lnB>
                    <a:solidFill>
                      <a:schemeClr val="bg1"/>
                    </a:solidFill>
                  </a:tcPr>
                </a:tc>
                <a:tc>
                  <a:txBody>
                    <a:bodyPr/>
                    <a:lstStyle/>
                    <a:p>
                      <a:pPr algn="ctr" fontAlgn="b"/>
                      <a:r>
                        <a:rPr lang="en-US" sz="1400" b="0" i="0" u="none" strike="noStrike" dirty="0">
                          <a:solidFill>
                            <a:srgbClr val="000000"/>
                          </a:solidFill>
                          <a:latin typeface="Calibri"/>
                        </a:rPr>
                        <a:t>20,860</a:t>
                      </a:r>
                    </a:p>
                  </a:txBody>
                  <a:tcPr anchor="b">
                    <a:lnL w="635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ysDash"/>
                      <a:round/>
                      <a:headEnd type="none" w="med" len="med"/>
                      <a:tailEnd type="none" w="med" len="med"/>
                    </a:lnB>
                    <a:solidFill>
                      <a:schemeClr val="bg1"/>
                    </a:solidFill>
                  </a:tcPr>
                </a:tc>
              </a:tr>
              <a:tr h="208501">
                <a:tc>
                  <a:txBody>
                    <a:bodyPr/>
                    <a:lstStyle/>
                    <a:p>
                      <a:pPr algn="r" fontAlgn="b"/>
                      <a:r>
                        <a:rPr lang="en-US" sz="1400" b="1" i="0" u="none" strike="noStrike" dirty="0" smtClean="0">
                          <a:solidFill>
                            <a:srgbClr val="000000"/>
                          </a:solidFill>
                          <a:latin typeface="Calibri"/>
                        </a:rPr>
                        <a:t>TOTALS:</a:t>
                      </a:r>
                      <a:endParaRPr lang="en-US" sz="1400" b="1" i="0" u="none" strike="noStrike" dirty="0">
                        <a:solidFill>
                          <a:srgbClr val="000000"/>
                        </a:solidFill>
                        <a:latin typeface="Calibri"/>
                      </a:endParaRPr>
                    </a:p>
                  </a:txBody>
                  <a:tcPr anchor="b">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400" b="1" i="0" u="none" strike="noStrike" dirty="0">
                          <a:solidFill>
                            <a:srgbClr val="000000"/>
                          </a:solidFill>
                          <a:latin typeface="Calibri"/>
                        </a:rPr>
                        <a:t>23,615</a:t>
                      </a:r>
                    </a:p>
                  </a:txBody>
                  <a:tcPr anchor="b">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208501">
                <a:tc>
                  <a:txBody>
                    <a:bodyPr/>
                    <a:lstStyle/>
                    <a:p>
                      <a:pPr algn="r" fontAlgn="b"/>
                      <a:r>
                        <a:rPr lang="en-US" sz="1400" b="1" i="0" u="none" strike="noStrike" dirty="0">
                          <a:solidFill>
                            <a:srgbClr val="000000"/>
                          </a:solidFill>
                          <a:latin typeface="Calibri"/>
                        </a:rPr>
                        <a:t>Drop Rate: </a:t>
                      </a:r>
                    </a:p>
                  </a:txBody>
                  <a:tcPr anchor="b">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400" b="1" i="0" u="none" strike="noStrike" dirty="0">
                          <a:solidFill>
                            <a:srgbClr val="000000"/>
                          </a:solidFill>
                          <a:latin typeface="Calibri"/>
                        </a:rPr>
                        <a:t>4%</a:t>
                      </a:r>
                    </a:p>
                  </a:txBody>
                  <a:tcPr anchor="b">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14" name="TextBox 13"/>
          <p:cNvSpPr txBox="1"/>
          <p:nvPr/>
        </p:nvSpPr>
        <p:spPr>
          <a:xfrm>
            <a:off x="228600" y="762000"/>
            <a:ext cx="5638800" cy="3908762"/>
          </a:xfrm>
          <a:prstGeom prst="rect">
            <a:avLst/>
          </a:prstGeom>
          <a:noFill/>
        </p:spPr>
        <p:txBody>
          <a:bodyPr wrap="square" rtlCol="0">
            <a:spAutoFit/>
          </a:bodyPr>
          <a:lstStyle/>
          <a:p>
            <a:r>
              <a:rPr lang="en-US" b="1" u="sng" dirty="0" smtClean="0">
                <a:solidFill>
                  <a:srgbClr val="C00000"/>
                </a:solidFill>
              </a:rPr>
              <a:t>2009 Turkey Dinner Drop Results</a:t>
            </a:r>
            <a:r>
              <a:rPr lang="en-US" dirty="0" smtClean="0">
                <a:solidFill>
                  <a:srgbClr val="C00000"/>
                </a:solidFill>
              </a:rPr>
              <a:t>:</a:t>
            </a:r>
          </a:p>
          <a:p>
            <a:endParaRPr lang="en-US" dirty="0" smtClean="0"/>
          </a:p>
          <a:p>
            <a:pPr>
              <a:buFontTx/>
              <a:buChar char="-"/>
            </a:pPr>
            <a:r>
              <a:rPr lang="en-US" dirty="0" smtClean="0"/>
              <a:t> 2009 Turkey Dinner drop rate was ~ 4.0%</a:t>
            </a:r>
          </a:p>
          <a:p>
            <a:pPr lvl="1">
              <a:buFont typeface="Wingdings" pitchFamily="2" charset="2"/>
              <a:buChar char="Ø"/>
            </a:pPr>
            <a:r>
              <a:rPr lang="en-US" dirty="0" smtClean="0"/>
              <a:t> 2 Characters received    &gt; 120 Dinners</a:t>
            </a:r>
          </a:p>
          <a:p>
            <a:pPr lvl="1">
              <a:buFont typeface="Wingdings" pitchFamily="2" charset="2"/>
              <a:buChar char="Ø"/>
            </a:pPr>
            <a:r>
              <a:rPr lang="en-US" dirty="0" smtClean="0"/>
              <a:t> 6 Characters received    &gt; 90   Dinners</a:t>
            </a:r>
          </a:p>
          <a:p>
            <a:pPr lvl="1">
              <a:buFont typeface="Wingdings" pitchFamily="2" charset="2"/>
              <a:buChar char="Ø"/>
            </a:pPr>
            <a:r>
              <a:rPr lang="en-US" dirty="0" smtClean="0"/>
              <a:t> 25 Characters received  &gt; 90   Dinners</a:t>
            </a:r>
          </a:p>
          <a:p>
            <a:pPr lvl="1">
              <a:buFont typeface="Wingdings" pitchFamily="2" charset="2"/>
              <a:buChar char="Ø"/>
            </a:pPr>
            <a:r>
              <a:rPr lang="en-US" dirty="0" smtClean="0"/>
              <a:t> 256 Characters received &gt;30   Dinners</a:t>
            </a:r>
          </a:p>
          <a:p>
            <a:endParaRPr lang="en-US" dirty="0" smtClean="0"/>
          </a:p>
          <a:p>
            <a:pPr>
              <a:buFont typeface="Wingdings" pitchFamily="2" charset="2"/>
              <a:buChar char="v"/>
            </a:pPr>
            <a:r>
              <a:rPr lang="en-US" dirty="0" smtClean="0"/>
              <a:t> </a:t>
            </a:r>
            <a:r>
              <a:rPr lang="en-US" b="1" u="sng" dirty="0" smtClean="0"/>
              <a:t>Conclusion</a:t>
            </a:r>
            <a:r>
              <a:rPr lang="en-US" dirty="0" smtClean="0"/>
              <a:t>:</a:t>
            </a:r>
          </a:p>
          <a:p>
            <a:pPr>
              <a:buFont typeface="Wingdings" pitchFamily="2" charset="2"/>
              <a:buChar char="ü"/>
            </a:pPr>
            <a:endParaRPr lang="en-US" dirty="0" smtClean="0"/>
          </a:p>
          <a:p>
            <a:pPr>
              <a:buFont typeface="Wingdings" pitchFamily="2" charset="2"/>
              <a:buChar char="ü"/>
            </a:pPr>
            <a:r>
              <a:rPr lang="en-US" dirty="0" smtClean="0"/>
              <a:t>  Lowering the </a:t>
            </a:r>
            <a:r>
              <a:rPr lang="en-US" b="1" dirty="0" smtClean="0"/>
              <a:t>Explosive Easter Egg </a:t>
            </a:r>
            <a:r>
              <a:rPr lang="en-US" dirty="0" smtClean="0"/>
              <a:t>drop rate to 3%:</a:t>
            </a:r>
          </a:p>
          <a:p>
            <a:pPr>
              <a:buFont typeface="Wingdings" pitchFamily="2" charset="2"/>
              <a:buChar char="ü"/>
            </a:pPr>
            <a:endParaRPr lang="en-US" dirty="0" smtClean="0"/>
          </a:p>
          <a:p>
            <a:pPr lvl="1">
              <a:buFont typeface="Wingdings" pitchFamily="2" charset="2"/>
              <a:buChar char="v"/>
            </a:pPr>
            <a:r>
              <a:rPr lang="en-US" sz="1600" i="1" dirty="0" smtClean="0"/>
              <a:t>  This should help avoid quest hackers and to ensure …</a:t>
            </a:r>
          </a:p>
          <a:p>
            <a:pPr lvl="1"/>
            <a:r>
              <a:rPr lang="en-US" sz="1600" i="1" dirty="0" smtClean="0"/>
              <a:t>	</a:t>
            </a:r>
            <a:r>
              <a:rPr lang="en-US" sz="1600" b="1" i="1" dirty="0" smtClean="0"/>
              <a:t>The average amount of Green Eggs collected is &lt; 10</a:t>
            </a:r>
            <a:r>
              <a:rPr lang="en-US" sz="1400" i="1"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2BA34-237A-4882-B663-1946BB61F1B8}" type="slidenum">
              <a:rPr lang="en-US" smtClean="0"/>
              <a:pPr/>
              <a:t>15</a:t>
            </a:fld>
            <a:endParaRPr lang="en-US" dirty="0"/>
          </a:p>
        </p:txBody>
      </p:sp>
      <p:sp>
        <p:nvSpPr>
          <p:cNvPr id="3" name="TextBox 2"/>
          <p:cNvSpPr txBox="1"/>
          <p:nvPr/>
        </p:nvSpPr>
        <p:spPr>
          <a:xfrm>
            <a:off x="0" y="0"/>
            <a:ext cx="3429000" cy="369332"/>
          </a:xfrm>
          <a:prstGeom prst="rect">
            <a:avLst/>
          </a:prstGeom>
          <a:noFill/>
        </p:spPr>
        <p:txBody>
          <a:bodyPr wrap="square" rtlCol="0">
            <a:spAutoFit/>
          </a:bodyPr>
          <a:lstStyle/>
          <a:p>
            <a:r>
              <a:rPr lang="en-US" b="1" dirty="0" smtClean="0"/>
              <a:t>Schedule</a:t>
            </a:r>
            <a:endParaRPr lang="en-US" b="1" dirty="0"/>
          </a:p>
        </p:txBody>
      </p:sp>
      <p:cxnSp>
        <p:nvCxnSpPr>
          <p:cNvPr id="4" name="Straight Connector 3"/>
          <p:cNvCxnSpPr/>
          <p:nvPr/>
        </p:nvCxnSpPr>
        <p:spPr>
          <a:xfrm>
            <a:off x="0" y="381000"/>
            <a:ext cx="2438400" cy="1588"/>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5" name="Table 4"/>
          <p:cNvGraphicFramePr>
            <a:graphicFrameLocks noGrp="1"/>
          </p:cNvGraphicFramePr>
          <p:nvPr/>
        </p:nvGraphicFramePr>
        <p:xfrm>
          <a:off x="762000" y="990600"/>
          <a:ext cx="5867400" cy="2621280"/>
        </p:xfrm>
        <a:graphic>
          <a:graphicData uri="http://schemas.openxmlformats.org/drawingml/2006/table">
            <a:tbl>
              <a:tblPr firstRow="1" bandRow="1">
                <a:tableStyleId>{7DF18680-E054-41AD-8BC1-D1AEF772440D}</a:tableStyleId>
              </a:tblPr>
              <a:tblGrid>
                <a:gridCol w="1487510"/>
                <a:gridCol w="4379890"/>
              </a:tblGrid>
              <a:tr h="396240">
                <a:tc>
                  <a:txBody>
                    <a:bodyPr/>
                    <a:lstStyle/>
                    <a:p>
                      <a:pPr algn="ctr"/>
                      <a:r>
                        <a:rPr lang="en-US" dirty="0" smtClean="0">
                          <a:latin typeface="CG Times" pitchFamily="18" charset="0"/>
                        </a:rPr>
                        <a:t>Date</a:t>
                      </a:r>
                      <a:endParaRPr lang="en-US" dirty="0">
                        <a:latin typeface="CG Times"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dirty="0" smtClean="0">
                          <a:latin typeface="CG Times" pitchFamily="18" charset="0"/>
                        </a:rPr>
                        <a:t>Task</a:t>
                      </a:r>
                      <a:endParaRPr lang="en-US" dirty="0">
                        <a:latin typeface="CG Times"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370840">
                <a:tc>
                  <a:txBody>
                    <a:bodyPr/>
                    <a:lstStyle/>
                    <a:p>
                      <a:pPr algn="ctr"/>
                      <a:r>
                        <a:rPr lang="en-US" dirty="0" smtClean="0">
                          <a:latin typeface="CG Times" pitchFamily="18" charset="0"/>
                        </a:rPr>
                        <a:t>04/05</a:t>
                      </a:r>
                      <a:endParaRPr lang="en-US" dirty="0">
                        <a:latin typeface="CG Times"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latin typeface="CG Times" pitchFamily="18" charset="0"/>
                        </a:rPr>
                        <a:t>Planning</a:t>
                      </a:r>
                      <a:r>
                        <a:rPr lang="en-US" baseline="0" dirty="0" smtClean="0">
                          <a:latin typeface="CG Times" pitchFamily="18" charset="0"/>
                        </a:rPr>
                        <a:t> </a:t>
                      </a:r>
                      <a:r>
                        <a:rPr lang="en-US" baseline="0" dirty="0" smtClean="0">
                          <a:latin typeface="CG Times" pitchFamily="18" charset="0"/>
                        </a:rPr>
                        <a:t>Complete</a:t>
                      </a:r>
                      <a:endParaRPr lang="en-US" dirty="0">
                        <a:latin typeface="CG Times" pitchFamily="18"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dirty="0" smtClean="0">
                          <a:latin typeface="CG Times" pitchFamily="18" charset="0"/>
                        </a:rPr>
                        <a:t>04/11</a:t>
                      </a:r>
                      <a:endParaRPr lang="en-US" dirty="0">
                        <a:latin typeface="CG Times"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latin typeface="CG Times" pitchFamily="18" charset="0"/>
                        </a:rPr>
                        <a:t>Design </a:t>
                      </a:r>
                      <a:r>
                        <a:rPr lang="en-US" dirty="0" smtClean="0">
                          <a:latin typeface="CG Times" pitchFamily="18" charset="0"/>
                        </a:rPr>
                        <a:t>Completed</a:t>
                      </a:r>
                      <a:endParaRPr lang="en-US" dirty="0">
                        <a:latin typeface="CG Times" pitchFamily="18"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dirty="0" smtClean="0">
                          <a:latin typeface="CG Times" pitchFamily="18" charset="0"/>
                        </a:rPr>
                        <a:t>04/15</a:t>
                      </a:r>
                      <a:endParaRPr lang="en-US" dirty="0">
                        <a:latin typeface="CG Times"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latin typeface="CG Times" pitchFamily="18" charset="0"/>
                        </a:rPr>
                        <a:t>Web-Development</a:t>
                      </a:r>
                      <a:r>
                        <a:rPr lang="en-US" baseline="0" dirty="0" smtClean="0">
                          <a:latin typeface="CG Times" pitchFamily="18" charset="0"/>
                        </a:rPr>
                        <a:t> Completed</a:t>
                      </a:r>
                      <a:endParaRPr lang="en-US" dirty="0">
                        <a:latin typeface="CG Times" pitchFamily="18"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dirty="0" smtClean="0">
                          <a:latin typeface="CG Times" pitchFamily="18" charset="0"/>
                        </a:rPr>
                        <a:t>04/19</a:t>
                      </a:r>
                      <a:endParaRPr lang="en-US" dirty="0">
                        <a:latin typeface="CG Times"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latin typeface="CG Times" pitchFamily="18" charset="0"/>
                        </a:rPr>
                        <a:t>QA Finish</a:t>
                      </a:r>
                      <a:endParaRPr lang="en-US" dirty="0">
                        <a:latin typeface="CG Times" pitchFamily="18"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dirty="0" smtClean="0">
                          <a:latin typeface="CG Times" pitchFamily="18" charset="0"/>
                        </a:rPr>
                        <a:t>04/21</a:t>
                      </a:r>
                      <a:endParaRPr lang="en-US" dirty="0">
                        <a:latin typeface="CG Times"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latin typeface="CG Times" pitchFamily="18" charset="0"/>
                        </a:rPr>
                        <a:t>Open Event</a:t>
                      </a:r>
                      <a:endParaRPr lang="en-US" dirty="0">
                        <a:latin typeface="CG Times" pitchFamily="18"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dirty="0" smtClean="0">
                          <a:latin typeface="CG Times" pitchFamily="18" charset="0"/>
                        </a:rPr>
                        <a:t>05/19</a:t>
                      </a:r>
                      <a:endParaRPr lang="en-US" dirty="0">
                        <a:latin typeface="CG Times"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latin typeface="CG Times" pitchFamily="18" charset="0"/>
                        </a:rPr>
                        <a:t>End Event</a:t>
                      </a:r>
                      <a:endParaRPr lang="en-US" dirty="0">
                        <a:latin typeface="CG Times"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2BA34-237A-4882-B663-1946BB61F1B8}" type="slidenum">
              <a:rPr lang="en-US" smtClean="0"/>
              <a:pPr/>
              <a:t>2</a:t>
            </a:fld>
            <a:endParaRPr lang="en-US" dirty="0"/>
          </a:p>
        </p:txBody>
      </p:sp>
      <p:sp>
        <p:nvSpPr>
          <p:cNvPr id="3" name="TextBox 2"/>
          <p:cNvSpPr txBox="1"/>
          <p:nvPr/>
        </p:nvSpPr>
        <p:spPr>
          <a:xfrm>
            <a:off x="0" y="0"/>
            <a:ext cx="3429000" cy="369332"/>
          </a:xfrm>
          <a:prstGeom prst="rect">
            <a:avLst/>
          </a:prstGeom>
          <a:noFill/>
        </p:spPr>
        <p:txBody>
          <a:bodyPr wrap="square" rtlCol="0">
            <a:spAutoFit/>
          </a:bodyPr>
          <a:lstStyle/>
          <a:p>
            <a:r>
              <a:rPr lang="en-US" dirty="0" smtClean="0"/>
              <a:t>Objective</a:t>
            </a:r>
            <a:endParaRPr lang="en-US" dirty="0"/>
          </a:p>
        </p:txBody>
      </p:sp>
      <p:cxnSp>
        <p:nvCxnSpPr>
          <p:cNvPr id="6" name="Straight Connector 5"/>
          <p:cNvCxnSpPr/>
          <p:nvPr/>
        </p:nvCxnSpPr>
        <p:spPr>
          <a:xfrm>
            <a:off x="0" y="326316"/>
            <a:ext cx="2438400" cy="1588"/>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57200" y="1371600"/>
            <a:ext cx="8077200" cy="2862322"/>
          </a:xfrm>
          <a:prstGeom prst="rect">
            <a:avLst/>
          </a:prstGeom>
          <a:noFill/>
        </p:spPr>
        <p:txBody>
          <a:bodyPr wrap="square" rtlCol="0">
            <a:spAutoFit/>
          </a:bodyPr>
          <a:lstStyle/>
          <a:p>
            <a:pPr marL="342900" indent="-342900">
              <a:lnSpc>
                <a:spcPct val="200000"/>
              </a:lnSpc>
              <a:buFont typeface="+mj-lt"/>
              <a:buAutoNum type="arabicPeriod"/>
            </a:pPr>
            <a:r>
              <a:rPr lang="en-US" sz="2000" u="sng" dirty="0" smtClean="0"/>
              <a:t>Game</a:t>
            </a:r>
            <a:r>
              <a:rPr lang="en-US" sz="2000" dirty="0" smtClean="0"/>
              <a:t>: Increase CCU, Play-Time &amp; Visit Frequency </a:t>
            </a:r>
          </a:p>
          <a:p>
            <a:pPr marL="342900" indent="-342900">
              <a:lnSpc>
                <a:spcPct val="200000"/>
              </a:lnSpc>
              <a:buFont typeface="+mj-lt"/>
              <a:buAutoNum type="arabicPeriod"/>
            </a:pPr>
            <a:r>
              <a:rPr lang="en-US" sz="2000" u="sng" dirty="0" smtClean="0"/>
              <a:t>Sales</a:t>
            </a:r>
            <a:r>
              <a:rPr lang="en-US" sz="2000" dirty="0" smtClean="0"/>
              <a:t>:  Increase # of Purchases, ARPU &amp; PU</a:t>
            </a:r>
            <a:endParaRPr lang="en-US" sz="1400" dirty="0" smtClean="0">
              <a:solidFill>
                <a:srgbClr val="C00000"/>
              </a:solidFill>
            </a:endParaRPr>
          </a:p>
          <a:p>
            <a:pPr marL="342900" indent="-342900">
              <a:lnSpc>
                <a:spcPct val="200000"/>
              </a:lnSpc>
              <a:buFont typeface="+mj-lt"/>
              <a:buAutoNum type="arabicPeriod"/>
            </a:pPr>
            <a:r>
              <a:rPr lang="en-US" sz="2000" u="sng" dirty="0" smtClean="0"/>
              <a:t>New Users</a:t>
            </a:r>
            <a:r>
              <a:rPr lang="en-US" sz="2000" dirty="0" smtClean="0"/>
              <a:t>: Continue NU increase w/ e-mail blasts! </a:t>
            </a:r>
          </a:p>
          <a:p>
            <a:pPr marL="342900" indent="-342900">
              <a:lnSpc>
                <a:spcPct val="200000"/>
              </a:lnSpc>
              <a:buFont typeface="+mj-lt"/>
              <a:buAutoNum type="arabicPeriod"/>
            </a:pPr>
            <a:r>
              <a:rPr lang="en-US" sz="2000" u="sng" dirty="0" smtClean="0"/>
              <a:t>Community</a:t>
            </a:r>
            <a:r>
              <a:rPr lang="en-US" sz="2000" dirty="0" smtClean="0"/>
              <a:t>: Satisfy BOTH competitive &amp; quest users in April</a:t>
            </a:r>
          </a:p>
          <a:p>
            <a:pPr marL="342900" indent="-342900">
              <a:buFont typeface="+mj-lt"/>
              <a:buAutoNum type="arabicPeriod" startAt="4"/>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2BA34-237A-4882-B663-1946BB61F1B8}" type="slidenum">
              <a:rPr lang="en-US" smtClean="0"/>
              <a:pPr/>
              <a:t>3</a:t>
            </a:fld>
            <a:endParaRPr lang="en-US" dirty="0"/>
          </a:p>
        </p:txBody>
      </p:sp>
      <p:sp>
        <p:nvSpPr>
          <p:cNvPr id="3" name="TextBox 2"/>
          <p:cNvSpPr txBox="1"/>
          <p:nvPr/>
        </p:nvSpPr>
        <p:spPr>
          <a:xfrm>
            <a:off x="0" y="11668"/>
            <a:ext cx="4038600" cy="369332"/>
          </a:xfrm>
          <a:prstGeom prst="rect">
            <a:avLst/>
          </a:prstGeom>
          <a:noFill/>
        </p:spPr>
        <p:txBody>
          <a:bodyPr wrap="square" rtlCol="0">
            <a:spAutoFit/>
          </a:bodyPr>
          <a:lstStyle/>
          <a:p>
            <a:r>
              <a:rPr lang="en-US" b="1" dirty="0" smtClean="0">
                <a:latin typeface="+mj-lt"/>
              </a:rPr>
              <a:t>New Item &amp; Methods…</a:t>
            </a:r>
            <a:endParaRPr lang="en-US" b="1" dirty="0">
              <a:latin typeface="+mj-lt"/>
            </a:endParaRPr>
          </a:p>
        </p:txBody>
      </p:sp>
      <p:cxnSp>
        <p:nvCxnSpPr>
          <p:cNvPr id="4" name="Straight Connector 3"/>
          <p:cNvCxnSpPr/>
          <p:nvPr/>
        </p:nvCxnSpPr>
        <p:spPr>
          <a:xfrm>
            <a:off x="0" y="323088"/>
            <a:ext cx="22860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33400" y="381000"/>
            <a:ext cx="7772400" cy="4001095"/>
          </a:xfrm>
          <a:prstGeom prst="rect">
            <a:avLst/>
          </a:prstGeom>
          <a:effectLst>
            <a:outerShdw blurRad="50800" dist="38100" algn="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1" u="sng" dirty="0" smtClean="0">
                <a:solidFill>
                  <a:schemeClr val="tx1"/>
                </a:solidFill>
                <a:latin typeface="+mj-lt"/>
              </a:rPr>
              <a:t>Create 4 *NEW* Easter Egg Event Items</a:t>
            </a:r>
            <a:r>
              <a:rPr lang="en-US" sz="1600" dirty="0" smtClean="0">
                <a:solidFill>
                  <a:schemeClr val="tx1"/>
                </a:solidFill>
                <a:latin typeface="+mj-lt"/>
              </a:rPr>
              <a:t>:</a:t>
            </a:r>
          </a:p>
          <a:p>
            <a:endParaRPr lang="en-US" sz="1600" dirty="0" smtClean="0">
              <a:latin typeface="+mj-lt"/>
            </a:endParaRPr>
          </a:p>
          <a:p>
            <a:pPr>
              <a:buFont typeface="Wingdings" pitchFamily="2" charset="2"/>
              <a:buChar char="v"/>
            </a:pPr>
            <a:r>
              <a:rPr lang="en-US" sz="1400" dirty="0" smtClean="0">
                <a:latin typeface="+mj-lt"/>
              </a:rPr>
              <a:t> </a:t>
            </a:r>
            <a:r>
              <a:rPr lang="en-US" sz="1400" u="sng" dirty="0" smtClean="0">
                <a:latin typeface="+mj-lt"/>
              </a:rPr>
              <a:t>Item1 Name</a:t>
            </a:r>
            <a:r>
              <a:rPr lang="en-US" sz="1400" dirty="0" smtClean="0">
                <a:latin typeface="+mj-lt"/>
              </a:rPr>
              <a:t>:	</a:t>
            </a:r>
            <a:r>
              <a:rPr lang="en-US" sz="1400" b="1" dirty="0" smtClean="0">
                <a:latin typeface="+mj-lt"/>
              </a:rPr>
              <a:t>Explosive</a:t>
            </a:r>
            <a:r>
              <a:rPr lang="en-US" sz="1400" dirty="0" smtClean="0">
                <a:latin typeface="+mj-lt"/>
              </a:rPr>
              <a:t> </a:t>
            </a:r>
            <a:r>
              <a:rPr lang="en-US" sz="1400" b="1" dirty="0" smtClean="0">
                <a:latin typeface="+mj-lt"/>
              </a:rPr>
              <a:t>Easter Egg</a:t>
            </a:r>
            <a:r>
              <a:rPr lang="en-US" sz="1400" dirty="0" smtClean="0">
                <a:latin typeface="+mj-lt"/>
              </a:rPr>
              <a:t> (Green)</a:t>
            </a:r>
          </a:p>
          <a:p>
            <a:pPr>
              <a:buFont typeface="Wingdings" pitchFamily="2" charset="2"/>
              <a:buChar char="v"/>
            </a:pPr>
            <a:r>
              <a:rPr lang="en-US" sz="1400" dirty="0" smtClean="0">
                <a:latin typeface="+mj-lt"/>
              </a:rPr>
              <a:t> </a:t>
            </a:r>
            <a:r>
              <a:rPr lang="en-US" sz="1400" u="sng" dirty="0" smtClean="0">
                <a:latin typeface="+mj-lt"/>
              </a:rPr>
              <a:t>Item2 Name</a:t>
            </a:r>
            <a:r>
              <a:rPr lang="en-US" sz="1400" dirty="0" smtClean="0">
                <a:latin typeface="+mj-lt"/>
              </a:rPr>
              <a:t>:	</a:t>
            </a:r>
            <a:r>
              <a:rPr lang="en-US" sz="1400" b="1" dirty="0" smtClean="0">
                <a:latin typeface="+mj-lt"/>
              </a:rPr>
              <a:t>Explosive</a:t>
            </a:r>
            <a:r>
              <a:rPr lang="en-US" sz="1400" dirty="0" smtClean="0">
                <a:latin typeface="+mj-lt"/>
              </a:rPr>
              <a:t> </a:t>
            </a:r>
            <a:r>
              <a:rPr lang="en-US" sz="1400" b="1" dirty="0" smtClean="0">
                <a:latin typeface="+mj-lt"/>
              </a:rPr>
              <a:t>Easter Egg</a:t>
            </a:r>
            <a:r>
              <a:rPr lang="en-US" sz="1400" dirty="0" smtClean="0">
                <a:latin typeface="+mj-lt"/>
              </a:rPr>
              <a:t> (Blue)</a:t>
            </a:r>
          </a:p>
          <a:p>
            <a:pPr>
              <a:buFont typeface="Wingdings" pitchFamily="2" charset="2"/>
              <a:buChar char="v"/>
            </a:pPr>
            <a:r>
              <a:rPr lang="en-US" sz="1400" dirty="0" smtClean="0">
                <a:latin typeface="+mj-lt"/>
              </a:rPr>
              <a:t> </a:t>
            </a:r>
            <a:r>
              <a:rPr lang="en-US" sz="1400" u="sng" dirty="0" smtClean="0">
                <a:latin typeface="+mj-lt"/>
              </a:rPr>
              <a:t>Item3 Name</a:t>
            </a:r>
            <a:r>
              <a:rPr lang="en-US" sz="1400" dirty="0" smtClean="0">
                <a:latin typeface="+mj-lt"/>
              </a:rPr>
              <a:t>:	</a:t>
            </a:r>
            <a:r>
              <a:rPr lang="en-US" sz="1400" b="1" dirty="0" smtClean="0">
                <a:latin typeface="+mj-lt"/>
              </a:rPr>
              <a:t>Explosive</a:t>
            </a:r>
            <a:r>
              <a:rPr lang="en-US" sz="1400" dirty="0" smtClean="0">
                <a:latin typeface="+mj-lt"/>
              </a:rPr>
              <a:t> </a:t>
            </a:r>
            <a:r>
              <a:rPr lang="en-US" sz="1400" b="1" dirty="0" smtClean="0">
                <a:latin typeface="+mj-lt"/>
              </a:rPr>
              <a:t>Easter Egg</a:t>
            </a:r>
            <a:r>
              <a:rPr lang="en-US" sz="1400" dirty="0" smtClean="0">
                <a:latin typeface="+mj-lt"/>
              </a:rPr>
              <a:t> (Yellow)</a:t>
            </a:r>
          </a:p>
          <a:p>
            <a:pPr>
              <a:buFont typeface="Wingdings" pitchFamily="2" charset="2"/>
              <a:buChar char="v"/>
            </a:pPr>
            <a:r>
              <a:rPr lang="en-US" sz="1400" dirty="0" smtClean="0">
                <a:latin typeface="+mj-lt"/>
              </a:rPr>
              <a:t> </a:t>
            </a:r>
            <a:r>
              <a:rPr lang="en-US" sz="1400" u="sng" dirty="0" smtClean="0">
                <a:latin typeface="+mj-lt"/>
              </a:rPr>
              <a:t>Item4 Name</a:t>
            </a:r>
            <a:r>
              <a:rPr lang="en-US" sz="1400" dirty="0" smtClean="0">
                <a:latin typeface="+mj-lt"/>
              </a:rPr>
              <a:t>:	</a:t>
            </a:r>
            <a:r>
              <a:rPr lang="en-US" sz="1400" b="1" dirty="0" smtClean="0">
                <a:latin typeface="+mj-lt"/>
              </a:rPr>
              <a:t>Explosive</a:t>
            </a:r>
            <a:r>
              <a:rPr lang="en-US" sz="1400" dirty="0" smtClean="0">
                <a:latin typeface="+mj-lt"/>
              </a:rPr>
              <a:t> </a:t>
            </a:r>
            <a:r>
              <a:rPr lang="en-US" sz="1400" b="1" dirty="0" smtClean="0">
                <a:latin typeface="+mj-lt"/>
              </a:rPr>
              <a:t>Easter Egg</a:t>
            </a:r>
            <a:r>
              <a:rPr lang="en-US" sz="1400" dirty="0" smtClean="0">
                <a:latin typeface="+mj-lt"/>
              </a:rPr>
              <a:t> (Red)</a:t>
            </a:r>
          </a:p>
          <a:p>
            <a:pPr>
              <a:buFont typeface="Wingdings" pitchFamily="2" charset="2"/>
              <a:buChar char="v"/>
            </a:pPr>
            <a:endParaRPr lang="en-US" sz="800" dirty="0" smtClean="0">
              <a:latin typeface="+mj-lt"/>
            </a:endParaRPr>
          </a:p>
          <a:p>
            <a:pPr lvl="1">
              <a:buFont typeface="Wingdings" pitchFamily="2" charset="2"/>
              <a:buChar char="Ø"/>
            </a:pPr>
            <a:r>
              <a:rPr lang="en-US" sz="1400" dirty="0" smtClean="0">
                <a:latin typeface="+mj-lt"/>
              </a:rPr>
              <a:t>  </a:t>
            </a:r>
            <a:r>
              <a:rPr lang="en-US" sz="1400" u="sng" dirty="0" smtClean="0">
                <a:latin typeface="+mj-lt"/>
              </a:rPr>
              <a:t>Item Type</a:t>
            </a:r>
            <a:r>
              <a:rPr lang="en-US" sz="1400" dirty="0" smtClean="0">
                <a:latin typeface="+mj-lt"/>
              </a:rPr>
              <a:t>:	</a:t>
            </a:r>
            <a:r>
              <a:rPr lang="en-US" sz="1400" dirty="0" smtClean="0">
                <a:solidFill>
                  <a:srgbClr val="C00000"/>
                </a:solidFill>
                <a:latin typeface="+mj-lt"/>
              </a:rPr>
              <a:t>Item	</a:t>
            </a:r>
            <a:r>
              <a:rPr lang="en-US" sz="1200" dirty="0" smtClean="0">
                <a:solidFill>
                  <a:schemeClr val="tx1"/>
                </a:solidFill>
                <a:latin typeface="+mj-lt"/>
              </a:rPr>
              <a:t>[</a:t>
            </a:r>
            <a:r>
              <a:rPr lang="en-US" sz="1200" b="1" dirty="0" smtClean="0">
                <a:solidFill>
                  <a:schemeClr val="tx1"/>
                </a:solidFill>
                <a:latin typeface="+mj-lt"/>
              </a:rPr>
              <a:t>Special Weapon Item: </a:t>
            </a:r>
            <a:r>
              <a:rPr lang="en-US" sz="1200" i="1" dirty="0" smtClean="0">
                <a:solidFill>
                  <a:schemeClr val="tx1"/>
                </a:solidFill>
                <a:latin typeface="+mj-lt"/>
              </a:rPr>
              <a:t>Duplicate </a:t>
            </a:r>
            <a:r>
              <a:rPr lang="en-US" sz="1200" i="1" dirty="0" err="1" smtClean="0">
                <a:solidFill>
                  <a:schemeClr val="tx1"/>
                </a:solidFill>
                <a:latin typeface="+mj-lt"/>
              </a:rPr>
              <a:t>Canox</a:t>
            </a:r>
            <a:r>
              <a:rPr lang="en-US" sz="1200" i="1" dirty="0" smtClean="0">
                <a:solidFill>
                  <a:schemeClr val="tx1"/>
                </a:solidFill>
                <a:latin typeface="+mj-lt"/>
              </a:rPr>
              <a:t> EX1 stats  but with new Image icon</a:t>
            </a:r>
            <a:r>
              <a:rPr lang="en-US" sz="1200" dirty="0" smtClean="0">
                <a:solidFill>
                  <a:schemeClr val="tx1"/>
                </a:solidFill>
                <a:latin typeface="+mj-lt"/>
              </a:rPr>
              <a:t>]</a:t>
            </a:r>
          </a:p>
          <a:p>
            <a:pPr lvl="2">
              <a:buFont typeface="Courier New" pitchFamily="49" charset="0"/>
              <a:buChar char="o"/>
            </a:pPr>
            <a:r>
              <a:rPr lang="en-US" sz="1400" dirty="0" smtClean="0">
                <a:latin typeface="+mj-lt"/>
              </a:rPr>
              <a:t>  </a:t>
            </a:r>
            <a:r>
              <a:rPr lang="en-US" sz="1400" u="sng" dirty="0" smtClean="0">
                <a:latin typeface="+mj-lt"/>
              </a:rPr>
              <a:t>Item ID</a:t>
            </a:r>
            <a:r>
              <a:rPr lang="en-US" sz="1400" dirty="0" smtClean="0">
                <a:latin typeface="+mj-lt"/>
              </a:rPr>
              <a:t>:	</a:t>
            </a:r>
            <a:r>
              <a:rPr lang="en-US" sz="1400" b="1" dirty="0" smtClean="0">
                <a:solidFill>
                  <a:srgbClr val="C00000"/>
                </a:solidFill>
                <a:latin typeface="+mj-lt"/>
              </a:rPr>
              <a:t>N/A</a:t>
            </a:r>
          </a:p>
          <a:p>
            <a:pPr lvl="2">
              <a:buFont typeface="Courier New" pitchFamily="49" charset="0"/>
              <a:buChar char="o"/>
            </a:pPr>
            <a:r>
              <a:rPr lang="en-US" sz="1400" dirty="0" smtClean="0">
                <a:solidFill>
                  <a:schemeClr val="tx1"/>
                </a:solidFill>
                <a:latin typeface="+mj-lt"/>
              </a:rPr>
              <a:t>  </a:t>
            </a:r>
            <a:r>
              <a:rPr lang="en-US" sz="1400" u="sng" dirty="0" smtClean="0">
                <a:solidFill>
                  <a:schemeClr val="tx1"/>
                </a:solidFill>
                <a:latin typeface="+mj-lt"/>
              </a:rPr>
              <a:t>Level</a:t>
            </a:r>
            <a:r>
              <a:rPr lang="en-US" sz="1400" dirty="0" smtClean="0">
                <a:solidFill>
                  <a:schemeClr val="tx1"/>
                </a:solidFill>
                <a:latin typeface="+mj-lt"/>
              </a:rPr>
              <a:t>:</a:t>
            </a:r>
            <a:r>
              <a:rPr lang="en-US" sz="1400" dirty="0" smtClean="0">
                <a:solidFill>
                  <a:srgbClr val="C00000"/>
                </a:solidFill>
                <a:latin typeface="+mj-lt"/>
              </a:rPr>
              <a:t>	0</a:t>
            </a:r>
          </a:p>
          <a:p>
            <a:pPr lvl="2">
              <a:buFont typeface="Courier New" pitchFamily="49" charset="0"/>
              <a:buChar char="o"/>
            </a:pPr>
            <a:r>
              <a:rPr lang="en-US" sz="1400" dirty="0" smtClean="0">
                <a:solidFill>
                  <a:schemeClr val="tx1"/>
                </a:solidFill>
                <a:latin typeface="+mj-lt"/>
              </a:rPr>
              <a:t>  </a:t>
            </a:r>
            <a:r>
              <a:rPr lang="en-US" sz="1400" u="sng" dirty="0" smtClean="0">
                <a:solidFill>
                  <a:schemeClr val="tx1"/>
                </a:solidFill>
                <a:latin typeface="+mj-lt"/>
              </a:rPr>
              <a:t>Weight</a:t>
            </a:r>
            <a:r>
              <a:rPr lang="en-US" sz="1400" dirty="0" smtClean="0">
                <a:solidFill>
                  <a:schemeClr val="tx1"/>
                </a:solidFill>
                <a:latin typeface="+mj-lt"/>
              </a:rPr>
              <a:t>:</a:t>
            </a:r>
            <a:r>
              <a:rPr lang="en-US" sz="1400" dirty="0" smtClean="0">
                <a:solidFill>
                  <a:srgbClr val="C00000"/>
                </a:solidFill>
                <a:latin typeface="+mj-lt"/>
              </a:rPr>
              <a:t>	6</a:t>
            </a:r>
          </a:p>
          <a:p>
            <a:pPr lvl="1">
              <a:buFont typeface="Wingdings" pitchFamily="2" charset="2"/>
              <a:buChar char="Ø"/>
            </a:pPr>
            <a:r>
              <a:rPr lang="en-US" sz="1400" dirty="0" smtClean="0">
                <a:solidFill>
                  <a:schemeClr val="tx1"/>
                </a:solidFill>
                <a:latin typeface="+mj-lt"/>
              </a:rPr>
              <a:t>  </a:t>
            </a:r>
            <a:r>
              <a:rPr lang="en-US" sz="1400" b="1" u="sng" dirty="0" smtClean="0">
                <a:solidFill>
                  <a:schemeClr val="tx1"/>
                </a:solidFill>
                <a:latin typeface="+mj-lt"/>
              </a:rPr>
              <a:t>Description</a:t>
            </a:r>
            <a:r>
              <a:rPr lang="en-US" sz="1400" dirty="0" smtClean="0">
                <a:solidFill>
                  <a:schemeClr val="tx1"/>
                </a:solidFill>
                <a:latin typeface="+mj-lt"/>
              </a:rPr>
              <a:t>:</a:t>
            </a:r>
            <a:r>
              <a:rPr lang="en-US" sz="1400" dirty="0" smtClean="0">
                <a:solidFill>
                  <a:srgbClr val="C00000"/>
                </a:solidFill>
                <a:latin typeface="+mj-lt"/>
              </a:rPr>
              <a:t>	A THUG’s Easter Egg Grenade.</a:t>
            </a:r>
          </a:p>
          <a:p>
            <a:pPr lvl="1">
              <a:buFont typeface="Wingdings" pitchFamily="2" charset="2"/>
              <a:buChar char="Ø"/>
            </a:pPr>
            <a:r>
              <a:rPr lang="en-US" sz="1400" dirty="0" smtClean="0">
                <a:solidFill>
                  <a:schemeClr val="tx1"/>
                </a:solidFill>
                <a:latin typeface="+mj-lt"/>
              </a:rPr>
              <a:t>  </a:t>
            </a:r>
            <a:r>
              <a:rPr lang="en-US" sz="1400" b="1" u="sng" dirty="0" smtClean="0">
                <a:solidFill>
                  <a:schemeClr val="tx1"/>
                </a:solidFill>
                <a:latin typeface="+mj-lt"/>
              </a:rPr>
              <a:t>Images</a:t>
            </a:r>
            <a:r>
              <a:rPr lang="en-US" sz="1400" dirty="0" smtClean="0">
                <a:solidFill>
                  <a:schemeClr val="tx1"/>
                </a:solidFill>
                <a:latin typeface="+mj-lt"/>
              </a:rPr>
              <a:t>:	</a:t>
            </a:r>
          </a:p>
          <a:p>
            <a:pPr lvl="1"/>
            <a:endParaRPr lang="en-US" sz="1400" dirty="0" smtClean="0">
              <a:solidFill>
                <a:srgbClr val="C00000"/>
              </a:solidFill>
              <a:latin typeface="+mj-lt"/>
            </a:endParaRPr>
          </a:p>
          <a:p>
            <a:pPr lvl="1"/>
            <a:endParaRPr lang="en-US" dirty="0" smtClean="0">
              <a:solidFill>
                <a:srgbClr val="C00000"/>
              </a:solidFill>
              <a:latin typeface="+mj-lt"/>
            </a:endParaRPr>
          </a:p>
          <a:p>
            <a:pPr lvl="1">
              <a:buFont typeface="Wingdings" pitchFamily="2" charset="2"/>
              <a:buChar char="v"/>
            </a:pPr>
            <a:r>
              <a:rPr lang="en-US" sz="1400" b="1" dirty="0" smtClean="0">
                <a:solidFill>
                  <a:srgbClr val="C00000"/>
                </a:solidFill>
                <a:latin typeface="+mj-lt"/>
              </a:rPr>
              <a:t>  </a:t>
            </a:r>
            <a:r>
              <a:rPr lang="en-US" sz="1400" b="1" u="sng" dirty="0" smtClean="0">
                <a:solidFill>
                  <a:srgbClr val="C00000"/>
                </a:solidFill>
                <a:latin typeface="+mj-lt"/>
              </a:rPr>
              <a:t>Notes</a:t>
            </a:r>
            <a:r>
              <a:rPr lang="en-US" sz="1400" dirty="0" smtClean="0">
                <a:solidFill>
                  <a:srgbClr val="C00000"/>
                </a:solidFill>
                <a:latin typeface="+mj-lt"/>
              </a:rPr>
              <a:t>: The item should act as a consumable just like the “</a:t>
            </a:r>
            <a:r>
              <a:rPr lang="en-US" sz="1400" b="1" dirty="0" err="1" smtClean="0">
                <a:solidFill>
                  <a:srgbClr val="C00000"/>
                </a:solidFill>
                <a:latin typeface="+mj-lt"/>
              </a:rPr>
              <a:t>Canox</a:t>
            </a:r>
            <a:r>
              <a:rPr lang="en-US" sz="1400" b="1" dirty="0" smtClean="0">
                <a:solidFill>
                  <a:srgbClr val="C00000"/>
                </a:solidFill>
                <a:latin typeface="+mj-lt"/>
              </a:rPr>
              <a:t> EX1</a:t>
            </a:r>
            <a:r>
              <a:rPr lang="en-US" sz="1400" dirty="0" smtClean="0">
                <a:solidFill>
                  <a:srgbClr val="C00000"/>
                </a:solidFill>
                <a:latin typeface="+mj-lt"/>
              </a:rPr>
              <a:t>”</a:t>
            </a:r>
          </a:p>
          <a:p>
            <a:pPr lvl="2">
              <a:buFont typeface="Wingdings" pitchFamily="2" charset="2"/>
              <a:buChar char="q"/>
            </a:pPr>
            <a:r>
              <a:rPr lang="en-US" sz="1400" dirty="0" smtClean="0">
                <a:solidFill>
                  <a:srgbClr val="C00000"/>
                </a:solidFill>
                <a:latin typeface="+mj-lt"/>
              </a:rPr>
              <a:t>  I want this item categorized as “</a:t>
            </a:r>
            <a:r>
              <a:rPr lang="en-US" sz="1400" b="1" dirty="0" smtClean="0">
                <a:solidFill>
                  <a:srgbClr val="C00000"/>
                </a:solidFill>
                <a:latin typeface="+mj-lt"/>
              </a:rPr>
              <a:t>item</a:t>
            </a:r>
            <a:r>
              <a:rPr lang="en-US" sz="1400" dirty="0" smtClean="0">
                <a:solidFill>
                  <a:srgbClr val="C00000"/>
                </a:solidFill>
                <a:latin typeface="+mj-lt"/>
              </a:rPr>
              <a:t>” so that we can apply it to web DB</a:t>
            </a:r>
          </a:p>
          <a:p>
            <a:pPr lvl="2">
              <a:buFont typeface="Wingdings" pitchFamily="2" charset="2"/>
              <a:buChar char="q"/>
            </a:pPr>
            <a:r>
              <a:rPr lang="en-US" sz="1400" i="1" dirty="0" smtClean="0">
                <a:solidFill>
                  <a:srgbClr val="C00000"/>
                </a:solidFill>
                <a:latin typeface="+mj-lt"/>
              </a:rPr>
              <a:t>  The Item ID is just a suggestion (‘Lucky Chocolate Bar’ ID + 1)</a:t>
            </a:r>
            <a:endParaRPr lang="en-US" sz="1400" dirty="0" smtClean="0">
              <a:latin typeface="+mj-lt"/>
            </a:endParaRPr>
          </a:p>
        </p:txBody>
      </p:sp>
      <p:sp>
        <p:nvSpPr>
          <p:cNvPr id="10" name="TextBox 9"/>
          <p:cNvSpPr txBox="1"/>
          <p:nvPr/>
        </p:nvSpPr>
        <p:spPr>
          <a:xfrm>
            <a:off x="914400" y="4452495"/>
            <a:ext cx="7772400" cy="236988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b="1" dirty="0" smtClean="0">
              <a:latin typeface="+mj-lt"/>
            </a:endParaRPr>
          </a:p>
          <a:p>
            <a:pPr>
              <a:buFont typeface="Wingdings" pitchFamily="2" charset="2"/>
              <a:buChar char="Ø"/>
            </a:pPr>
            <a:r>
              <a:rPr lang="en-US" b="1" dirty="0" smtClean="0">
                <a:latin typeface="+mj-lt"/>
              </a:rPr>
              <a:t>  There will be 4 methods for users to obtain the “Easter Egg” item:</a:t>
            </a:r>
          </a:p>
          <a:p>
            <a:endParaRPr lang="en-US" sz="800" b="1" dirty="0" smtClean="0">
              <a:latin typeface="+mj-lt"/>
            </a:endParaRPr>
          </a:p>
          <a:p>
            <a:pPr marL="800100" lvl="1" indent="-342900">
              <a:buFont typeface="+mj-lt"/>
              <a:buAutoNum type="arabicPeriod"/>
            </a:pPr>
            <a:r>
              <a:rPr lang="en-US" b="1" dirty="0" smtClean="0">
                <a:solidFill>
                  <a:srgbClr val="C00000"/>
                </a:solidFill>
                <a:latin typeface="+mj-lt"/>
              </a:rPr>
              <a:t> </a:t>
            </a:r>
            <a:r>
              <a:rPr lang="en-US" u="sng" dirty="0" smtClean="0">
                <a:solidFill>
                  <a:srgbClr val="C00000"/>
                </a:solidFill>
                <a:latin typeface="+mj-lt"/>
              </a:rPr>
              <a:t>In-game Quest Mob Drop</a:t>
            </a:r>
            <a:r>
              <a:rPr lang="en-US" dirty="0" smtClean="0">
                <a:solidFill>
                  <a:srgbClr val="C00000"/>
                </a:solidFill>
                <a:latin typeface="+mj-lt"/>
              </a:rPr>
              <a:t>:</a:t>
            </a:r>
            <a:r>
              <a:rPr lang="en-US" dirty="0" smtClean="0">
                <a:latin typeface="+mj-lt"/>
              </a:rPr>
              <a:t>	</a:t>
            </a:r>
            <a:r>
              <a:rPr lang="en-US" i="1" dirty="0" smtClean="0">
                <a:latin typeface="+mj-lt"/>
              </a:rPr>
              <a:t>Explosive Easter Egg (</a:t>
            </a:r>
            <a:r>
              <a:rPr lang="en-US" b="1" i="1" dirty="0" smtClean="0">
                <a:solidFill>
                  <a:srgbClr val="00B050"/>
                </a:solidFill>
              </a:rPr>
              <a:t>Green</a:t>
            </a:r>
            <a:r>
              <a:rPr lang="en-US" i="1" dirty="0" smtClean="0"/>
              <a:t>)</a:t>
            </a:r>
            <a:endParaRPr lang="en-US" i="1" dirty="0" smtClean="0">
              <a:latin typeface="+mj-lt"/>
            </a:endParaRPr>
          </a:p>
          <a:p>
            <a:pPr marL="800100" lvl="1" indent="-342900"/>
            <a:endParaRPr lang="en-US" sz="800" i="1" dirty="0" smtClean="0">
              <a:latin typeface="+mj-lt"/>
            </a:endParaRPr>
          </a:p>
          <a:p>
            <a:pPr marL="800100" lvl="1" indent="-342900">
              <a:buFont typeface="+mj-lt"/>
              <a:buAutoNum type="arabicPeriod" startAt="2"/>
            </a:pPr>
            <a:r>
              <a:rPr lang="en-US" b="1" dirty="0" smtClean="0">
                <a:solidFill>
                  <a:srgbClr val="C00000"/>
                </a:solidFill>
                <a:latin typeface="+mj-lt"/>
              </a:rPr>
              <a:t> </a:t>
            </a:r>
            <a:r>
              <a:rPr lang="en-US" u="sng" dirty="0" smtClean="0">
                <a:solidFill>
                  <a:srgbClr val="C00000"/>
                </a:solidFill>
                <a:latin typeface="+mj-lt"/>
              </a:rPr>
              <a:t>Play 1 hour (60 minutes)</a:t>
            </a:r>
            <a:r>
              <a:rPr lang="en-US" dirty="0" smtClean="0">
                <a:solidFill>
                  <a:srgbClr val="C00000"/>
                </a:solidFill>
                <a:latin typeface="+mj-lt"/>
              </a:rPr>
              <a:t>:	</a:t>
            </a:r>
            <a:r>
              <a:rPr lang="en-US" i="1" dirty="0" smtClean="0"/>
              <a:t>Explosive Easter Egg (</a:t>
            </a:r>
            <a:r>
              <a:rPr lang="en-US" b="1" i="1" dirty="0" smtClean="0">
                <a:solidFill>
                  <a:schemeClr val="accent4"/>
                </a:solidFill>
              </a:rPr>
              <a:t>Blue</a:t>
            </a:r>
            <a:r>
              <a:rPr lang="en-US" i="1" dirty="0" smtClean="0"/>
              <a:t>)</a:t>
            </a:r>
            <a:endParaRPr lang="en-US" i="1" dirty="0" smtClean="0">
              <a:solidFill>
                <a:schemeClr val="tx1"/>
              </a:solidFill>
              <a:latin typeface="+mj-lt"/>
            </a:endParaRPr>
          </a:p>
          <a:p>
            <a:pPr marL="800100" lvl="1" indent="-342900">
              <a:buFont typeface="+mj-lt"/>
              <a:buAutoNum type="arabicPeriod" startAt="2"/>
            </a:pPr>
            <a:endParaRPr lang="en-US" sz="800" i="1" dirty="0" smtClean="0">
              <a:solidFill>
                <a:schemeClr val="tx1"/>
              </a:solidFill>
              <a:latin typeface="+mj-lt"/>
            </a:endParaRPr>
          </a:p>
          <a:p>
            <a:pPr marL="800100" lvl="1" indent="-342900">
              <a:buFont typeface="+mj-lt"/>
              <a:buAutoNum type="arabicPeriod" startAt="2"/>
            </a:pPr>
            <a:r>
              <a:rPr lang="en-US" b="1" dirty="0" smtClean="0">
                <a:solidFill>
                  <a:srgbClr val="C00000"/>
                </a:solidFill>
                <a:latin typeface="+mj-lt"/>
              </a:rPr>
              <a:t> </a:t>
            </a:r>
            <a:r>
              <a:rPr lang="en-US" u="sng" dirty="0" smtClean="0">
                <a:solidFill>
                  <a:srgbClr val="C00000"/>
                </a:solidFill>
                <a:latin typeface="+mj-lt"/>
              </a:rPr>
              <a:t>Easter Egg Web Hunt</a:t>
            </a:r>
            <a:r>
              <a:rPr lang="en-US" dirty="0" smtClean="0">
                <a:solidFill>
                  <a:srgbClr val="C00000"/>
                </a:solidFill>
                <a:latin typeface="+mj-lt"/>
              </a:rPr>
              <a:t>:</a:t>
            </a:r>
            <a:r>
              <a:rPr lang="en-US" dirty="0" smtClean="0">
                <a:latin typeface="+mj-lt"/>
              </a:rPr>
              <a:t>	</a:t>
            </a:r>
            <a:r>
              <a:rPr lang="en-US" i="1" dirty="0" smtClean="0"/>
              <a:t>Explosive Easter Egg (</a:t>
            </a:r>
            <a:r>
              <a:rPr lang="en-US" b="1" i="1" dirty="0" smtClean="0">
                <a:solidFill>
                  <a:srgbClr val="CCCC00"/>
                </a:solidFill>
              </a:rPr>
              <a:t>Yellow</a:t>
            </a:r>
            <a:r>
              <a:rPr lang="en-US" i="1" dirty="0" smtClean="0"/>
              <a:t>)</a:t>
            </a:r>
          </a:p>
          <a:p>
            <a:pPr marL="800100" lvl="1" indent="-342900">
              <a:buFont typeface="+mj-lt"/>
              <a:buAutoNum type="arabicPeriod" startAt="2"/>
            </a:pPr>
            <a:endParaRPr lang="en-US" sz="800" i="1" dirty="0" smtClean="0">
              <a:latin typeface="+mj-lt"/>
            </a:endParaRPr>
          </a:p>
          <a:p>
            <a:pPr marL="800100" lvl="1" indent="-342900">
              <a:buFont typeface="+mj-lt"/>
              <a:buAutoNum type="arabicPeriod" startAt="2"/>
            </a:pPr>
            <a:r>
              <a:rPr lang="en-US" b="1" dirty="0" smtClean="0">
                <a:solidFill>
                  <a:srgbClr val="C00000"/>
                </a:solidFill>
                <a:latin typeface="+mj-lt"/>
              </a:rPr>
              <a:t> </a:t>
            </a:r>
            <a:r>
              <a:rPr lang="en-US" u="sng" dirty="0" smtClean="0">
                <a:solidFill>
                  <a:srgbClr val="C00000"/>
                </a:solidFill>
                <a:latin typeface="+mj-lt"/>
              </a:rPr>
              <a:t>Purchasing Premium Items</a:t>
            </a:r>
            <a:r>
              <a:rPr lang="en-US" dirty="0" smtClean="0">
                <a:solidFill>
                  <a:srgbClr val="C00000"/>
                </a:solidFill>
                <a:latin typeface="+mj-lt"/>
              </a:rPr>
              <a:t>:	</a:t>
            </a:r>
            <a:r>
              <a:rPr lang="en-US" i="1" dirty="0" smtClean="0"/>
              <a:t>Explosive Easter Egg (</a:t>
            </a:r>
            <a:r>
              <a:rPr lang="en-US" b="1" i="1" dirty="0" smtClean="0">
                <a:solidFill>
                  <a:srgbClr val="C00000"/>
                </a:solidFill>
              </a:rPr>
              <a:t>Red</a:t>
            </a:r>
            <a:r>
              <a:rPr lang="en-US" i="1" dirty="0" smtClean="0"/>
              <a:t>)</a:t>
            </a:r>
            <a:r>
              <a:rPr lang="en-US" i="1" dirty="0" smtClean="0">
                <a:latin typeface="+mj-lt"/>
              </a:rPr>
              <a:t/>
            </a:r>
            <a:br>
              <a:rPr lang="en-US" i="1" dirty="0" smtClean="0">
                <a:latin typeface="+mj-lt"/>
              </a:rPr>
            </a:br>
            <a:endParaRPr lang="en-US" sz="800" i="1" dirty="0" smtClean="0">
              <a:latin typeface="+mj-lt"/>
            </a:endParaRPr>
          </a:p>
        </p:txBody>
      </p:sp>
      <p:pic>
        <p:nvPicPr>
          <p:cNvPr id="1032" name="Picture 8" descr="Z:\Personal\sean.greenroyd\!_Publishing Team\Planning Docs\04.2011 - Easter Spring Festival!\Explosive Easter Egg Images\easter_egg_blue.png"/>
          <p:cNvPicPr>
            <a:picLocks noChangeAspect="1" noChangeArrowheads="1"/>
          </p:cNvPicPr>
          <p:nvPr/>
        </p:nvPicPr>
        <p:blipFill>
          <a:blip r:embed="rId2" cstate="print"/>
          <a:srcRect/>
          <a:stretch>
            <a:fillRect/>
          </a:stretch>
        </p:blipFill>
        <p:spPr bwMode="auto">
          <a:xfrm>
            <a:off x="3632279" y="2991149"/>
            <a:ext cx="634921" cy="634921"/>
          </a:xfrm>
          <a:prstGeom prst="rect">
            <a:avLst/>
          </a:prstGeom>
          <a:noFill/>
          <a:ln w="6350">
            <a:solidFill>
              <a:schemeClr val="tx1"/>
            </a:solidFill>
          </a:ln>
        </p:spPr>
      </p:pic>
      <p:pic>
        <p:nvPicPr>
          <p:cNvPr id="1033" name="Picture 9" descr="Z:\Personal\sean.greenroyd\!_Publishing Team\Planning Docs\04.2011 - Easter Spring Festival!\Explosive Easter Egg Images\easter_egg_green.png"/>
          <p:cNvPicPr>
            <a:picLocks noChangeAspect="1" noChangeArrowheads="1"/>
          </p:cNvPicPr>
          <p:nvPr/>
        </p:nvPicPr>
        <p:blipFill>
          <a:blip r:embed="rId3" cstate="print"/>
          <a:srcRect/>
          <a:stretch>
            <a:fillRect/>
          </a:stretch>
        </p:blipFill>
        <p:spPr bwMode="auto">
          <a:xfrm>
            <a:off x="2743200" y="2991149"/>
            <a:ext cx="634921" cy="634921"/>
          </a:xfrm>
          <a:prstGeom prst="rect">
            <a:avLst/>
          </a:prstGeom>
          <a:noFill/>
          <a:ln w="6350">
            <a:solidFill>
              <a:schemeClr val="tx1"/>
            </a:solidFill>
          </a:ln>
        </p:spPr>
      </p:pic>
      <p:pic>
        <p:nvPicPr>
          <p:cNvPr id="1034" name="Picture 10" descr="Z:\Personal\sean.greenroyd\!_Publishing Team\Planning Docs\04.2011 - Easter Spring Festival!\Explosive Easter Egg Images\easter_egg_red.png"/>
          <p:cNvPicPr>
            <a:picLocks noChangeAspect="1" noChangeArrowheads="1"/>
          </p:cNvPicPr>
          <p:nvPr/>
        </p:nvPicPr>
        <p:blipFill>
          <a:blip r:embed="rId4" cstate="print"/>
          <a:srcRect/>
          <a:stretch>
            <a:fillRect/>
          </a:stretch>
        </p:blipFill>
        <p:spPr bwMode="auto">
          <a:xfrm>
            <a:off x="5454870" y="2976338"/>
            <a:ext cx="634921" cy="634921"/>
          </a:xfrm>
          <a:prstGeom prst="rect">
            <a:avLst/>
          </a:prstGeom>
          <a:noFill/>
          <a:ln w="6350">
            <a:solidFill>
              <a:schemeClr val="tx1"/>
            </a:solidFill>
          </a:ln>
        </p:spPr>
      </p:pic>
      <p:pic>
        <p:nvPicPr>
          <p:cNvPr id="1035" name="Picture 11" descr="Z:\Personal\sean.greenroyd\!_Publishing Team\Planning Docs\04.2011 - Easter Spring Festival!\Explosive Easter Egg Images\easter_egg_yellow.png"/>
          <p:cNvPicPr>
            <a:picLocks noChangeAspect="1" noChangeArrowheads="1"/>
          </p:cNvPicPr>
          <p:nvPr/>
        </p:nvPicPr>
        <p:blipFill>
          <a:blip r:embed="rId5" cstate="print"/>
          <a:srcRect/>
          <a:stretch>
            <a:fillRect/>
          </a:stretch>
        </p:blipFill>
        <p:spPr bwMode="auto">
          <a:xfrm>
            <a:off x="4535489" y="2976338"/>
            <a:ext cx="634921" cy="634921"/>
          </a:xfrm>
          <a:prstGeom prst="rect">
            <a:avLst/>
          </a:prstGeom>
          <a:noFill/>
          <a:ln w="6350">
            <a:solidFill>
              <a:schemeClr val="tx1"/>
            </a:solidFill>
          </a:ln>
        </p:spPr>
      </p:pic>
      <p:pic>
        <p:nvPicPr>
          <p:cNvPr id="41" name="Picture 9" descr="Z:\Personal\sean.greenroyd\!_Publishing Team\Planning Docs\04.2011 - Easter Spring Festival!\Explosive Easter Egg Images\easter_egg_green.png"/>
          <p:cNvPicPr>
            <a:picLocks noChangeAspect="1" noChangeArrowheads="1"/>
          </p:cNvPicPr>
          <p:nvPr/>
        </p:nvPicPr>
        <p:blipFill>
          <a:blip r:embed="rId6" cstate="print"/>
          <a:srcRect/>
          <a:stretch>
            <a:fillRect/>
          </a:stretch>
        </p:blipFill>
        <p:spPr bwMode="auto">
          <a:xfrm>
            <a:off x="8001000" y="5105400"/>
            <a:ext cx="317460" cy="317460"/>
          </a:xfrm>
          <a:prstGeom prst="rect">
            <a:avLst/>
          </a:prstGeom>
          <a:noFill/>
          <a:ln w="6350">
            <a:solidFill>
              <a:schemeClr val="tx1"/>
            </a:solidFill>
          </a:ln>
        </p:spPr>
      </p:pic>
      <p:pic>
        <p:nvPicPr>
          <p:cNvPr id="42" name="Picture 8" descr="Z:\Personal\sean.greenroyd\!_Publishing Team\Planning Docs\04.2011 - Easter Spring Festival!\Explosive Easter Egg Images\easter_egg_blue.png"/>
          <p:cNvPicPr>
            <a:picLocks noChangeAspect="1" noChangeArrowheads="1"/>
          </p:cNvPicPr>
          <p:nvPr/>
        </p:nvPicPr>
        <p:blipFill>
          <a:blip r:embed="rId7" cstate="print"/>
          <a:srcRect/>
          <a:stretch>
            <a:fillRect/>
          </a:stretch>
        </p:blipFill>
        <p:spPr bwMode="auto">
          <a:xfrm>
            <a:off x="8001000" y="5507420"/>
            <a:ext cx="317460" cy="317460"/>
          </a:xfrm>
          <a:prstGeom prst="rect">
            <a:avLst/>
          </a:prstGeom>
          <a:noFill/>
          <a:ln w="6350">
            <a:solidFill>
              <a:schemeClr val="tx1"/>
            </a:solidFill>
          </a:ln>
        </p:spPr>
      </p:pic>
      <p:pic>
        <p:nvPicPr>
          <p:cNvPr id="43" name="Picture 11" descr="Z:\Personal\sean.greenroyd\!_Publishing Team\Planning Docs\04.2011 - Easter Spring Festival!\Explosive Easter Egg Images\easter_egg_yellow.png"/>
          <p:cNvPicPr>
            <a:picLocks noChangeAspect="1" noChangeArrowheads="1"/>
          </p:cNvPicPr>
          <p:nvPr/>
        </p:nvPicPr>
        <p:blipFill>
          <a:blip r:embed="rId8" cstate="print"/>
          <a:srcRect/>
          <a:stretch>
            <a:fillRect/>
          </a:stretch>
        </p:blipFill>
        <p:spPr bwMode="auto">
          <a:xfrm>
            <a:off x="8001000" y="5909920"/>
            <a:ext cx="317460" cy="317460"/>
          </a:xfrm>
          <a:prstGeom prst="rect">
            <a:avLst/>
          </a:prstGeom>
          <a:noFill/>
          <a:ln w="6350">
            <a:solidFill>
              <a:schemeClr val="tx1"/>
            </a:solidFill>
          </a:ln>
        </p:spPr>
      </p:pic>
      <p:pic>
        <p:nvPicPr>
          <p:cNvPr id="44" name="Picture 10" descr="Z:\Personal\sean.greenroyd\!_Publishing Team\Planning Docs\04.2011 - Easter Spring Festival!\Explosive Easter Egg Images\easter_egg_red.png"/>
          <p:cNvPicPr>
            <a:picLocks noChangeAspect="1" noChangeArrowheads="1"/>
          </p:cNvPicPr>
          <p:nvPr/>
        </p:nvPicPr>
        <p:blipFill>
          <a:blip r:embed="rId9" cstate="print"/>
          <a:srcRect/>
          <a:stretch>
            <a:fillRect/>
          </a:stretch>
        </p:blipFill>
        <p:spPr bwMode="auto">
          <a:xfrm>
            <a:off x="8001000" y="6311940"/>
            <a:ext cx="317460" cy="317460"/>
          </a:xfrm>
          <a:prstGeom prst="rect">
            <a:avLst/>
          </a:prstGeom>
          <a:noFill/>
          <a:ln w="635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2BA34-237A-4882-B663-1946BB61F1B8}" type="slidenum">
              <a:rPr lang="en-US" smtClean="0"/>
              <a:pPr/>
              <a:t>4</a:t>
            </a:fld>
            <a:endParaRPr lang="en-US" dirty="0"/>
          </a:p>
        </p:txBody>
      </p:sp>
      <p:sp>
        <p:nvSpPr>
          <p:cNvPr id="3" name="TextBox 2"/>
          <p:cNvSpPr txBox="1"/>
          <p:nvPr/>
        </p:nvSpPr>
        <p:spPr>
          <a:xfrm>
            <a:off x="0" y="11668"/>
            <a:ext cx="4038600" cy="369332"/>
          </a:xfrm>
          <a:prstGeom prst="rect">
            <a:avLst/>
          </a:prstGeom>
          <a:noFill/>
        </p:spPr>
        <p:txBody>
          <a:bodyPr wrap="square" rtlCol="0">
            <a:spAutoFit/>
          </a:bodyPr>
          <a:lstStyle/>
          <a:p>
            <a:r>
              <a:rPr lang="en-US" b="1" dirty="0" smtClean="0">
                <a:latin typeface="+mj-lt"/>
              </a:rPr>
              <a:t>Obtaining Easter Eggs…</a:t>
            </a:r>
            <a:endParaRPr lang="en-US" b="1" dirty="0">
              <a:latin typeface="+mj-lt"/>
            </a:endParaRPr>
          </a:p>
        </p:txBody>
      </p:sp>
      <p:cxnSp>
        <p:nvCxnSpPr>
          <p:cNvPr id="4" name="Straight Connector 3"/>
          <p:cNvCxnSpPr/>
          <p:nvPr/>
        </p:nvCxnSpPr>
        <p:spPr>
          <a:xfrm>
            <a:off x="0" y="323088"/>
            <a:ext cx="22098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33400" y="661511"/>
            <a:ext cx="8001000" cy="5324535"/>
          </a:xfrm>
          <a:prstGeom prst="rect">
            <a:avLst/>
          </a:prstGeom>
          <a:noFill/>
        </p:spPr>
        <p:txBody>
          <a:bodyPr wrap="square" rtlCol="0">
            <a:spAutoFit/>
          </a:bodyPr>
          <a:lstStyle/>
          <a:p>
            <a:r>
              <a:rPr lang="en-US" b="1" dirty="0" smtClean="0">
                <a:solidFill>
                  <a:srgbClr val="C00000"/>
                </a:solidFill>
                <a:latin typeface="+mj-lt"/>
              </a:rPr>
              <a:t>*** </a:t>
            </a:r>
            <a:r>
              <a:rPr lang="en-US" dirty="0" smtClean="0">
                <a:solidFill>
                  <a:srgbClr val="C00000"/>
                </a:solidFill>
                <a:latin typeface="+mj-lt"/>
              </a:rPr>
              <a:t> 4 Methods for obtaining the “</a:t>
            </a:r>
            <a:r>
              <a:rPr lang="en-US" b="1" dirty="0" smtClean="0">
                <a:solidFill>
                  <a:srgbClr val="C00000"/>
                </a:solidFill>
                <a:latin typeface="+mj-lt"/>
              </a:rPr>
              <a:t>Easter Egg</a:t>
            </a:r>
            <a:r>
              <a:rPr lang="en-US" dirty="0" smtClean="0">
                <a:solidFill>
                  <a:srgbClr val="C00000"/>
                </a:solidFill>
                <a:latin typeface="+mj-lt"/>
              </a:rPr>
              <a:t>” Event Item  </a:t>
            </a:r>
            <a:r>
              <a:rPr lang="en-US" b="1" dirty="0" smtClean="0">
                <a:solidFill>
                  <a:srgbClr val="C00000"/>
                </a:solidFill>
                <a:latin typeface="+mj-lt"/>
              </a:rPr>
              <a:t>***</a:t>
            </a:r>
          </a:p>
          <a:p>
            <a:endParaRPr lang="en-US" dirty="0" smtClean="0">
              <a:latin typeface="+mj-lt"/>
            </a:endParaRPr>
          </a:p>
          <a:p>
            <a:endParaRPr lang="en-US" dirty="0" smtClean="0">
              <a:latin typeface="+mj-lt"/>
            </a:endParaRPr>
          </a:p>
          <a:p>
            <a:pPr marL="342900" indent="-342900">
              <a:buFont typeface="+mj-lt"/>
              <a:buAutoNum type="arabicPeriod"/>
            </a:pPr>
            <a:r>
              <a:rPr lang="en-US" b="1" dirty="0" smtClean="0">
                <a:latin typeface="+mj-lt"/>
              </a:rPr>
              <a:t> </a:t>
            </a:r>
            <a:r>
              <a:rPr lang="en-US" b="1" u="sng" dirty="0" smtClean="0">
                <a:latin typeface="+mj-lt"/>
              </a:rPr>
              <a:t>In-game Quest Boss Drop</a:t>
            </a:r>
            <a:r>
              <a:rPr lang="en-US" dirty="0" smtClean="0">
                <a:latin typeface="+mj-lt"/>
              </a:rPr>
              <a:t>:   </a:t>
            </a:r>
            <a:r>
              <a:rPr lang="en-US" i="1" dirty="0" smtClean="0">
                <a:latin typeface="+mj-lt"/>
              </a:rPr>
              <a:t>D</a:t>
            </a:r>
            <a:r>
              <a:rPr lang="en-US" sz="1600" i="1" dirty="0" smtClean="0">
                <a:latin typeface="+mj-lt"/>
              </a:rPr>
              <a:t>rops ONLY from Quest Bosses!</a:t>
            </a:r>
          </a:p>
          <a:p>
            <a:pPr lvl="1"/>
            <a:r>
              <a:rPr lang="en-US" sz="1400" b="1" dirty="0" smtClean="0">
                <a:latin typeface="+mj-lt"/>
              </a:rPr>
              <a:t>  </a:t>
            </a:r>
          </a:p>
          <a:p>
            <a:pPr lvl="1">
              <a:buFont typeface="Wingdings" pitchFamily="2" charset="2"/>
              <a:buChar char="Ø"/>
            </a:pPr>
            <a:r>
              <a:rPr lang="en-US" sz="1400" b="1" dirty="0" smtClean="0">
                <a:latin typeface="+mj-lt"/>
              </a:rPr>
              <a:t>  Add Item to Quest Boss Drops</a:t>
            </a:r>
            <a:r>
              <a:rPr lang="en-US" sz="1400" dirty="0" smtClean="0">
                <a:latin typeface="+mj-lt"/>
              </a:rPr>
              <a:t>:</a:t>
            </a:r>
          </a:p>
          <a:p>
            <a:pPr lvl="2">
              <a:buFont typeface="Wingdings" pitchFamily="2" charset="2"/>
              <a:buChar char="v"/>
            </a:pPr>
            <a:r>
              <a:rPr lang="en-US" sz="1400" dirty="0" smtClean="0">
                <a:latin typeface="+mj-lt"/>
              </a:rPr>
              <a:t>  </a:t>
            </a:r>
            <a:r>
              <a:rPr lang="en-US" sz="1400" u="sng" dirty="0" smtClean="0">
                <a:latin typeface="+mj-lt"/>
              </a:rPr>
              <a:t>Item</a:t>
            </a:r>
            <a:r>
              <a:rPr lang="en-US" sz="1400" dirty="0" smtClean="0">
                <a:latin typeface="+mj-lt"/>
              </a:rPr>
              <a:t>:  </a:t>
            </a:r>
            <a:r>
              <a:rPr lang="en-US" sz="1400" b="1" dirty="0" smtClean="0">
                <a:latin typeface="+mj-lt"/>
              </a:rPr>
              <a:t>Explosive Easter Egg (Green)</a:t>
            </a:r>
          </a:p>
          <a:p>
            <a:pPr lvl="2">
              <a:buFont typeface="Wingdings" pitchFamily="2" charset="2"/>
              <a:buChar char="v"/>
            </a:pPr>
            <a:r>
              <a:rPr lang="en-US" sz="1400" dirty="0" smtClean="0">
                <a:latin typeface="+mj-lt"/>
              </a:rPr>
              <a:t>  </a:t>
            </a:r>
            <a:r>
              <a:rPr lang="en-US" sz="1400" u="sng" dirty="0" smtClean="0">
                <a:latin typeface="+mj-lt"/>
              </a:rPr>
              <a:t>Event Item Drop Rate</a:t>
            </a:r>
            <a:r>
              <a:rPr lang="en-US" sz="1400" dirty="0" smtClean="0">
                <a:latin typeface="+mj-lt"/>
              </a:rPr>
              <a:t>: </a:t>
            </a:r>
            <a:r>
              <a:rPr lang="en-US" sz="1400" b="1" dirty="0" smtClean="0">
                <a:latin typeface="+mj-lt"/>
              </a:rPr>
              <a:t>3%</a:t>
            </a:r>
          </a:p>
          <a:p>
            <a:pPr lvl="3">
              <a:buFont typeface="Calibri" pitchFamily="34" charset="0"/>
              <a:buChar char="→"/>
            </a:pPr>
            <a:r>
              <a:rPr lang="en-US" sz="1400" i="1" dirty="0" smtClean="0">
                <a:latin typeface="+mj-lt"/>
              </a:rPr>
              <a:t> Only drops from in-game Quest mobs/monsters</a:t>
            </a:r>
          </a:p>
          <a:p>
            <a:pPr lvl="3">
              <a:buFont typeface="Calibri" pitchFamily="34" charset="0"/>
              <a:buChar char="→"/>
            </a:pPr>
            <a:r>
              <a:rPr lang="en-US" sz="1400" i="1" dirty="0" smtClean="0">
                <a:latin typeface="+mj-lt"/>
              </a:rPr>
              <a:t> 3% drop rate makes it difficult  (i.e. RARE) to obtain</a:t>
            </a:r>
          </a:p>
          <a:p>
            <a:pPr lvl="3"/>
            <a:endParaRPr lang="en-US" dirty="0" smtClean="0">
              <a:latin typeface="+mj-lt"/>
            </a:endParaRPr>
          </a:p>
          <a:p>
            <a:pPr lvl="3"/>
            <a:endParaRPr lang="en-US" dirty="0" smtClean="0">
              <a:latin typeface="+mj-lt"/>
            </a:endParaRPr>
          </a:p>
          <a:p>
            <a:pPr lvl="3"/>
            <a:endParaRPr lang="en-US" dirty="0" smtClean="0">
              <a:latin typeface="+mj-lt"/>
            </a:endParaRPr>
          </a:p>
          <a:p>
            <a:pPr marL="342900" indent="-342900">
              <a:buFont typeface="+mj-lt"/>
              <a:buAutoNum type="arabicPeriod"/>
            </a:pPr>
            <a:r>
              <a:rPr lang="en-US" b="1" dirty="0" smtClean="0">
                <a:latin typeface="+mj-lt"/>
              </a:rPr>
              <a:t> </a:t>
            </a:r>
            <a:r>
              <a:rPr lang="en-US" b="1" u="sng" dirty="0" smtClean="0">
                <a:latin typeface="+mj-lt"/>
              </a:rPr>
              <a:t>Play –Time</a:t>
            </a:r>
            <a:r>
              <a:rPr lang="en-US" dirty="0" smtClean="0">
                <a:latin typeface="+mj-lt"/>
              </a:rPr>
              <a:t>:		</a:t>
            </a:r>
            <a:r>
              <a:rPr lang="en-US" sz="1600" i="1" dirty="0" smtClean="0">
                <a:latin typeface="+mj-lt"/>
              </a:rPr>
              <a:t>1 hour playtime Daily = 1 Easter Egg/day</a:t>
            </a:r>
          </a:p>
          <a:p>
            <a:pPr marL="800100" lvl="1" indent="-342900"/>
            <a:endParaRPr lang="en-US" sz="1400" b="1" dirty="0" smtClean="0">
              <a:latin typeface="+mj-lt"/>
            </a:endParaRPr>
          </a:p>
          <a:p>
            <a:pPr marL="800100" lvl="1" indent="-342900">
              <a:buFont typeface="Wingdings" pitchFamily="2" charset="2"/>
              <a:buChar char="Ø"/>
            </a:pPr>
            <a:r>
              <a:rPr lang="en-US" sz="1400" b="1" dirty="0" smtClean="0">
                <a:latin typeface="+mj-lt"/>
              </a:rPr>
              <a:t>Play Time Collection</a:t>
            </a:r>
            <a:r>
              <a:rPr lang="en-US" sz="1400" dirty="0" smtClean="0">
                <a:latin typeface="+mj-lt"/>
              </a:rPr>
              <a:t>:</a:t>
            </a:r>
          </a:p>
          <a:p>
            <a:pPr marL="1257300" lvl="2" indent="-342900">
              <a:buFont typeface="Wingdings" pitchFamily="2" charset="2"/>
              <a:buChar char="v"/>
            </a:pPr>
            <a:r>
              <a:rPr lang="en-US" sz="1400" u="sng" dirty="0" smtClean="0">
                <a:latin typeface="+mj-lt"/>
              </a:rPr>
              <a:t>Item</a:t>
            </a:r>
            <a:r>
              <a:rPr lang="en-US" sz="1400" dirty="0" smtClean="0">
                <a:latin typeface="+mj-lt"/>
              </a:rPr>
              <a:t>:  </a:t>
            </a:r>
            <a:r>
              <a:rPr lang="en-US" sz="1400" b="1" dirty="0" smtClean="0">
                <a:latin typeface="+mj-lt"/>
              </a:rPr>
              <a:t>Explosive Easter Egg (Blue)</a:t>
            </a:r>
          </a:p>
          <a:p>
            <a:pPr marL="1714500" lvl="3" indent="-342900">
              <a:buFont typeface="Wingdings" pitchFamily="2" charset="2"/>
              <a:buChar char="ü"/>
            </a:pPr>
            <a:r>
              <a:rPr lang="en-US" sz="1400" i="1" dirty="0" smtClean="0">
                <a:solidFill>
                  <a:srgbClr val="C00000"/>
                </a:solidFill>
                <a:latin typeface="+mj-lt"/>
              </a:rPr>
              <a:t>IF Account’s daily Playtime is =&gt; 60 minutes</a:t>
            </a:r>
          </a:p>
          <a:p>
            <a:pPr marL="1714500" lvl="3" indent="-342900">
              <a:buFont typeface="Wingdings" pitchFamily="2" charset="2"/>
              <a:buChar char="ü"/>
            </a:pPr>
            <a:r>
              <a:rPr lang="en-US" sz="1400" i="1" dirty="0" smtClean="0">
                <a:solidFill>
                  <a:srgbClr val="C00000"/>
                </a:solidFill>
                <a:latin typeface="+mj-lt"/>
              </a:rPr>
              <a:t>THEN User receives 1 Easter Egg for that day!</a:t>
            </a:r>
          </a:p>
          <a:p>
            <a:pPr marL="1257300" lvl="2" indent="-342900">
              <a:buFont typeface="Wingdings" pitchFamily="2" charset="2"/>
              <a:buChar char="v"/>
            </a:pPr>
            <a:endParaRPr lang="en-US" sz="1400" i="1" dirty="0" smtClean="0">
              <a:solidFill>
                <a:schemeClr val="accent3"/>
              </a:solidFill>
              <a:latin typeface="+mj-lt"/>
            </a:endParaRPr>
          </a:p>
          <a:p>
            <a:pPr marL="1257300" lvl="2" indent="-342900">
              <a:buFont typeface="Wingdings" pitchFamily="2" charset="2"/>
              <a:buChar char="v"/>
            </a:pPr>
            <a:endParaRPr lang="en-US" sz="1400" i="1" dirty="0" smtClean="0">
              <a:solidFill>
                <a:schemeClr val="accent3"/>
              </a:solidFill>
              <a:latin typeface="+mj-lt"/>
            </a:endParaRPr>
          </a:p>
          <a:p>
            <a:pPr marL="1257300" lvl="2" indent="-342900">
              <a:buFont typeface="Wingdings" pitchFamily="2" charset="2"/>
              <a:buChar char="v"/>
            </a:pPr>
            <a:endParaRPr lang="en-US" sz="1400" i="1" dirty="0" smtClean="0">
              <a:solidFill>
                <a:schemeClr val="accent3"/>
              </a:solidFill>
              <a:latin typeface="+mj-lt"/>
            </a:endParaRPr>
          </a:p>
        </p:txBody>
      </p:sp>
      <p:pic>
        <p:nvPicPr>
          <p:cNvPr id="10" name="Picture 8" descr="Z:\Personal\sean.greenroyd\!_Publishing Team\Planning Docs\04.2011 - Easter Spring Festival!\Explosive Easter Egg Images\easter_egg_blue.png"/>
          <p:cNvPicPr>
            <a:picLocks noChangeAspect="1" noChangeArrowheads="1"/>
          </p:cNvPicPr>
          <p:nvPr/>
        </p:nvPicPr>
        <p:blipFill>
          <a:blip r:embed="rId2" cstate="print"/>
          <a:srcRect/>
          <a:stretch>
            <a:fillRect/>
          </a:stretch>
        </p:blipFill>
        <p:spPr bwMode="auto">
          <a:xfrm>
            <a:off x="7543800" y="4140359"/>
            <a:ext cx="1269841" cy="1269841"/>
          </a:xfrm>
          <a:prstGeom prst="rect">
            <a:avLst/>
          </a:prstGeom>
          <a:noFill/>
          <a:ln w="12700">
            <a:solidFill>
              <a:schemeClr val="tx1"/>
            </a:solidFill>
          </a:ln>
        </p:spPr>
      </p:pic>
      <p:pic>
        <p:nvPicPr>
          <p:cNvPr id="11" name="Picture 9" descr="Z:\Personal\sean.greenroyd\!_Publishing Team\Planning Docs\04.2011 - Easter Spring Festival!\Explosive Easter Egg Images\easter_egg_green.png"/>
          <p:cNvPicPr>
            <a:picLocks noChangeAspect="1" noChangeArrowheads="1"/>
          </p:cNvPicPr>
          <p:nvPr/>
        </p:nvPicPr>
        <p:blipFill>
          <a:blip r:embed="rId3" cstate="print"/>
          <a:srcRect/>
          <a:stretch>
            <a:fillRect/>
          </a:stretch>
        </p:blipFill>
        <p:spPr bwMode="auto">
          <a:xfrm>
            <a:off x="7543800" y="1752600"/>
            <a:ext cx="1269841" cy="1269841"/>
          </a:xfrm>
          <a:prstGeom prst="rect">
            <a:avLst/>
          </a:prstGeom>
          <a:noFill/>
          <a:ln w="12700">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2BA34-237A-4882-B663-1946BB61F1B8}" type="slidenum">
              <a:rPr lang="en-US" smtClean="0"/>
              <a:pPr/>
              <a:t>5</a:t>
            </a:fld>
            <a:endParaRPr lang="en-US" dirty="0"/>
          </a:p>
        </p:txBody>
      </p:sp>
      <p:sp>
        <p:nvSpPr>
          <p:cNvPr id="7" name="TextBox 6"/>
          <p:cNvSpPr txBox="1"/>
          <p:nvPr/>
        </p:nvSpPr>
        <p:spPr>
          <a:xfrm>
            <a:off x="533400" y="661511"/>
            <a:ext cx="8001000" cy="5170646"/>
          </a:xfrm>
          <a:prstGeom prst="rect">
            <a:avLst/>
          </a:prstGeom>
          <a:noFill/>
        </p:spPr>
        <p:txBody>
          <a:bodyPr wrap="square" rtlCol="0">
            <a:spAutoFit/>
          </a:bodyPr>
          <a:lstStyle/>
          <a:p>
            <a:r>
              <a:rPr lang="en-US" b="1" dirty="0" smtClean="0">
                <a:solidFill>
                  <a:srgbClr val="C00000"/>
                </a:solidFill>
                <a:latin typeface="+mj-lt"/>
              </a:rPr>
              <a:t>*** </a:t>
            </a:r>
            <a:r>
              <a:rPr lang="en-US" dirty="0" smtClean="0">
                <a:solidFill>
                  <a:srgbClr val="C00000"/>
                </a:solidFill>
                <a:latin typeface="+mj-lt"/>
              </a:rPr>
              <a:t> 4 Methods for obtaining “</a:t>
            </a:r>
            <a:r>
              <a:rPr lang="en-US" b="1" dirty="0" smtClean="0">
                <a:solidFill>
                  <a:srgbClr val="C00000"/>
                </a:solidFill>
                <a:latin typeface="+mj-lt"/>
              </a:rPr>
              <a:t>Easter Eggs</a:t>
            </a:r>
            <a:r>
              <a:rPr lang="en-US" dirty="0" smtClean="0">
                <a:solidFill>
                  <a:srgbClr val="C00000"/>
                </a:solidFill>
                <a:latin typeface="+mj-lt"/>
              </a:rPr>
              <a:t>” Cont’d…  </a:t>
            </a:r>
            <a:r>
              <a:rPr lang="en-US" b="1" dirty="0" smtClean="0">
                <a:solidFill>
                  <a:srgbClr val="C00000"/>
                </a:solidFill>
                <a:latin typeface="+mj-lt"/>
              </a:rPr>
              <a:t>***</a:t>
            </a:r>
          </a:p>
          <a:p>
            <a:endParaRPr lang="en-US" i="1" dirty="0" smtClean="0">
              <a:latin typeface="+mj-lt"/>
            </a:endParaRPr>
          </a:p>
          <a:p>
            <a:endParaRPr lang="en-US" i="1" dirty="0" smtClean="0">
              <a:latin typeface="+mj-lt"/>
            </a:endParaRPr>
          </a:p>
          <a:p>
            <a:pPr marL="342900" indent="-342900">
              <a:buFont typeface="+mj-lt"/>
              <a:buAutoNum type="arabicPeriod" startAt="3"/>
            </a:pPr>
            <a:r>
              <a:rPr lang="en-US" b="1" u="sng" dirty="0" smtClean="0">
                <a:latin typeface="+mj-lt"/>
              </a:rPr>
              <a:t>Easter Egg Web Hunt</a:t>
            </a:r>
            <a:r>
              <a:rPr lang="en-US" b="1" dirty="0" smtClean="0">
                <a:latin typeface="+mj-lt"/>
              </a:rPr>
              <a:t>:	    </a:t>
            </a:r>
            <a:r>
              <a:rPr lang="en-US" sz="1400" i="1" dirty="0" smtClean="0">
                <a:latin typeface="+mj-lt"/>
              </a:rPr>
              <a:t>10 hidden Easter Eggs (in GZ Website, Forums &amp; SNS)</a:t>
            </a:r>
          </a:p>
          <a:p>
            <a:pPr marL="800100" lvl="1" indent="-342900">
              <a:buFont typeface="Wingdings" pitchFamily="2" charset="2"/>
              <a:buChar char="Ø"/>
            </a:pPr>
            <a:r>
              <a:rPr lang="en-US" sz="1600" dirty="0" smtClean="0">
                <a:latin typeface="+mj-lt"/>
              </a:rPr>
              <a:t> </a:t>
            </a:r>
            <a:r>
              <a:rPr lang="en-US" sz="1400" u="sng" dirty="0" smtClean="0">
                <a:latin typeface="+mj-lt"/>
              </a:rPr>
              <a:t>Item</a:t>
            </a:r>
            <a:r>
              <a:rPr lang="en-US" sz="1400" dirty="0" smtClean="0">
                <a:latin typeface="+mj-lt"/>
              </a:rPr>
              <a:t>:  </a:t>
            </a:r>
            <a:r>
              <a:rPr lang="en-US" sz="1400" b="1" dirty="0" smtClean="0">
                <a:latin typeface="+mj-lt"/>
              </a:rPr>
              <a:t>Explosive Easter Egg (Yellow)</a:t>
            </a:r>
            <a:endParaRPr lang="en-US" sz="1400" b="1" i="1" dirty="0" smtClean="0">
              <a:latin typeface="+mj-lt"/>
            </a:endParaRPr>
          </a:p>
          <a:p>
            <a:pPr marL="1257300" lvl="2" indent="-342900">
              <a:buFont typeface="Wingdings" pitchFamily="2" charset="2"/>
              <a:buChar char="v"/>
            </a:pPr>
            <a:r>
              <a:rPr lang="en-US" sz="1400" dirty="0" smtClean="0">
                <a:latin typeface="+mj-lt"/>
              </a:rPr>
              <a:t> </a:t>
            </a:r>
            <a:r>
              <a:rPr lang="en-US" sz="1400" b="1" dirty="0" smtClean="0">
                <a:latin typeface="+mj-lt"/>
              </a:rPr>
              <a:t>Website</a:t>
            </a:r>
            <a:r>
              <a:rPr lang="en-US" sz="1400" dirty="0" smtClean="0">
                <a:latin typeface="+mj-lt"/>
              </a:rPr>
              <a:t>:	8 Easter Egg images scattered across the </a:t>
            </a:r>
            <a:r>
              <a:rPr lang="en-US" sz="1400" dirty="0" err="1" smtClean="0">
                <a:latin typeface="+mj-lt"/>
              </a:rPr>
              <a:t>GunZ</a:t>
            </a:r>
            <a:r>
              <a:rPr lang="en-US" sz="1400" dirty="0" smtClean="0">
                <a:latin typeface="+mj-lt"/>
              </a:rPr>
              <a:t> website</a:t>
            </a:r>
          </a:p>
          <a:p>
            <a:pPr marL="1257300" lvl="2" indent="-342900">
              <a:buFont typeface="Wingdings" pitchFamily="2" charset="2"/>
              <a:buChar char="v"/>
            </a:pPr>
            <a:r>
              <a:rPr lang="en-US" sz="1400" b="1" dirty="0" smtClean="0">
                <a:latin typeface="+mj-lt"/>
              </a:rPr>
              <a:t> </a:t>
            </a:r>
            <a:r>
              <a:rPr lang="en-US" sz="1400" b="1" dirty="0" err="1" smtClean="0">
                <a:latin typeface="+mj-lt"/>
              </a:rPr>
              <a:t>ijji</a:t>
            </a:r>
            <a:r>
              <a:rPr lang="en-US" sz="1400" b="1" dirty="0" smtClean="0">
                <a:latin typeface="+mj-lt"/>
              </a:rPr>
              <a:t> Forums</a:t>
            </a:r>
            <a:r>
              <a:rPr lang="en-US" sz="1400" dirty="0" smtClean="0">
                <a:latin typeface="+mj-lt"/>
              </a:rPr>
              <a:t>: 	2 Easter Eggs in the </a:t>
            </a:r>
            <a:r>
              <a:rPr lang="en-US" sz="1400" dirty="0" err="1" smtClean="0">
                <a:latin typeface="+mj-lt"/>
              </a:rPr>
              <a:t>GunZ</a:t>
            </a:r>
            <a:r>
              <a:rPr lang="en-US" sz="1400" dirty="0" smtClean="0">
                <a:latin typeface="+mj-lt"/>
              </a:rPr>
              <a:t> Forums</a:t>
            </a:r>
          </a:p>
          <a:p>
            <a:pPr marL="1257300" lvl="2" indent="-342900"/>
            <a:endParaRPr lang="en-US" b="1" dirty="0" smtClean="0">
              <a:latin typeface="+mj-lt"/>
            </a:endParaRPr>
          </a:p>
          <a:p>
            <a:pPr marL="342900" indent="-342900">
              <a:buFont typeface="+mj-lt"/>
              <a:buAutoNum type="arabicPeriod" startAt="3"/>
            </a:pPr>
            <a:endParaRPr lang="en-US" b="1" dirty="0" smtClean="0">
              <a:latin typeface="+mj-lt"/>
            </a:endParaRPr>
          </a:p>
          <a:p>
            <a:pPr marL="342900" indent="-342900"/>
            <a:endParaRPr lang="en-US" b="1" dirty="0" smtClean="0">
              <a:latin typeface="+mj-lt"/>
            </a:endParaRPr>
          </a:p>
          <a:p>
            <a:pPr marL="342900" indent="-342900">
              <a:buFont typeface="+mj-lt"/>
              <a:buAutoNum type="arabicPeriod" startAt="4"/>
            </a:pPr>
            <a:r>
              <a:rPr lang="en-US" b="1" dirty="0" smtClean="0">
                <a:latin typeface="+mj-lt"/>
              </a:rPr>
              <a:t> </a:t>
            </a:r>
            <a:r>
              <a:rPr lang="en-US" b="1" u="sng" dirty="0" smtClean="0">
                <a:latin typeface="+mj-lt"/>
              </a:rPr>
              <a:t>Purchase Premium Items</a:t>
            </a:r>
            <a:r>
              <a:rPr lang="en-US" dirty="0" smtClean="0">
                <a:latin typeface="+mj-lt"/>
              </a:rPr>
              <a:t>:	</a:t>
            </a:r>
            <a:r>
              <a:rPr lang="en-US" i="1" dirty="0" smtClean="0">
                <a:latin typeface="+mj-lt"/>
              </a:rPr>
              <a:t>IOTD (1), Rare item (2) &amp; Set (2)</a:t>
            </a:r>
          </a:p>
          <a:p>
            <a:pPr lvl="1">
              <a:buFont typeface="Wingdings" pitchFamily="2" charset="2"/>
              <a:buChar char="Ø"/>
            </a:pPr>
            <a:r>
              <a:rPr lang="en-US" sz="1600" i="1" dirty="0" smtClean="0">
                <a:latin typeface="+mj-lt"/>
              </a:rPr>
              <a:t>  You may also receive Easter Eggs for purchasing premium items!</a:t>
            </a:r>
          </a:p>
          <a:p>
            <a:pPr lvl="1"/>
            <a:endParaRPr lang="en-US" sz="1600" i="1" dirty="0" smtClean="0">
              <a:latin typeface="+mj-lt"/>
            </a:endParaRPr>
          </a:p>
          <a:p>
            <a:pPr lvl="1">
              <a:buFont typeface="Wingdings" pitchFamily="2" charset="2"/>
              <a:buChar char="Ø"/>
            </a:pPr>
            <a:r>
              <a:rPr lang="en-US" sz="1400" dirty="0" smtClean="0">
                <a:latin typeface="+mj-lt"/>
              </a:rPr>
              <a:t>  </a:t>
            </a:r>
            <a:r>
              <a:rPr lang="en-US" sz="1400" u="sng" dirty="0" smtClean="0">
                <a:latin typeface="+mj-lt"/>
              </a:rPr>
              <a:t>Item</a:t>
            </a:r>
            <a:r>
              <a:rPr lang="en-US" sz="1400" dirty="0" smtClean="0">
                <a:latin typeface="+mj-lt"/>
              </a:rPr>
              <a:t>:  </a:t>
            </a:r>
            <a:r>
              <a:rPr lang="en-US" sz="1400" b="1" dirty="0" smtClean="0">
                <a:latin typeface="+mj-lt"/>
              </a:rPr>
              <a:t>Explosive Easter Egg (Red)</a:t>
            </a:r>
          </a:p>
          <a:p>
            <a:pPr lvl="1">
              <a:buFont typeface="Wingdings" pitchFamily="2" charset="2"/>
              <a:buChar char="Ø"/>
            </a:pPr>
            <a:r>
              <a:rPr lang="en-US" sz="1600" dirty="0" smtClean="0">
                <a:latin typeface="+mj-lt"/>
              </a:rPr>
              <a:t>  Receive at least 1 Easter Egg for each item purchased below:</a:t>
            </a:r>
          </a:p>
          <a:p>
            <a:pPr lvl="2">
              <a:buFont typeface="Wingdings" pitchFamily="2" charset="2"/>
              <a:buChar char="v"/>
            </a:pPr>
            <a:r>
              <a:rPr lang="en-US" sz="1600" dirty="0" smtClean="0">
                <a:latin typeface="+mj-lt"/>
              </a:rPr>
              <a:t> Purchase any </a:t>
            </a:r>
            <a:r>
              <a:rPr lang="en-US" sz="1600" b="1" dirty="0" smtClean="0">
                <a:latin typeface="+mj-lt"/>
              </a:rPr>
              <a:t>Item of the Day</a:t>
            </a:r>
            <a:r>
              <a:rPr lang="en-US" sz="1600" dirty="0" smtClean="0">
                <a:latin typeface="+mj-lt"/>
              </a:rPr>
              <a:t>:		</a:t>
            </a:r>
            <a:r>
              <a:rPr lang="en-US" sz="1600" dirty="0" smtClean="0">
                <a:solidFill>
                  <a:srgbClr val="C00000"/>
                </a:solidFill>
                <a:latin typeface="+mj-lt"/>
              </a:rPr>
              <a:t>Receive 1 Easter Egg</a:t>
            </a:r>
          </a:p>
          <a:p>
            <a:pPr lvl="2">
              <a:buFont typeface="Wingdings" pitchFamily="2" charset="2"/>
              <a:buChar char="v"/>
            </a:pPr>
            <a:r>
              <a:rPr lang="en-US" sz="1600" dirty="0" smtClean="0">
                <a:latin typeface="+mj-lt"/>
              </a:rPr>
              <a:t> Purchase any </a:t>
            </a:r>
            <a:r>
              <a:rPr lang="en-US" sz="1600" b="1" dirty="0" smtClean="0">
                <a:latin typeface="+mj-lt"/>
              </a:rPr>
              <a:t>Rare Shop Set or Item</a:t>
            </a:r>
            <a:r>
              <a:rPr lang="en-US" sz="1600" dirty="0" smtClean="0">
                <a:latin typeface="+mj-lt"/>
              </a:rPr>
              <a:t>:	</a:t>
            </a:r>
            <a:r>
              <a:rPr lang="en-US" sz="1600" dirty="0" smtClean="0">
                <a:solidFill>
                  <a:srgbClr val="C00000"/>
                </a:solidFill>
                <a:latin typeface="+mj-lt"/>
              </a:rPr>
              <a:t>Receive 2 Easter Eggs</a:t>
            </a:r>
          </a:p>
          <a:p>
            <a:pPr lvl="2">
              <a:buFont typeface="Wingdings" pitchFamily="2" charset="2"/>
              <a:buChar char="v"/>
            </a:pPr>
            <a:r>
              <a:rPr lang="en-US" sz="1600" dirty="0" smtClean="0">
                <a:latin typeface="+mj-lt"/>
              </a:rPr>
              <a:t> Purchase any </a:t>
            </a:r>
            <a:r>
              <a:rPr lang="en-US" sz="1600" b="1" dirty="0" smtClean="0">
                <a:latin typeface="+mj-lt"/>
              </a:rPr>
              <a:t>Set</a:t>
            </a:r>
            <a:r>
              <a:rPr lang="en-US" sz="1600" dirty="0" smtClean="0">
                <a:latin typeface="+mj-lt"/>
              </a:rPr>
              <a:t> </a:t>
            </a:r>
            <a:r>
              <a:rPr lang="en-US" sz="1600" i="1" dirty="0" smtClean="0">
                <a:latin typeface="+mj-lt"/>
              </a:rPr>
              <a:t>(at any duration) </a:t>
            </a:r>
            <a:r>
              <a:rPr lang="en-US" sz="1600" dirty="0" smtClean="0">
                <a:latin typeface="+mj-lt"/>
              </a:rPr>
              <a:t>:</a:t>
            </a:r>
            <a:r>
              <a:rPr lang="en-US" sz="1600" i="1" dirty="0" smtClean="0">
                <a:latin typeface="+mj-lt"/>
              </a:rPr>
              <a:t>	</a:t>
            </a:r>
            <a:r>
              <a:rPr lang="en-US" sz="1600" dirty="0" smtClean="0">
                <a:solidFill>
                  <a:srgbClr val="C00000"/>
                </a:solidFill>
                <a:latin typeface="+mj-lt"/>
              </a:rPr>
              <a:t>Receive 1 Easter Eggs</a:t>
            </a:r>
          </a:p>
          <a:p>
            <a:pPr lvl="2">
              <a:buFont typeface="Wingdings" pitchFamily="2" charset="2"/>
              <a:buChar char="v"/>
            </a:pPr>
            <a:endParaRPr lang="en-US" sz="1600" dirty="0" smtClean="0">
              <a:solidFill>
                <a:srgbClr val="C00000"/>
              </a:solidFill>
              <a:latin typeface="+mj-lt"/>
            </a:endParaRPr>
          </a:p>
          <a:p>
            <a:endParaRPr lang="en-US" sz="1600" dirty="0" smtClean="0">
              <a:solidFill>
                <a:srgbClr val="C00000"/>
              </a:solidFill>
              <a:latin typeface="+mj-lt"/>
            </a:endParaRPr>
          </a:p>
        </p:txBody>
      </p:sp>
      <p:sp>
        <p:nvSpPr>
          <p:cNvPr id="6" name="TextBox 5"/>
          <p:cNvSpPr txBox="1"/>
          <p:nvPr/>
        </p:nvSpPr>
        <p:spPr>
          <a:xfrm>
            <a:off x="0" y="11668"/>
            <a:ext cx="4038600" cy="369332"/>
          </a:xfrm>
          <a:prstGeom prst="rect">
            <a:avLst/>
          </a:prstGeom>
          <a:noFill/>
        </p:spPr>
        <p:txBody>
          <a:bodyPr wrap="square" rtlCol="0">
            <a:spAutoFit/>
          </a:bodyPr>
          <a:lstStyle/>
          <a:p>
            <a:r>
              <a:rPr lang="en-US" b="1" dirty="0" smtClean="0">
                <a:latin typeface="+mj-lt"/>
              </a:rPr>
              <a:t>Obtaining Easter Eggs…</a:t>
            </a:r>
            <a:endParaRPr lang="en-US" b="1" dirty="0">
              <a:latin typeface="+mj-lt"/>
            </a:endParaRPr>
          </a:p>
        </p:txBody>
      </p:sp>
      <p:cxnSp>
        <p:nvCxnSpPr>
          <p:cNvPr id="8" name="Straight Connector 7"/>
          <p:cNvCxnSpPr/>
          <p:nvPr/>
        </p:nvCxnSpPr>
        <p:spPr>
          <a:xfrm>
            <a:off x="0" y="323088"/>
            <a:ext cx="22098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10" name="Picture 10" descr="Z:\Personal\sean.greenroyd\!_Publishing Team\Planning Docs\04.2011 - Easter Spring Festival!\Explosive Easter Egg Images\easter_egg_red.png"/>
          <p:cNvPicPr>
            <a:picLocks noChangeAspect="1" noChangeArrowheads="1"/>
          </p:cNvPicPr>
          <p:nvPr/>
        </p:nvPicPr>
        <p:blipFill>
          <a:blip r:embed="rId2" cstate="print"/>
          <a:srcRect/>
          <a:stretch>
            <a:fillRect/>
          </a:stretch>
        </p:blipFill>
        <p:spPr bwMode="auto">
          <a:xfrm>
            <a:off x="7543800" y="4114800"/>
            <a:ext cx="1269841" cy="1269841"/>
          </a:xfrm>
          <a:prstGeom prst="rect">
            <a:avLst/>
          </a:prstGeom>
          <a:noFill/>
          <a:ln w="12700">
            <a:solidFill>
              <a:schemeClr val="tx1"/>
            </a:solidFill>
          </a:ln>
        </p:spPr>
      </p:pic>
      <p:pic>
        <p:nvPicPr>
          <p:cNvPr id="11" name="Picture 11" descr="Z:\Personal\sean.greenroyd\!_Publishing Team\Planning Docs\04.2011 - Easter Spring Festival!\Explosive Easter Egg Images\easter_egg_yellow.png"/>
          <p:cNvPicPr>
            <a:picLocks noChangeAspect="1" noChangeArrowheads="1"/>
          </p:cNvPicPr>
          <p:nvPr/>
        </p:nvPicPr>
        <p:blipFill>
          <a:blip r:embed="rId3" cstate="print"/>
          <a:srcRect/>
          <a:stretch>
            <a:fillRect/>
          </a:stretch>
        </p:blipFill>
        <p:spPr bwMode="auto">
          <a:xfrm>
            <a:off x="7543800" y="1676400"/>
            <a:ext cx="1269841" cy="1269841"/>
          </a:xfrm>
          <a:prstGeom prst="rect">
            <a:avLst/>
          </a:prstGeom>
          <a:noFill/>
          <a:ln w="12700">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2BA34-237A-4882-B663-1946BB61F1B8}" type="slidenum">
              <a:rPr lang="en-US" smtClean="0"/>
              <a:pPr/>
              <a:t>6</a:t>
            </a:fld>
            <a:endParaRPr lang="en-US" dirty="0"/>
          </a:p>
        </p:txBody>
      </p:sp>
      <p:sp>
        <p:nvSpPr>
          <p:cNvPr id="3" name="TextBox 2"/>
          <p:cNvSpPr txBox="1"/>
          <p:nvPr/>
        </p:nvSpPr>
        <p:spPr>
          <a:xfrm>
            <a:off x="0" y="0"/>
            <a:ext cx="3429000" cy="369332"/>
          </a:xfrm>
          <a:prstGeom prst="rect">
            <a:avLst/>
          </a:prstGeom>
          <a:noFill/>
        </p:spPr>
        <p:txBody>
          <a:bodyPr wrap="square" rtlCol="0">
            <a:spAutoFit/>
          </a:bodyPr>
          <a:lstStyle/>
          <a:p>
            <a:r>
              <a:rPr lang="en-US" b="1" dirty="0" smtClean="0">
                <a:latin typeface="+mj-lt"/>
              </a:rPr>
              <a:t>Conditions &amp; Benefits</a:t>
            </a:r>
            <a:endParaRPr lang="en-US" b="1" dirty="0">
              <a:latin typeface="+mj-lt"/>
            </a:endParaRPr>
          </a:p>
        </p:txBody>
      </p:sp>
      <p:cxnSp>
        <p:nvCxnSpPr>
          <p:cNvPr id="4" name="Straight Connector 3"/>
          <p:cNvCxnSpPr/>
          <p:nvPr/>
        </p:nvCxnSpPr>
        <p:spPr>
          <a:xfrm>
            <a:off x="0" y="323088"/>
            <a:ext cx="22098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381000" y="838200"/>
            <a:ext cx="8305800" cy="4062651"/>
          </a:xfrm>
          <a:prstGeom prst="rect">
            <a:avLst/>
          </a:prstGeom>
          <a:noFill/>
        </p:spPr>
        <p:txBody>
          <a:bodyPr wrap="square" rtlCol="0">
            <a:spAutoFit/>
          </a:bodyPr>
          <a:lstStyle/>
          <a:p>
            <a:r>
              <a:rPr lang="en-US" b="1" u="sng" dirty="0" smtClean="0">
                <a:solidFill>
                  <a:srgbClr val="C00000"/>
                </a:solidFill>
              </a:rPr>
              <a:t>Conditions</a:t>
            </a:r>
            <a:r>
              <a:rPr lang="en-US" dirty="0" smtClean="0"/>
              <a:t>:</a:t>
            </a:r>
          </a:p>
          <a:p>
            <a:endParaRPr lang="en-US" dirty="0" smtClean="0"/>
          </a:p>
          <a:p>
            <a:pPr marL="800100" lvl="1" indent="-342900">
              <a:buFont typeface="+mj-lt"/>
              <a:buAutoNum type="arabicPeriod"/>
            </a:pPr>
            <a:r>
              <a:rPr lang="en-US" dirty="0" smtClean="0"/>
              <a:t> Log into gunz.ijji.com</a:t>
            </a:r>
          </a:p>
          <a:p>
            <a:pPr marL="800100" lvl="1" indent="-342900">
              <a:buFont typeface="+mj-lt"/>
              <a:buAutoNum type="arabicPeriod"/>
            </a:pPr>
            <a:r>
              <a:rPr lang="en-US" dirty="0" smtClean="0"/>
              <a:t> Visit the Event Page and click on the </a:t>
            </a:r>
            <a:r>
              <a:rPr lang="en-US" b="1" dirty="0" smtClean="0"/>
              <a:t>Easter Egg Basket</a:t>
            </a:r>
            <a:r>
              <a:rPr lang="en-US" dirty="0" smtClean="0"/>
              <a:t>!</a:t>
            </a:r>
          </a:p>
          <a:p>
            <a:pPr marL="800100" lvl="1" indent="-342900">
              <a:buFont typeface="+mj-lt"/>
              <a:buAutoNum type="arabicPeriod"/>
            </a:pPr>
            <a:r>
              <a:rPr lang="en-US" dirty="0" smtClean="0"/>
              <a:t> Event is open to all </a:t>
            </a:r>
            <a:r>
              <a:rPr lang="en-US" dirty="0" err="1" smtClean="0"/>
              <a:t>GunZ</a:t>
            </a:r>
            <a:r>
              <a:rPr lang="en-US" dirty="0" smtClean="0"/>
              <a:t> users that meet these requirements:</a:t>
            </a:r>
          </a:p>
          <a:p>
            <a:pPr marL="1257300" lvl="2" indent="-342900">
              <a:buFont typeface="+mj-lt"/>
              <a:buAutoNum type="alphaLcParenR"/>
            </a:pPr>
            <a:r>
              <a:rPr lang="en-US" sz="1400" i="1" dirty="0" smtClean="0"/>
              <a:t>Account must have at least 1 </a:t>
            </a:r>
            <a:r>
              <a:rPr lang="en-US" sz="1400" b="1" i="1" dirty="0" smtClean="0"/>
              <a:t>“Easter Egg”</a:t>
            </a:r>
            <a:r>
              <a:rPr lang="en-US" sz="1400" i="1" dirty="0" smtClean="0"/>
              <a:t> in their inventory in order to </a:t>
            </a:r>
            <a:r>
              <a:rPr lang="en-US" sz="1400" b="1" i="1" dirty="0" smtClean="0"/>
              <a:t>Trade-in Eggs</a:t>
            </a:r>
            <a:r>
              <a:rPr lang="en-US" sz="1400" i="1" dirty="0" smtClean="0"/>
              <a:t>!</a:t>
            </a:r>
          </a:p>
          <a:p>
            <a:endParaRPr lang="en-US" dirty="0" smtClean="0"/>
          </a:p>
          <a:p>
            <a:endParaRPr lang="en-US" dirty="0" smtClean="0"/>
          </a:p>
          <a:p>
            <a:r>
              <a:rPr lang="en-US" b="1" u="sng" dirty="0" smtClean="0">
                <a:solidFill>
                  <a:srgbClr val="C00000"/>
                </a:solidFill>
              </a:rPr>
              <a:t>Benefits</a:t>
            </a:r>
            <a:r>
              <a:rPr lang="en-US" dirty="0" smtClean="0"/>
              <a:t>:</a:t>
            </a:r>
          </a:p>
          <a:p>
            <a:endParaRPr lang="en-US" dirty="0" smtClean="0"/>
          </a:p>
          <a:p>
            <a:pPr lvl="1">
              <a:buFont typeface="Wingdings" pitchFamily="2" charset="2"/>
              <a:buChar char="v"/>
            </a:pPr>
            <a:r>
              <a:rPr lang="en-US" dirty="0" smtClean="0"/>
              <a:t>  Chance to receive FREE items every day you play </a:t>
            </a:r>
            <a:r>
              <a:rPr lang="en-US" dirty="0" err="1" smtClean="0"/>
              <a:t>GunZ</a:t>
            </a:r>
            <a:r>
              <a:rPr lang="en-US" dirty="0" smtClean="0"/>
              <a:t> in April!</a:t>
            </a:r>
          </a:p>
          <a:p>
            <a:pPr lvl="1">
              <a:buFont typeface="Wingdings" pitchFamily="2" charset="2"/>
              <a:buChar char="v"/>
            </a:pPr>
            <a:r>
              <a:rPr lang="en-US" dirty="0" smtClean="0"/>
              <a:t>  Multiple ways to collect Easter Eggs allows for more participation.</a:t>
            </a:r>
          </a:p>
          <a:p>
            <a:pPr lvl="1">
              <a:buFont typeface="Wingdings" pitchFamily="2" charset="2"/>
              <a:buChar char="v"/>
            </a:pPr>
            <a:r>
              <a:rPr lang="en-US" dirty="0" smtClean="0"/>
              <a:t>  The interactive web event makes it more fun &amp; popular!</a:t>
            </a:r>
            <a:endParaRPr lang="en-US" sz="1400" i="1" dirty="0" smtClean="0"/>
          </a:p>
          <a:p>
            <a:pPr lvl="1">
              <a:buFont typeface="Wingdings" pitchFamily="2" charset="2"/>
              <a:buChar char="v"/>
            </a:pPr>
            <a:endParaRPr lang="en-US" sz="1400" i="1" dirty="0" smtClean="0"/>
          </a:p>
          <a:p>
            <a:pPr lvl="1"/>
            <a:endParaRPr lang="en-US" sz="1400" i="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1000"/>
            <a:ext cx="9144000" cy="647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0" y="-23957"/>
            <a:ext cx="3429000" cy="369332"/>
          </a:xfrm>
          <a:prstGeom prst="rect">
            <a:avLst/>
          </a:prstGeom>
          <a:noFill/>
        </p:spPr>
        <p:txBody>
          <a:bodyPr wrap="square" rtlCol="0">
            <a:spAutoFit/>
          </a:bodyPr>
          <a:lstStyle/>
          <a:p>
            <a:r>
              <a:rPr lang="en-US" b="1" dirty="0" smtClean="0">
                <a:latin typeface="+mj-lt"/>
              </a:rPr>
              <a:t>Main Event Page (#1)</a:t>
            </a:r>
            <a:endParaRPr lang="en-US" b="1" dirty="0">
              <a:latin typeface="+mj-lt"/>
            </a:endParaRPr>
          </a:p>
        </p:txBody>
      </p:sp>
      <p:cxnSp>
        <p:nvCxnSpPr>
          <p:cNvPr id="18" name="Straight Connector 17"/>
          <p:cNvCxnSpPr/>
          <p:nvPr/>
        </p:nvCxnSpPr>
        <p:spPr>
          <a:xfrm>
            <a:off x="0" y="293148"/>
            <a:ext cx="21336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467600" y="533400"/>
            <a:ext cx="1371600" cy="246221"/>
          </a:xfrm>
          <a:prstGeom prst="rect">
            <a:avLst/>
          </a:prstGeom>
          <a:noFill/>
        </p:spPr>
        <p:txBody>
          <a:bodyPr wrap="square" rtlCol="0" anchor="ctr">
            <a:spAutoFit/>
          </a:bodyPr>
          <a:lstStyle/>
          <a:p>
            <a:pPr algn="ctr"/>
            <a:r>
              <a:rPr lang="en-US" sz="1000" dirty="0" smtClean="0">
                <a:solidFill>
                  <a:schemeClr val="accent4"/>
                </a:solidFill>
              </a:rPr>
              <a:t>Home  |  Item Shop</a:t>
            </a:r>
            <a:endParaRPr lang="en-US" sz="1000" dirty="0">
              <a:solidFill>
                <a:schemeClr val="accent4"/>
              </a:solidFill>
            </a:endParaRPr>
          </a:p>
        </p:txBody>
      </p:sp>
      <p:sp>
        <p:nvSpPr>
          <p:cNvPr id="5" name="TextBox 4"/>
          <p:cNvSpPr txBox="1"/>
          <p:nvPr/>
        </p:nvSpPr>
        <p:spPr>
          <a:xfrm>
            <a:off x="1847850" y="352300"/>
            <a:ext cx="5448300" cy="646331"/>
          </a:xfrm>
          <a:prstGeom prst="rect">
            <a:avLst/>
          </a:prstGeom>
          <a:noFill/>
        </p:spPr>
        <p:txBody>
          <a:bodyPr wrap="square" rtlCol="0">
            <a:spAutoFit/>
          </a:bodyPr>
          <a:lstStyle/>
          <a:p>
            <a:pPr algn="ctr"/>
            <a:r>
              <a:rPr lang="en-US" sz="3600" b="1" dirty="0" smtClean="0">
                <a:solidFill>
                  <a:schemeClr val="accent4"/>
                </a:solidFill>
                <a:latin typeface="Bookman Old Style" pitchFamily="18" charset="0"/>
              </a:rPr>
              <a:t>Spring Festival 2011!</a:t>
            </a:r>
          </a:p>
        </p:txBody>
      </p:sp>
      <p:sp>
        <p:nvSpPr>
          <p:cNvPr id="52" name="TextBox 51"/>
          <p:cNvSpPr txBox="1"/>
          <p:nvPr/>
        </p:nvSpPr>
        <p:spPr>
          <a:xfrm>
            <a:off x="1876425" y="2093655"/>
            <a:ext cx="5391150" cy="2554545"/>
          </a:xfrm>
          <a:prstGeom prst="rect">
            <a:avLst/>
          </a:prstGeom>
          <a:noFill/>
        </p:spPr>
        <p:txBody>
          <a:bodyPr wrap="square" rtlCol="0">
            <a:spAutoFit/>
          </a:bodyPr>
          <a:lstStyle/>
          <a:p>
            <a:pPr algn="ctr"/>
            <a:r>
              <a:rPr lang="en-US" sz="1400" dirty="0" smtClean="0">
                <a:latin typeface="Calibri" pitchFamily="34" charset="0"/>
              </a:rPr>
              <a:t>Unfortunately, but not surprising, there are THUGs afoot --</a:t>
            </a:r>
          </a:p>
          <a:p>
            <a:pPr algn="ctr"/>
            <a:r>
              <a:rPr lang="en-US" sz="1400" dirty="0" smtClean="0">
                <a:latin typeface="Calibri" pitchFamily="34" charset="0"/>
              </a:rPr>
              <a:t> attempting to disrupt the Festival with Terror and Violence.</a:t>
            </a:r>
          </a:p>
          <a:p>
            <a:pPr algn="ctr"/>
            <a:r>
              <a:rPr lang="en-US" sz="800" dirty="0" smtClean="0">
                <a:latin typeface="Calibri" pitchFamily="34" charset="0"/>
              </a:rPr>
              <a:t/>
            </a:r>
            <a:br>
              <a:rPr lang="en-US" sz="800" dirty="0" smtClean="0">
                <a:latin typeface="Calibri" pitchFamily="34" charset="0"/>
              </a:rPr>
            </a:br>
            <a:r>
              <a:rPr lang="en-US" sz="1400" dirty="0" smtClean="0">
                <a:latin typeface="Calibri" pitchFamily="34" charset="0"/>
              </a:rPr>
              <a:t>The </a:t>
            </a:r>
            <a:r>
              <a:rPr lang="en-US" sz="1400" dirty="0" err="1" smtClean="0">
                <a:latin typeface="Calibri" pitchFamily="34" charset="0"/>
              </a:rPr>
              <a:t>Travian</a:t>
            </a:r>
            <a:r>
              <a:rPr lang="en-US" sz="1400" dirty="0" smtClean="0">
                <a:latin typeface="Calibri" pitchFamily="34" charset="0"/>
              </a:rPr>
              <a:t> Heathen Underground has hidden explosive Easter Eggs throughout the continent of Astra. These ‘Explosive Easter Eggs’ have been placed in large, public areas and are considered dormant until the Festival’s closing ceremony, when they are set to explode!</a:t>
            </a:r>
          </a:p>
          <a:p>
            <a:pPr algn="ctr"/>
            <a:endParaRPr lang="en-US" sz="800" dirty="0" smtClean="0">
              <a:latin typeface="Calibri" pitchFamily="34" charset="0"/>
            </a:endParaRPr>
          </a:p>
          <a:p>
            <a:pPr algn="ctr"/>
            <a:r>
              <a:rPr lang="en-US" sz="2000" b="1" dirty="0" smtClean="0">
                <a:solidFill>
                  <a:schemeClr val="accent4">
                    <a:lumMod val="75000"/>
                  </a:schemeClr>
                </a:solidFill>
                <a:latin typeface="Calibri" pitchFamily="34" charset="0"/>
              </a:rPr>
              <a:t>THIS TERRORISM WILL NOT STAND!</a:t>
            </a:r>
            <a:br>
              <a:rPr lang="en-US" sz="2000" b="1" dirty="0" smtClean="0">
                <a:solidFill>
                  <a:schemeClr val="accent4">
                    <a:lumMod val="75000"/>
                  </a:schemeClr>
                </a:solidFill>
                <a:latin typeface="Calibri" pitchFamily="34" charset="0"/>
              </a:rPr>
            </a:br>
            <a:endParaRPr lang="en-US" sz="800" b="1" dirty="0" smtClean="0">
              <a:solidFill>
                <a:schemeClr val="accent4">
                  <a:lumMod val="75000"/>
                </a:schemeClr>
              </a:solidFill>
              <a:latin typeface="Calibri" pitchFamily="34" charset="0"/>
            </a:endParaRPr>
          </a:p>
          <a:p>
            <a:pPr algn="ctr"/>
            <a:r>
              <a:rPr lang="en-US" sz="1600" dirty="0" smtClean="0">
                <a:solidFill>
                  <a:schemeClr val="accent4">
                    <a:lumMod val="75000"/>
                  </a:schemeClr>
                </a:solidFill>
                <a:latin typeface="Calibri" pitchFamily="34" charset="0"/>
              </a:rPr>
              <a:t>It is up to </a:t>
            </a:r>
            <a:r>
              <a:rPr lang="en-US" sz="1600" b="1" dirty="0" smtClean="0">
                <a:solidFill>
                  <a:schemeClr val="accent4">
                    <a:lumMod val="75000"/>
                  </a:schemeClr>
                </a:solidFill>
                <a:latin typeface="Calibri" pitchFamily="34" charset="0"/>
              </a:rPr>
              <a:t>YOU</a:t>
            </a:r>
            <a:r>
              <a:rPr lang="en-US" sz="1600" dirty="0" smtClean="0">
                <a:solidFill>
                  <a:schemeClr val="accent4">
                    <a:lumMod val="75000"/>
                  </a:schemeClr>
                </a:solidFill>
                <a:latin typeface="Calibri" pitchFamily="34" charset="0"/>
              </a:rPr>
              <a:t> to defend the Republic of </a:t>
            </a:r>
            <a:r>
              <a:rPr lang="en-US" sz="1600" dirty="0" err="1" smtClean="0">
                <a:solidFill>
                  <a:schemeClr val="accent4">
                    <a:lumMod val="75000"/>
                  </a:schemeClr>
                </a:solidFill>
                <a:latin typeface="Calibri" pitchFamily="34" charset="0"/>
              </a:rPr>
              <a:t>Travia</a:t>
            </a:r>
            <a:r>
              <a:rPr lang="en-US" sz="1600" dirty="0" smtClean="0">
                <a:solidFill>
                  <a:schemeClr val="accent4">
                    <a:lumMod val="75000"/>
                  </a:schemeClr>
                </a:solidFill>
                <a:latin typeface="Calibri" pitchFamily="34" charset="0"/>
              </a:rPr>
              <a:t>.</a:t>
            </a:r>
          </a:p>
          <a:p>
            <a:pPr algn="ctr"/>
            <a:r>
              <a:rPr lang="en-US" sz="1600" dirty="0" smtClean="0">
                <a:solidFill>
                  <a:schemeClr val="accent4">
                    <a:lumMod val="75000"/>
                  </a:schemeClr>
                </a:solidFill>
                <a:latin typeface="Calibri" pitchFamily="34" charset="0"/>
              </a:rPr>
              <a:t>Hunt down and collect these Easter Eggs before it’s too late!</a:t>
            </a:r>
            <a:endParaRPr lang="en-US" sz="1600" dirty="0">
              <a:solidFill>
                <a:schemeClr val="accent4">
                  <a:lumMod val="75000"/>
                </a:schemeClr>
              </a:solidFill>
            </a:endParaRPr>
          </a:p>
        </p:txBody>
      </p:sp>
      <p:sp>
        <p:nvSpPr>
          <p:cNvPr id="44" name="Rounded Rectangle 43"/>
          <p:cNvSpPr/>
          <p:nvPr/>
        </p:nvSpPr>
        <p:spPr>
          <a:xfrm>
            <a:off x="0" y="5029200"/>
            <a:ext cx="4724400" cy="1828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28600" indent="-228600">
              <a:buFont typeface="Wingdings" pitchFamily="2" charset="2"/>
              <a:buChar char="Ø"/>
            </a:pPr>
            <a:endParaRPr lang="en-US" sz="1200" b="1" dirty="0" smtClean="0">
              <a:latin typeface="Candara" pitchFamily="34" charset="0"/>
            </a:endParaRPr>
          </a:p>
          <a:p>
            <a:pPr marL="228600" indent="-228600">
              <a:buFont typeface="Wingdings" pitchFamily="2" charset="2"/>
              <a:buChar char="Ø"/>
            </a:pPr>
            <a:r>
              <a:rPr lang="en-US" sz="1200" b="1" dirty="0" smtClean="0">
                <a:latin typeface="Candara" pitchFamily="34" charset="0"/>
              </a:rPr>
              <a:t>There are multiple ways to collect Explosive Easter Eggs</a:t>
            </a:r>
            <a:r>
              <a:rPr lang="en-US" sz="1200" i="1" dirty="0" smtClean="0">
                <a:latin typeface="Candara" pitchFamily="34" charset="0"/>
              </a:rPr>
              <a:t>:</a:t>
            </a:r>
          </a:p>
          <a:p>
            <a:pPr marL="228600" indent="-228600">
              <a:buFont typeface="Wingdings" pitchFamily="2" charset="2"/>
              <a:buChar char="Ø"/>
            </a:pPr>
            <a:endParaRPr lang="en-US" sz="800" i="1" dirty="0" smtClean="0">
              <a:latin typeface="Candara" pitchFamily="34" charset="0"/>
            </a:endParaRPr>
          </a:p>
          <a:p>
            <a:pPr marL="685800" lvl="1" indent="-228600">
              <a:buFont typeface="+mj-lt"/>
              <a:buAutoNum type="arabicPeriod"/>
            </a:pPr>
            <a:r>
              <a:rPr lang="en-US" sz="1200" i="1" dirty="0" smtClean="0">
                <a:latin typeface="Candara" pitchFamily="34" charset="0"/>
              </a:rPr>
              <a:t>Quest creatures in-game may prove fruitful!</a:t>
            </a:r>
          </a:p>
          <a:p>
            <a:pPr marL="685800" lvl="1" indent="-228600">
              <a:buFont typeface="+mj-lt"/>
              <a:buAutoNum type="arabicPeriod"/>
            </a:pPr>
            <a:r>
              <a:rPr lang="en-US" sz="1200" i="1" dirty="0" smtClean="0">
                <a:latin typeface="Candara" pitchFamily="34" charset="0"/>
              </a:rPr>
              <a:t>Play </a:t>
            </a:r>
            <a:r>
              <a:rPr lang="en-US" sz="1200" i="1" dirty="0" err="1" smtClean="0">
                <a:latin typeface="Candara" pitchFamily="34" charset="0"/>
              </a:rPr>
              <a:t>GunZ</a:t>
            </a:r>
            <a:r>
              <a:rPr lang="en-US" sz="1200" i="1" dirty="0" smtClean="0">
                <a:latin typeface="Candara" pitchFamily="34" charset="0"/>
              </a:rPr>
              <a:t> one hour everyday to receive daily Easter Eggs!</a:t>
            </a:r>
          </a:p>
          <a:p>
            <a:pPr marL="685800" lvl="1" indent="-228600">
              <a:buFont typeface="+mj-lt"/>
              <a:buAutoNum type="arabicPeriod"/>
            </a:pPr>
            <a:r>
              <a:rPr lang="en-US" sz="1200" i="1" dirty="0" smtClean="0">
                <a:latin typeface="Candara" pitchFamily="34" charset="0"/>
              </a:rPr>
              <a:t>Purchase any Item of the Day.</a:t>
            </a:r>
          </a:p>
          <a:p>
            <a:pPr marL="685800" lvl="1" indent="-228600">
              <a:buFont typeface="+mj-lt"/>
              <a:buAutoNum type="arabicPeriod"/>
            </a:pPr>
            <a:r>
              <a:rPr lang="en-US" sz="1200" i="1" dirty="0" smtClean="0">
                <a:latin typeface="Candara" pitchFamily="34" charset="0"/>
              </a:rPr>
              <a:t>Purchase any Set from the regular item shop.</a:t>
            </a:r>
          </a:p>
          <a:p>
            <a:pPr marL="685800" lvl="1" indent="-228600">
              <a:buFont typeface="+mj-lt"/>
              <a:buAutoNum type="arabicPeriod"/>
            </a:pPr>
            <a:r>
              <a:rPr lang="en-US" sz="1200" i="1" dirty="0" smtClean="0">
                <a:latin typeface="Candara" pitchFamily="34" charset="0"/>
              </a:rPr>
              <a:t>Purchase any Rare Item or Set from the Rare Item Shop.</a:t>
            </a:r>
          </a:p>
          <a:p>
            <a:pPr marL="685800" lvl="1" indent="-228600">
              <a:buFont typeface="+mj-lt"/>
              <a:buAutoNum type="arabicPeriod"/>
            </a:pPr>
            <a:r>
              <a:rPr lang="en-US" sz="1200" i="1" dirty="0" smtClean="0">
                <a:latin typeface="Candara" pitchFamily="34" charset="0"/>
              </a:rPr>
              <a:t>Finally, 10 Easter Eggs are hidden throughout the website!</a:t>
            </a:r>
          </a:p>
        </p:txBody>
      </p:sp>
      <p:sp>
        <p:nvSpPr>
          <p:cNvPr id="46" name="Oval 45"/>
          <p:cNvSpPr/>
          <p:nvPr/>
        </p:nvSpPr>
        <p:spPr>
          <a:xfrm>
            <a:off x="-76200" y="4648200"/>
            <a:ext cx="1828800" cy="640080"/>
          </a:xfrm>
          <a:prstGeom prst="ellipse">
            <a:avLst/>
          </a:prstGeom>
          <a:solidFill>
            <a:schemeClr val="dk1">
              <a:alpha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1200" b="1" dirty="0" smtClean="0"/>
              <a:t>Explosive Easter Egg Hunt</a:t>
            </a:r>
            <a:endParaRPr lang="en-US" sz="1200" b="1" dirty="0"/>
          </a:p>
        </p:txBody>
      </p:sp>
      <p:sp>
        <p:nvSpPr>
          <p:cNvPr id="48" name="Rectangle 47"/>
          <p:cNvSpPr/>
          <p:nvPr/>
        </p:nvSpPr>
        <p:spPr>
          <a:xfrm>
            <a:off x="0" y="1167384"/>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smtClean="0">
                <a:solidFill>
                  <a:sysClr val="windowText" lastClr="000000"/>
                </a:solidFill>
                <a:latin typeface="+mj-lt"/>
              </a:rPr>
              <a:t>Spring Festival</a:t>
            </a:r>
            <a:endParaRPr lang="en-US" sz="1600" b="1" dirty="0">
              <a:solidFill>
                <a:sysClr val="windowText" lastClr="000000"/>
              </a:solidFill>
              <a:latin typeface="+mj-lt"/>
            </a:endParaRPr>
          </a:p>
        </p:txBody>
      </p:sp>
      <p:sp>
        <p:nvSpPr>
          <p:cNvPr id="49" name="Rectangle 48"/>
          <p:cNvSpPr/>
          <p:nvPr/>
        </p:nvSpPr>
        <p:spPr>
          <a:xfrm>
            <a:off x="0" y="16002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latin typeface="+mj-lt"/>
              </a:rPr>
              <a:t>Easter Egg Types</a:t>
            </a:r>
            <a:endParaRPr lang="en-US" sz="1400" b="1" dirty="0">
              <a:latin typeface="+mj-lt"/>
            </a:endParaRPr>
          </a:p>
        </p:txBody>
      </p:sp>
      <p:sp>
        <p:nvSpPr>
          <p:cNvPr id="50" name="Rectangle 49"/>
          <p:cNvSpPr/>
          <p:nvPr/>
        </p:nvSpPr>
        <p:spPr>
          <a:xfrm>
            <a:off x="0" y="1981200"/>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latin typeface="+mj-lt"/>
              </a:rPr>
              <a:t>My Egg Trade-in</a:t>
            </a:r>
            <a:endParaRPr lang="en-US" sz="1400" b="1" dirty="0">
              <a:latin typeface="+mj-lt"/>
            </a:endParaRPr>
          </a:p>
        </p:txBody>
      </p:sp>
      <p:sp>
        <p:nvSpPr>
          <p:cNvPr id="51" name="Rectangle 50"/>
          <p:cNvSpPr/>
          <p:nvPr/>
        </p:nvSpPr>
        <p:spPr>
          <a:xfrm>
            <a:off x="0" y="2365248"/>
            <a:ext cx="1447800" cy="301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latin typeface="+mj-lt"/>
              </a:rPr>
              <a:t>Festival Heroes</a:t>
            </a:r>
            <a:endParaRPr lang="en-US" sz="1400" b="1" dirty="0">
              <a:latin typeface="+mj-lt"/>
            </a:endParaRPr>
          </a:p>
        </p:txBody>
      </p:sp>
      <p:sp>
        <p:nvSpPr>
          <p:cNvPr id="53" name="Line Callout 1 52"/>
          <p:cNvSpPr/>
          <p:nvPr/>
        </p:nvSpPr>
        <p:spPr>
          <a:xfrm>
            <a:off x="-2209800" y="381000"/>
            <a:ext cx="2209800" cy="609600"/>
          </a:xfrm>
          <a:prstGeom prst="borderCallout1">
            <a:avLst>
              <a:gd name="adj1" fmla="val 97750"/>
              <a:gd name="adj2" fmla="val 53000"/>
              <a:gd name="adj3" fmla="val 146657"/>
              <a:gd name="adj4" fmla="val 97681"/>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u="sng" dirty="0" smtClean="0"/>
              <a:t>Event Page Navigation Menu</a:t>
            </a:r>
          </a:p>
          <a:p>
            <a:r>
              <a:rPr lang="en-US" sz="1200" dirty="0" smtClean="0"/>
              <a:t>- Loads on ALL 4 event pages!</a:t>
            </a:r>
            <a:endParaRPr lang="en-US" sz="1200" dirty="0"/>
          </a:p>
        </p:txBody>
      </p:sp>
      <p:cxnSp>
        <p:nvCxnSpPr>
          <p:cNvPr id="57" name="Straight Connector 56"/>
          <p:cNvCxnSpPr/>
          <p:nvPr/>
        </p:nvCxnSpPr>
        <p:spPr>
          <a:xfrm>
            <a:off x="0" y="1045030"/>
            <a:ext cx="9144000"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cxnSp>
        <p:nvCxnSpPr>
          <p:cNvPr id="59" name="Straight Connector 58"/>
          <p:cNvCxnSpPr/>
          <p:nvPr/>
        </p:nvCxnSpPr>
        <p:spPr>
          <a:xfrm rot="5400000">
            <a:off x="723899" y="1943100"/>
            <a:ext cx="1752600" cy="0"/>
          </a:xfrm>
          <a:prstGeom prst="line">
            <a:avLst/>
          </a:prstGeom>
          <a:ln>
            <a:solidFill>
              <a:schemeClr val="accent4">
                <a:alpha val="50000"/>
              </a:schemeClr>
            </a:solidFill>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rot="10800000">
            <a:off x="0" y="2795016"/>
            <a:ext cx="1632474"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sp>
        <p:nvSpPr>
          <p:cNvPr id="79" name="Rounded Rectangle 78"/>
          <p:cNvSpPr/>
          <p:nvPr/>
        </p:nvSpPr>
        <p:spPr>
          <a:xfrm>
            <a:off x="4800600" y="5029200"/>
            <a:ext cx="4343400" cy="1828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28600" indent="-228600">
              <a:buFont typeface="Wingdings" pitchFamily="2" charset="2"/>
              <a:buChar char="Ø"/>
            </a:pPr>
            <a:endParaRPr lang="en-US" sz="1200" b="1" dirty="0" smtClean="0">
              <a:latin typeface="+mj-lt"/>
            </a:endParaRPr>
          </a:p>
          <a:p>
            <a:pPr marL="228600" indent="-228600">
              <a:buFont typeface="Wingdings" pitchFamily="2" charset="2"/>
              <a:buChar char="Ø"/>
            </a:pPr>
            <a:r>
              <a:rPr lang="en-US" sz="1200" b="1" dirty="0" smtClean="0">
                <a:latin typeface="+mj-lt"/>
              </a:rPr>
              <a:t>There are 4 types of Explosive Easter Eggs each yielding unique, random item prizes at the time of trade-in.</a:t>
            </a:r>
            <a:br>
              <a:rPr lang="en-US" sz="1200" b="1" dirty="0" smtClean="0">
                <a:latin typeface="+mj-lt"/>
              </a:rPr>
            </a:br>
            <a:endParaRPr lang="en-US" sz="600" b="1" dirty="0" smtClean="0">
              <a:latin typeface="+mj-lt"/>
            </a:endParaRPr>
          </a:p>
          <a:p>
            <a:pPr marL="685800" lvl="1" indent="-228600">
              <a:buFont typeface="+mj-lt"/>
              <a:buAutoNum type="arabicPeriod"/>
            </a:pPr>
            <a:r>
              <a:rPr lang="en-US" sz="1200" b="1" dirty="0" smtClean="0">
                <a:latin typeface="+mj-lt"/>
              </a:rPr>
              <a:t>Green</a:t>
            </a:r>
            <a:r>
              <a:rPr lang="en-US" sz="1200" dirty="0" smtClean="0">
                <a:latin typeface="+mj-lt"/>
              </a:rPr>
              <a:t>:  </a:t>
            </a:r>
            <a:br>
              <a:rPr lang="en-US" sz="1200" dirty="0" smtClean="0">
                <a:latin typeface="+mj-lt"/>
              </a:rPr>
            </a:br>
            <a:endParaRPr lang="en-US" sz="600" dirty="0" smtClean="0">
              <a:latin typeface="+mj-lt"/>
            </a:endParaRPr>
          </a:p>
          <a:p>
            <a:pPr marL="685800" lvl="1" indent="-228600">
              <a:buFont typeface="+mj-lt"/>
              <a:buAutoNum type="arabicPeriod"/>
            </a:pPr>
            <a:r>
              <a:rPr lang="en-US" sz="1200" b="1" dirty="0" smtClean="0">
                <a:latin typeface="+mj-lt"/>
              </a:rPr>
              <a:t>Blue</a:t>
            </a:r>
            <a:r>
              <a:rPr lang="en-US" sz="1200" dirty="0" smtClean="0">
                <a:latin typeface="+mj-lt"/>
              </a:rPr>
              <a:t>:  </a:t>
            </a:r>
          </a:p>
          <a:p>
            <a:pPr marL="685800" lvl="1" indent="-228600">
              <a:buFont typeface="+mj-lt"/>
              <a:buAutoNum type="arabicPeriod"/>
            </a:pPr>
            <a:endParaRPr lang="en-US" sz="600" dirty="0" smtClean="0">
              <a:latin typeface="+mj-lt"/>
            </a:endParaRPr>
          </a:p>
          <a:p>
            <a:pPr marL="685800" lvl="1" indent="-228600">
              <a:buFont typeface="+mj-lt"/>
              <a:buAutoNum type="arabicPeriod"/>
            </a:pPr>
            <a:r>
              <a:rPr lang="en-US" sz="1200" b="1" dirty="0" smtClean="0">
                <a:latin typeface="+mj-lt"/>
              </a:rPr>
              <a:t>Yellow</a:t>
            </a:r>
            <a:r>
              <a:rPr lang="en-US" sz="1200" dirty="0" smtClean="0">
                <a:latin typeface="+mj-lt"/>
              </a:rPr>
              <a:t>:  </a:t>
            </a:r>
            <a:br>
              <a:rPr lang="en-US" sz="1200" dirty="0" smtClean="0">
                <a:latin typeface="+mj-lt"/>
              </a:rPr>
            </a:br>
            <a:endParaRPr lang="en-US" sz="600" dirty="0" smtClean="0">
              <a:latin typeface="+mj-lt"/>
            </a:endParaRPr>
          </a:p>
          <a:p>
            <a:pPr marL="685800" lvl="1" indent="-228600">
              <a:buFont typeface="+mj-lt"/>
              <a:buAutoNum type="arabicPeriod"/>
            </a:pPr>
            <a:r>
              <a:rPr lang="en-US" sz="1200" b="1" dirty="0" smtClean="0">
                <a:latin typeface="+mj-lt"/>
              </a:rPr>
              <a:t>Red</a:t>
            </a:r>
            <a:r>
              <a:rPr lang="en-US" sz="1200" dirty="0" smtClean="0">
                <a:latin typeface="+mj-lt"/>
              </a:rPr>
              <a:t>:  </a:t>
            </a:r>
          </a:p>
        </p:txBody>
      </p:sp>
      <p:sp>
        <p:nvSpPr>
          <p:cNvPr id="80" name="Oval 79"/>
          <p:cNvSpPr/>
          <p:nvPr/>
        </p:nvSpPr>
        <p:spPr>
          <a:xfrm>
            <a:off x="4643284" y="4648200"/>
            <a:ext cx="1828800" cy="640080"/>
          </a:xfrm>
          <a:prstGeom prst="ellipse">
            <a:avLst/>
          </a:prstGeom>
          <a:solidFill>
            <a:schemeClr val="dk1">
              <a:alpha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1200" b="1" dirty="0" smtClean="0"/>
              <a:t>Trade-in Eggs for Items!</a:t>
            </a:r>
            <a:endParaRPr lang="en-US" sz="1200" b="1" dirty="0"/>
          </a:p>
        </p:txBody>
      </p:sp>
      <p:sp>
        <p:nvSpPr>
          <p:cNvPr id="40" name="Rounded Rectangle 39"/>
          <p:cNvSpPr/>
          <p:nvPr/>
        </p:nvSpPr>
        <p:spPr>
          <a:xfrm>
            <a:off x="1943100" y="1143000"/>
            <a:ext cx="5257800" cy="914400"/>
          </a:xfrm>
          <a:prstGeom prst="roundRect">
            <a:avLst/>
          </a:prstGeom>
          <a:solidFill>
            <a:schemeClr val="accent1">
              <a:alpha val="96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itchFamily="34" charset="0"/>
              </a:rPr>
              <a:t>It’s Spring Time in </a:t>
            </a:r>
            <a:r>
              <a:rPr lang="en-US" b="1" dirty="0" err="1" smtClean="0">
                <a:latin typeface="Calibri" pitchFamily="34" charset="0"/>
              </a:rPr>
              <a:t>Travia</a:t>
            </a:r>
            <a:r>
              <a:rPr lang="en-US" b="1" dirty="0" smtClean="0">
                <a:latin typeface="Calibri" pitchFamily="34" charset="0"/>
              </a:rPr>
              <a:t>!</a:t>
            </a:r>
          </a:p>
          <a:p>
            <a:pPr algn="ctr"/>
            <a:endParaRPr lang="en-US" sz="1000" dirty="0" smtClean="0">
              <a:latin typeface="Calibri" pitchFamily="34" charset="0"/>
            </a:endParaRPr>
          </a:p>
          <a:p>
            <a:pPr algn="ctr"/>
            <a:r>
              <a:rPr lang="en-US" sz="1400" dirty="0" smtClean="0">
                <a:latin typeface="Calibri" pitchFamily="34" charset="0"/>
              </a:rPr>
              <a:t>The Republic of </a:t>
            </a:r>
            <a:r>
              <a:rPr lang="en-US" sz="1400" dirty="0" err="1" smtClean="0">
                <a:latin typeface="Calibri" pitchFamily="34" charset="0"/>
              </a:rPr>
              <a:t>Travia</a:t>
            </a:r>
            <a:r>
              <a:rPr lang="en-US" sz="1400" dirty="0" smtClean="0">
                <a:latin typeface="Calibri" pitchFamily="34" charset="0"/>
              </a:rPr>
              <a:t> is holding its annual Spring Festival </a:t>
            </a:r>
          </a:p>
          <a:p>
            <a:pPr algn="ctr"/>
            <a:r>
              <a:rPr lang="en-US" sz="1400" dirty="0" smtClean="0">
                <a:latin typeface="Calibri" pitchFamily="34" charset="0"/>
              </a:rPr>
              <a:t>to celebrate the people of </a:t>
            </a:r>
            <a:r>
              <a:rPr lang="en-US" sz="1400" dirty="0" err="1" smtClean="0">
                <a:latin typeface="Calibri" pitchFamily="34" charset="0"/>
              </a:rPr>
              <a:t>Travia</a:t>
            </a:r>
            <a:r>
              <a:rPr lang="en-US" sz="1400" dirty="0" smtClean="0">
                <a:latin typeface="Calibri" pitchFamily="34" charset="0"/>
              </a:rPr>
              <a:t> and to encourage a fruitful harvest!</a:t>
            </a:r>
          </a:p>
        </p:txBody>
      </p:sp>
      <p:pic>
        <p:nvPicPr>
          <p:cNvPr id="94" name="Picture 8" descr="Z:\Personal\sean.greenroyd\!_Publishing Team\Planning Docs\04.2011 - Easter Spring Festival!\Explosive Easter Egg Images\easter_egg_blue.png"/>
          <p:cNvPicPr>
            <a:picLocks noChangeAspect="1" noChangeArrowheads="1"/>
          </p:cNvPicPr>
          <p:nvPr/>
        </p:nvPicPr>
        <p:blipFill>
          <a:blip r:embed="rId2" cstate="print"/>
          <a:srcRect/>
          <a:stretch>
            <a:fillRect/>
          </a:stretch>
        </p:blipFill>
        <p:spPr bwMode="auto">
          <a:xfrm>
            <a:off x="5181600" y="6001920"/>
            <a:ext cx="190476" cy="190476"/>
          </a:xfrm>
          <a:prstGeom prst="rect">
            <a:avLst/>
          </a:prstGeom>
          <a:noFill/>
          <a:ln w="6350">
            <a:solidFill>
              <a:schemeClr val="tx1"/>
            </a:solidFill>
          </a:ln>
        </p:spPr>
      </p:pic>
      <p:pic>
        <p:nvPicPr>
          <p:cNvPr id="95" name="Picture 11" descr="Z:\Personal\sean.greenroyd\!_Publishing Team\Planning Docs\04.2011 - Easter Spring Festival!\Explosive Easter Egg Images\easter_egg_yellow.png"/>
          <p:cNvPicPr>
            <a:picLocks noChangeAspect="1" noChangeArrowheads="1"/>
          </p:cNvPicPr>
          <p:nvPr/>
        </p:nvPicPr>
        <p:blipFill>
          <a:blip r:embed="rId3" cstate="print"/>
          <a:srcRect/>
          <a:stretch>
            <a:fillRect/>
          </a:stretch>
        </p:blipFill>
        <p:spPr bwMode="auto">
          <a:xfrm>
            <a:off x="5181600" y="6280532"/>
            <a:ext cx="190476" cy="190476"/>
          </a:xfrm>
          <a:prstGeom prst="rect">
            <a:avLst/>
          </a:prstGeom>
          <a:noFill/>
          <a:ln w="6350">
            <a:solidFill>
              <a:schemeClr val="tx1"/>
            </a:solidFill>
          </a:ln>
        </p:spPr>
      </p:pic>
      <p:pic>
        <p:nvPicPr>
          <p:cNvPr id="96" name="Picture 10" descr="Z:\Personal\sean.greenroyd\!_Publishing Team\Planning Docs\04.2011 - Easter Spring Festival!\Explosive Easter Egg Images\easter_egg_red.png"/>
          <p:cNvPicPr>
            <a:picLocks noChangeAspect="1" noChangeArrowheads="1"/>
          </p:cNvPicPr>
          <p:nvPr/>
        </p:nvPicPr>
        <p:blipFill>
          <a:blip r:embed="rId4" cstate="print"/>
          <a:srcRect/>
          <a:stretch>
            <a:fillRect/>
          </a:stretch>
        </p:blipFill>
        <p:spPr bwMode="auto">
          <a:xfrm>
            <a:off x="5181600" y="6558273"/>
            <a:ext cx="190476" cy="190476"/>
          </a:xfrm>
          <a:prstGeom prst="rect">
            <a:avLst/>
          </a:prstGeom>
          <a:noFill/>
          <a:ln w="6350">
            <a:solidFill>
              <a:schemeClr val="tx1"/>
            </a:solidFill>
          </a:ln>
        </p:spPr>
      </p:pic>
      <p:pic>
        <p:nvPicPr>
          <p:cNvPr id="97" name="Picture 9" descr="Z:\Personal\sean.greenroyd\!_Publishing Team\Planning Docs\04.2011 - Easter Spring Festival!\Explosive Easter Egg Images\easter_egg_green.png"/>
          <p:cNvPicPr>
            <a:picLocks noChangeAspect="1" noChangeArrowheads="1"/>
          </p:cNvPicPr>
          <p:nvPr/>
        </p:nvPicPr>
        <p:blipFill>
          <a:blip r:embed="rId5" cstate="print"/>
          <a:srcRect/>
          <a:stretch>
            <a:fillRect/>
          </a:stretch>
        </p:blipFill>
        <p:spPr bwMode="auto">
          <a:xfrm>
            <a:off x="5181600" y="5736115"/>
            <a:ext cx="190476" cy="190476"/>
          </a:xfrm>
          <a:prstGeom prst="rect">
            <a:avLst/>
          </a:prstGeom>
          <a:noFill/>
          <a:ln w="635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62100"/>
            <a:ext cx="9144000" cy="6295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0" y="-23957"/>
            <a:ext cx="3429000" cy="369332"/>
          </a:xfrm>
          <a:prstGeom prst="rect">
            <a:avLst/>
          </a:prstGeom>
          <a:noFill/>
        </p:spPr>
        <p:txBody>
          <a:bodyPr wrap="square" rtlCol="0">
            <a:spAutoFit/>
          </a:bodyPr>
          <a:lstStyle/>
          <a:p>
            <a:r>
              <a:rPr lang="en-US" b="1" dirty="0" smtClean="0">
                <a:latin typeface="+mj-lt"/>
              </a:rPr>
              <a:t>Easter Egg Types (#2)</a:t>
            </a:r>
            <a:endParaRPr lang="en-US" b="1" dirty="0">
              <a:latin typeface="+mj-lt"/>
            </a:endParaRPr>
          </a:p>
        </p:txBody>
      </p:sp>
      <p:cxnSp>
        <p:nvCxnSpPr>
          <p:cNvPr id="18" name="Straight Connector 17"/>
          <p:cNvCxnSpPr/>
          <p:nvPr/>
        </p:nvCxnSpPr>
        <p:spPr>
          <a:xfrm>
            <a:off x="0" y="293148"/>
            <a:ext cx="21336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924800" y="638300"/>
            <a:ext cx="1219200" cy="246221"/>
          </a:xfrm>
          <a:prstGeom prst="rect">
            <a:avLst/>
          </a:prstGeom>
          <a:noFill/>
        </p:spPr>
        <p:txBody>
          <a:bodyPr wrap="square" rtlCol="0" anchor="ctr">
            <a:spAutoFit/>
          </a:bodyPr>
          <a:lstStyle/>
          <a:p>
            <a:pPr algn="ctr"/>
            <a:r>
              <a:rPr lang="en-US" sz="1000" dirty="0" smtClean="0">
                <a:solidFill>
                  <a:schemeClr val="accent4"/>
                </a:solidFill>
              </a:rPr>
              <a:t>Home  |  Item Shop</a:t>
            </a:r>
            <a:endParaRPr lang="en-US" sz="1000" dirty="0">
              <a:solidFill>
                <a:schemeClr val="accent4"/>
              </a:solidFill>
            </a:endParaRPr>
          </a:p>
        </p:txBody>
      </p:sp>
      <p:sp>
        <p:nvSpPr>
          <p:cNvPr id="5" name="TextBox 4"/>
          <p:cNvSpPr txBox="1"/>
          <p:nvPr/>
        </p:nvSpPr>
        <p:spPr>
          <a:xfrm>
            <a:off x="914400" y="533400"/>
            <a:ext cx="7315200" cy="646331"/>
          </a:xfrm>
          <a:prstGeom prst="rect">
            <a:avLst/>
          </a:prstGeom>
          <a:noFill/>
        </p:spPr>
        <p:txBody>
          <a:bodyPr wrap="square" rtlCol="0">
            <a:spAutoFit/>
          </a:bodyPr>
          <a:lstStyle/>
          <a:p>
            <a:pPr algn="ctr"/>
            <a:r>
              <a:rPr lang="en-US" sz="3600" b="1" dirty="0" smtClean="0">
                <a:solidFill>
                  <a:schemeClr val="accent4"/>
                </a:solidFill>
                <a:latin typeface="Bookman Old Style" pitchFamily="18" charset="0"/>
              </a:rPr>
              <a:t>Explosive Easter Egg Hunt!</a:t>
            </a:r>
          </a:p>
        </p:txBody>
      </p:sp>
      <p:cxnSp>
        <p:nvCxnSpPr>
          <p:cNvPr id="57" name="Straight Connector 56"/>
          <p:cNvCxnSpPr/>
          <p:nvPr/>
        </p:nvCxnSpPr>
        <p:spPr>
          <a:xfrm>
            <a:off x="0" y="1226130"/>
            <a:ext cx="9144000"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sp>
        <p:nvSpPr>
          <p:cNvPr id="40" name="Rounded Rectangle 39"/>
          <p:cNvSpPr/>
          <p:nvPr/>
        </p:nvSpPr>
        <p:spPr>
          <a:xfrm>
            <a:off x="2057400" y="1400300"/>
            <a:ext cx="5257800" cy="1524000"/>
          </a:xfrm>
          <a:prstGeom prst="roundRect">
            <a:avLst/>
          </a:prstGeom>
          <a:solidFill>
            <a:schemeClr val="accent1">
              <a:alpha val="96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Trading Explosive Easter Eggs for items is easy!</a:t>
            </a:r>
          </a:p>
          <a:p>
            <a:pPr algn="ctr"/>
            <a:endParaRPr lang="en-US" sz="800" b="1" dirty="0" smtClean="0"/>
          </a:p>
          <a:p>
            <a:pPr marL="800100" lvl="1" indent="-342900">
              <a:buFont typeface="+mj-lt"/>
              <a:buAutoNum type="arabicPeriod"/>
            </a:pPr>
            <a:r>
              <a:rPr lang="en-US" sz="1200" dirty="0" smtClean="0"/>
              <a:t>Collect any type of Explosive Easter Eggs. (</a:t>
            </a:r>
            <a:r>
              <a:rPr lang="en-US" sz="1200" u="sng" dirty="0" smtClean="0">
                <a:solidFill>
                  <a:schemeClr val="bg1"/>
                </a:solidFill>
              </a:rPr>
              <a:t>see below</a:t>
            </a:r>
            <a:r>
              <a:rPr lang="en-US" sz="1200" dirty="0" smtClean="0"/>
              <a:t>)</a:t>
            </a:r>
          </a:p>
          <a:p>
            <a:pPr marL="800100" lvl="1" indent="-342900">
              <a:buFont typeface="+mj-lt"/>
              <a:buAutoNum type="arabicPeriod"/>
            </a:pPr>
            <a:r>
              <a:rPr lang="en-US" sz="1200" dirty="0" smtClean="0"/>
              <a:t>You can see ALL the Eggs you have collected </a:t>
            </a:r>
            <a:r>
              <a:rPr lang="en-US" sz="1200" u="sng" dirty="0" smtClean="0">
                <a:solidFill>
                  <a:schemeClr val="accent4"/>
                </a:solidFill>
              </a:rPr>
              <a:t>here</a:t>
            </a:r>
            <a:endParaRPr lang="en-US" sz="1200" dirty="0" smtClean="0"/>
          </a:p>
          <a:p>
            <a:pPr marL="800100" lvl="1" indent="-342900">
              <a:buFont typeface="+mj-lt"/>
              <a:buAutoNum type="arabicPeriod"/>
            </a:pPr>
            <a:r>
              <a:rPr lang="en-US" sz="1200" dirty="0" smtClean="0"/>
              <a:t>Navigate to the [Egg Trade-in] page.</a:t>
            </a:r>
          </a:p>
          <a:p>
            <a:pPr marL="800100" lvl="1" indent="-342900">
              <a:buFont typeface="+mj-lt"/>
              <a:buAutoNum type="arabicPeriod"/>
            </a:pPr>
            <a:r>
              <a:rPr lang="en-US" sz="1200" dirty="0" smtClean="0"/>
              <a:t>Click on the basket that matches the color of eggs collected.</a:t>
            </a:r>
          </a:p>
          <a:p>
            <a:pPr marL="800100" lvl="1" indent="-342900">
              <a:buFont typeface="+mj-lt"/>
              <a:buAutoNum type="arabicPeriod"/>
            </a:pPr>
            <a:r>
              <a:rPr lang="en-US" sz="1200" dirty="0" smtClean="0"/>
              <a:t>Receive a random and FREE Premium Item!</a:t>
            </a:r>
          </a:p>
        </p:txBody>
      </p:sp>
      <p:sp>
        <p:nvSpPr>
          <p:cNvPr id="34" name="Rounded Rectangle 33"/>
          <p:cNvSpPr/>
          <p:nvPr/>
        </p:nvSpPr>
        <p:spPr>
          <a:xfrm>
            <a:off x="2743200" y="5334000"/>
            <a:ext cx="3657600" cy="1524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28600" indent="-228600" algn="ctr"/>
            <a:r>
              <a:rPr lang="en-US" sz="1200" b="1" dirty="0" smtClean="0">
                <a:latin typeface="Candara" pitchFamily="34" charset="0"/>
              </a:rPr>
              <a:t>Explosive Easter Egg (Yellow)</a:t>
            </a:r>
            <a:endParaRPr lang="en-US" sz="1200" dirty="0" smtClean="0">
              <a:latin typeface="Candara" pitchFamily="34" charset="0"/>
            </a:endParaRPr>
          </a:p>
          <a:p>
            <a:pPr marL="228600" indent="-228600">
              <a:buFont typeface="Wingdings" pitchFamily="2" charset="2"/>
              <a:buChar char="ü"/>
            </a:pPr>
            <a:endParaRPr lang="en-US" sz="800" b="1" u="sng" dirty="0" smtClean="0">
              <a:latin typeface="Candara" pitchFamily="34" charset="0"/>
            </a:endParaRPr>
          </a:p>
          <a:p>
            <a:pPr marL="228600" indent="-228600">
              <a:buFont typeface="Wingdings" pitchFamily="2" charset="2"/>
              <a:buChar char="ü"/>
            </a:pPr>
            <a:endParaRPr lang="en-US" sz="1200" b="1" u="sng" dirty="0" smtClean="0">
              <a:latin typeface="Candara" pitchFamily="34" charset="0"/>
            </a:endParaRPr>
          </a:p>
          <a:p>
            <a:pPr marL="228600" indent="-228600"/>
            <a:endParaRPr lang="en-US" sz="1200" b="1" u="sng" dirty="0" smtClean="0">
              <a:latin typeface="Candara" pitchFamily="34" charset="0"/>
            </a:endParaRPr>
          </a:p>
          <a:p>
            <a:pPr marL="228600" indent="-228600"/>
            <a:endParaRPr lang="en-US" sz="1200" b="1" u="sng" dirty="0" smtClean="0">
              <a:latin typeface="Candara" pitchFamily="34" charset="0"/>
            </a:endParaRPr>
          </a:p>
          <a:p>
            <a:pPr marL="228600" indent="-228600"/>
            <a:r>
              <a:rPr lang="en-US" sz="1200" b="1" u="sng" dirty="0" smtClean="0">
                <a:latin typeface="Candara" pitchFamily="34" charset="0"/>
              </a:rPr>
              <a:t>Collected From</a:t>
            </a:r>
            <a:r>
              <a:rPr lang="en-US" sz="1200" dirty="0" smtClean="0">
                <a:latin typeface="Candara" pitchFamily="34" charset="0"/>
              </a:rPr>
              <a:t>:</a:t>
            </a:r>
            <a:endParaRPr lang="en-US" sz="800" dirty="0" smtClean="0">
              <a:latin typeface="Candara" pitchFamily="34" charset="0"/>
            </a:endParaRPr>
          </a:p>
          <a:p>
            <a:pPr marL="228600" indent="-228600">
              <a:buFont typeface="Wingdings" pitchFamily="2" charset="2"/>
              <a:buChar char="ü"/>
            </a:pPr>
            <a:r>
              <a:rPr lang="en-US" sz="1200" i="1" dirty="0" err="1" smtClean="0">
                <a:latin typeface="Candara" pitchFamily="34" charset="0"/>
              </a:rPr>
              <a:t>GunZ</a:t>
            </a:r>
            <a:r>
              <a:rPr lang="en-US" sz="1200" i="1" dirty="0" smtClean="0">
                <a:latin typeface="Candara" pitchFamily="34" charset="0"/>
              </a:rPr>
              <a:t> Websites, and </a:t>
            </a:r>
            <a:r>
              <a:rPr lang="en-US" sz="1200" i="1" dirty="0" err="1" smtClean="0">
                <a:latin typeface="Candara" pitchFamily="34" charset="0"/>
              </a:rPr>
              <a:t>GunZ</a:t>
            </a:r>
            <a:r>
              <a:rPr lang="en-US" sz="1200" i="1" dirty="0" smtClean="0">
                <a:latin typeface="Candara" pitchFamily="34" charset="0"/>
              </a:rPr>
              <a:t> Forums!</a:t>
            </a:r>
          </a:p>
          <a:p>
            <a:pPr marL="228600" indent="-228600">
              <a:buFont typeface="Wingdings" pitchFamily="2" charset="2"/>
              <a:buChar char="ü"/>
            </a:pPr>
            <a:r>
              <a:rPr lang="en-US" sz="1200" b="1" i="1" u="sng" dirty="0" smtClean="0">
                <a:latin typeface="Candara" pitchFamily="34" charset="0"/>
              </a:rPr>
              <a:t>Note</a:t>
            </a:r>
            <a:r>
              <a:rPr lang="en-US" sz="1200" i="1" dirty="0" smtClean="0">
                <a:latin typeface="Candara" pitchFamily="34" charset="0"/>
              </a:rPr>
              <a:t>:  </a:t>
            </a:r>
            <a:r>
              <a:rPr lang="en-US" sz="1000" i="1" dirty="0" smtClean="0">
                <a:solidFill>
                  <a:srgbClr val="C00000"/>
                </a:solidFill>
                <a:latin typeface="Candara" pitchFamily="34" charset="0"/>
              </a:rPr>
              <a:t>Yellow eggs are not in-game items, only web items !</a:t>
            </a:r>
          </a:p>
        </p:txBody>
      </p:sp>
      <p:pic>
        <p:nvPicPr>
          <p:cNvPr id="27" name="Picture 11" descr="Z:\Personal\sean.greenroyd\!_Publishing Team\Planning Docs\04.2011 - Easter Spring Festival!\Explosive Easter Egg Images\easter_egg_yellow.png"/>
          <p:cNvPicPr>
            <a:picLocks noChangeAspect="1" noChangeArrowheads="1"/>
          </p:cNvPicPr>
          <p:nvPr/>
        </p:nvPicPr>
        <p:blipFill>
          <a:blip r:embed="rId2" cstate="print"/>
          <a:srcRect/>
          <a:stretch>
            <a:fillRect/>
          </a:stretch>
        </p:blipFill>
        <p:spPr bwMode="auto">
          <a:xfrm>
            <a:off x="4254540" y="5638800"/>
            <a:ext cx="634921" cy="634921"/>
          </a:xfrm>
          <a:prstGeom prst="rect">
            <a:avLst/>
          </a:prstGeom>
          <a:noFill/>
          <a:ln w="6350">
            <a:solidFill>
              <a:schemeClr val="tx1"/>
            </a:solidFill>
          </a:ln>
        </p:spPr>
      </p:pic>
      <p:sp>
        <p:nvSpPr>
          <p:cNvPr id="36" name="Rounded Rectangle 35"/>
          <p:cNvSpPr/>
          <p:nvPr/>
        </p:nvSpPr>
        <p:spPr>
          <a:xfrm>
            <a:off x="6248400" y="3581400"/>
            <a:ext cx="2286000" cy="18288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28600" indent="-228600" algn="ctr"/>
            <a:r>
              <a:rPr lang="en-US" sz="1200" b="1" dirty="0" smtClean="0">
                <a:latin typeface="Candara" pitchFamily="34" charset="0"/>
              </a:rPr>
              <a:t>Explosive Easter Egg (Red)</a:t>
            </a:r>
            <a:endParaRPr lang="en-US" sz="1000" dirty="0" smtClean="0">
              <a:latin typeface="Candara" pitchFamily="34" charset="0"/>
            </a:endParaRPr>
          </a:p>
          <a:p>
            <a:pPr marL="228600" indent="-228600" algn="ctr"/>
            <a:endParaRPr lang="en-US" sz="1200" i="1" dirty="0" smtClean="0">
              <a:latin typeface="Candara" pitchFamily="34" charset="0"/>
            </a:endParaRPr>
          </a:p>
          <a:p>
            <a:pPr marL="228600" indent="-228600" algn="ctr"/>
            <a:endParaRPr lang="en-US" sz="1000" i="1" dirty="0" smtClean="0">
              <a:latin typeface="Candara" pitchFamily="34" charset="0"/>
            </a:endParaRPr>
          </a:p>
          <a:p>
            <a:pPr marL="228600" indent="-228600" algn="ctr"/>
            <a:endParaRPr lang="en-US" sz="1000" i="1" dirty="0" smtClean="0">
              <a:latin typeface="Candara" pitchFamily="34" charset="0"/>
            </a:endParaRPr>
          </a:p>
          <a:p>
            <a:pPr marL="228600" indent="-228600" algn="ctr"/>
            <a:endParaRPr lang="en-US" sz="1000" i="1" dirty="0" smtClean="0">
              <a:latin typeface="Candara" pitchFamily="34" charset="0"/>
            </a:endParaRPr>
          </a:p>
          <a:p>
            <a:pPr marL="228600" indent="-228600" algn="ctr"/>
            <a:endParaRPr lang="en-US" sz="1000" i="1" dirty="0" smtClean="0">
              <a:latin typeface="Candara" pitchFamily="34" charset="0"/>
            </a:endParaRPr>
          </a:p>
          <a:p>
            <a:pPr marL="228600" indent="-228600"/>
            <a:r>
              <a:rPr lang="en-US" sz="1000" b="1" u="sng" dirty="0" smtClean="0">
                <a:latin typeface="Candara" pitchFamily="34" charset="0"/>
              </a:rPr>
              <a:t>Collected By</a:t>
            </a:r>
            <a:r>
              <a:rPr lang="en-US" sz="1000" dirty="0" smtClean="0">
                <a:latin typeface="Candara" pitchFamily="34" charset="0"/>
              </a:rPr>
              <a:t>:</a:t>
            </a:r>
          </a:p>
          <a:p>
            <a:pPr marL="228600" indent="-228600">
              <a:buFont typeface="Wingdings" pitchFamily="2" charset="2"/>
              <a:buChar char="ü"/>
            </a:pPr>
            <a:r>
              <a:rPr lang="en-US" sz="1000" i="1" dirty="0" smtClean="0">
                <a:latin typeface="Candara" pitchFamily="34" charset="0"/>
              </a:rPr>
              <a:t>Purchasing </a:t>
            </a:r>
            <a:r>
              <a:rPr lang="en-US" sz="1000" i="1" u="sng" dirty="0" smtClean="0">
                <a:latin typeface="Candara" pitchFamily="34" charset="0"/>
              </a:rPr>
              <a:t>ANY</a:t>
            </a:r>
            <a:r>
              <a:rPr lang="en-US" sz="1000" i="1" dirty="0" smtClean="0">
                <a:latin typeface="Candara" pitchFamily="34" charset="0"/>
              </a:rPr>
              <a:t> Set</a:t>
            </a:r>
          </a:p>
          <a:p>
            <a:pPr marL="228600" indent="-228600">
              <a:buFont typeface="Wingdings" pitchFamily="2" charset="2"/>
              <a:buChar char="ü"/>
            </a:pPr>
            <a:r>
              <a:rPr lang="en-US" sz="1000" i="1" dirty="0" smtClean="0">
                <a:latin typeface="Candara" pitchFamily="34" charset="0"/>
              </a:rPr>
              <a:t>Purchasing Rare Shop Items</a:t>
            </a:r>
          </a:p>
          <a:p>
            <a:pPr marL="228600" indent="-228600">
              <a:buFont typeface="Wingdings" pitchFamily="2" charset="2"/>
              <a:buChar char="ü"/>
            </a:pPr>
            <a:r>
              <a:rPr lang="en-US" sz="1000" i="1" dirty="0" smtClean="0">
                <a:latin typeface="Candara" pitchFamily="34" charset="0"/>
              </a:rPr>
              <a:t>Purchasing </a:t>
            </a:r>
            <a:r>
              <a:rPr lang="en-US" sz="1000" i="1" u="sng" dirty="0" smtClean="0">
                <a:latin typeface="Candara" pitchFamily="34" charset="0"/>
              </a:rPr>
              <a:t>ANY</a:t>
            </a:r>
            <a:r>
              <a:rPr lang="en-US" sz="1000" i="1" dirty="0" smtClean="0">
                <a:latin typeface="Candara" pitchFamily="34" charset="0"/>
              </a:rPr>
              <a:t> Item of the Day</a:t>
            </a:r>
          </a:p>
        </p:txBody>
      </p:sp>
      <p:pic>
        <p:nvPicPr>
          <p:cNvPr id="26" name="Picture 10" descr="Z:\Personal\sean.greenroyd\!_Publishing Team\Planning Docs\04.2011 - Easter Spring Festival!\Explosive Easter Egg Images\easter_egg_red.png"/>
          <p:cNvPicPr>
            <a:picLocks noChangeAspect="1" noChangeArrowheads="1"/>
          </p:cNvPicPr>
          <p:nvPr/>
        </p:nvPicPr>
        <p:blipFill>
          <a:blip r:embed="rId3" cstate="print"/>
          <a:srcRect/>
          <a:stretch>
            <a:fillRect/>
          </a:stretch>
        </p:blipFill>
        <p:spPr bwMode="auto">
          <a:xfrm>
            <a:off x="7082394" y="3995451"/>
            <a:ext cx="634921" cy="634921"/>
          </a:xfrm>
          <a:prstGeom prst="rect">
            <a:avLst/>
          </a:prstGeom>
          <a:noFill/>
          <a:ln w="6350">
            <a:solidFill>
              <a:schemeClr val="tx1"/>
            </a:solidFill>
          </a:ln>
        </p:spPr>
      </p:pic>
      <p:sp>
        <p:nvSpPr>
          <p:cNvPr id="22" name="Rounded Rectangle 21"/>
          <p:cNvSpPr/>
          <p:nvPr/>
        </p:nvSpPr>
        <p:spPr>
          <a:xfrm>
            <a:off x="609600" y="3581400"/>
            <a:ext cx="2286000" cy="18288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28600" indent="-228600" algn="ctr"/>
            <a:r>
              <a:rPr lang="en-US" sz="1200" b="1" dirty="0" smtClean="0">
                <a:latin typeface="Candara" pitchFamily="34" charset="0"/>
              </a:rPr>
              <a:t>Explosive Easter Egg (Green)</a:t>
            </a:r>
            <a:br>
              <a:rPr lang="en-US" sz="1200" b="1" dirty="0" smtClean="0">
                <a:latin typeface="Candara" pitchFamily="34" charset="0"/>
              </a:rPr>
            </a:br>
            <a:endParaRPr lang="en-US" sz="1200" b="1" dirty="0" smtClean="0">
              <a:latin typeface="Candara" pitchFamily="34" charset="0"/>
            </a:endParaRPr>
          </a:p>
          <a:p>
            <a:pPr marL="228600" indent="-228600" algn="ctr"/>
            <a:endParaRPr lang="en-US" sz="1200" i="1" dirty="0" smtClean="0">
              <a:latin typeface="Candara" pitchFamily="34" charset="0"/>
            </a:endParaRPr>
          </a:p>
          <a:p>
            <a:pPr marL="228600" indent="-228600">
              <a:buFont typeface="Wingdings" pitchFamily="2" charset="2"/>
              <a:buChar char="Ø"/>
            </a:pPr>
            <a:endParaRPr lang="en-US" sz="1200" i="1" dirty="0" smtClean="0">
              <a:latin typeface="Candara" pitchFamily="34" charset="0"/>
            </a:endParaRPr>
          </a:p>
          <a:p>
            <a:pPr marL="228600" indent="-228600">
              <a:buFont typeface="Wingdings" pitchFamily="2" charset="2"/>
              <a:buChar char="Ø"/>
            </a:pPr>
            <a:endParaRPr lang="en-US" sz="1200" i="1" dirty="0" smtClean="0">
              <a:latin typeface="Candara" pitchFamily="34" charset="0"/>
            </a:endParaRPr>
          </a:p>
          <a:p>
            <a:pPr marL="228600" indent="-228600"/>
            <a:endParaRPr lang="en-US" sz="1000" b="1" u="sng" dirty="0" smtClean="0">
              <a:latin typeface="Candara" pitchFamily="34" charset="0"/>
            </a:endParaRPr>
          </a:p>
          <a:p>
            <a:pPr marL="228600" indent="-228600"/>
            <a:r>
              <a:rPr lang="en-US" sz="1000" b="1" u="sng" dirty="0" smtClean="0">
                <a:latin typeface="Candara" pitchFamily="34" charset="0"/>
              </a:rPr>
              <a:t>Collected From</a:t>
            </a:r>
            <a:r>
              <a:rPr lang="en-US" sz="1000" dirty="0" smtClean="0">
                <a:latin typeface="Candara" pitchFamily="34" charset="0"/>
              </a:rPr>
              <a:t>:</a:t>
            </a:r>
          </a:p>
          <a:p>
            <a:pPr marL="228600" indent="-228600"/>
            <a:endParaRPr lang="en-US" sz="1000" dirty="0" smtClean="0">
              <a:latin typeface="Candara" pitchFamily="34" charset="0"/>
            </a:endParaRPr>
          </a:p>
          <a:p>
            <a:pPr marL="228600" indent="-228600">
              <a:buFont typeface="Wingdings" pitchFamily="2" charset="2"/>
              <a:buChar char="ü"/>
            </a:pPr>
            <a:r>
              <a:rPr lang="en-US" sz="1000" i="1" dirty="0" smtClean="0">
                <a:latin typeface="Candara" pitchFamily="34" charset="0"/>
              </a:rPr>
              <a:t>In-game Quest mobs/bosses!</a:t>
            </a:r>
          </a:p>
        </p:txBody>
      </p:sp>
      <p:sp>
        <p:nvSpPr>
          <p:cNvPr id="38" name="TextBox 37"/>
          <p:cNvSpPr txBox="1"/>
          <p:nvPr/>
        </p:nvSpPr>
        <p:spPr>
          <a:xfrm>
            <a:off x="1143000" y="2971800"/>
            <a:ext cx="6858000" cy="400110"/>
          </a:xfrm>
          <a:prstGeom prst="rect">
            <a:avLst/>
          </a:prstGeom>
          <a:noFill/>
        </p:spPr>
        <p:txBody>
          <a:bodyPr wrap="square" rtlCol="0">
            <a:spAutoFit/>
          </a:bodyPr>
          <a:lstStyle/>
          <a:p>
            <a:pPr algn="ctr"/>
            <a:r>
              <a:rPr lang="en-US" sz="2000" b="1" dirty="0" smtClean="0"/>
              <a:t>~  Explosive Easter Eggs  ~</a:t>
            </a:r>
            <a:endParaRPr lang="en-US" sz="2000" b="1" dirty="0"/>
          </a:p>
        </p:txBody>
      </p:sp>
      <p:pic>
        <p:nvPicPr>
          <p:cNvPr id="37" name="Picture 9" descr="Z:\Personal\sean.greenroyd\!_Publishing Team\Planning Docs\04.2011 - Easter Spring Festival!\Explosive Easter Egg Images\easter_egg_green.png"/>
          <p:cNvPicPr>
            <a:picLocks noChangeAspect="1" noChangeArrowheads="1"/>
          </p:cNvPicPr>
          <p:nvPr/>
        </p:nvPicPr>
        <p:blipFill>
          <a:blip r:embed="rId4" cstate="print"/>
          <a:srcRect/>
          <a:stretch>
            <a:fillRect/>
          </a:stretch>
        </p:blipFill>
        <p:spPr bwMode="auto">
          <a:xfrm>
            <a:off x="1382617" y="4006468"/>
            <a:ext cx="634921" cy="634921"/>
          </a:xfrm>
          <a:prstGeom prst="rect">
            <a:avLst/>
          </a:prstGeom>
          <a:noFill/>
          <a:ln w="6350">
            <a:solidFill>
              <a:schemeClr val="tx1"/>
            </a:solidFill>
          </a:ln>
        </p:spPr>
      </p:pic>
      <p:cxnSp>
        <p:nvCxnSpPr>
          <p:cNvPr id="39" name="Straight Connector 38"/>
          <p:cNvCxnSpPr/>
          <p:nvPr/>
        </p:nvCxnSpPr>
        <p:spPr>
          <a:xfrm rot="10800000">
            <a:off x="23750" y="2924300"/>
            <a:ext cx="1600200"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sp>
        <p:nvSpPr>
          <p:cNvPr id="33" name="Rounded Rectangle 32"/>
          <p:cNvSpPr/>
          <p:nvPr/>
        </p:nvSpPr>
        <p:spPr>
          <a:xfrm>
            <a:off x="3429000" y="3429000"/>
            <a:ext cx="2286000" cy="18288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28600" indent="-228600" algn="ctr"/>
            <a:r>
              <a:rPr lang="en-US" sz="1200" b="1" dirty="0" smtClean="0">
                <a:latin typeface="Candara" pitchFamily="34" charset="0"/>
              </a:rPr>
              <a:t>Explosive Easter Egg (Blue)</a:t>
            </a:r>
            <a:br>
              <a:rPr lang="en-US" sz="1200" b="1" dirty="0" smtClean="0">
                <a:latin typeface="Candara" pitchFamily="34" charset="0"/>
              </a:rPr>
            </a:br>
            <a:endParaRPr lang="en-US" sz="1200" b="1" dirty="0" smtClean="0">
              <a:latin typeface="Candara" pitchFamily="34" charset="0"/>
            </a:endParaRPr>
          </a:p>
          <a:p>
            <a:pPr marL="228600" indent="-228600" algn="ctr"/>
            <a:endParaRPr lang="en-US" sz="1200" dirty="0" smtClean="0">
              <a:latin typeface="Candara" pitchFamily="34" charset="0"/>
            </a:endParaRPr>
          </a:p>
          <a:p>
            <a:pPr marL="228600" indent="-228600" algn="ctr"/>
            <a:endParaRPr lang="en-US" sz="1200" dirty="0" smtClean="0">
              <a:latin typeface="Candara" pitchFamily="34" charset="0"/>
            </a:endParaRPr>
          </a:p>
          <a:p>
            <a:pPr marL="228600" indent="-228600">
              <a:buFont typeface="Wingdings" pitchFamily="2" charset="2"/>
              <a:buChar char="Ø"/>
            </a:pPr>
            <a:endParaRPr lang="en-US" sz="1200" i="1" dirty="0" smtClean="0">
              <a:latin typeface="Candara" pitchFamily="34" charset="0"/>
            </a:endParaRPr>
          </a:p>
          <a:p>
            <a:pPr marL="228600" indent="-228600">
              <a:buFont typeface="Wingdings" pitchFamily="2" charset="2"/>
              <a:buChar char="Ø"/>
            </a:pPr>
            <a:endParaRPr lang="en-US" sz="1200" i="1" dirty="0" smtClean="0">
              <a:latin typeface="Candara" pitchFamily="34" charset="0"/>
            </a:endParaRPr>
          </a:p>
          <a:p>
            <a:pPr marL="228600" indent="-228600"/>
            <a:r>
              <a:rPr lang="en-US" sz="1000" b="1" u="sng" dirty="0" smtClean="0">
                <a:latin typeface="Candara" pitchFamily="34" charset="0"/>
              </a:rPr>
              <a:t>Collected Daily By</a:t>
            </a:r>
            <a:r>
              <a:rPr lang="en-US" sz="1000" dirty="0" smtClean="0">
                <a:latin typeface="Candara" pitchFamily="34" charset="0"/>
              </a:rPr>
              <a:t>:</a:t>
            </a:r>
          </a:p>
          <a:p>
            <a:pPr marL="228600" indent="-228600"/>
            <a:endParaRPr lang="en-US" sz="1000" dirty="0" smtClean="0">
              <a:latin typeface="Candara" pitchFamily="34" charset="0"/>
            </a:endParaRPr>
          </a:p>
          <a:p>
            <a:pPr marL="228600" indent="-228600">
              <a:buFont typeface="Wingdings" pitchFamily="2" charset="2"/>
              <a:buChar char="ü"/>
            </a:pPr>
            <a:r>
              <a:rPr lang="en-US" sz="1000" i="1" dirty="0" smtClean="0">
                <a:latin typeface="Candara" pitchFamily="34" charset="0"/>
              </a:rPr>
              <a:t>Playing one hour of </a:t>
            </a:r>
            <a:r>
              <a:rPr lang="en-US" sz="1000" i="1" dirty="0" err="1" smtClean="0">
                <a:latin typeface="Candara" pitchFamily="34" charset="0"/>
              </a:rPr>
              <a:t>GunZ</a:t>
            </a:r>
            <a:r>
              <a:rPr lang="en-US" sz="1000" i="1" dirty="0" smtClean="0">
                <a:latin typeface="Candara" pitchFamily="34" charset="0"/>
              </a:rPr>
              <a:t>!</a:t>
            </a:r>
          </a:p>
        </p:txBody>
      </p:sp>
      <p:pic>
        <p:nvPicPr>
          <p:cNvPr id="41" name="Picture 8" descr="Z:\Personal\sean.greenroyd\!_Publishing Team\Planning Docs\04.2011 - Easter Spring Festival!\Explosive Easter Egg Images\easter_egg_blue.png"/>
          <p:cNvPicPr>
            <a:picLocks noChangeAspect="1" noChangeArrowheads="1"/>
          </p:cNvPicPr>
          <p:nvPr/>
        </p:nvPicPr>
        <p:blipFill>
          <a:blip r:embed="rId5" cstate="print"/>
          <a:srcRect/>
          <a:stretch>
            <a:fillRect/>
          </a:stretch>
        </p:blipFill>
        <p:spPr bwMode="auto">
          <a:xfrm>
            <a:off x="4254540" y="3865085"/>
            <a:ext cx="634921" cy="634921"/>
          </a:xfrm>
          <a:prstGeom prst="rect">
            <a:avLst/>
          </a:prstGeom>
          <a:noFill/>
          <a:ln w="6350">
            <a:solidFill>
              <a:schemeClr val="tx1"/>
            </a:solidFill>
          </a:ln>
        </p:spPr>
      </p:pic>
      <p:sp>
        <p:nvSpPr>
          <p:cNvPr id="45" name="Rectangle 44"/>
          <p:cNvSpPr/>
          <p:nvPr/>
        </p:nvSpPr>
        <p:spPr>
          <a:xfrm>
            <a:off x="0" y="1770542"/>
            <a:ext cx="1447800" cy="28685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latin typeface="+mj-lt"/>
              </a:rPr>
              <a:t>Easter Egg Types</a:t>
            </a:r>
            <a:endParaRPr lang="en-US" sz="1400" b="1" dirty="0">
              <a:solidFill>
                <a:schemeClr val="tx1"/>
              </a:solidFill>
              <a:latin typeface="+mj-lt"/>
            </a:endParaRPr>
          </a:p>
        </p:txBody>
      </p:sp>
      <p:sp>
        <p:nvSpPr>
          <p:cNvPr id="47" name="Rectangle 46"/>
          <p:cNvSpPr/>
          <p:nvPr/>
        </p:nvSpPr>
        <p:spPr>
          <a:xfrm>
            <a:off x="0" y="2151542"/>
            <a:ext cx="1447800" cy="286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smtClean="0">
                <a:latin typeface="+mj-lt"/>
              </a:rPr>
              <a:t>My Egg </a:t>
            </a:r>
            <a:r>
              <a:rPr lang="en-US" sz="1400" b="1" dirty="0" smtClean="0">
                <a:latin typeface="+mj-lt"/>
              </a:rPr>
              <a:t>Trade-in</a:t>
            </a:r>
            <a:endParaRPr lang="en-US" sz="1400" b="1" dirty="0">
              <a:latin typeface="+mj-lt"/>
            </a:endParaRPr>
          </a:p>
        </p:txBody>
      </p:sp>
      <p:sp>
        <p:nvSpPr>
          <p:cNvPr id="54" name="Rectangle 53"/>
          <p:cNvSpPr/>
          <p:nvPr/>
        </p:nvSpPr>
        <p:spPr>
          <a:xfrm>
            <a:off x="0" y="2535590"/>
            <a:ext cx="1447800" cy="283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latin typeface="+mj-lt"/>
              </a:rPr>
              <a:t>Festival Heroes</a:t>
            </a:r>
            <a:endParaRPr lang="en-US" sz="1400" b="1" dirty="0">
              <a:latin typeface="+mj-lt"/>
            </a:endParaRPr>
          </a:p>
        </p:txBody>
      </p:sp>
      <p:cxnSp>
        <p:nvCxnSpPr>
          <p:cNvPr id="55" name="Straight Connector 54"/>
          <p:cNvCxnSpPr/>
          <p:nvPr/>
        </p:nvCxnSpPr>
        <p:spPr>
          <a:xfrm rot="5400000">
            <a:off x="773874" y="2097975"/>
            <a:ext cx="1652650" cy="0"/>
          </a:xfrm>
          <a:prstGeom prst="line">
            <a:avLst/>
          </a:prstGeom>
          <a:ln>
            <a:solidFill>
              <a:schemeClr val="accent4">
                <a:alpha val="50000"/>
              </a:schemeClr>
            </a:solidFill>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67" name="Rectangle 66"/>
          <p:cNvSpPr/>
          <p:nvPr/>
        </p:nvSpPr>
        <p:spPr>
          <a:xfrm>
            <a:off x="0" y="1359725"/>
            <a:ext cx="1524000"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smtClean="0">
                <a:solidFill>
                  <a:schemeClr val="bg1"/>
                </a:solidFill>
                <a:latin typeface="+mj-lt"/>
              </a:rPr>
              <a:t>Spring Festival</a:t>
            </a:r>
            <a:endParaRPr lang="en-US" sz="1600" b="1" dirty="0">
              <a:solidFill>
                <a:schemeClr val="bg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1000"/>
            <a:ext cx="9144000" cy="647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0" y="-23957"/>
            <a:ext cx="3429000" cy="369332"/>
          </a:xfrm>
          <a:prstGeom prst="rect">
            <a:avLst/>
          </a:prstGeom>
          <a:noFill/>
        </p:spPr>
        <p:txBody>
          <a:bodyPr wrap="square" rtlCol="0">
            <a:spAutoFit/>
          </a:bodyPr>
          <a:lstStyle/>
          <a:p>
            <a:r>
              <a:rPr lang="en-US" b="1" dirty="0" smtClean="0">
                <a:latin typeface="+mj-lt"/>
              </a:rPr>
              <a:t>Egg Trade-in (#3)</a:t>
            </a:r>
            <a:endParaRPr lang="en-US" b="1" dirty="0">
              <a:latin typeface="+mj-lt"/>
            </a:endParaRPr>
          </a:p>
        </p:txBody>
      </p:sp>
      <p:cxnSp>
        <p:nvCxnSpPr>
          <p:cNvPr id="18" name="Straight Connector 17"/>
          <p:cNvCxnSpPr/>
          <p:nvPr/>
        </p:nvCxnSpPr>
        <p:spPr>
          <a:xfrm>
            <a:off x="0" y="293148"/>
            <a:ext cx="16002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924800" y="457200"/>
            <a:ext cx="1219200" cy="246221"/>
          </a:xfrm>
          <a:prstGeom prst="rect">
            <a:avLst/>
          </a:prstGeom>
          <a:noFill/>
        </p:spPr>
        <p:txBody>
          <a:bodyPr wrap="square" rtlCol="0" anchor="ctr">
            <a:spAutoFit/>
          </a:bodyPr>
          <a:lstStyle/>
          <a:p>
            <a:pPr algn="ctr"/>
            <a:r>
              <a:rPr lang="en-US" sz="1000" dirty="0" smtClean="0">
                <a:solidFill>
                  <a:schemeClr val="accent4"/>
                </a:solidFill>
              </a:rPr>
              <a:t>Home  |  Item Shop</a:t>
            </a:r>
            <a:endParaRPr lang="en-US" sz="1000" dirty="0">
              <a:solidFill>
                <a:schemeClr val="accent4"/>
              </a:solidFill>
            </a:endParaRPr>
          </a:p>
        </p:txBody>
      </p:sp>
      <p:sp>
        <p:nvSpPr>
          <p:cNvPr id="5" name="TextBox 4"/>
          <p:cNvSpPr txBox="1"/>
          <p:nvPr/>
        </p:nvSpPr>
        <p:spPr>
          <a:xfrm>
            <a:off x="914400" y="316992"/>
            <a:ext cx="7315200" cy="646331"/>
          </a:xfrm>
          <a:prstGeom prst="rect">
            <a:avLst/>
          </a:prstGeom>
          <a:noFill/>
        </p:spPr>
        <p:txBody>
          <a:bodyPr wrap="square" rtlCol="0">
            <a:spAutoFit/>
          </a:bodyPr>
          <a:lstStyle/>
          <a:p>
            <a:pPr algn="ctr"/>
            <a:r>
              <a:rPr lang="en-US" sz="3600" b="1" dirty="0" smtClean="0">
                <a:solidFill>
                  <a:schemeClr val="accent4"/>
                </a:solidFill>
                <a:latin typeface="Calibri" pitchFamily="34" charset="0"/>
              </a:rPr>
              <a:t>Explosive Easter Egg Trade-in</a:t>
            </a:r>
            <a:r>
              <a:rPr lang="en-US" sz="3600" b="1" dirty="0" smtClean="0">
                <a:solidFill>
                  <a:schemeClr val="accent4"/>
                </a:solidFill>
                <a:latin typeface="Bookman Old Style" pitchFamily="18" charset="0"/>
              </a:rPr>
              <a:t>!</a:t>
            </a:r>
          </a:p>
        </p:txBody>
      </p:sp>
      <p:cxnSp>
        <p:nvCxnSpPr>
          <p:cNvPr id="57" name="Straight Connector 56"/>
          <p:cNvCxnSpPr/>
          <p:nvPr/>
        </p:nvCxnSpPr>
        <p:spPr>
          <a:xfrm>
            <a:off x="0" y="914400"/>
            <a:ext cx="9144000"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sp>
        <p:nvSpPr>
          <p:cNvPr id="40" name="Rounded Rectangle 39"/>
          <p:cNvSpPr/>
          <p:nvPr/>
        </p:nvSpPr>
        <p:spPr>
          <a:xfrm>
            <a:off x="2362200" y="990600"/>
            <a:ext cx="5791200" cy="1447800"/>
          </a:xfrm>
          <a:prstGeom prst="roundRect">
            <a:avLst/>
          </a:prstGeom>
          <a:solidFill>
            <a:schemeClr val="accent1">
              <a:alpha val="96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Trading Explosive Easter Eggs for items is easy!</a:t>
            </a:r>
          </a:p>
          <a:p>
            <a:pPr algn="ctr"/>
            <a:endParaRPr lang="en-US" sz="800" b="1" dirty="0" smtClean="0"/>
          </a:p>
          <a:p>
            <a:pPr marL="800100" lvl="1" indent="-342900">
              <a:buFont typeface="+mj-lt"/>
              <a:buAutoNum type="arabicPeriod"/>
            </a:pPr>
            <a:r>
              <a:rPr lang="en-US" sz="1200" dirty="0" smtClean="0"/>
              <a:t>Collect any type of Explosive Easter Eggs. (</a:t>
            </a:r>
            <a:r>
              <a:rPr lang="en-US" sz="1200" u="sng" dirty="0" smtClean="0">
                <a:solidFill>
                  <a:srgbClr val="FFFF00"/>
                </a:solidFill>
              </a:rPr>
              <a:t>View types here</a:t>
            </a:r>
            <a:r>
              <a:rPr lang="en-US" sz="1200" dirty="0" smtClean="0"/>
              <a:t>)</a:t>
            </a:r>
          </a:p>
          <a:p>
            <a:pPr marL="800100" lvl="1" indent="-342900">
              <a:buFont typeface="+mj-lt"/>
              <a:buAutoNum type="arabicPeriod"/>
            </a:pPr>
            <a:r>
              <a:rPr lang="en-US" sz="1200" dirty="0" smtClean="0"/>
              <a:t>You can see ALL the Eggs you have collected below.</a:t>
            </a:r>
          </a:p>
          <a:p>
            <a:pPr marL="800100" lvl="1" indent="-342900">
              <a:buFont typeface="+mj-lt"/>
              <a:buAutoNum type="arabicPeriod"/>
            </a:pPr>
            <a:r>
              <a:rPr lang="en-US" sz="1200" dirty="0" smtClean="0"/>
              <a:t>Navigate to this page [Egg Trade-in] Event Page</a:t>
            </a:r>
          </a:p>
          <a:p>
            <a:pPr marL="800100" lvl="1" indent="-342900">
              <a:buFont typeface="+mj-lt"/>
              <a:buAutoNum type="arabicPeriod"/>
            </a:pPr>
            <a:r>
              <a:rPr lang="en-US" sz="1200" dirty="0" smtClean="0"/>
              <a:t>Click on the basket that matches the color of eggs collected.</a:t>
            </a:r>
          </a:p>
          <a:p>
            <a:pPr marL="800100" lvl="1" indent="-342900">
              <a:buFont typeface="+mj-lt"/>
              <a:buAutoNum type="arabicPeriod"/>
            </a:pPr>
            <a:r>
              <a:rPr lang="en-US" sz="1200" dirty="0" smtClean="0"/>
              <a:t>Receive a random and </a:t>
            </a:r>
            <a:r>
              <a:rPr lang="en-US" sz="1200" u="sng" dirty="0" smtClean="0"/>
              <a:t>FREE</a:t>
            </a:r>
            <a:r>
              <a:rPr lang="en-US" sz="1200" dirty="0" smtClean="0"/>
              <a:t> Premium Item!</a:t>
            </a:r>
          </a:p>
        </p:txBody>
      </p:sp>
      <p:pic>
        <p:nvPicPr>
          <p:cNvPr id="45" name="Picture 11" descr="Z:\Personal\sean.greenroyd\!_Publishing Team\Planning Docs\04.2011 - Easter Spring Festival!\Explosive Easter Egg Images\easter_egg_yellow.png"/>
          <p:cNvPicPr>
            <a:picLocks noChangeAspect="1" noChangeArrowheads="1"/>
          </p:cNvPicPr>
          <p:nvPr/>
        </p:nvPicPr>
        <p:blipFill>
          <a:blip r:embed="rId2" cstate="print"/>
          <a:srcRect/>
          <a:stretch>
            <a:fillRect/>
          </a:stretch>
        </p:blipFill>
        <p:spPr bwMode="auto">
          <a:xfrm>
            <a:off x="7560247" y="2476619"/>
            <a:ext cx="952381" cy="952381"/>
          </a:xfrm>
          <a:prstGeom prst="rect">
            <a:avLst/>
          </a:prstGeom>
          <a:noFill/>
          <a:ln w="6350">
            <a:noFill/>
          </a:ln>
        </p:spPr>
      </p:pic>
      <p:pic>
        <p:nvPicPr>
          <p:cNvPr id="46" name="Picture 10" descr="Z:\Personal\sean.greenroyd\!_Publishing Team\Planning Docs\04.2011 - Easter Spring Festival!\Explosive Easter Egg Images\easter_egg_red.png"/>
          <p:cNvPicPr>
            <a:picLocks noChangeAspect="1" noChangeArrowheads="1"/>
          </p:cNvPicPr>
          <p:nvPr/>
        </p:nvPicPr>
        <p:blipFill>
          <a:blip r:embed="rId3" cstate="print"/>
          <a:srcRect/>
          <a:stretch>
            <a:fillRect/>
          </a:stretch>
        </p:blipFill>
        <p:spPr bwMode="auto">
          <a:xfrm>
            <a:off x="5756768" y="2476619"/>
            <a:ext cx="952381" cy="952381"/>
          </a:xfrm>
          <a:prstGeom prst="rect">
            <a:avLst/>
          </a:prstGeom>
          <a:noFill/>
          <a:ln w="6350">
            <a:noFill/>
          </a:ln>
        </p:spPr>
      </p:pic>
      <p:pic>
        <p:nvPicPr>
          <p:cNvPr id="52" name="Picture 8" descr="Z:\Personal\sean.greenroyd\!_Publishing Team\Planning Docs\04.2011 - Easter Spring Festival!\Explosive Easter Egg Images\easter_egg_blue.png"/>
          <p:cNvPicPr>
            <a:picLocks noChangeAspect="1" noChangeArrowheads="1"/>
          </p:cNvPicPr>
          <p:nvPr/>
        </p:nvPicPr>
        <p:blipFill>
          <a:blip r:embed="rId4" cstate="print"/>
          <a:srcRect/>
          <a:stretch>
            <a:fillRect/>
          </a:stretch>
        </p:blipFill>
        <p:spPr bwMode="auto">
          <a:xfrm>
            <a:off x="3927968" y="2476619"/>
            <a:ext cx="952381" cy="952381"/>
          </a:xfrm>
          <a:prstGeom prst="rect">
            <a:avLst/>
          </a:prstGeom>
          <a:noFill/>
          <a:ln w="6350">
            <a:noFill/>
          </a:ln>
        </p:spPr>
      </p:pic>
      <p:sp>
        <p:nvSpPr>
          <p:cNvPr id="53" name="Rounded Rectangle 52"/>
          <p:cNvSpPr/>
          <p:nvPr/>
        </p:nvSpPr>
        <p:spPr>
          <a:xfrm>
            <a:off x="5373186" y="3433950"/>
            <a:ext cx="164592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endParaRPr lang="en-US" sz="1200" dirty="0" smtClean="0">
              <a:latin typeface="+mj-lt"/>
            </a:endParaRPr>
          </a:p>
        </p:txBody>
      </p:sp>
      <p:sp>
        <p:nvSpPr>
          <p:cNvPr id="54" name="Rounded Rectangle 53"/>
          <p:cNvSpPr/>
          <p:nvPr/>
        </p:nvSpPr>
        <p:spPr>
          <a:xfrm>
            <a:off x="3544386" y="3429000"/>
            <a:ext cx="164592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endParaRPr lang="en-US" sz="1200" dirty="0" smtClean="0">
              <a:latin typeface="+mj-lt"/>
            </a:endParaRPr>
          </a:p>
        </p:txBody>
      </p:sp>
      <p:pic>
        <p:nvPicPr>
          <p:cNvPr id="47" name="Picture 9" descr="Z:\Personal\sean.greenroyd\!_Publishing Team\Planning Docs\04.2011 - Easter Spring Festival!\Explosive Easter Egg Images\easter_egg_green.png"/>
          <p:cNvPicPr>
            <a:picLocks noChangeAspect="1" noChangeArrowheads="1"/>
          </p:cNvPicPr>
          <p:nvPr/>
        </p:nvPicPr>
        <p:blipFill>
          <a:blip r:embed="rId5" cstate="print"/>
          <a:srcRect/>
          <a:stretch>
            <a:fillRect/>
          </a:stretch>
        </p:blipFill>
        <p:spPr bwMode="auto">
          <a:xfrm>
            <a:off x="2048526" y="2476619"/>
            <a:ext cx="952381" cy="952381"/>
          </a:xfrm>
          <a:prstGeom prst="rect">
            <a:avLst/>
          </a:prstGeom>
          <a:noFill/>
          <a:ln w="6350">
            <a:noFill/>
          </a:ln>
        </p:spPr>
      </p:pic>
      <p:sp>
        <p:nvSpPr>
          <p:cNvPr id="55" name="Rounded Rectangle 54"/>
          <p:cNvSpPr/>
          <p:nvPr/>
        </p:nvSpPr>
        <p:spPr>
          <a:xfrm>
            <a:off x="1685106" y="3429000"/>
            <a:ext cx="164592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endParaRPr lang="en-US" sz="1200" i="1" dirty="0" smtClean="0">
              <a:solidFill>
                <a:schemeClr val="tx1"/>
              </a:solidFill>
              <a:latin typeface="+mj-lt"/>
            </a:endParaRPr>
          </a:p>
        </p:txBody>
      </p:sp>
      <p:sp>
        <p:nvSpPr>
          <p:cNvPr id="56" name="Rounded Rectangle 55"/>
          <p:cNvSpPr/>
          <p:nvPr/>
        </p:nvSpPr>
        <p:spPr>
          <a:xfrm>
            <a:off x="7171508" y="3429000"/>
            <a:ext cx="164592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228600" indent="-228600" algn="ctr"/>
            <a:endParaRPr lang="en-US" sz="1200" i="1" dirty="0" smtClean="0">
              <a:solidFill>
                <a:schemeClr val="tx1"/>
              </a:solidFill>
              <a:latin typeface="+mj-lt"/>
            </a:endParaRPr>
          </a:p>
        </p:txBody>
      </p:sp>
      <p:pic>
        <p:nvPicPr>
          <p:cNvPr id="3074" name="Picture 2"/>
          <p:cNvPicPr>
            <a:picLocks noChangeAspect="1" noChangeArrowheads="1"/>
          </p:cNvPicPr>
          <p:nvPr/>
        </p:nvPicPr>
        <p:blipFill>
          <a:blip r:embed="rId6" cstate="print"/>
          <a:srcRect/>
          <a:stretch>
            <a:fillRect/>
          </a:stretch>
        </p:blipFill>
        <p:spPr bwMode="auto">
          <a:xfrm>
            <a:off x="1925581" y="3505200"/>
            <a:ext cx="1155556" cy="1711746"/>
          </a:xfrm>
          <a:prstGeom prst="rect">
            <a:avLst/>
          </a:prstGeom>
          <a:noFill/>
          <a:ln w="9525">
            <a:noFill/>
            <a:miter lim="800000"/>
            <a:headEnd/>
            <a:tailEnd/>
          </a:ln>
        </p:spPr>
      </p:pic>
      <p:pic>
        <p:nvPicPr>
          <p:cNvPr id="3075" name="Picture 3" descr="Z:\Personal\sean.greenroyd\!_Publishing Team\Planning Docs\04.2011 - Easter Spring Festival!\Explosive Easter Egg Images\Design .psds\blue_basket.png"/>
          <p:cNvPicPr>
            <a:picLocks noChangeAspect="1" noChangeArrowheads="1"/>
          </p:cNvPicPr>
          <p:nvPr/>
        </p:nvPicPr>
        <p:blipFill>
          <a:blip r:embed="rId7" cstate="print"/>
          <a:srcRect/>
          <a:stretch>
            <a:fillRect/>
          </a:stretch>
        </p:blipFill>
        <p:spPr bwMode="auto">
          <a:xfrm>
            <a:off x="3806150" y="3505200"/>
            <a:ext cx="1155556" cy="1711746"/>
          </a:xfrm>
          <a:prstGeom prst="rect">
            <a:avLst/>
          </a:prstGeom>
          <a:noFill/>
        </p:spPr>
      </p:pic>
      <p:pic>
        <p:nvPicPr>
          <p:cNvPr id="3076" name="Picture 4" descr="Z:\Personal\sean.greenroyd\!_Publishing Team\Planning Docs\04.2011 - Easter Spring Festival!\Explosive Easter Egg Images\Design .psds\red_basket.png"/>
          <p:cNvPicPr>
            <a:picLocks noChangeAspect="1" noChangeArrowheads="1"/>
          </p:cNvPicPr>
          <p:nvPr/>
        </p:nvPicPr>
        <p:blipFill>
          <a:blip r:embed="rId8" cstate="print"/>
          <a:srcRect/>
          <a:stretch>
            <a:fillRect/>
          </a:stretch>
        </p:blipFill>
        <p:spPr bwMode="auto">
          <a:xfrm>
            <a:off x="5611200" y="3505200"/>
            <a:ext cx="1155556" cy="1711746"/>
          </a:xfrm>
          <a:prstGeom prst="rect">
            <a:avLst/>
          </a:prstGeom>
          <a:noFill/>
        </p:spPr>
      </p:pic>
      <p:pic>
        <p:nvPicPr>
          <p:cNvPr id="3077" name="Picture 5" descr="Z:\Personal\sean.greenroyd\!_Publishing Team\Planning Docs\04.2011 - Easter Spring Festival!\Explosive Easter Egg Images\Design .psds\yellow_basket.png"/>
          <p:cNvPicPr>
            <a:picLocks noChangeAspect="1" noChangeArrowheads="1"/>
          </p:cNvPicPr>
          <p:nvPr/>
        </p:nvPicPr>
        <p:blipFill>
          <a:blip r:embed="rId9" cstate="print"/>
          <a:srcRect/>
          <a:stretch>
            <a:fillRect/>
          </a:stretch>
        </p:blipFill>
        <p:spPr bwMode="auto">
          <a:xfrm>
            <a:off x="7400106" y="3505200"/>
            <a:ext cx="1155556" cy="1711746"/>
          </a:xfrm>
          <a:prstGeom prst="rect">
            <a:avLst/>
          </a:prstGeom>
          <a:noFill/>
        </p:spPr>
      </p:pic>
      <p:sp>
        <p:nvSpPr>
          <p:cNvPr id="60" name="Rectangle 59"/>
          <p:cNvSpPr/>
          <p:nvPr/>
        </p:nvSpPr>
        <p:spPr>
          <a:xfrm>
            <a:off x="0" y="1054608"/>
            <a:ext cx="1524000"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smtClean="0">
                <a:solidFill>
                  <a:schemeClr val="bg1"/>
                </a:solidFill>
                <a:latin typeface="+mj-lt"/>
              </a:rPr>
              <a:t>Spring Festival</a:t>
            </a:r>
            <a:endParaRPr lang="en-US" sz="1600" b="1" dirty="0">
              <a:solidFill>
                <a:schemeClr val="bg1"/>
              </a:solidFill>
              <a:latin typeface="+mj-lt"/>
            </a:endParaRPr>
          </a:p>
        </p:txBody>
      </p:sp>
      <p:sp>
        <p:nvSpPr>
          <p:cNvPr id="62" name="Rectangle 61"/>
          <p:cNvSpPr/>
          <p:nvPr/>
        </p:nvSpPr>
        <p:spPr>
          <a:xfrm>
            <a:off x="0" y="1480458"/>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latin typeface="+mj-lt"/>
              </a:rPr>
              <a:t>Easter Egg Types</a:t>
            </a:r>
            <a:endParaRPr lang="en-US" sz="1400" b="1" dirty="0">
              <a:latin typeface="+mj-lt"/>
            </a:endParaRPr>
          </a:p>
        </p:txBody>
      </p:sp>
      <p:sp>
        <p:nvSpPr>
          <p:cNvPr id="63" name="Rectangle 62"/>
          <p:cNvSpPr/>
          <p:nvPr/>
        </p:nvSpPr>
        <p:spPr>
          <a:xfrm>
            <a:off x="0" y="1872470"/>
            <a:ext cx="14478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latin typeface="+mj-lt"/>
              </a:rPr>
              <a:t>My Egg Trade-in</a:t>
            </a:r>
            <a:endParaRPr lang="en-US" sz="1400" b="1" dirty="0">
              <a:solidFill>
                <a:schemeClr val="tx1"/>
              </a:solidFill>
              <a:latin typeface="+mj-lt"/>
            </a:endParaRPr>
          </a:p>
        </p:txBody>
      </p:sp>
      <p:sp>
        <p:nvSpPr>
          <p:cNvPr id="64" name="Rectangle 63"/>
          <p:cNvSpPr/>
          <p:nvPr/>
        </p:nvSpPr>
        <p:spPr>
          <a:xfrm>
            <a:off x="0" y="2267404"/>
            <a:ext cx="1447800" cy="301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latin typeface="+mj-lt"/>
              </a:rPr>
              <a:t>Festival Heroes</a:t>
            </a:r>
            <a:endParaRPr lang="en-US" sz="1400" b="1" dirty="0">
              <a:latin typeface="+mj-lt"/>
            </a:endParaRPr>
          </a:p>
        </p:txBody>
      </p:sp>
      <p:cxnSp>
        <p:nvCxnSpPr>
          <p:cNvPr id="65" name="Straight Connector 64"/>
          <p:cNvCxnSpPr/>
          <p:nvPr/>
        </p:nvCxnSpPr>
        <p:spPr>
          <a:xfrm rot="5400000">
            <a:off x="723899" y="1790700"/>
            <a:ext cx="1752600" cy="0"/>
          </a:xfrm>
          <a:prstGeom prst="line">
            <a:avLst/>
          </a:prstGeom>
          <a:ln>
            <a:solidFill>
              <a:schemeClr val="accent4">
                <a:alpha val="50000"/>
              </a:schemeClr>
            </a:solidFill>
          </a:ln>
          <a:effectLst>
            <a:outerShdw blurRad="50800" dist="38100" algn="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66" name="Straight Connector 65"/>
          <p:cNvCxnSpPr/>
          <p:nvPr/>
        </p:nvCxnSpPr>
        <p:spPr>
          <a:xfrm rot="10800000">
            <a:off x="0" y="2654808"/>
            <a:ext cx="1632474" cy="0"/>
          </a:xfrm>
          <a:prstGeom prst="line">
            <a:avLst/>
          </a:prstGeom>
          <a:ln>
            <a:solidFill>
              <a:schemeClr val="accent4">
                <a:alpha val="50000"/>
              </a:schemeClr>
            </a:solidFill>
          </a:ln>
        </p:spPr>
        <p:style>
          <a:lnRef idx="2">
            <a:schemeClr val="accent4"/>
          </a:lnRef>
          <a:fillRef idx="0">
            <a:schemeClr val="accent4"/>
          </a:fillRef>
          <a:effectRef idx="1">
            <a:schemeClr val="accent4"/>
          </a:effectRef>
          <a:fontRef idx="minor">
            <a:schemeClr val="tx1"/>
          </a:fontRef>
        </p:style>
      </p:cxnSp>
      <p:sp>
        <p:nvSpPr>
          <p:cNvPr id="33" name="Rounded Rectangle 32"/>
          <p:cNvSpPr/>
          <p:nvPr/>
        </p:nvSpPr>
        <p:spPr>
          <a:xfrm>
            <a:off x="5364480" y="5410200"/>
            <a:ext cx="1645920" cy="1371600"/>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Red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rgbClr val="000000"/>
                </a:solidFill>
              </a:rPr>
              <a:t>Rabbit Mask</a:t>
            </a:r>
            <a:endParaRPr lang="en-US" sz="1200" b="1" dirty="0" smtClean="0">
              <a:solidFill>
                <a:schemeClr val="tx1"/>
              </a:solidFill>
              <a:latin typeface="+mj-lt"/>
            </a:endParaRPr>
          </a:p>
          <a:p>
            <a:pPr marL="228600" indent="-228600">
              <a:buFont typeface="+mj-lt"/>
              <a:buAutoNum type="arabicPeriod"/>
            </a:pPr>
            <a:r>
              <a:rPr lang="en-US" sz="1200" dirty="0" smtClean="0">
                <a:solidFill>
                  <a:schemeClr val="tx1"/>
                </a:solidFill>
                <a:latin typeface="+mj-lt"/>
              </a:rPr>
              <a:t>Judgment Set</a:t>
            </a:r>
          </a:p>
          <a:p>
            <a:pPr marL="228600" indent="-228600">
              <a:buFont typeface="+mj-lt"/>
              <a:buAutoNum type="arabicPeriod"/>
            </a:pPr>
            <a:r>
              <a:rPr lang="en-US" sz="1200" dirty="0" smtClean="0">
                <a:solidFill>
                  <a:schemeClr val="tx1"/>
                </a:solidFill>
                <a:latin typeface="+mj-lt"/>
              </a:rPr>
              <a:t>Iris Rocket</a:t>
            </a:r>
          </a:p>
          <a:p>
            <a:pPr marL="228600" indent="-228600">
              <a:buFont typeface="+mj-lt"/>
              <a:buAutoNum type="arabicPeriod"/>
            </a:pPr>
            <a:r>
              <a:rPr lang="en-US" sz="1200" dirty="0" smtClean="0">
                <a:solidFill>
                  <a:schemeClr val="tx1"/>
                </a:solidFill>
                <a:latin typeface="+mj-lt"/>
              </a:rPr>
              <a:t>Mace</a:t>
            </a:r>
          </a:p>
          <a:p>
            <a:pPr marL="228600" indent="-228600">
              <a:buFont typeface="+mj-lt"/>
              <a:buAutoNum type="arabicPeriod"/>
            </a:pPr>
            <a:r>
              <a:rPr lang="en-US" sz="1200" dirty="0" smtClean="0">
                <a:solidFill>
                  <a:schemeClr val="tx1"/>
                </a:solidFill>
              </a:rPr>
              <a:t>Canopus’ </a:t>
            </a:r>
            <a:r>
              <a:rPr lang="en-US" sz="1200" dirty="0" smtClean="0">
                <a:solidFill>
                  <a:schemeClr val="tx1"/>
                </a:solidFill>
                <a:latin typeface="+mj-lt"/>
              </a:rPr>
              <a:t>Medal</a:t>
            </a:r>
            <a:endParaRPr lang="en-US" sz="1200" dirty="0" smtClean="0">
              <a:solidFill>
                <a:schemeClr val="tx1"/>
              </a:solidFill>
              <a:latin typeface="+mj-lt"/>
            </a:endParaRPr>
          </a:p>
        </p:txBody>
      </p:sp>
      <p:sp>
        <p:nvSpPr>
          <p:cNvPr id="36" name="Rounded Rectangle 35"/>
          <p:cNvSpPr/>
          <p:nvPr/>
        </p:nvSpPr>
        <p:spPr>
          <a:xfrm>
            <a:off x="3497580" y="5410200"/>
            <a:ext cx="1798320" cy="1371600"/>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Blue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chemeClr val="tx1"/>
                </a:solidFill>
                <a:latin typeface="+mj-lt"/>
              </a:rPr>
              <a:t>Cat Ears Head Band</a:t>
            </a:r>
          </a:p>
          <a:p>
            <a:pPr marL="228600" indent="-228600">
              <a:buFont typeface="+mj-lt"/>
              <a:buAutoNum type="arabicPeriod"/>
            </a:pPr>
            <a:r>
              <a:rPr lang="en-US" sz="1200" dirty="0" smtClean="0">
                <a:solidFill>
                  <a:schemeClr val="tx1"/>
                </a:solidFill>
                <a:latin typeface="+mj-lt"/>
              </a:rPr>
              <a:t>Divine Hands Set</a:t>
            </a:r>
          </a:p>
          <a:p>
            <a:pPr marL="228600" indent="-228600">
              <a:buFont typeface="+mj-lt"/>
              <a:buAutoNum type="arabicPeriod"/>
            </a:pPr>
            <a:r>
              <a:rPr lang="en-US" sz="1200" dirty="0" smtClean="0">
                <a:solidFill>
                  <a:schemeClr val="tx1"/>
                </a:solidFill>
                <a:latin typeface="+mj-lt"/>
              </a:rPr>
              <a:t>Bow Gun</a:t>
            </a:r>
          </a:p>
          <a:p>
            <a:pPr marL="228600" indent="-228600">
              <a:buFont typeface="+mj-lt"/>
              <a:buAutoNum type="arabicPeriod"/>
            </a:pPr>
            <a:r>
              <a:rPr lang="en-US" sz="1200" dirty="0" smtClean="0">
                <a:solidFill>
                  <a:schemeClr val="tx1"/>
                </a:solidFill>
                <a:latin typeface="+mj-lt"/>
              </a:rPr>
              <a:t>Thunder Bird</a:t>
            </a:r>
          </a:p>
          <a:p>
            <a:pPr marL="228600" indent="-228600">
              <a:buFont typeface="+mj-lt"/>
              <a:buAutoNum type="arabicPeriod"/>
            </a:pPr>
            <a:r>
              <a:rPr lang="en-US" sz="1200" dirty="0" err="1" smtClean="0">
                <a:solidFill>
                  <a:schemeClr val="tx1"/>
                </a:solidFill>
                <a:latin typeface="+mj-lt"/>
              </a:rPr>
              <a:t>Winscar’s</a:t>
            </a:r>
            <a:r>
              <a:rPr lang="en-US" sz="1200" dirty="0" smtClean="0">
                <a:solidFill>
                  <a:schemeClr val="tx1"/>
                </a:solidFill>
                <a:latin typeface="+mj-lt"/>
              </a:rPr>
              <a:t> </a:t>
            </a:r>
            <a:r>
              <a:rPr lang="en-US" sz="1200" dirty="0" smtClean="0">
                <a:solidFill>
                  <a:schemeClr val="tx1"/>
                </a:solidFill>
                <a:latin typeface="+mj-lt"/>
              </a:rPr>
              <a:t>Coin</a:t>
            </a:r>
            <a:endParaRPr lang="en-US" sz="1200" dirty="0" smtClean="0">
              <a:solidFill>
                <a:schemeClr val="tx1"/>
              </a:solidFill>
              <a:latin typeface="+mj-lt"/>
            </a:endParaRPr>
          </a:p>
        </p:txBody>
      </p:sp>
      <p:sp>
        <p:nvSpPr>
          <p:cNvPr id="37" name="Rounded Rectangle 36"/>
          <p:cNvSpPr/>
          <p:nvPr/>
        </p:nvSpPr>
        <p:spPr>
          <a:xfrm>
            <a:off x="1508760" y="5410200"/>
            <a:ext cx="1920240" cy="1371600"/>
          </a:xfrm>
          <a:prstGeom prst="roundRect">
            <a:avLst/>
          </a:prstGeom>
          <a:solidFill>
            <a:srgbClr val="9DFDB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Green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chemeClr val="tx1"/>
                </a:solidFill>
                <a:latin typeface="+mj-lt"/>
              </a:rPr>
              <a:t>Red </a:t>
            </a:r>
            <a:r>
              <a:rPr lang="en-US" sz="1200" b="1" dirty="0" err="1" smtClean="0">
                <a:solidFill>
                  <a:schemeClr val="tx1"/>
                </a:solidFill>
                <a:latin typeface="+mj-lt"/>
              </a:rPr>
              <a:t>Arquebus</a:t>
            </a:r>
            <a:endParaRPr lang="en-US" sz="1200" b="1" dirty="0" smtClean="0">
              <a:solidFill>
                <a:schemeClr val="tx1"/>
              </a:solidFill>
              <a:latin typeface="+mj-lt"/>
            </a:endParaRPr>
          </a:p>
          <a:p>
            <a:pPr marL="228600" indent="-228600">
              <a:buFont typeface="+mj-lt"/>
              <a:buAutoNum type="arabicPeriod"/>
            </a:pPr>
            <a:r>
              <a:rPr lang="en-US" sz="1200" dirty="0" smtClean="0">
                <a:solidFill>
                  <a:schemeClr val="tx1"/>
                </a:solidFill>
                <a:latin typeface="+mj-lt"/>
              </a:rPr>
              <a:t>Iron Crow Set</a:t>
            </a:r>
          </a:p>
          <a:p>
            <a:pPr marL="228600" indent="-228600">
              <a:buFont typeface="+mj-lt"/>
              <a:buAutoNum type="arabicPeriod"/>
            </a:pPr>
            <a:r>
              <a:rPr lang="en-US" sz="1200" dirty="0" smtClean="0">
                <a:solidFill>
                  <a:schemeClr val="tx1"/>
                </a:solidFill>
                <a:latin typeface="+mj-lt"/>
              </a:rPr>
              <a:t>Iron Crow Rocket</a:t>
            </a:r>
          </a:p>
          <a:p>
            <a:pPr marL="228600" indent="-228600">
              <a:buFont typeface="+mj-lt"/>
              <a:buAutoNum type="arabicPeriod"/>
            </a:pPr>
            <a:r>
              <a:rPr lang="en-US" sz="1200" dirty="0" smtClean="0">
                <a:solidFill>
                  <a:schemeClr val="tx1"/>
                </a:solidFill>
                <a:latin typeface="+mj-lt"/>
              </a:rPr>
              <a:t>Sacrifice</a:t>
            </a:r>
          </a:p>
          <a:p>
            <a:pPr marL="228600" indent="-228600">
              <a:buFont typeface="+mj-lt"/>
              <a:buAutoNum type="arabicPeriod"/>
            </a:pPr>
            <a:r>
              <a:rPr lang="en-US" sz="1200" dirty="0" err="1" smtClean="0">
                <a:solidFill>
                  <a:schemeClr val="tx1"/>
                </a:solidFill>
                <a:latin typeface="+mj-lt"/>
              </a:rPr>
              <a:t>Enia's</a:t>
            </a:r>
            <a:r>
              <a:rPr lang="en-US" sz="1200" dirty="0" smtClean="0">
                <a:solidFill>
                  <a:schemeClr val="tx1"/>
                </a:solidFill>
                <a:latin typeface="+mj-lt"/>
              </a:rPr>
              <a:t> Eye</a:t>
            </a:r>
          </a:p>
        </p:txBody>
      </p:sp>
      <p:sp>
        <p:nvSpPr>
          <p:cNvPr id="38" name="Rounded Rectangle 37"/>
          <p:cNvSpPr/>
          <p:nvPr/>
        </p:nvSpPr>
        <p:spPr>
          <a:xfrm>
            <a:off x="7119258" y="5410200"/>
            <a:ext cx="1920240" cy="1371600"/>
          </a:xfrm>
          <a:prstGeom prst="roundRect">
            <a:avLst/>
          </a:prstGeom>
          <a:solidFill>
            <a:srgbClr val="F1F2C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r>
              <a:rPr lang="en-US" sz="1200" b="1" u="sng" dirty="0" smtClean="0">
                <a:solidFill>
                  <a:schemeClr val="tx1"/>
                </a:solidFill>
                <a:latin typeface="+mj-lt"/>
              </a:rPr>
              <a:t>Yellow Basket Items</a:t>
            </a:r>
            <a:r>
              <a:rPr lang="en-US" sz="1200" dirty="0" smtClean="0">
                <a:solidFill>
                  <a:schemeClr val="tx1"/>
                </a:solidFill>
                <a:latin typeface="+mj-lt"/>
              </a:rPr>
              <a:t/>
            </a:r>
            <a:br>
              <a:rPr lang="en-US" sz="1200" dirty="0" smtClean="0">
                <a:solidFill>
                  <a:schemeClr val="tx1"/>
                </a:solidFill>
                <a:latin typeface="+mj-lt"/>
              </a:rPr>
            </a:br>
            <a:endParaRPr lang="en-US" sz="800" dirty="0" smtClean="0">
              <a:solidFill>
                <a:schemeClr val="tx1"/>
              </a:solidFill>
              <a:latin typeface="+mj-lt"/>
            </a:endParaRPr>
          </a:p>
          <a:p>
            <a:pPr marL="228600" indent="-228600">
              <a:buFont typeface="+mj-lt"/>
              <a:buAutoNum type="arabicPeriod"/>
            </a:pPr>
            <a:r>
              <a:rPr lang="en-US" sz="1200" b="1" dirty="0" smtClean="0">
                <a:solidFill>
                  <a:schemeClr val="tx1"/>
                </a:solidFill>
                <a:latin typeface="+mj-lt"/>
              </a:rPr>
              <a:t>Hyper Mouse Head</a:t>
            </a:r>
          </a:p>
          <a:p>
            <a:pPr marL="228600" indent="-228600">
              <a:buFont typeface="+mj-lt"/>
              <a:buAutoNum type="arabicPeriod"/>
            </a:pPr>
            <a:r>
              <a:rPr lang="en-US" sz="1200" dirty="0" smtClean="0">
                <a:solidFill>
                  <a:schemeClr val="tx1"/>
                </a:solidFill>
                <a:latin typeface="+mj-lt"/>
              </a:rPr>
              <a:t>Angel &amp; Devil Set</a:t>
            </a:r>
          </a:p>
          <a:p>
            <a:pPr marL="228600" indent="-228600">
              <a:buFont typeface="+mj-lt"/>
              <a:buAutoNum type="arabicPeriod"/>
            </a:pPr>
            <a:r>
              <a:rPr lang="en-US" sz="1200" dirty="0" smtClean="0">
                <a:solidFill>
                  <a:schemeClr val="tx1"/>
                </a:solidFill>
                <a:latin typeface="+mj-lt"/>
              </a:rPr>
              <a:t>Iris SMG x2</a:t>
            </a:r>
          </a:p>
          <a:p>
            <a:pPr marL="228600" indent="-228600">
              <a:buFont typeface="+mj-lt"/>
              <a:buAutoNum type="arabicPeriod"/>
            </a:pPr>
            <a:r>
              <a:rPr lang="en-US" sz="1200" dirty="0" smtClean="0">
                <a:solidFill>
                  <a:schemeClr val="tx1"/>
                </a:solidFill>
                <a:latin typeface="+mj-lt"/>
              </a:rPr>
              <a:t>ROCK</a:t>
            </a:r>
          </a:p>
          <a:p>
            <a:pPr marL="228600" indent="-228600">
              <a:buFont typeface="+mj-lt"/>
              <a:buAutoNum type="arabicPeriod"/>
            </a:pPr>
            <a:r>
              <a:rPr lang="en-US" sz="1200" dirty="0" smtClean="0">
                <a:solidFill>
                  <a:schemeClr val="tx1"/>
                </a:solidFill>
                <a:latin typeface="+mj-lt"/>
              </a:rPr>
              <a:t>Canopus’ Hand Stamp</a:t>
            </a:r>
          </a:p>
        </p:txBody>
      </p:sp>
      <p:sp>
        <p:nvSpPr>
          <p:cNvPr id="32" name="TextBox 31"/>
          <p:cNvSpPr txBox="1"/>
          <p:nvPr/>
        </p:nvSpPr>
        <p:spPr>
          <a:xfrm>
            <a:off x="2220302" y="2764716"/>
            <a:ext cx="609600" cy="400110"/>
          </a:xfrm>
          <a:prstGeom prst="rect">
            <a:avLst/>
          </a:prstGeom>
          <a:noFill/>
        </p:spPr>
        <p:txBody>
          <a:bodyPr wrap="square" rtlCol="0">
            <a:spAutoFit/>
          </a:bodyPr>
          <a:lstStyle/>
          <a:p>
            <a:pPr algn="ctr"/>
            <a:r>
              <a:rPr lang="en-US" sz="2000" b="1" dirty="0" smtClean="0"/>
              <a:t>0</a:t>
            </a:r>
            <a:endParaRPr lang="en-US" sz="2000" b="1" dirty="0"/>
          </a:p>
        </p:txBody>
      </p:sp>
      <p:sp>
        <p:nvSpPr>
          <p:cNvPr id="34" name="TextBox 33"/>
          <p:cNvSpPr txBox="1"/>
          <p:nvPr/>
        </p:nvSpPr>
        <p:spPr>
          <a:xfrm>
            <a:off x="4093028" y="2764716"/>
            <a:ext cx="609600" cy="400110"/>
          </a:xfrm>
          <a:prstGeom prst="rect">
            <a:avLst/>
          </a:prstGeom>
          <a:noFill/>
        </p:spPr>
        <p:txBody>
          <a:bodyPr wrap="square" rtlCol="0">
            <a:spAutoFit/>
          </a:bodyPr>
          <a:lstStyle/>
          <a:p>
            <a:pPr algn="ctr"/>
            <a:r>
              <a:rPr lang="en-US" sz="2000" b="1" dirty="0" smtClean="0">
                <a:solidFill>
                  <a:schemeClr val="bg1"/>
                </a:solidFill>
              </a:rPr>
              <a:t>3</a:t>
            </a:r>
            <a:endParaRPr lang="en-US" sz="2000" b="1" dirty="0">
              <a:solidFill>
                <a:schemeClr val="bg1"/>
              </a:solidFill>
            </a:endParaRPr>
          </a:p>
        </p:txBody>
      </p:sp>
      <p:sp>
        <p:nvSpPr>
          <p:cNvPr id="39" name="TextBox 38"/>
          <p:cNvSpPr txBox="1"/>
          <p:nvPr/>
        </p:nvSpPr>
        <p:spPr>
          <a:xfrm>
            <a:off x="5921828" y="2764716"/>
            <a:ext cx="609600" cy="400110"/>
          </a:xfrm>
          <a:prstGeom prst="rect">
            <a:avLst/>
          </a:prstGeom>
          <a:noFill/>
        </p:spPr>
        <p:txBody>
          <a:bodyPr wrap="square" rtlCol="0">
            <a:spAutoFit/>
          </a:bodyPr>
          <a:lstStyle/>
          <a:p>
            <a:pPr algn="ctr"/>
            <a:r>
              <a:rPr lang="en-US" sz="2000" b="1" dirty="0" smtClean="0">
                <a:solidFill>
                  <a:schemeClr val="bg1"/>
                </a:solidFill>
              </a:rPr>
              <a:t>0</a:t>
            </a:r>
            <a:endParaRPr lang="en-US" sz="2000" b="1" dirty="0">
              <a:solidFill>
                <a:schemeClr val="bg1"/>
              </a:solidFill>
            </a:endParaRPr>
          </a:p>
        </p:txBody>
      </p:sp>
      <p:sp>
        <p:nvSpPr>
          <p:cNvPr id="41" name="TextBox 40"/>
          <p:cNvSpPr txBox="1"/>
          <p:nvPr/>
        </p:nvSpPr>
        <p:spPr>
          <a:xfrm>
            <a:off x="7739870" y="2764716"/>
            <a:ext cx="609600" cy="400110"/>
          </a:xfrm>
          <a:prstGeom prst="rect">
            <a:avLst/>
          </a:prstGeom>
          <a:noFill/>
        </p:spPr>
        <p:txBody>
          <a:bodyPr wrap="square" rtlCol="0">
            <a:spAutoFit/>
          </a:bodyPr>
          <a:lstStyle/>
          <a:p>
            <a:pPr algn="ctr"/>
            <a:r>
              <a:rPr lang="en-US" sz="2000" b="1" dirty="0" smtClean="0"/>
              <a:t>3</a:t>
            </a:r>
            <a:endParaRPr lang="en-US" sz="2000" b="1" dirty="0"/>
          </a:p>
        </p:txBody>
      </p:sp>
      <p:sp>
        <p:nvSpPr>
          <p:cNvPr id="42" name="Line Callout 1 41"/>
          <p:cNvSpPr/>
          <p:nvPr/>
        </p:nvSpPr>
        <p:spPr>
          <a:xfrm>
            <a:off x="-1600200" y="2819400"/>
            <a:ext cx="3086100" cy="1143000"/>
          </a:xfrm>
          <a:prstGeom prst="borderCallout1">
            <a:avLst>
              <a:gd name="adj1" fmla="val 99106"/>
              <a:gd name="adj2" fmla="val 50449"/>
              <a:gd name="adj3" fmla="val 165964"/>
              <a:gd name="adj4" fmla="val 118253"/>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u="sng" dirty="0" smtClean="0"/>
              <a:t>Item Baskets</a:t>
            </a:r>
            <a:r>
              <a:rPr lang="en-US" sz="1200" b="1" dirty="0" smtClean="0"/>
              <a:t>  [Click-thru]</a:t>
            </a:r>
            <a:r>
              <a:rPr lang="en-US" sz="1200" dirty="0" smtClean="0"/>
              <a:t/>
            </a:r>
            <a:br>
              <a:rPr lang="en-US" sz="1200" dirty="0" smtClean="0"/>
            </a:br>
            <a:endParaRPr lang="en-US" sz="1200" dirty="0" smtClean="0"/>
          </a:p>
          <a:p>
            <a:pPr>
              <a:buFontTx/>
              <a:buChar char="-"/>
            </a:pPr>
            <a:r>
              <a:rPr lang="en-US" sz="1200" dirty="0" smtClean="0"/>
              <a:t> IF the user has at least 1 Egg of that color…</a:t>
            </a:r>
          </a:p>
          <a:p>
            <a:pPr>
              <a:buFontTx/>
              <a:buChar char="-"/>
            </a:pPr>
            <a:r>
              <a:rPr lang="en-US" sz="1200" dirty="0" smtClean="0"/>
              <a:t> Then Enable clicking for that Item Basket!</a:t>
            </a:r>
          </a:p>
          <a:p>
            <a:pPr>
              <a:buFontTx/>
              <a:buChar char="-"/>
            </a:pPr>
            <a:r>
              <a:rPr lang="en-US" sz="1200" dirty="0" smtClean="0"/>
              <a:t> IF user clicks on the basket…  </a:t>
            </a:r>
            <a:r>
              <a:rPr lang="en-US" sz="1000" i="1" dirty="0" smtClean="0"/>
              <a:t>(see next slide)</a:t>
            </a:r>
            <a:endParaRPr lang="en-US" sz="1000" i="1" dirty="0"/>
          </a:p>
        </p:txBody>
      </p:sp>
      <p:sp>
        <p:nvSpPr>
          <p:cNvPr id="43" name="Line Callout 1 42"/>
          <p:cNvSpPr/>
          <p:nvPr/>
        </p:nvSpPr>
        <p:spPr>
          <a:xfrm>
            <a:off x="8153400" y="685800"/>
            <a:ext cx="2819400" cy="1600200"/>
          </a:xfrm>
          <a:prstGeom prst="borderCallout1">
            <a:avLst>
              <a:gd name="adj1" fmla="val 99700"/>
              <a:gd name="adj2" fmla="val 31022"/>
              <a:gd name="adj3" fmla="val 130997"/>
              <a:gd name="adj4" fmla="val -58095"/>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u="sng" dirty="0" smtClean="0"/>
              <a:t>Total Number of Colored Eggs</a:t>
            </a:r>
            <a:r>
              <a:rPr lang="en-US" sz="1200" dirty="0" smtClean="0"/>
              <a:t/>
            </a:r>
            <a:br>
              <a:rPr lang="en-US" sz="1200" dirty="0" smtClean="0"/>
            </a:br>
            <a:endParaRPr lang="en-US" sz="1200" dirty="0" smtClean="0"/>
          </a:p>
          <a:p>
            <a:pPr>
              <a:buFontTx/>
              <a:buChar char="-"/>
            </a:pPr>
            <a:r>
              <a:rPr lang="en-US" sz="1200" dirty="0" smtClean="0"/>
              <a:t> ALL colored eggs on this page will display the TOTAL # of colored eggs that the user currently has in their inventory!</a:t>
            </a:r>
            <a:br>
              <a:rPr lang="en-US" sz="1200" dirty="0" smtClean="0"/>
            </a:br>
            <a:endParaRPr lang="en-US" sz="1200" dirty="0" smtClean="0"/>
          </a:p>
          <a:p>
            <a:pPr>
              <a:buFontTx/>
              <a:buChar char="-"/>
            </a:pPr>
            <a:r>
              <a:rPr lang="en-US" sz="1200" i="1" dirty="0" smtClean="0"/>
              <a:t> </a:t>
            </a:r>
            <a:r>
              <a:rPr lang="en-US" sz="1200" i="1" u="sng" dirty="0" smtClean="0"/>
              <a:t>Exception</a:t>
            </a:r>
            <a:r>
              <a:rPr lang="en-US" sz="1200" i="1" dirty="0" smtClean="0"/>
              <a:t>: Yellow Eggs are web-only!</a:t>
            </a:r>
            <a:endParaRPr lang="en-US" sz="1200" i="1"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2068</TotalTime>
  <Words>1657</Words>
  <Application>Microsoft Office PowerPoint</Application>
  <PresentationFormat>On-screen Show (4:3)</PresentationFormat>
  <Paragraphs>629</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Custom Design</vt:lpstr>
      <vt:lpstr>Concourse</vt:lpstr>
      <vt:lpstr>: GunZ : Easter Egg Hunt  [2011] Spring Festival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nhn usa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GunZ Halloween Event 2008</dc:title>
  <dc:creator>wook.kim</dc:creator>
  <cp:lastModifiedBy>sean.greenroyd</cp:lastModifiedBy>
  <cp:revision>225</cp:revision>
  <dcterms:created xsi:type="dcterms:W3CDTF">2008-09-26T00:50:39Z</dcterms:created>
  <dcterms:modified xsi:type="dcterms:W3CDTF">2011-04-06T18:25:20Z</dcterms:modified>
</cp:coreProperties>
</file>