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2225"/>
  </p:normalViewPr>
  <p:slideViewPr>
    <p:cSldViewPr snapToGrid="0" snapToObjects="1">
      <p:cViewPr varScale="1">
        <p:scale>
          <a:sx n="71" d="100"/>
          <a:sy n="71" d="100"/>
        </p:scale>
        <p:origin x="28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74942F-BA00-E645-9E22-95440B966918}" type="datetimeFigureOut">
              <a:rPr lang="en-US" smtClean="0"/>
              <a:t>10/31/15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24B6D-3EBB-FB41-8535-18BD3BAD5859}" type="slidenum">
              <a:rPr lang="en-US" smtClean="0"/>
              <a:t>‹#›</a:t>
            </a:fld>
            <a:endParaRPr lang="en-US"/>
          </a:p>
        </p:txBody>
      </p:sp>
    </p:spTree>
    <p:extLst>
      <p:ext uri="{BB962C8B-B14F-4D97-AF65-F5344CB8AC3E}">
        <p14:creationId xmlns:p14="http://schemas.microsoft.com/office/powerpoint/2010/main" val="146796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broadleafcommerce.com/technology-stack" TargetMode="External"/><Relationship Id="rId4" Type="http://schemas.openxmlformats.org/officeDocument/2006/relationships/hyperlink" Target="https://github.com/BroadleafCommerce/BroadleafCommerce/blob/BroadleafCommerce-4.0.x/CONTRIBUTING.md#issues" TargetMode="External"/><Relationship Id="rId5" Type="http://schemas.openxmlformats.org/officeDocument/2006/relationships/hyperlink" Target="https://github.com/BroadleafCommerce/BroadleafCommerce/blob/BroadleafCommerce-4.0.x/CONTRIBUTING.md#fix-it-yourself-with-a-pull-request" TargetMode="External"/><Relationship Id="rId6" Type="http://schemas.openxmlformats.org/officeDocument/2006/relationships/hyperlink" Target="https://github.com/BroadleafCommerce/BroadleafCommerce/blob/BroadleafCommerce-4.0.x/CONTRIBUTING.md#broadleaf-commerce-branching-strategy" TargetMode="External"/><Relationship Id="rId7" Type="http://schemas.openxmlformats.org/officeDocument/2006/relationships/hyperlink" Target="NULL"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broadleafcommerce.com/blog/why-broadleaf-continues-to-choose-spring" TargetMode="External"/><Relationship Id="rId4" Type="http://schemas.openxmlformats.org/officeDocument/2006/relationships/hyperlink" Target="http://www.broadleafcommerce.com/docs/core/current/broadleaf-concepts/additional-configuration/qos-configuration"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broadleafcommerce.com/features" TargetMode="External"/><Relationship Id="rId4" Type="http://schemas.openxmlformats.org/officeDocument/2006/relationships/hyperlink" Target="http://demo.broadleafcommerce.org/" TargetMode="External"/><Relationship Id="rId5" Type="http://schemas.openxmlformats.org/officeDocument/2006/relationships/hyperlink" Target="http://www.broadleafcommerce.com/docs/core/current/tutorials/core-tutorials/extending-entities-tutorial" TargetMode="External"/><Relationship Id="rId6" Type="http://schemas.openxmlformats.org/officeDocument/2006/relationships/hyperlink" Target="http://www.broadleafcommerce.com/docs/core/current/tutorials/core-tutorials/extending-services-tutorial"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broadleafcommerce.com/technology-stack" TargetMode="External"/><Relationship Id="rId4" Type="http://schemas.openxmlformats.org/officeDocument/2006/relationships/hyperlink" Target="http://www.broadleafcommerce.com/faq?recaptchaPublicKey=6Lct6_ESAAAAAA1rzWdQDmWx1WC8804UaOaBEj2t#q9"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broadleafcommerce.com/faq?recaptchaPublicKey=6Lct6_ESAAAAAA1rzWdQDmWx1WC8804UaOaBEj2t#q2" TargetMode="External"/><Relationship Id="rId4" Type="http://schemas.openxmlformats.org/officeDocument/2006/relationships/hyperlink" Target="https://community.jboss.org/wiki/SupportedDatabases2" TargetMode="External"/><Relationship Id="rId5" Type="http://schemas.openxmlformats.org/officeDocument/2006/relationships/hyperlink" Target="http://www.broadleafcommerce.com/faq?recaptchaPublicKey=6Lct6_ESAAAAAA1rzWdQDmWx1WC8804UaOaBEj2t#q4" TargetMode="External"/><Relationship Id="rId6" Type="http://schemas.openxmlformats.org/officeDocument/2006/relationships/hyperlink" Target="http://www.broadleafcommerce.com/faq?recaptchaPublicKey=6Lct6_ESAAAAAA1rzWdQDmWx1WC8804UaOaBEj2t#q5"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Jersey,</a:t>
            </a:r>
            <a:r>
              <a:rPr lang="en-US" sz="1200" kern="1200" baseline="0" dirty="0" smtClean="0">
                <a:solidFill>
                  <a:schemeClr val="tx1"/>
                </a:solidFill>
                <a:effectLst/>
                <a:latin typeface="+mn-lt"/>
                <a:ea typeface="+mn-ea"/>
                <a:cs typeface="+mn-cs"/>
              </a:rPr>
              <a:t> Spring, Hibernate</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a:t>
            </a:r>
            <a:r>
              <a:rPr lang="en-US" sz="1200" u="sng" kern="1200" dirty="0" smtClean="0">
                <a:solidFill>
                  <a:schemeClr val="tx1"/>
                </a:solidFill>
                <a:effectLst/>
                <a:latin typeface="+mn-lt"/>
                <a:ea typeface="+mn-ea"/>
                <a:cs typeface="+mn-cs"/>
                <a:hlinkClick r:id="rId3"/>
              </a:rPr>
              <a:t>www.broadleafcommerce.com/technology-stack</a:t>
            </a:r>
            <a:endParaRPr lang="en-US" sz="1200" u="sng"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Issue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https://github.com/BroadleafCommerce/BroadleafCommerce/blob/BroadleafCommerce-4.0.x/CONTRIBUTING.md#issues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Pull</a:t>
            </a:r>
          </a:p>
          <a:p>
            <a:r>
              <a:rPr lang="en-US" sz="1200" u="sng" kern="1200" dirty="0" smtClean="0">
                <a:solidFill>
                  <a:schemeClr val="tx1"/>
                </a:solidFill>
                <a:effectLst/>
                <a:latin typeface="+mn-lt"/>
                <a:ea typeface="+mn-ea"/>
                <a:cs typeface="+mn-cs"/>
                <a:hlinkClick r:id="rId5"/>
              </a:rPr>
              <a:t>https://github.com/BroadleafCommerce/BroadleafCommerce/blob/BroadleafCommerce-4.0.x/CONTRIBUTING.md#fix-it-yourself-with-a-pull-request</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Branching</a:t>
            </a:r>
            <a:endParaRPr lang="en-US" sz="1200" u="sng" kern="1200" dirty="0" smtClean="0">
              <a:solidFill>
                <a:schemeClr val="tx1"/>
              </a:solidFill>
              <a:effectLst/>
              <a:latin typeface="+mn-lt"/>
              <a:ea typeface="+mn-ea"/>
              <a:cs typeface="+mn-cs"/>
              <a:hlinkClick r:id="rId6"/>
            </a:endParaRPr>
          </a:p>
          <a:p>
            <a:r>
              <a:rPr lang="en-US" sz="1200" u="sng" kern="1200" dirty="0" smtClean="0">
                <a:solidFill>
                  <a:schemeClr val="tx1"/>
                </a:solidFill>
                <a:effectLst/>
                <a:latin typeface="+mn-lt"/>
                <a:ea typeface="+mn-ea"/>
                <a:cs typeface="+mn-cs"/>
                <a:hlinkClick r:id="rId6"/>
              </a:rPr>
              <a:t>https://github.com/BroadleafCommerce/BroadleafCommerce/blob/BroadleafCommerce-4.0.x/CONTRIBUTING.md#broadleaf-commerce-branching-strategy</a:t>
            </a:r>
            <a:endParaRPr lang="en-US" sz="1200" u="sng"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Code</a:t>
            </a:r>
            <a:r>
              <a:rPr lang="en-US" sz="1200" kern="1200" baseline="0" dirty="0" smtClean="0">
                <a:solidFill>
                  <a:schemeClr val="tx1"/>
                </a:solidFill>
                <a:effectLst/>
                <a:latin typeface="+mn-lt"/>
                <a:ea typeface="+mn-ea"/>
                <a:cs typeface="+mn-cs"/>
              </a:rPr>
              <a:t> style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7" invalidUrl="http://f.cl.ly/items/1P3X2a2E1n1e3d3S3g3L/Broadleaf Eclipse Formatter.xml"/>
              </a:rPr>
              <a:t>http://f.cl.ly/items/1P3X2a2E1n1e3d3S3g3L/Broadleaf%20Eclipse%20Formatter.xml</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024B6D-3EBB-FB41-8535-18BD3BAD5859}" type="slidenum">
              <a:rPr lang="en-US" smtClean="0"/>
              <a:t>2</a:t>
            </a:fld>
            <a:endParaRPr lang="en-US"/>
          </a:p>
        </p:txBody>
      </p:sp>
    </p:spTree>
    <p:extLst>
      <p:ext uri="{BB962C8B-B14F-4D97-AF65-F5344CB8AC3E}">
        <p14:creationId xmlns:p14="http://schemas.microsoft.com/office/powerpoint/2010/main" val="153802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Code level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Example1: </a:t>
            </a:r>
            <a:r>
              <a:rPr lang="en-US" sz="1200" u="sng" kern="1200" dirty="0" smtClean="0">
                <a:solidFill>
                  <a:schemeClr val="tx1"/>
                </a:solidFill>
                <a:effectLst/>
                <a:latin typeface="+mn-lt"/>
                <a:ea typeface="+mn-ea"/>
                <a:cs typeface="+mn-cs"/>
                <a:hlinkClick r:id="rId3"/>
              </a:rPr>
              <a:t>http://www.broadleafcommerce.com/blog/why-broadleaf-continues-to-choose-spring</a:t>
            </a:r>
            <a:r>
              <a:rPr lang="en-US" sz="1200" kern="1200" dirty="0" smtClean="0">
                <a:solidFill>
                  <a:schemeClr val="tx1"/>
                </a:solidFill>
                <a:effectLst/>
                <a:latin typeface="+mn-lt"/>
                <a:ea typeface="+mn-ea"/>
                <a:cs typeface="+mn-cs"/>
              </a:rPr>
              <a:t> </a:t>
            </a:r>
          </a:p>
          <a:p>
            <a:endParaRPr lang="en-US" dirty="0" smtClean="0"/>
          </a:p>
          <a:p>
            <a:r>
              <a:rPr lang="en-US" dirty="0" err="1" smtClean="0"/>
              <a:t>QoS</a:t>
            </a:r>
            <a:endParaRPr lang="en-US" dirty="0" smtClean="0"/>
          </a:p>
          <a:p>
            <a:r>
              <a:rPr lang="en-US" sz="1200" u="sng" kern="1200" dirty="0" smtClean="0">
                <a:solidFill>
                  <a:schemeClr val="tx1"/>
                </a:solidFill>
                <a:effectLst/>
                <a:latin typeface="+mn-lt"/>
                <a:ea typeface="+mn-ea"/>
                <a:cs typeface="+mn-cs"/>
                <a:hlinkClick r:id="rId4"/>
              </a:rPr>
              <a:t>http://www.broadleafcommerce.com/docs/core/current/broadleaf-concepts/additional-configuration/qos-configuration</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3</a:t>
            </a:fld>
            <a:endParaRPr lang="en-US"/>
          </a:p>
        </p:txBody>
      </p:sp>
    </p:spTree>
    <p:extLst>
      <p:ext uri="{BB962C8B-B14F-4D97-AF65-F5344CB8AC3E}">
        <p14:creationId xmlns:p14="http://schemas.microsoft.com/office/powerpoint/2010/main" val="473903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Appropriateness </a:t>
            </a:r>
            <a:r>
              <a:rPr lang="en-US" sz="1200" kern="1200" dirty="0" err="1" smtClean="0">
                <a:solidFill>
                  <a:schemeClr val="tx1"/>
                </a:solidFill>
                <a:effectLst/>
                <a:latin typeface="+mn-lt"/>
                <a:ea typeface="+mn-ea"/>
                <a:cs typeface="+mn-cs"/>
              </a:rPr>
              <a:t>recognisability</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(Users can recognize whether a product is appropriate for their needs)</a:t>
            </a:r>
          </a:p>
          <a:p>
            <a:pPr lvl="0"/>
            <a:r>
              <a:rPr lang="en-US" sz="1200" kern="1200" dirty="0" smtClean="0">
                <a:solidFill>
                  <a:schemeClr val="tx1"/>
                </a:solidFill>
                <a:effectLst/>
                <a:latin typeface="+mn-lt"/>
                <a:ea typeface="+mn-ea"/>
                <a:cs typeface="+mn-cs"/>
              </a:rPr>
              <a:t>	Features List</a:t>
            </a:r>
            <a:r>
              <a:rPr lang="en-US" sz="1200" kern="1200" baseline="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http://www.broadleafcommerce.com/features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Demo site </a:t>
            </a:r>
            <a:r>
              <a:rPr lang="en-US" sz="1200" u="sng" kern="1200" dirty="0" smtClean="0">
                <a:solidFill>
                  <a:schemeClr val="tx1"/>
                </a:solidFill>
                <a:effectLst/>
                <a:latin typeface="+mn-lt"/>
                <a:ea typeface="+mn-ea"/>
                <a:cs typeface="+mn-cs"/>
                <a:hlinkClick r:id="rId4"/>
              </a:rPr>
              <a:t>http://demo.broadleafcommerce.org/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Learnability</a:t>
            </a:r>
          </a:p>
          <a:p>
            <a:pPr lvl="0"/>
            <a:r>
              <a:rPr lang="en-US" sz="1200" kern="1200" dirty="0" smtClean="0">
                <a:solidFill>
                  <a:schemeClr val="tx1"/>
                </a:solidFill>
                <a:effectLst/>
                <a:latin typeface="+mn-lt"/>
                <a:ea typeface="+mn-ea"/>
                <a:cs typeface="+mn-cs"/>
              </a:rPr>
              <a:t>	Tuition documents</a:t>
            </a:r>
          </a:p>
          <a:p>
            <a:pPr lvl="0"/>
            <a:r>
              <a:rPr lang="en-US" sz="1200" kern="1200" dirty="0" smtClean="0">
                <a:solidFill>
                  <a:schemeClr val="tx1"/>
                </a:solidFill>
                <a:effectLst/>
                <a:latin typeface="+mn-lt"/>
                <a:ea typeface="+mn-ea"/>
                <a:cs typeface="+mn-cs"/>
              </a:rPr>
              <a:t>	Demo site</a:t>
            </a:r>
          </a:p>
          <a:p>
            <a:r>
              <a:rPr lang="en-US" sz="1200" kern="1200" dirty="0" smtClean="0">
                <a:solidFill>
                  <a:schemeClr val="tx1"/>
                </a:solidFill>
                <a:effectLst/>
                <a:latin typeface="+mn-lt"/>
                <a:ea typeface="+mn-ea"/>
                <a:cs typeface="+mn-cs"/>
              </a:rPr>
              <a:t>Operability</a:t>
            </a:r>
          </a:p>
          <a:p>
            <a:pPr lvl="0"/>
            <a:r>
              <a:rPr lang="en-US" sz="1200" kern="1200" dirty="0" smtClean="0">
                <a:solidFill>
                  <a:schemeClr val="tx1"/>
                </a:solidFill>
                <a:effectLst/>
                <a:latin typeface="+mn-lt"/>
                <a:ea typeface="+mn-ea"/>
                <a:cs typeface="+mn-cs"/>
              </a:rPr>
              <a:t> 	Provide admin console to control and operate all store business</a:t>
            </a:r>
          </a:p>
          <a:p>
            <a:r>
              <a:rPr lang="en-US" sz="1200" kern="1200" dirty="0" smtClean="0">
                <a:solidFill>
                  <a:schemeClr val="tx1"/>
                </a:solidFill>
                <a:effectLst/>
                <a:latin typeface="+mn-lt"/>
                <a:ea typeface="+mn-ea"/>
                <a:cs typeface="+mn-cs"/>
              </a:rPr>
              <a:t>	All front-end interface can be customized.(</a:t>
            </a:r>
            <a:r>
              <a:rPr lang="en-US" sz="1200" kern="1200" dirty="0" err="1" smtClean="0">
                <a:solidFill>
                  <a:schemeClr val="tx1"/>
                </a:solidFill>
                <a:effectLst/>
                <a:latin typeface="+mn-lt"/>
                <a:ea typeface="+mn-ea"/>
                <a:cs typeface="+mn-cs"/>
              </a:rPr>
              <a:t>cms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cms</a:t>
            </a:r>
            <a:r>
              <a:rPr lang="en-US" sz="1200" kern="1200" dirty="0" smtClean="0">
                <a:solidFill>
                  <a:schemeClr val="tx1"/>
                </a:solidFill>
                <a:effectLst/>
                <a:latin typeface="+mn-lt"/>
                <a:ea typeface="+mn-ea"/>
                <a:cs typeface="+mn-cs"/>
              </a:rPr>
              <a:t>)</a:t>
            </a:r>
          </a:p>
          <a:p>
            <a:r>
              <a:rPr lang="en-US" sz="1200" b="1" u="none" kern="1200" dirty="0" smtClean="0">
                <a:solidFill>
                  <a:srgbClr val="FF0000"/>
                </a:solidFill>
                <a:effectLst/>
                <a:latin typeface="+mn-lt"/>
                <a:ea typeface="+mn-ea"/>
                <a:cs typeface="+mn-cs"/>
              </a:rPr>
              <a:t>Broadleaf has a large suite of default functionality built in, so it's possible that you will only need to customize the UI and some configuration files.</a:t>
            </a:r>
          </a:p>
          <a:p>
            <a:endParaRPr lang="en-US" sz="1200" b="1" u="none" kern="1200" dirty="0" smtClean="0">
              <a:solidFill>
                <a:srgbClr val="FF0000"/>
              </a:solidFill>
              <a:effectLst/>
              <a:latin typeface="+mn-lt"/>
              <a:ea typeface="+mn-ea"/>
              <a:cs typeface="+mn-cs"/>
            </a:endParaRPr>
          </a:p>
          <a:p>
            <a:r>
              <a:rPr lang="en-US" sz="1200" b="1" u="none" kern="1200" dirty="0" smtClean="0">
                <a:solidFill>
                  <a:srgbClr val="FF0000"/>
                </a:solidFill>
                <a:effectLst/>
                <a:latin typeface="+mn-lt"/>
                <a:ea typeface="+mn-ea"/>
                <a:cs typeface="+mn-cs"/>
              </a:rPr>
              <a:t>Broadleaf provides over 4000 Java classes that represent business services, data access objects, entities, and utilities. And also developer can extend entities and implement business services and data access interfaces to customize behavior. And related tuition documents are provided.</a:t>
            </a:r>
          </a:p>
          <a:p>
            <a:r>
              <a:rPr lang="en-US" sz="1200" u="sng" kern="1200" dirty="0" smtClean="0">
                <a:solidFill>
                  <a:schemeClr val="tx1"/>
                </a:solidFill>
                <a:effectLst/>
                <a:latin typeface="+mn-lt"/>
                <a:ea typeface="+mn-ea"/>
                <a:cs typeface="+mn-cs"/>
                <a:hlinkClick r:id="rId5"/>
              </a:rPr>
              <a:t>http://www.broadleafcommerce.com/docs/core/current/tutorials/core-tutorials/extending-entities-tutorial</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6"/>
              </a:rPr>
              <a:t>http://www.broadleafcommerce.com/docs/core/current/tutorials/core-tutorials/extending-services-tutorial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4</a:t>
            </a:fld>
            <a:endParaRPr lang="en-US"/>
          </a:p>
        </p:txBody>
      </p:sp>
    </p:spTree>
    <p:extLst>
      <p:ext uri="{BB962C8B-B14F-4D97-AF65-F5344CB8AC3E}">
        <p14:creationId xmlns:p14="http://schemas.microsoft.com/office/powerpoint/2010/main" val="3474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http://www.broadleafcommerce.com/technology-stack</a:t>
            </a:r>
            <a:r>
              <a:rPr lang="en-US" dirty="0" smtClean="0">
                <a:effectLst/>
              </a:rPr>
              <a: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http://www.broadleafcommerce.com/faq?recaptchaPublicKey=6Lct6_ESAAAAAA1rzWdQDmWx1WC8804UaOaBEj2t#q9</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5</a:t>
            </a:fld>
            <a:endParaRPr lang="en-US"/>
          </a:p>
        </p:txBody>
      </p:sp>
    </p:spTree>
    <p:extLst>
      <p:ext uri="{BB962C8B-B14F-4D97-AF65-F5344CB8AC3E}">
        <p14:creationId xmlns:p14="http://schemas.microsoft.com/office/powerpoint/2010/main" val="166356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Broadleaf requires a servlet container such as Apache Tomcat. Broadleaf has also been tested with Jetty, </a:t>
            </a:r>
            <a:r>
              <a:rPr lang="en-US" sz="1200" kern="1200" dirty="0" err="1" smtClean="0">
                <a:solidFill>
                  <a:schemeClr val="tx1"/>
                </a:solidFill>
                <a:effectLst/>
                <a:latin typeface="+mn-lt"/>
                <a:ea typeface="+mn-ea"/>
                <a:cs typeface="+mn-cs"/>
              </a:rPr>
              <a:t>JBoss</a:t>
            </a:r>
            <a:r>
              <a:rPr lang="en-US" sz="1200" kern="1200" dirty="0" smtClean="0">
                <a:solidFill>
                  <a:schemeClr val="tx1"/>
                </a:solidFill>
                <a:effectLst/>
                <a:latin typeface="+mn-lt"/>
                <a:ea typeface="+mn-ea"/>
                <a:cs typeface="+mn-cs"/>
              </a:rPr>
              <a:t> Application Server, Oracle WebLogic Application Server, and IBM WebSphere Application Server.</a:t>
            </a:r>
            <a:r>
              <a:rPr lang="en-US" sz="1200" kern="1200" baseline="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http://www.broadleafcommerce.com/faq?recaptchaPublicKey=6Lct6_ESAAAAAA1rzWdQDmWx1WC8804UaOaBEj2t#q2</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use any relational database that Hibernate </a:t>
            </a:r>
            <a:r>
              <a:rPr lang="en-US" sz="1200" u="sng" kern="1200" dirty="0" smtClean="0">
                <a:solidFill>
                  <a:schemeClr val="tx1"/>
                </a:solidFill>
                <a:effectLst/>
                <a:latin typeface="+mn-lt"/>
                <a:ea typeface="+mn-ea"/>
                <a:cs typeface="+mn-cs"/>
                <a:hlinkClick r:id="rId4"/>
              </a:rPr>
              <a:t>supports</a:t>
            </a:r>
            <a:r>
              <a:rPr lang="en-US" sz="1200" kern="1200" dirty="0" smtClean="0">
                <a:solidFill>
                  <a:schemeClr val="tx1"/>
                </a:solidFill>
                <a:effectLst/>
                <a:latin typeface="+mn-lt"/>
                <a:ea typeface="+mn-ea"/>
                <a:cs typeface="+mn-cs"/>
              </a:rPr>
              <a:t>. But no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data storage. We have done the majority of our testing with MySQL 5.1, Oracle 9i and 10g, and HSQLDB. </a:t>
            </a:r>
          </a:p>
          <a:p>
            <a:r>
              <a:rPr lang="en-US" sz="1200" u="sng" kern="1200" dirty="0" smtClean="0">
                <a:solidFill>
                  <a:schemeClr val="tx1"/>
                </a:solidFill>
                <a:effectLst/>
                <a:latin typeface="+mn-lt"/>
                <a:ea typeface="+mn-ea"/>
                <a:cs typeface="+mn-cs"/>
                <a:hlinkClick r:id="rId5"/>
              </a:rPr>
              <a:t>http://www.broadleafcommerce.com/faq?recaptchaPublicKey=6Lct6_ESAAAAAA1rzWdQDmWx1WC8804UaOaBEj2t#q4</a:t>
            </a:r>
            <a:r>
              <a:rPr lang="en-US" sz="1200" kern="1200" dirty="0" smtClean="0">
                <a:solidFill>
                  <a:schemeClr val="tx1"/>
                </a:solidFill>
                <a:effectLst/>
                <a:latin typeface="+mn-lt"/>
                <a:ea typeface="+mn-ea"/>
                <a:cs typeface="+mn-cs"/>
              </a:rPr>
              <a:t> </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We </a:t>
            </a:r>
            <a:r>
              <a:rPr lang="en-US" sz="1200" kern="1200" dirty="0" smtClean="0">
                <a:solidFill>
                  <a:schemeClr val="tx1"/>
                </a:solidFill>
                <a:effectLst/>
                <a:latin typeface="+mn-lt"/>
                <a:ea typeface="+mn-ea"/>
                <a:cs typeface="+mn-cs"/>
              </a:rPr>
              <a:t>have deployed Broadleaf Commerce to Amazon EC2, Rackspace Cloud, </a:t>
            </a:r>
            <a:r>
              <a:rPr lang="en-US" sz="1200" kern="1200" dirty="0" err="1" smtClean="0">
                <a:solidFill>
                  <a:schemeClr val="tx1"/>
                </a:solidFill>
                <a:effectLst/>
                <a:latin typeface="+mn-lt"/>
                <a:ea typeface="+mn-ea"/>
                <a:cs typeface="+mn-cs"/>
              </a:rPr>
              <a:t>CloudBees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CloudFoundry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Hiroku</a:t>
            </a:r>
            <a:r>
              <a:rPr lang="en-US" sz="1200" kern="1200" dirty="0" smtClean="0">
                <a:solidFill>
                  <a:schemeClr val="tx1"/>
                </a:solidFill>
                <a:effectLst/>
                <a:latin typeface="+mn-lt"/>
                <a:ea typeface="+mn-ea"/>
                <a:cs typeface="+mn-cs"/>
              </a:rPr>
              <a:t>, and Amazon Elastic Beanstalk. </a:t>
            </a:r>
          </a:p>
          <a:p>
            <a:r>
              <a:rPr lang="en-US" sz="1200" u="sng" kern="1200" dirty="0" smtClean="0">
                <a:solidFill>
                  <a:schemeClr val="tx1"/>
                </a:solidFill>
                <a:effectLst/>
                <a:latin typeface="+mn-lt"/>
                <a:ea typeface="+mn-ea"/>
                <a:cs typeface="+mn-cs"/>
                <a:hlinkClick r:id="rId6"/>
              </a:rPr>
              <a:t>http://www.broadleafcommerce.com/faq?recaptchaPublicKey=6Lct6_ESAAAAAA1rzWdQDmWx1WC8804UaOaBEj2t#q5</a:t>
            </a:r>
            <a:r>
              <a:rPr lang="en-US" dirty="0" smtClean="0">
                <a:effectLst/>
              </a:rPr>
              <a:t> </a:t>
            </a:r>
          </a:p>
          <a:p>
            <a:endParaRPr lang="en-US" dirty="0" smtClean="0">
              <a:effectLst/>
            </a:endParaRPr>
          </a:p>
          <a:p>
            <a:r>
              <a:rPr lang="en-US" sz="1200" kern="1200" dirty="0" smtClean="0">
                <a:solidFill>
                  <a:schemeClr val="tx1"/>
                </a:solidFill>
                <a:effectLst/>
                <a:latin typeface="+mn-lt"/>
                <a:ea typeface="+mn-ea"/>
                <a:cs typeface="+mn-cs"/>
              </a:rPr>
              <a:t>Integrate many frameworks which may cause risk to port application</a:t>
            </a:r>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6</a:t>
            </a:fld>
            <a:endParaRPr lang="en-US"/>
          </a:p>
        </p:txBody>
      </p:sp>
    </p:spTree>
    <p:extLst>
      <p:ext uri="{BB962C8B-B14F-4D97-AF65-F5344CB8AC3E}">
        <p14:creationId xmlns:p14="http://schemas.microsoft.com/office/powerpoint/2010/main" val="136967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42118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50047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46441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50278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70355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A4C02E-BB5E-7A47-A3A1-519698707BAB}"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90985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A4C02E-BB5E-7A47-A3A1-519698707BAB}" type="datetimeFigureOut">
              <a:rPr lang="en-US" smtClean="0"/>
              <a:t>10/31/15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38880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A4C02E-BB5E-7A47-A3A1-519698707BAB}" type="datetimeFigureOut">
              <a:rPr lang="en-US" smtClean="0"/>
              <a:t>10/31/15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73332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4C02E-BB5E-7A47-A3A1-519698707BAB}" type="datetimeFigureOut">
              <a:rPr lang="en-US" smtClean="0"/>
              <a:t>10/31/15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0773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4C02E-BB5E-7A47-A3A1-519698707BAB}"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64647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4C02E-BB5E-7A47-A3A1-519698707BAB}"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7251383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4C02E-BB5E-7A47-A3A1-519698707BAB}" type="datetimeFigureOut">
              <a:rPr lang="en-US" smtClean="0"/>
              <a:t>10/31/15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FF63B-E8C0-5348-9F02-17CE4DDBE8D3}" type="slidenum">
              <a:rPr lang="en-US" smtClean="0"/>
              <a:t>‹#›</a:t>
            </a:fld>
            <a:endParaRPr lang="en-US"/>
          </a:p>
        </p:txBody>
      </p:sp>
    </p:spTree>
    <p:extLst>
      <p:ext uri="{BB962C8B-B14F-4D97-AF65-F5344CB8AC3E}">
        <p14:creationId xmlns:p14="http://schemas.microsoft.com/office/powerpoint/2010/main" val="4315301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169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Compliance</a:t>
            </a:r>
            <a:endParaRPr lang="en-US" dirty="0"/>
          </a:p>
        </p:txBody>
      </p:sp>
      <p:sp>
        <p:nvSpPr>
          <p:cNvPr id="3" name="Content Placeholder 2"/>
          <p:cNvSpPr>
            <a:spLocks noGrp="1"/>
          </p:cNvSpPr>
          <p:nvPr>
            <p:ph idx="1"/>
          </p:nvPr>
        </p:nvSpPr>
        <p:spPr/>
        <p:txBody>
          <a:bodyPr/>
          <a:lstStyle/>
          <a:p>
            <a:r>
              <a:rPr lang="en-US" dirty="0" smtClean="0"/>
              <a:t>W3C</a:t>
            </a:r>
          </a:p>
          <a:p>
            <a:r>
              <a:rPr lang="en-US" dirty="0" smtClean="0"/>
              <a:t>HTTP, SMTP</a:t>
            </a:r>
          </a:p>
          <a:p>
            <a:r>
              <a:rPr lang="en-US" dirty="0" smtClean="0"/>
              <a:t>SOAP, </a:t>
            </a:r>
            <a:r>
              <a:rPr lang="en-US" dirty="0" err="1" smtClean="0"/>
              <a:t>RESTful</a:t>
            </a:r>
            <a:r>
              <a:rPr lang="en-US" dirty="0" smtClean="0"/>
              <a:t> (Jersey)</a:t>
            </a:r>
          </a:p>
          <a:p>
            <a:r>
              <a:rPr lang="en-US" dirty="0" smtClean="0"/>
              <a:t>MVC (Spring MVC), ORM (Hibernate)</a:t>
            </a:r>
          </a:p>
          <a:p>
            <a:r>
              <a:rPr lang="en-US" dirty="0" smtClean="0"/>
              <a:t>Issue Tracking Strategy</a:t>
            </a:r>
          </a:p>
          <a:p>
            <a:r>
              <a:rPr lang="en-US" dirty="0" smtClean="0"/>
              <a:t>Pull Request &amp; Branching Strategy</a:t>
            </a:r>
          </a:p>
          <a:p>
            <a:r>
              <a:rPr lang="en-US" dirty="0" smtClean="0"/>
              <a:t>Code Style</a:t>
            </a:r>
            <a:endParaRPr lang="en-US" dirty="0"/>
          </a:p>
        </p:txBody>
      </p:sp>
    </p:spTree>
    <p:extLst>
      <p:ext uri="{BB962C8B-B14F-4D97-AF65-F5344CB8AC3E}">
        <p14:creationId xmlns:p14="http://schemas.microsoft.com/office/powerpoint/2010/main" val="498777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Code Level</a:t>
            </a:r>
          </a:p>
          <a:p>
            <a:pPr marL="0" indent="0">
              <a:buNone/>
            </a:pPr>
            <a:r>
              <a:rPr lang="en-US" dirty="0" smtClean="0"/>
              <a:t>Integrated many frameworks may cause tight coupling between application class and framework class. </a:t>
            </a:r>
          </a:p>
          <a:p>
            <a:pPr marL="0" indent="0">
              <a:buNone/>
            </a:pPr>
            <a:r>
              <a:rPr lang="en-US" dirty="0"/>
              <a:t>Highly usage of frameworks means it is hard to </a:t>
            </a:r>
            <a:r>
              <a:rPr lang="en-US" dirty="0" smtClean="0"/>
              <a:t>re-engineering.</a:t>
            </a:r>
          </a:p>
          <a:p>
            <a:r>
              <a:rPr lang="en-US" dirty="0" smtClean="0"/>
              <a:t>Design Level</a:t>
            </a:r>
          </a:p>
          <a:p>
            <a:pPr marL="0" indent="0">
              <a:buNone/>
            </a:pPr>
            <a:r>
              <a:rPr lang="en-US" dirty="0" smtClean="0"/>
              <a:t>Not found any design documents</a:t>
            </a:r>
          </a:p>
          <a:p>
            <a:r>
              <a:rPr lang="en-US" dirty="0" smtClean="0"/>
              <a:t>Traceability</a:t>
            </a:r>
          </a:p>
          <a:p>
            <a:pPr marL="0" indent="0">
              <a:buNone/>
            </a:pPr>
            <a:r>
              <a:rPr lang="en-US" dirty="0" smtClean="0"/>
              <a:t>Server log, </a:t>
            </a:r>
            <a:r>
              <a:rPr lang="en-US" dirty="0" err="1"/>
              <a:t>QoS</a:t>
            </a:r>
            <a:r>
              <a:rPr lang="en-US" dirty="0"/>
              <a:t> (Quality Of Service)</a:t>
            </a:r>
            <a:endParaRPr lang="en-US" dirty="0" smtClean="0"/>
          </a:p>
          <a:p>
            <a:pPr marL="0" indent="0">
              <a:buNone/>
            </a:pPr>
            <a:endParaRPr lang="en-US" dirty="0"/>
          </a:p>
        </p:txBody>
      </p:sp>
    </p:spTree>
    <p:extLst>
      <p:ext uri="{BB962C8B-B14F-4D97-AF65-F5344CB8AC3E}">
        <p14:creationId xmlns:p14="http://schemas.microsoft.com/office/powerpoint/2010/main" val="1065103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Appropriateness </a:t>
            </a:r>
            <a:r>
              <a:rPr lang="en-US" dirty="0" err="1"/>
              <a:t>recognisability</a:t>
            </a:r>
            <a:r>
              <a:rPr lang="en-US" dirty="0"/>
              <a:t> </a:t>
            </a:r>
            <a:endParaRPr lang="en-US" dirty="0" smtClean="0"/>
          </a:p>
          <a:p>
            <a:pPr marL="0" lvl="0" indent="0">
              <a:buNone/>
            </a:pPr>
            <a:r>
              <a:rPr lang="en-US" dirty="0" smtClean="0"/>
              <a:t>	- Features List</a:t>
            </a:r>
          </a:p>
          <a:p>
            <a:pPr marL="0" lvl="0" indent="0">
              <a:buNone/>
            </a:pPr>
            <a:r>
              <a:rPr lang="en-US" dirty="0" smtClean="0"/>
              <a:t>	- </a:t>
            </a:r>
            <a:r>
              <a:rPr lang="en-US" dirty="0"/>
              <a:t>Demo site </a:t>
            </a:r>
            <a:endParaRPr lang="en-US" dirty="0" smtClean="0"/>
          </a:p>
          <a:p>
            <a:r>
              <a:rPr lang="en-US" dirty="0" smtClean="0"/>
              <a:t>Learnability</a:t>
            </a:r>
          </a:p>
          <a:p>
            <a:pPr marL="0" indent="0">
              <a:buNone/>
            </a:pPr>
            <a:r>
              <a:rPr lang="en-US" dirty="0"/>
              <a:t>	</a:t>
            </a:r>
            <a:r>
              <a:rPr lang="en-US" dirty="0" smtClean="0"/>
              <a:t>- Tuition documents</a:t>
            </a:r>
          </a:p>
          <a:p>
            <a:r>
              <a:rPr lang="en-US" dirty="0" smtClean="0"/>
              <a:t>Operability</a:t>
            </a:r>
          </a:p>
          <a:p>
            <a:pPr marL="0" indent="0">
              <a:buNone/>
            </a:pPr>
            <a:r>
              <a:rPr lang="en-US" dirty="0"/>
              <a:t>	- </a:t>
            </a:r>
            <a:r>
              <a:rPr lang="en-US" dirty="0" smtClean="0"/>
              <a:t>Provide CMS to customize UI</a:t>
            </a:r>
          </a:p>
          <a:p>
            <a:pPr marL="0" indent="0">
              <a:buNone/>
            </a:pPr>
            <a:r>
              <a:rPr lang="en-US" dirty="0" smtClean="0"/>
              <a:t>	- Provide admin dashboard to control and operate all store business</a:t>
            </a:r>
          </a:p>
          <a:p>
            <a:pPr marL="0" indent="0">
              <a:buNone/>
            </a:pPr>
            <a:r>
              <a:rPr lang="en-US" dirty="0" smtClean="0"/>
              <a:t>	- Provides </a:t>
            </a:r>
            <a:r>
              <a:rPr lang="en-US" dirty="0"/>
              <a:t>over 4000 Java classes </a:t>
            </a:r>
            <a:r>
              <a:rPr lang="en-US" dirty="0" smtClean="0"/>
              <a:t>and can be extend entities and services</a:t>
            </a:r>
          </a:p>
          <a:p>
            <a:pPr marL="0" indent="0">
              <a:buNone/>
            </a:pPr>
            <a:endParaRPr lang="en-US" dirty="0" smtClean="0"/>
          </a:p>
          <a:p>
            <a:pPr marL="0" lvl="0" indent="0">
              <a:buNone/>
            </a:pPr>
            <a:endParaRPr lang="en-US" dirty="0" smtClean="0"/>
          </a:p>
        </p:txBody>
      </p:sp>
    </p:spTree>
    <p:extLst>
      <p:ext uri="{BB962C8B-B14F-4D97-AF65-F5344CB8AC3E}">
        <p14:creationId xmlns:p14="http://schemas.microsoft.com/office/powerpoint/2010/main" val="1269400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a:t>
            </a:r>
            <a:endParaRPr lang="en-US" dirty="0"/>
          </a:p>
        </p:txBody>
      </p:sp>
      <p:sp>
        <p:nvSpPr>
          <p:cNvPr id="3" name="Content Placeholder 2"/>
          <p:cNvSpPr>
            <a:spLocks noGrp="1"/>
          </p:cNvSpPr>
          <p:nvPr>
            <p:ph idx="1"/>
          </p:nvPr>
        </p:nvSpPr>
        <p:spPr/>
        <p:txBody>
          <a:bodyPr>
            <a:normAutofit/>
          </a:bodyPr>
          <a:lstStyle/>
          <a:p>
            <a:r>
              <a:rPr lang="en-US" dirty="0"/>
              <a:t>Spring MVC and </a:t>
            </a:r>
            <a:r>
              <a:rPr lang="en-US" dirty="0" err="1"/>
              <a:t>Thymeleaf</a:t>
            </a:r>
            <a:r>
              <a:rPr lang="en-US" dirty="0"/>
              <a:t> provide with dynamic user interface and </a:t>
            </a:r>
            <a:r>
              <a:rPr lang="en-US" dirty="0" err="1"/>
              <a:t>templating</a:t>
            </a:r>
            <a:r>
              <a:rPr lang="en-US" dirty="0"/>
              <a:t> engineer so user can choose their favorite UI template and customize. And also they can implement more entities and services for extension.</a:t>
            </a:r>
          </a:p>
          <a:p>
            <a:r>
              <a:rPr lang="en-US" dirty="0"/>
              <a:t>Broadleaf Commerce is an </a:t>
            </a:r>
            <a:r>
              <a:rPr lang="en-US" dirty="0" err="1"/>
              <a:t>eCommerce</a:t>
            </a:r>
            <a:r>
              <a:rPr lang="en-US" dirty="0"/>
              <a:t> development framework. </a:t>
            </a:r>
            <a:r>
              <a:rPr lang="en-US" dirty="0" smtClean="0"/>
              <a:t>As </a:t>
            </a:r>
            <a:r>
              <a:rPr lang="en-US" dirty="0"/>
              <a:t>a framework, Broadleaf provides a mechanism to extend, override, and customize any part of the core functionality without changing the code</a:t>
            </a:r>
            <a:r>
              <a:rPr lang="en-US" dirty="0" smtClean="0"/>
              <a:t>.</a:t>
            </a:r>
            <a:endParaRPr lang="en-US" dirty="0"/>
          </a:p>
        </p:txBody>
      </p:sp>
    </p:spTree>
    <p:extLst>
      <p:ext uri="{BB962C8B-B14F-4D97-AF65-F5344CB8AC3E}">
        <p14:creationId xmlns:p14="http://schemas.microsoft.com/office/powerpoint/2010/main" val="111939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Portability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Server</a:t>
            </a:r>
          </a:p>
          <a:p>
            <a:pPr marL="0" indent="0">
              <a:buNone/>
            </a:pPr>
            <a:r>
              <a:rPr lang="en-US" dirty="0" smtClean="0"/>
              <a:t>	- Require servlet container</a:t>
            </a:r>
          </a:p>
          <a:p>
            <a:pPr marL="0" indent="0">
              <a:buNone/>
            </a:pPr>
            <a:r>
              <a:rPr lang="en-US" dirty="0"/>
              <a:t>	</a:t>
            </a:r>
            <a:r>
              <a:rPr lang="en-US" dirty="0" smtClean="0"/>
              <a:t>- Have tested with Tomcat, Jetty, </a:t>
            </a:r>
            <a:r>
              <a:rPr lang="en-US" dirty="0" err="1" smtClean="0"/>
              <a:t>JBoss</a:t>
            </a:r>
            <a:r>
              <a:rPr lang="en-US" dirty="0" smtClean="0"/>
              <a:t>, WebLogic and WebSphere  </a:t>
            </a:r>
          </a:p>
          <a:p>
            <a:r>
              <a:rPr lang="en-US" dirty="0" smtClean="0"/>
              <a:t>Database</a:t>
            </a:r>
          </a:p>
          <a:p>
            <a:pPr marL="0" indent="0">
              <a:buNone/>
            </a:pPr>
            <a:r>
              <a:rPr lang="en-US" dirty="0" smtClean="0"/>
              <a:t>	- Require </a:t>
            </a:r>
            <a:r>
              <a:rPr lang="en-US" smtClean="0"/>
              <a:t>SQL </a:t>
            </a:r>
            <a:r>
              <a:rPr lang="en-US" smtClean="0"/>
              <a:t>database </a:t>
            </a:r>
            <a:r>
              <a:rPr lang="en-US" dirty="0" smtClean="0"/>
              <a:t>which is supported by Hibernate</a:t>
            </a:r>
            <a:endParaRPr lang="en-US" dirty="0" smtClean="0"/>
          </a:p>
          <a:p>
            <a:pPr marL="0" indent="0">
              <a:buNone/>
            </a:pPr>
            <a:r>
              <a:rPr lang="en-US" dirty="0"/>
              <a:t>	</a:t>
            </a:r>
            <a:r>
              <a:rPr lang="en-US" dirty="0" smtClean="0"/>
              <a:t>- Have tested with </a:t>
            </a:r>
            <a:r>
              <a:rPr lang="en-US" dirty="0"/>
              <a:t>MySQL 5.1, Oracle 9i and 10g, and HSQLDB</a:t>
            </a:r>
            <a:endParaRPr lang="en-US" dirty="0" smtClean="0"/>
          </a:p>
          <a:p>
            <a:r>
              <a:rPr lang="en-US" dirty="0" smtClean="0"/>
              <a:t>Cloud</a:t>
            </a:r>
          </a:p>
          <a:p>
            <a:pPr marL="0" indent="0">
              <a:buNone/>
            </a:pPr>
            <a:r>
              <a:rPr lang="en-US" dirty="0"/>
              <a:t>	</a:t>
            </a:r>
            <a:r>
              <a:rPr lang="en-US" dirty="0" smtClean="0"/>
              <a:t>- Have deployed on </a:t>
            </a:r>
            <a:r>
              <a:rPr lang="en-US" dirty="0"/>
              <a:t>Amazon EC2, Rackspace Cloud, </a:t>
            </a:r>
            <a:r>
              <a:rPr lang="en-US" dirty="0" err="1"/>
              <a:t>CloudBees</a:t>
            </a:r>
            <a:r>
              <a:rPr lang="en-US" dirty="0"/>
              <a:t>, </a:t>
            </a:r>
            <a:r>
              <a:rPr lang="en-US" dirty="0" err="1"/>
              <a:t>CloudFoundry</a:t>
            </a:r>
            <a:r>
              <a:rPr lang="en-US" dirty="0"/>
              <a:t>, </a:t>
            </a:r>
            <a:r>
              <a:rPr lang="en-US" dirty="0" err="1"/>
              <a:t>Hiroku</a:t>
            </a:r>
            <a:r>
              <a:rPr lang="en-US" dirty="0"/>
              <a:t>, and Amazon Elastic </a:t>
            </a:r>
            <a:r>
              <a:rPr lang="en-US" dirty="0" smtClean="0"/>
              <a:t>Beanstalk</a:t>
            </a:r>
          </a:p>
          <a:p>
            <a:pPr marL="0" indent="0">
              <a:buNone/>
            </a:pPr>
            <a:endParaRPr lang="en-US" dirty="0" smtClean="0"/>
          </a:p>
          <a:p>
            <a:pPr marL="0" indent="0">
              <a:buNone/>
            </a:pPr>
            <a:r>
              <a:rPr lang="en-US" sz="2600" dirty="0" smtClean="0"/>
              <a:t>* Integrated </a:t>
            </a:r>
            <a:r>
              <a:rPr lang="en-US" sz="2600" dirty="0"/>
              <a:t>many frameworks which may cause risk to port </a:t>
            </a:r>
            <a:r>
              <a:rPr lang="en-US" sz="2600" dirty="0" smtClean="0"/>
              <a:t>application.</a:t>
            </a:r>
            <a:endParaRPr lang="en-US" sz="2600" dirty="0"/>
          </a:p>
        </p:txBody>
      </p:sp>
    </p:spTree>
    <p:extLst>
      <p:ext uri="{BB962C8B-B14F-4D97-AF65-F5344CB8AC3E}">
        <p14:creationId xmlns:p14="http://schemas.microsoft.com/office/powerpoint/2010/main" val="1337434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TotalTime>
  <Words>229</Words>
  <Application>Microsoft Macintosh PowerPoint</Application>
  <PresentationFormat>On-screen Show (4:3)</PresentationFormat>
  <Paragraphs>94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宋体</vt:lpstr>
      <vt:lpstr>Arial</vt:lpstr>
      <vt:lpstr>Office Theme</vt:lpstr>
      <vt:lpstr>PowerPoint Presentation</vt:lpstr>
      <vt:lpstr>Standards Compliance</vt:lpstr>
      <vt:lpstr>Maintainability</vt:lpstr>
      <vt:lpstr>Usability</vt:lpstr>
      <vt:lpstr>Extensibility</vt:lpstr>
      <vt:lpstr>Portability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34</cp:revision>
  <dcterms:created xsi:type="dcterms:W3CDTF">2015-10-31T03:44:06Z</dcterms:created>
  <dcterms:modified xsi:type="dcterms:W3CDTF">2015-10-31T06:36:18Z</dcterms:modified>
</cp:coreProperties>
</file>