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0" r:id="rId4"/>
    <p:sldId id="259" r:id="rId5"/>
    <p:sldId id="267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08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4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DB7A-64EB-477D-ACB8-BB4159D72C54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7D2A6-02EA-4AC9-98AC-3C17B52F57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http://www.broadleafcommerce.com/blog/why-broadleaf-continues-to-choose-spring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D2A6-02EA-4AC9-98AC-3C17B52F574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http://www.broadleafcommerce.com/docs/core/current/broadleaf-concepts/key-aspects-and-configuration/project-modules-and-package-structure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D2A6-02EA-4AC9-98AC-3C17B52F574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Refer to http://www.broadleafcommerce.com/docs/core/current/modules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D2A6-02EA-4AC9-98AC-3C17B52F574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http://www.broadleafcommerce.com/docs/core/current/tutorials/testing-tutorials/groovy-spock-integration-test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7D2A6-02EA-4AC9-98AC-3C17B52F574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altLang="zh-CN" dirty="0" smtClean="0"/>
              <a:t>Architecture (v4.0)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0649" y="1214438"/>
            <a:ext cx="7282701" cy="535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0417" t="8075" r="15798"/>
          <a:stretch>
            <a:fillRect/>
          </a:stretch>
        </p:blipFill>
        <p:spPr bwMode="auto">
          <a:xfrm>
            <a:off x="642909" y="2357430"/>
            <a:ext cx="6400853" cy="4286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Repair and release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r>
              <a:rPr lang="en-US" dirty="0" smtClean="0"/>
              <a:t>Step3 - assign </a:t>
            </a:r>
            <a:r>
              <a:rPr lang="en-US" dirty="0" smtClean="0"/>
              <a:t>a </a:t>
            </a:r>
            <a:r>
              <a:rPr lang="en-US" dirty="0" smtClean="0"/>
              <a:t>milestone indicating </a:t>
            </a:r>
            <a:r>
              <a:rPr lang="en-US" dirty="0" smtClean="0"/>
              <a:t>the release that targets for the issue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1538" y="4429132"/>
            <a:ext cx="3643338" cy="3571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500694" y="2571744"/>
            <a:ext cx="2071702" cy="1071570"/>
          </a:xfrm>
          <a:prstGeom prst="wedgeRoundRectCallout">
            <a:avLst>
              <a:gd name="adj1" fmla="val -81635"/>
              <a:gd name="adj2" fmla="val 1391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altLang="zh-CN" dirty="0" smtClean="0"/>
              <a:t>Assign milestone 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Repair and release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Step4 - </a:t>
            </a:r>
            <a:r>
              <a:rPr lang="en-US" dirty="0" smtClean="0"/>
              <a:t>mark the issue as </a:t>
            </a:r>
            <a:r>
              <a:rPr lang="en-US" dirty="0" smtClean="0"/>
              <a:t>closed generally </a:t>
            </a:r>
            <a:r>
              <a:rPr lang="en-US" dirty="0" smtClean="0"/>
              <a:t>once the developer has committed the fix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0417" t="8075" r="15798"/>
          <a:stretch>
            <a:fillRect/>
          </a:stretch>
        </p:blipFill>
        <p:spPr bwMode="auto">
          <a:xfrm>
            <a:off x="642909" y="2357430"/>
            <a:ext cx="6400853" cy="4286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矩形 4"/>
          <p:cNvSpPr/>
          <p:nvPr/>
        </p:nvSpPr>
        <p:spPr>
          <a:xfrm>
            <a:off x="928662" y="5500702"/>
            <a:ext cx="4286280" cy="10001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5857884" y="3714752"/>
            <a:ext cx="2071702" cy="1071570"/>
          </a:xfrm>
          <a:prstGeom prst="wedgeRoundRectCallout">
            <a:avLst>
              <a:gd name="adj1" fmla="val -81635"/>
              <a:gd name="adj2" fmla="val 1391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altLang="zh-CN" dirty="0" smtClean="0"/>
              <a:t>Fix and close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Repair and release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Step5 - </a:t>
            </a:r>
            <a:r>
              <a:rPr lang="en-US" dirty="0" smtClean="0"/>
              <a:t>We release the patch (or new major version) of the software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 Fix it yourself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Issues </a:t>
            </a:r>
            <a:r>
              <a:rPr lang="en-US" dirty="0" smtClean="0"/>
              <a:t>may not guarantee to be fixed on </a:t>
            </a:r>
            <a:r>
              <a:rPr lang="en-US" dirty="0" smtClean="0"/>
              <a:t>a specific </a:t>
            </a:r>
            <a:r>
              <a:rPr lang="en-US" dirty="0" smtClean="0"/>
              <a:t>timeline as </a:t>
            </a:r>
            <a:r>
              <a:rPr lang="en-US" dirty="0" smtClean="0"/>
              <a:t>expected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fix </a:t>
            </a:r>
            <a:r>
              <a:rPr lang="en-US" dirty="0" smtClean="0"/>
              <a:t>the issue then send a pull </a:t>
            </a:r>
            <a:r>
              <a:rPr lang="en-US" dirty="0" smtClean="0"/>
              <a:t>request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requires</a:t>
            </a:r>
          </a:p>
          <a:p>
            <a:r>
              <a:rPr lang="en-US" dirty="0" smtClean="0"/>
              <a:t>U</a:t>
            </a:r>
            <a:r>
              <a:rPr lang="en-US" dirty="0" smtClean="0"/>
              <a:t>nderstand </a:t>
            </a:r>
            <a:r>
              <a:rPr lang="en-US" dirty="0" smtClean="0"/>
              <a:t>the branch strategy </a:t>
            </a:r>
            <a:endParaRPr lang="en-US" dirty="0" smtClean="0"/>
          </a:p>
          <a:p>
            <a:r>
              <a:rPr lang="en-US" dirty="0" smtClean="0"/>
              <a:t>Follow code style</a:t>
            </a:r>
          </a:p>
          <a:p>
            <a:r>
              <a:rPr lang="en-US" dirty="0" smtClean="0"/>
              <a:t>C</a:t>
            </a:r>
            <a:r>
              <a:rPr lang="en-US" dirty="0" smtClean="0"/>
              <a:t>hange </a:t>
            </a:r>
            <a:r>
              <a:rPr lang="en-US" dirty="0" smtClean="0"/>
              <a:t>must pass all </a:t>
            </a:r>
            <a:r>
              <a:rPr lang="en-US" dirty="0" smtClean="0"/>
              <a:t>tests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0547" t="9665" r="16211" b="16206"/>
          <a:stretch>
            <a:fillRect/>
          </a:stretch>
        </p:blipFill>
        <p:spPr bwMode="auto">
          <a:xfrm>
            <a:off x="500034" y="214290"/>
            <a:ext cx="801051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9570" t="23837" r="31836" b="42369"/>
          <a:stretch>
            <a:fillRect/>
          </a:stretch>
        </p:blipFill>
        <p:spPr bwMode="auto">
          <a:xfrm>
            <a:off x="500034" y="4500570"/>
            <a:ext cx="714380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Follow Agile manifesto </a:t>
            </a:r>
          </a:p>
          <a:p>
            <a:pPr>
              <a:buNone/>
            </a:pPr>
            <a:r>
              <a:rPr lang="en-US" b="1" dirty="0" smtClean="0"/>
              <a:t>	Working </a:t>
            </a:r>
            <a:r>
              <a:rPr lang="en-US" b="1" dirty="0" smtClean="0"/>
              <a:t>software</a:t>
            </a:r>
            <a:r>
              <a:rPr lang="en-US" dirty="0" smtClean="0"/>
              <a:t> over comprehensive </a:t>
            </a:r>
            <a:r>
              <a:rPr lang="en-US" b="1" dirty="0" smtClean="0"/>
              <a:t>documentation</a:t>
            </a:r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en-US" altLang="zh-CN" dirty="0" smtClean="0"/>
              <a:t>Only High-level design and architectural decision is documented, such as </a:t>
            </a:r>
          </a:p>
          <a:p>
            <a:pPr lvl="1"/>
            <a:r>
              <a:rPr lang="en-US" altLang="zh-CN" dirty="0" smtClean="0"/>
              <a:t>Choosing the Spring Framework over EJB3</a:t>
            </a:r>
          </a:p>
          <a:p>
            <a:pPr lvl="1"/>
            <a:r>
              <a:rPr lang="en-US" altLang="zh-CN" dirty="0" smtClean="0"/>
              <a:t>Using </a:t>
            </a:r>
            <a:r>
              <a:rPr lang="en-US" altLang="zh-CN" dirty="0" err="1" smtClean="0"/>
              <a:t>Solr</a:t>
            </a:r>
            <a:r>
              <a:rPr lang="en-US" altLang="zh-CN" dirty="0" smtClean="0"/>
              <a:t> to achieve catalog browsing and searching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 Modules (v4.0)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071678"/>
            <a:ext cx="790298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For all the versions they still maintain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5729" t="7400" r="10069"/>
          <a:stretch>
            <a:fillRect/>
          </a:stretch>
        </p:blipFill>
        <p:spPr bwMode="auto">
          <a:xfrm>
            <a:off x="1142976" y="1928802"/>
            <a:ext cx="6929486" cy="409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Unit Test for class with Business Logic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Integration Test</a:t>
            </a:r>
          </a:p>
          <a:p>
            <a:pPr lvl="1"/>
            <a:r>
              <a:rPr lang="en-US" altLang="zh-CN" dirty="0" smtClean="0"/>
              <a:t>Use Spock/Groovy to perform integration tests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30494" r="75694" b="43666"/>
          <a:stretch>
            <a:fillRect/>
          </a:stretch>
        </p:blipFill>
        <p:spPr bwMode="auto">
          <a:xfrm>
            <a:off x="500034" y="2285992"/>
            <a:ext cx="312541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3929058" y="2285992"/>
            <a:ext cx="5000660" cy="1857388"/>
            <a:chOff x="3929058" y="2285992"/>
            <a:chExt cx="5000660" cy="1857388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/>
            <a:srcRect t="27253" r="58984" b="47674"/>
            <a:stretch>
              <a:fillRect/>
            </a:stretch>
          </p:blipFill>
          <p:spPr bwMode="auto">
            <a:xfrm>
              <a:off x="3929058" y="2285992"/>
              <a:ext cx="5000660" cy="185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矩形 7"/>
            <p:cNvSpPr/>
            <p:nvPr/>
          </p:nvSpPr>
          <p:spPr>
            <a:xfrm>
              <a:off x="4500562" y="2571744"/>
              <a:ext cx="2571768" cy="28575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Defect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Reporting</a:t>
            </a:r>
          </a:p>
          <a:p>
            <a:pPr lvl="1"/>
            <a:r>
              <a:rPr lang="en-US" altLang="zh-CN" dirty="0" smtClean="0"/>
              <a:t>Forum (</a:t>
            </a:r>
            <a:r>
              <a:rPr lang="en-US" dirty="0" smtClean="0"/>
              <a:t>http</a:t>
            </a:r>
            <a:r>
              <a:rPr lang="en-US" dirty="0" smtClean="0"/>
              <a:t>://forum.broadleafcommerce.com</a:t>
            </a:r>
            <a:r>
              <a:rPr lang="en-US" dirty="0" smtClean="0"/>
              <a:t>/)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en-US" altLang="zh-CN" dirty="0" smtClean="0"/>
              <a:t>Issue </a:t>
            </a:r>
            <a:r>
              <a:rPr lang="en-US" altLang="zh-CN" dirty="0" smtClean="0"/>
              <a:t>tracker</a:t>
            </a:r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Information Required to report an issue</a:t>
            </a:r>
          </a:p>
          <a:p>
            <a:pPr lvl="2"/>
            <a:r>
              <a:rPr lang="en-US" dirty="0" smtClean="0"/>
              <a:t>Broadleaf </a:t>
            </a:r>
            <a:r>
              <a:rPr lang="en-US" b="1" dirty="0" smtClean="0"/>
              <a:t>version</a:t>
            </a:r>
            <a:r>
              <a:rPr lang="en-US" dirty="0" smtClean="0"/>
              <a:t> you are using</a:t>
            </a:r>
            <a:endParaRPr lang="zh-CN" altLang="en-US" dirty="0" smtClean="0"/>
          </a:p>
          <a:p>
            <a:pPr lvl="2"/>
            <a:r>
              <a:rPr lang="en-US" dirty="0" smtClean="0"/>
              <a:t>Steps to </a:t>
            </a:r>
            <a:r>
              <a:rPr lang="en-US" b="1" dirty="0" smtClean="0"/>
              <a:t>reproduce</a:t>
            </a:r>
            <a:endParaRPr lang="zh-CN" altLang="en-US" b="1" dirty="0" smtClean="0"/>
          </a:p>
          <a:p>
            <a:pPr lvl="2"/>
            <a:r>
              <a:rPr lang="en-US" dirty="0" smtClean="0"/>
              <a:t>Any </a:t>
            </a:r>
            <a:r>
              <a:rPr lang="en-US" b="1" dirty="0" smtClean="0"/>
              <a:t>stack traces</a:t>
            </a:r>
            <a:r>
              <a:rPr lang="en-US" dirty="0" smtClean="0"/>
              <a:t> that you receive (if applicable)</a:t>
            </a:r>
            <a:endParaRPr lang="zh-CN" altLang="en-US" dirty="0" smtClean="0"/>
          </a:p>
          <a:p>
            <a:pPr lvl="2"/>
            <a:r>
              <a:rPr lang="en-US" dirty="0" smtClean="0"/>
              <a:t>Any additional information that allows us to help you faster</a:t>
            </a:r>
            <a:endParaRPr lang="zh-CN" altLang="en-US" dirty="0" smtClean="0"/>
          </a:p>
          <a:p>
            <a:pPr lvl="2"/>
            <a:r>
              <a:rPr lang="en-US" dirty="0" smtClean="0"/>
              <a:t>Any potential fixes you might have already tested</a:t>
            </a: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Repair and release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en-US" altLang="zh-CN" dirty="0" smtClean="0"/>
              <a:t>Repair and release</a:t>
            </a:r>
            <a:r>
              <a:rPr lang="en-US" altLang="zh-CN" dirty="0" smtClean="0"/>
              <a:t> Process</a:t>
            </a:r>
          </a:p>
          <a:p>
            <a:pPr lvl="1"/>
            <a:r>
              <a:rPr lang="en-US" altLang="zh-CN" dirty="0" smtClean="0"/>
              <a:t>Step1 – Analyze the issue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0417" t="8075" r="15798"/>
          <a:stretch>
            <a:fillRect/>
          </a:stretch>
        </p:blipFill>
        <p:spPr bwMode="auto">
          <a:xfrm>
            <a:off x="642909" y="2357430"/>
            <a:ext cx="6400853" cy="4286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1142976" y="3643314"/>
            <a:ext cx="3643338" cy="3571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5357818" y="1500174"/>
            <a:ext cx="2071702" cy="1071570"/>
          </a:xfrm>
          <a:prstGeom prst="wedgeRoundRectCallout">
            <a:avLst>
              <a:gd name="adj1" fmla="val -81635"/>
              <a:gd name="adj2" fmla="val 1391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altLang="zh-CN" dirty="0" smtClean="0"/>
              <a:t>classify and </a:t>
            </a:r>
            <a:r>
              <a:rPr lang="en-US" altLang="zh-CN" dirty="0" smtClean="0"/>
              <a:t>label the issue 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Category 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Severity-</a:t>
            </a:r>
            <a:r>
              <a:rPr lang="en-US" dirty="0" smtClean="0"/>
              <a:t>(critical/major/minor)</a:t>
            </a:r>
            <a:endParaRPr lang="zh-CN" altLang="en-US" dirty="0" smtClean="0"/>
          </a:p>
          <a:p>
            <a:pPr lvl="0"/>
            <a:r>
              <a:rPr lang="en-US" dirty="0" smtClean="0"/>
              <a:t>Module-</a:t>
            </a:r>
            <a:r>
              <a:rPr lang="en-US" dirty="0" smtClean="0"/>
              <a:t>(admin/</a:t>
            </a:r>
            <a:r>
              <a:rPr lang="en-US" dirty="0" err="1" smtClean="0"/>
              <a:t>cms</a:t>
            </a:r>
            <a:r>
              <a:rPr lang="en-US" dirty="0" smtClean="0"/>
              <a:t>/core/rest/tests) </a:t>
            </a:r>
            <a:endParaRPr lang="zh-CN" altLang="en-US" dirty="0" smtClean="0"/>
          </a:p>
          <a:p>
            <a:pPr lvl="0"/>
            <a:r>
              <a:rPr lang="en-US" dirty="0" smtClean="0"/>
              <a:t>Type-</a:t>
            </a:r>
            <a:r>
              <a:rPr lang="en-US" dirty="0" smtClean="0"/>
              <a:t>(bug/enhancement/feature).</a:t>
            </a:r>
            <a:endParaRPr lang="zh-CN" altLang="en-US" dirty="0" smtClean="0"/>
          </a:p>
          <a:p>
            <a:pPr lvl="0"/>
            <a:r>
              <a:rPr lang="en-US" dirty="0" smtClean="0"/>
              <a:t>Difficulty-</a:t>
            </a:r>
            <a:r>
              <a:rPr lang="en-US" dirty="0" smtClean="0"/>
              <a:t>(hard/medium/easy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Affects </a:t>
            </a:r>
          </a:p>
          <a:p>
            <a:pPr lvl="0"/>
            <a:r>
              <a:rPr lang="en-US" altLang="zh-CN" dirty="0" smtClean="0"/>
              <a:t>Target to Release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0937" t="9690" r="69965"/>
          <a:stretch>
            <a:fillRect/>
          </a:stretch>
        </p:blipFill>
        <p:spPr bwMode="auto">
          <a:xfrm>
            <a:off x="7000892" y="1643050"/>
            <a:ext cx="1571636" cy="399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Repair and release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625989"/>
          </a:xfrm>
        </p:spPr>
        <p:txBody>
          <a:bodyPr/>
          <a:lstStyle/>
          <a:p>
            <a:r>
              <a:rPr lang="en-US" altLang="zh-CN" dirty="0" smtClean="0"/>
              <a:t>Step2 - </a:t>
            </a:r>
            <a:r>
              <a:rPr lang="en-US" dirty="0" smtClean="0"/>
              <a:t>select issues for next Broadleaf sprint / patch release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l="11133" t="21486" r="17382"/>
          <a:stretch>
            <a:fillRect/>
          </a:stretch>
        </p:blipFill>
        <p:spPr bwMode="auto">
          <a:xfrm>
            <a:off x="928662" y="2285992"/>
            <a:ext cx="6171481" cy="3643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250</Words>
  <PresentationFormat>全屏显示(4:3)</PresentationFormat>
  <Paragraphs>77</Paragraphs>
  <Slides>14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Architecture (v4.0)</vt:lpstr>
      <vt:lpstr>Design</vt:lpstr>
      <vt:lpstr>Framework Modules (v4.0)</vt:lpstr>
      <vt:lpstr>Documentation</vt:lpstr>
      <vt:lpstr>Testing</vt:lpstr>
      <vt:lpstr>Defect Management</vt:lpstr>
      <vt:lpstr>Repair and release</vt:lpstr>
      <vt:lpstr>Category Labels</vt:lpstr>
      <vt:lpstr>Repair and release Process</vt:lpstr>
      <vt:lpstr>Repair and release Process</vt:lpstr>
      <vt:lpstr>Repair and release Process</vt:lpstr>
      <vt:lpstr>Repair and release Process</vt:lpstr>
      <vt:lpstr>Or Fix it yourself 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XuMinsheng</dc:creator>
  <cp:lastModifiedBy>XuMinsheng</cp:lastModifiedBy>
  <cp:revision>232</cp:revision>
  <dcterms:created xsi:type="dcterms:W3CDTF">2015-10-31T03:29:49Z</dcterms:created>
  <dcterms:modified xsi:type="dcterms:W3CDTF">2015-10-31T06:48:15Z</dcterms:modified>
</cp:coreProperties>
</file>