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70" r:id="rId3"/>
    <p:sldId id="257" r:id="rId4"/>
    <p:sldId id="258" r:id="rId5"/>
    <p:sldId id="259" r:id="rId6"/>
    <p:sldId id="260" r:id="rId7"/>
    <p:sldId id="262" r:id="rId8"/>
    <p:sldId id="263" r:id="rId9"/>
    <p:sldId id="265" r:id="rId10"/>
    <p:sldId id="266" r:id="rId11"/>
    <p:sldId id="267" r:id="rId12"/>
    <p:sldId id="268" r:id="rId13"/>
    <p:sldId id="269"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3A0D59-F820-4159-803E-482E82C691F8}">
          <p14:sldIdLst>
            <p14:sldId id="256"/>
            <p14:sldId id="270"/>
            <p14:sldId id="257"/>
            <p14:sldId id="258"/>
            <p14:sldId id="259"/>
            <p14:sldId id="260"/>
            <p14:sldId id="262"/>
            <p14:sldId id="263"/>
            <p14:sldId id="265"/>
            <p14:sldId id="266"/>
            <p14:sldId id="267"/>
            <p14:sldId id="268"/>
            <p14:sldId id="26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11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F3392-9318-431C-93AA-0E1F3A9C9154}" type="datetimeFigureOut">
              <a:rPr lang="en-IN" smtClean="0"/>
              <a:t>31-10-2015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1D8CA-B60E-4274-AA77-6D2292DAEE9B}" type="slidenum">
              <a:rPr lang="en-IN" smtClean="0"/>
              <a:t>‹#›</a:t>
            </a:fld>
            <a:endParaRPr lang="en-IN"/>
          </a:p>
        </p:txBody>
      </p:sp>
    </p:spTree>
    <p:extLst>
      <p:ext uri="{BB962C8B-B14F-4D97-AF65-F5344CB8AC3E}">
        <p14:creationId xmlns:p14="http://schemas.microsoft.com/office/powerpoint/2010/main" val="42879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roadleafcommerce.com/blog/why-broadleaf-continues-to-choose-sprin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broadleafcommerce.com/docs/core/current/broadleaf-concepts/additional-configuration/qos-configurati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roadleafcommerce.com/feature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broadleafcommerce.com/docs/core/current/tutorials/core-tutorials/extending-services-tutorial" TargetMode="External"/><Relationship Id="rId5" Type="http://schemas.openxmlformats.org/officeDocument/2006/relationships/hyperlink" Target="http://www.broadleafcommerce.com/docs/core/current/tutorials/core-tutorials/extending-entities-tutorial" TargetMode="External"/><Relationship Id="rId4" Type="http://schemas.openxmlformats.org/officeDocument/2006/relationships/hyperlink" Target="http://demo.broadleafcommerce.or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broadleafcommerce.com/faq?recaptchaPublicKey=6Lct6_ESAAAAAA1rzWdQDmWx1WC8804UaOaBEj2t#q9"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roadleafcommerce.com/faq?recaptchaPublicKey=6Lct6_ESAAAAAA1rzWdQDmWx1WC8804UaOaBEj2t#q2"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broadleafcommerce.com/faq?recaptchaPublicKey=6Lct6_ESAAAAAA1rzWdQDmWx1WC8804UaOaBEj2t#q5" TargetMode="External"/><Relationship Id="rId5" Type="http://schemas.openxmlformats.org/officeDocument/2006/relationships/hyperlink" Target="http://www.broadleafcommerce.com/faq?recaptchaPublicKey=6Lct6_ESAAAAAA1rzWdQDmWx1WC8804UaOaBEj2t#q4" TargetMode="External"/><Relationship Id="rId4" Type="http://schemas.openxmlformats.org/officeDocument/2006/relationships/hyperlink" Target="https://community.jboss.org/wiki/SupportedDatabases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Jersey</a:t>
            </a:r>
          </a:p>
          <a:p>
            <a:r>
              <a:rPr lang="en-US" sz="1200" u="sng" kern="1200" dirty="0" smtClean="0">
                <a:solidFill>
                  <a:schemeClr val="tx1"/>
                </a:solidFill>
                <a:effectLst/>
                <a:latin typeface="+mn-lt"/>
                <a:ea typeface="+mn-ea"/>
                <a:cs typeface="+mn-cs"/>
                <a:hlinkClick r:id="rId3"/>
              </a:rPr>
              <a:t>http://www.broadleafcommerce.com/technology-stack</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9</a:t>
            </a:fld>
            <a:endParaRPr lang="en-US"/>
          </a:p>
        </p:txBody>
      </p:sp>
    </p:spTree>
    <p:extLst>
      <p:ext uri="{BB962C8B-B14F-4D97-AF65-F5344CB8AC3E}">
        <p14:creationId xmlns:p14="http://schemas.microsoft.com/office/powerpoint/2010/main" val="286213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Example1: </a:t>
            </a:r>
            <a:r>
              <a:rPr lang="en-US" sz="1200" u="sng" kern="1200" dirty="0" smtClean="0">
                <a:solidFill>
                  <a:schemeClr val="tx1"/>
                </a:solidFill>
                <a:effectLst/>
                <a:latin typeface="+mn-lt"/>
                <a:ea typeface="+mn-ea"/>
                <a:cs typeface="+mn-cs"/>
                <a:hlinkClick r:id="rId3"/>
              </a:rPr>
              <a:t>http://www.broadleafcommerce.com/blog/why-broadleaf-continues-to-choose-spring</a:t>
            </a:r>
            <a:r>
              <a:rPr lang="en-US" sz="1200" kern="1200" dirty="0" smtClean="0">
                <a:solidFill>
                  <a:schemeClr val="tx1"/>
                </a:solidFill>
                <a:effectLst/>
                <a:latin typeface="+mn-lt"/>
                <a:ea typeface="+mn-ea"/>
                <a:cs typeface="+mn-cs"/>
              </a:rPr>
              <a:t> </a:t>
            </a:r>
          </a:p>
          <a:p>
            <a:endParaRPr lang="en-US" dirty="0" smtClean="0"/>
          </a:p>
          <a:p>
            <a:r>
              <a:rPr lang="en-US" dirty="0" err="1" smtClean="0"/>
              <a:t>QoS</a:t>
            </a:r>
            <a:endParaRPr lang="en-US" dirty="0" smtClean="0"/>
          </a:p>
          <a:p>
            <a:r>
              <a:rPr lang="en-US" sz="1200" u="sng" kern="1200" dirty="0" smtClean="0">
                <a:solidFill>
                  <a:schemeClr val="tx1"/>
                </a:solidFill>
                <a:effectLst/>
                <a:latin typeface="+mn-lt"/>
                <a:ea typeface="+mn-ea"/>
                <a:cs typeface="+mn-cs"/>
                <a:hlinkClick r:id="rId4"/>
              </a:rPr>
              <a:t>http://www.broadleafcommerce.com/docs/core/current/broadleaf-concepts/additional-configuration/qos-configuration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10</a:t>
            </a:fld>
            <a:endParaRPr lang="en-US"/>
          </a:p>
        </p:txBody>
      </p:sp>
    </p:spTree>
    <p:extLst>
      <p:ext uri="{BB962C8B-B14F-4D97-AF65-F5344CB8AC3E}">
        <p14:creationId xmlns:p14="http://schemas.microsoft.com/office/powerpoint/2010/main" val="154157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Appropriateness </a:t>
            </a:r>
            <a:r>
              <a:rPr lang="en-US" sz="1200" kern="1200" dirty="0" err="1" smtClean="0">
                <a:solidFill>
                  <a:schemeClr val="tx1"/>
                </a:solidFill>
                <a:effectLst/>
                <a:latin typeface="+mn-lt"/>
                <a:ea typeface="+mn-ea"/>
                <a:cs typeface="+mn-cs"/>
              </a:rPr>
              <a:t>recognisability</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(Users can recognize whether a product is appropriate for their needs)</a:t>
            </a:r>
          </a:p>
          <a:p>
            <a:pPr lvl="0"/>
            <a:r>
              <a:rPr lang="en-US" sz="1200" kern="1200" dirty="0" smtClean="0">
                <a:solidFill>
                  <a:schemeClr val="tx1"/>
                </a:solidFill>
                <a:effectLst/>
                <a:latin typeface="+mn-lt"/>
                <a:ea typeface="+mn-ea"/>
                <a:cs typeface="+mn-cs"/>
              </a:rPr>
              <a:t>	Features List</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http://www.broadleafcommerce.com/features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Demo site </a:t>
            </a:r>
            <a:r>
              <a:rPr lang="en-US" sz="1200" u="sng" kern="1200" dirty="0" smtClean="0">
                <a:solidFill>
                  <a:schemeClr val="tx1"/>
                </a:solidFill>
                <a:effectLst/>
                <a:latin typeface="+mn-lt"/>
                <a:ea typeface="+mn-ea"/>
                <a:cs typeface="+mn-cs"/>
                <a:hlinkClick r:id="rId4"/>
              </a:rPr>
              <a:t>http://demo.broadleafcommerce.org/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Learnability</a:t>
            </a:r>
          </a:p>
          <a:p>
            <a:pPr lvl="0"/>
            <a:r>
              <a:rPr lang="en-US" sz="1200" kern="1200" dirty="0" smtClean="0">
                <a:solidFill>
                  <a:schemeClr val="tx1"/>
                </a:solidFill>
                <a:effectLst/>
                <a:latin typeface="+mn-lt"/>
                <a:ea typeface="+mn-ea"/>
                <a:cs typeface="+mn-cs"/>
              </a:rPr>
              <a:t>	Tuition documents</a:t>
            </a:r>
          </a:p>
          <a:p>
            <a:pPr lvl="0"/>
            <a:r>
              <a:rPr lang="en-US" sz="1200" kern="1200" dirty="0" smtClean="0">
                <a:solidFill>
                  <a:schemeClr val="tx1"/>
                </a:solidFill>
                <a:effectLst/>
                <a:latin typeface="+mn-lt"/>
                <a:ea typeface="+mn-ea"/>
                <a:cs typeface="+mn-cs"/>
              </a:rPr>
              <a:t>	Demo site</a:t>
            </a:r>
          </a:p>
          <a:p>
            <a:r>
              <a:rPr lang="en-US" sz="1200" kern="1200" dirty="0" smtClean="0">
                <a:solidFill>
                  <a:schemeClr val="tx1"/>
                </a:solidFill>
                <a:effectLst/>
                <a:latin typeface="+mn-lt"/>
                <a:ea typeface="+mn-ea"/>
                <a:cs typeface="+mn-cs"/>
              </a:rPr>
              <a:t>Operability</a:t>
            </a:r>
          </a:p>
          <a:p>
            <a:pPr lvl="0"/>
            <a:r>
              <a:rPr lang="en-US" sz="1200" kern="1200" dirty="0" smtClean="0">
                <a:solidFill>
                  <a:schemeClr val="tx1"/>
                </a:solidFill>
                <a:effectLst/>
                <a:latin typeface="+mn-lt"/>
                <a:ea typeface="+mn-ea"/>
                <a:cs typeface="+mn-cs"/>
              </a:rPr>
              <a:t> 	Provide admin console to control and operate all store business</a:t>
            </a:r>
          </a:p>
          <a:p>
            <a:r>
              <a:rPr lang="en-US" sz="1200" kern="1200" dirty="0" smtClean="0">
                <a:solidFill>
                  <a:schemeClr val="tx1"/>
                </a:solidFill>
                <a:effectLst/>
                <a:latin typeface="+mn-lt"/>
                <a:ea typeface="+mn-ea"/>
                <a:cs typeface="+mn-cs"/>
              </a:rPr>
              <a:t>	All front-end interface can be customized.(</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b="1" u="none" kern="1200" dirty="0" smtClean="0">
                <a:solidFill>
                  <a:srgbClr val="FF0000"/>
                </a:solidFill>
                <a:effectLst/>
                <a:latin typeface="+mn-lt"/>
                <a:ea typeface="+mn-ea"/>
                <a:cs typeface="+mn-cs"/>
              </a:rPr>
              <a:t>Broadleaf has a large suite of default functionality built in, so it's possible that you will only need to customize the UI and some configuration files.</a:t>
            </a:r>
          </a:p>
          <a:p>
            <a:endParaRPr lang="en-US" sz="1200" b="1" u="none" kern="1200" dirty="0" smtClean="0">
              <a:solidFill>
                <a:srgbClr val="FF0000"/>
              </a:solidFill>
              <a:effectLst/>
              <a:latin typeface="+mn-lt"/>
              <a:ea typeface="+mn-ea"/>
              <a:cs typeface="+mn-cs"/>
            </a:endParaRPr>
          </a:p>
          <a:p>
            <a:r>
              <a:rPr lang="en-US" sz="1200" b="1" u="none" kern="1200" dirty="0" smtClean="0">
                <a:solidFill>
                  <a:srgbClr val="FF0000"/>
                </a:solidFill>
                <a:effectLst/>
                <a:latin typeface="+mn-lt"/>
                <a:ea typeface="+mn-ea"/>
                <a:cs typeface="+mn-cs"/>
              </a:rPr>
              <a:t>Broadleaf provides over 4000 Java classes that represent business services, data access objects, entities, and utilities. And also developer can extend entities and implement business services and data access interfaces to customize behavior. And related tuition documents are provided.</a:t>
            </a:r>
          </a:p>
          <a:p>
            <a:r>
              <a:rPr lang="en-US" sz="1200" u="sng" kern="1200" dirty="0" smtClean="0">
                <a:solidFill>
                  <a:schemeClr val="tx1"/>
                </a:solidFill>
                <a:effectLst/>
                <a:latin typeface="+mn-lt"/>
                <a:ea typeface="+mn-ea"/>
                <a:cs typeface="+mn-cs"/>
                <a:hlinkClick r:id="rId5"/>
              </a:rPr>
              <a:t>http://www.broadleafcommerce.com/docs/core/current/tutorials/core-tutorials/extending-entities-tutorial</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6"/>
              </a:rPr>
              <a:t>http://www.broadleafcommerce.com/docs/core/current/tutorials/core-tutorials/extending-services-tutorial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11</a:t>
            </a:fld>
            <a:endParaRPr lang="en-US"/>
          </a:p>
        </p:txBody>
      </p:sp>
    </p:spTree>
    <p:extLst>
      <p:ext uri="{BB962C8B-B14F-4D97-AF65-F5344CB8AC3E}">
        <p14:creationId xmlns:p14="http://schemas.microsoft.com/office/powerpoint/2010/main" val="370214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http://www.broadleafcommerce.com/technology-stack</a:t>
            </a:r>
            <a:r>
              <a:rPr lang="en-US" dirty="0" smtClean="0">
                <a:effectLst/>
              </a:rPr>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http://www.broadleafcommerce.com/faq?recaptchaPublicKey=6Lct6_ESAAAAAA1rzWdQDmWx1WC8804UaOaBEj2t#q9</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12</a:t>
            </a:fld>
            <a:endParaRPr lang="en-US"/>
          </a:p>
        </p:txBody>
      </p:sp>
    </p:spTree>
    <p:extLst>
      <p:ext uri="{BB962C8B-B14F-4D97-AF65-F5344CB8AC3E}">
        <p14:creationId xmlns:p14="http://schemas.microsoft.com/office/powerpoint/2010/main" val="269745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Broadleaf requires a servlet container such as Apache Tomcat. Broadleaf has also been tested with Jetty, </a:t>
            </a:r>
            <a:r>
              <a:rPr lang="en-US" sz="1200" kern="1200" dirty="0" err="1" smtClean="0">
                <a:solidFill>
                  <a:schemeClr val="tx1"/>
                </a:solidFill>
                <a:effectLst/>
                <a:latin typeface="+mn-lt"/>
                <a:ea typeface="+mn-ea"/>
                <a:cs typeface="+mn-cs"/>
              </a:rPr>
              <a:t>JBoss</a:t>
            </a:r>
            <a:r>
              <a:rPr lang="en-US" sz="1200" kern="1200" dirty="0" smtClean="0">
                <a:solidFill>
                  <a:schemeClr val="tx1"/>
                </a:solidFill>
                <a:effectLst/>
                <a:latin typeface="+mn-lt"/>
                <a:ea typeface="+mn-ea"/>
                <a:cs typeface="+mn-cs"/>
              </a:rPr>
              <a:t> Application Server, Oracle WebLogic Application Server, and IBM WebSphere Application Server.</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http://www.broadleafcommerce.com/faq?recaptchaPublicKey=6Lct6_ESAAAAAA1rzWdQDmWx1WC8804UaOaBEj2t#q2</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any relational database that Hibernate </a:t>
            </a:r>
            <a:r>
              <a:rPr lang="en-US" sz="1200" u="sng" kern="1200" dirty="0" smtClean="0">
                <a:solidFill>
                  <a:schemeClr val="tx1"/>
                </a:solidFill>
                <a:effectLst/>
                <a:latin typeface="+mn-lt"/>
                <a:ea typeface="+mn-ea"/>
                <a:cs typeface="+mn-cs"/>
                <a:hlinkClick r:id="rId4"/>
              </a:rPr>
              <a:t>supports</a:t>
            </a:r>
            <a:r>
              <a:rPr lang="en-US" sz="1200" kern="1200" dirty="0" smtClean="0">
                <a:solidFill>
                  <a:schemeClr val="tx1"/>
                </a:solidFill>
                <a:effectLst/>
                <a:latin typeface="+mn-lt"/>
                <a:ea typeface="+mn-ea"/>
                <a:cs typeface="+mn-cs"/>
              </a:rPr>
              <a:t>. But no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 storage. We have done the majority of our testing with MySQL 5.1, Oracle 9i and 10g, and HSQLDB. </a:t>
            </a:r>
          </a:p>
          <a:p>
            <a:r>
              <a:rPr lang="en-US" sz="1200" u="sng" kern="1200" dirty="0" smtClean="0">
                <a:solidFill>
                  <a:schemeClr val="tx1"/>
                </a:solidFill>
                <a:effectLst/>
                <a:latin typeface="+mn-lt"/>
                <a:ea typeface="+mn-ea"/>
                <a:cs typeface="+mn-cs"/>
                <a:hlinkClick r:id="rId5"/>
              </a:rPr>
              <a:t>http://www.broadleafcommerce.com/faq?recaptchaPublicKey=6Lct6_ESAAAAAA1rzWdQDmWx1WC8804UaOaBEj2t#q4</a:t>
            </a:r>
            <a:r>
              <a:rPr lang="en-US" sz="1200" kern="1200" dirty="0" smtClean="0">
                <a:solidFill>
                  <a:schemeClr val="tx1"/>
                </a:solidFill>
                <a:effectLst/>
                <a:latin typeface="+mn-lt"/>
                <a:ea typeface="+mn-ea"/>
                <a:cs typeface="+mn-cs"/>
              </a:rPr>
              <a:t>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have deployed Broadleaf Commerce to Amazon EC2, Rackspace Cloud, </a:t>
            </a:r>
            <a:r>
              <a:rPr lang="en-US" sz="1200" kern="1200" dirty="0" err="1" smtClean="0">
                <a:solidFill>
                  <a:schemeClr val="tx1"/>
                </a:solidFill>
                <a:effectLst/>
                <a:latin typeface="+mn-lt"/>
                <a:ea typeface="+mn-ea"/>
                <a:cs typeface="+mn-cs"/>
              </a:rPr>
              <a:t>CloudBees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CloudFoundry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Hiroku</a:t>
            </a:r>
            <a:r>
              <a:rPr lang="en-US" sz="1200" kern="1200" dirty="0" smtClean="0">
                <a:solidFill>
                  <a:schemeClr val="tx1"/>
                </a:solidFill>
                <a:effectLst/>
                <a:latin typeface="+mn-lt"/>
                <a:ea typeface="+mn-ea"/>
                <a:cs typeface="+mn-cs"/>
              </a:rPr>
              <a:t>, and Amazon Elastic Beanstalk. </a:t>
            </a:r>
          </a:p>
          <a:p>
            <a:r>
              <a:rPr lang="en-US" sz="1200" u="sng" kern="1200" dirty="0" smtClean="0">
                <a:solidFill>
                  <a:schemeClr val="tx1"/>
                </a:solidFill>
                <a:effectLst/>
                <a:latin typeface="+mn-lt"/>
                <a:ea typeface="+mn-ea"/>
                <a:cs typeface="+mn-cs"/>
                <a:hlinkClick r:id="rId6"/>
              </a:rPr>
              <a:t>http://www.broadleafcommerce.com/faq?recaptchaPublicKey=6Lct6_ESAAAAAA1rzWdQDmWx1WC8804UaOaBEj2t#q5</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Integrate many frameworks which may cause risk to port application</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13</a:t>
            </a:fld>
            <a:endParaRPr lang="en-US"/>
          </a:p>
        </p:txBody>
      </p:sp>
    </p:spTree>
    <p:extLst>
      <p:ext uri="{BB962C8B-B14F-4D97-AF65-F5344CB8AC3E}">
        <p14:creationId xmlns:p14="http://schemas.microsoft.com/office/powerpoint/2010/main" val="22930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6586C5-8919-451F-8639-1F650491FE5E}"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1437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DC8C32-EE13-4CAB-8A2D-A33A6D893C2F}"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40300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876D5C-3B5C-447F-A4A9-95047CF1CC9F}"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4A0F28C-20EE-4B55-A037-6774DF0EE367}"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46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08FD1CE-3B2D-49D2-B970-835EA8A4B6F3}"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805909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245D8FB-AD61-4954-B529-6C0116A10316}"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228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5EA7F9-CC3F-45F8-B5DC-21D59D3B577A}"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0260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FC0405-0350-4ED9-B278-75B8A55919E9}"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18626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68703-1406-4597-AFE4-D7C7A8B4958D}"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238694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CDB97-8B1C-4CD6-898B-BCA0081FDC7C}"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120581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BD953-8CBE-41E5-AD46-70916702A140}"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42031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7D87E8-8248-4B03-B769-051DF21FCEAC}"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22280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8D2012-3885-41FD-B7F6-0C139C223D87}" type="datetime1">
              <a:rPr lang="en-IN" smtClean="0"/>
              <a:t>31-10-2015</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21297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F68B80-0AC9-43D7-A047-8E004717FF0C}" type="datetime1">
              <a:rPr lang="en-IN" smtClean="0"/>
              <a:t>31-10-2015</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130317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2983-205E-42A1-A550-004F1AD1431F}" type="datetime1">
              <a:rPr lang="en-IN" smtClean="0"/>
              <a:t>31-10-2015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234806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F7692-43F7-4494-8CB6-82A701FDB304}"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238839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9B97A-3233-43CF-AE63-79BE03581033}"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410784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C6AACE3-5F00-413F-96C4-EA50965D1929}" type="datetime1">
              <a:rPr lang="en-IN" smtClean="0"/>
              <a:t>31-10-2015</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4A0F28C-20EE-4B55-A037-6774DF0EE367}" type="slidenum">
              <a:rPr lang="en-IN" smtClean="0"/>
              <a:t>‹#›</a:t>
            </a:fld>
            <a:endParaRPr lang="en-IN"/>
          </a:p>
        </p:txBody>
      </p:sp>
    </p:spTree>
    <p:extLst>
      <p:ext uri="{BB962C8B-B14F-4D97-AF65-F5344CB8AC3E}">
        <p14:creationId xmlns:p14="http://schemas.microsoft.com/office/powerpoint/2010/main" val="7147244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909" y="669702"/>
            <a:ext cx="6686549" cy="2531281"/>
          </a:xfrm>
        </p:spPr>
        <p:txBody>
          <a:bodyPr>
            <a:normAutofit fontScale="90000"/>
          </a:bodyPr>
          <a:lstStyle/>
          <a:p>
            <a:r>
              <a:rPr lang="en-IN" dirty="0" smtClean="0"/>
              <a:t>Software Maintenance &amp; Evolution</a:t>
            </a:r>
            <a:endParaRPr lang="en-IN" dirty="0"/>
          </a:p>
        </p:txBody>
      </p:sp>
      <p:sp>
        <p:nvSpPr>
          <p:cNvPr id="3" name="Subtitle 2"/>
          <p:cNvSpPr>
            <a:spLocks noGrp="1"/>
          </p:cNvSpPr>
          <p:nvPr>
            <p:ph type="subTitle" idx="1"/>
          </p:nvPr>
        </p:nvSpPr>
        <p:spPr>
          <a:xfrm>
            <a:off x="1941910" y="4102504"/>
            <a:ext cx="6686549" cy="1182493"/>
          </a:xfrm>
        </p:spPr>
        <p:txBody>
          <a:bodyPr>
            <a:normAutofit fontScale="77500" lnSpcReduction="20000"/>
          </a:bodyPr>
          <a:lstStyle/>
          <a:p>
            <a:pPr marL="214313" indent="-214313">
              <a:buFont typeface="Arial" panose="020B0604020202020204" pitchFamily="34" charset="0"/>
              <a:buChar char="•"/>
            </a:pPr>
            <a:r>
              <a:rPr lang="en-IN" dirty="0"/>
              <a:t>XU MINSHENG</a:t>
            </a:r>
            <a:endParaRPr lang="en-IN" dirty="0" smtClean="0"/>
          </a:p>
          <a:p>
            <a:pPr marL="214313" indent="-214313">
              <a:buFont typeface="Arial" panose="020B0604020202020204" pitchFamily="34" charset="0"/>
              <a:buChar char="•"/>
            </a:pPr>
            <a:r>
              <a:rPr lang="en-IN" dirty="0" smtClean="0"/>
              <a:t>Achyut Suresh Rao</a:t>
            </a:r>
          </a:p>
          <a:p>
            <a:pPr marL="214313" indent="-214313">
              <a:buFont typeface="Arial" panose="020B0604020202020204" pitchFamily="34" charset="0"/>
              <a:buChar char="•"/>
            </a:pPr>
            <a:r>
              <a:rPr lang="en-IN" dirty="0"/>
              <a:t>LIU </a:t>
            </a:r>
            <a:r>
              <a:rPr lang="en-IN" dirty="0" smtClean="0"/>
              <a:t>XINZHUO</a:t>
            </a:r>
          </a:p>
          <a:p>
            <a:pPr marL="214313" indent="-214313">
              <a:buFont typeface="Arial" panose="020B0604020202020204" pitchFamily="34" charset="0"/>
              <a:buChar char="•"/>
            </a:pPr>
            <a:r>
              <a:rPr lang="en-IN" dirty="0"/>
              <a:t>XIE JIABAO</a:t>
            </a:r>
          </a:p>
        </p:txBody>
      </p:sp>
      <p:sp>
        <p:nvSpPr>
          <p:cNvPr id="4" name="Slide Number Placeholder 3"/>
          <p:cNvSpPr>
            <a:spLocks noGrp="1"/>
          </p:cNvSpPr>
          <p:nvPr>
            <p:ph type="sldNum" sz="quarter" idx="12"/>
          </p:nvPr>
        </p:nvSpPr>
        <p:spPr/>
        <p:txBody>
          <a:bodyPr/>
          <a:lstStyle/>
          <a:p>
            <a:fld id="{24A0F28C-20EE-4B55-A037-6774DF0EE367}" type="slidenum">
              <a:rPr lang="en-IN" smtClean="0"/>
              <a:t>1</a:t>
            </a:fld>
            <a:endParaRPr lang="en-IN"/>
          </a:p>
        </p:txBody>
      </p:sp>
    </p:spTree>
    <p:extLst>
      <p:ext uri="{BB962C8B-B14F-4D97-AF65-F5344CB8AC3E}">
        <p14:creationId xmlns:p14="http://schemas.microsoft.com/office/powerpoint/2010/main" val="1366915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a:bodyPr>
          <a:lstStyle/>
          <a:p>
            <a:r>
              <a:rPr lang="en-US" dirty="0" smtClean="0"/>
              <a:t>Code Level</a:t>
            </a:r>
          </a:p>
          <a:p>
            <a:pPr marL="0" indent="0">
              <a:buNone/>
            </a:pPr>
            <a:r>
              <a:rPr lang="en-US" dirty="0" smtClean="0"/>
              <a:t>Integration of </a:t>
            </a:r>
            <a:r>
              <a:rPr lang="en-US" dirty="0" smtClean="0"/>
              <a:t>many frameworks may cause tight coupling between application class and framework class. </a:t>
            </a:r>
          </a:p>
          <a:p>
            <a:pPr marL="0" indent="0">
              <a:buNone/>
            </a:pPr>
            <a:r>
              <a:rPr lang="en-US" dirty="0" smtClean="0"/>
              <a:t>High </a:t>
            </a:r>
            <a:r>
              <a:rPr lang="en-US" dirty="0"/>
              <a:t>usage of frameworks means it is hard to </a:t>
            </a:r>
            <a:r>
              <a:rPr lang="en-US" dirty="0" smtClean="0"/>
              <a:t>re-engineer.</a:t>
            </a:r>
            <a:endParaRPr lang="en-US" dirty="0" smtClean="0"/>
          </a:p>
          <a:p>
            <a:r>
              <a:rPr lang="en-US" dirty="0" smtClean="0"/>
              <a:t>Design Level</a:t>
            </a:r>
          </a:p>
          <a:p>
            <a:pPr marL="0" indent="0">
              <a:buNone/>
            </a:pPr>
            <a:r>
              <a:rPr lang="en-US" dirty="0" smtClean="0"/>
              <a:t>No design documents found</a:t>
            </a:r>
            <a:endParaRPr lang="en-US" dirty="0" smtClean="0"/>
          </a:p>
          <a:p>
            <a:r>
              <a:rPr lang="en-US" dirty="0" smtClean="0"/>
              <a:t>Traceability</a:t>
            </a:r>
          </a:p>
          <a:p>
            <a:pPr marL="0" indent="0">
              <a:buNone/>
            </a:pPr>
            <a:r>
              <a:rPr lang="en-US" dirty="0" smtClean="0"/>
              <a:t>Server log, </a:t>
            </a:r>
            <a:r>
              <a:rPr lang="en-US" dirty="0" err="1"/>
              <a:t>QoS</a:t>
            </a:r>
            <a:r>
              <a:rPr lang="en-US" dirty="0"/>
              <a:t> (Quality Of Service)</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10</a:t>
            </a:fld>
            <a:endParaRPr lang="en-IN"/>
          </a:p>
        </p:txBody>
      </p:sp>
    </p:spTree>
    <p:extLst>
      <p:ext uri="{BB962C8B-B14F-4D97-AF65-F5344CB8AC3E}">
        <p14:creationId xmlns:p14="http://schemas.microsoft.com/office/powerpoint/2010/main" val="231499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Appropriateness </a:t>
            </a:r>
            <a:r>
              <a:rPr lang="en-US" dirty="0" err="1"/>
              <a:t>recognisability</a:t>
            </a:r>
            <a:r>
              <a:rPr lang="en-US" dirty="0"/>
              <a:t> </a:t>
            </a:r>
            <a:endParaRPr lang="en-US" dirty="0" smtClean="0"/>
          </a:p>
          <a:p>
            <a:pPr marL="0" lvl="0" indent="0">
              <a:buNone/>
            </a:pPr>
            <a:r>
              <a:rPr lang="en-US" dirty="0" smtClean="0"/>
              <a:t>	- Features List</a:t>
            </a:r>
          </a:p>
          <a:p>
            <a:pPr marL="0" lvl="0" indent="0">
              <a:buNone/>
            </a:pPr>
            <a:r>
              <a:rPr lang="en-US" dirty="0" smtClean="0"/>
              <a:t>	- </a:t>
            </a:r>
            <a:r>
              <a:rPr lang="en-US" dirty="0"/>
              <a:t>Demo site </a:t>
            </a:r>
            <a:endParaRPr lang="en-US" dirty="0" smtClean="0"/>
          </a:p>
          <a:p>
            <a:r>
              <a:rPr lang="en-US" dirty="0" smtClean="0"/>
              <a:t>Learnability</a:t>
            </a:r>
          </a:p>
          <a:p>
            <a:pPr marL="0" indent="0">
              <a:buNone/>
            </a:pPr>
            <a:r>
              <a:rPr lang="en-US" dirty="0"/>
              <a:t>	</a:t>
            </a:r>
            <a:r>
              <a:rPr lang="en-US" dirty="0" smtClean="0"/>
              <a:t>- Tuition documents</a:t>
            </a:r>
          </a:p>
          <a:p>
            <a:r>
              <a:rPr lang="en-US" dirty="0" smtClean="0"/>
              <a:t>Operability</a:t>
            </a:r>
          </a:p>
          <a:p>
            <a:pPr marL="0" indent="0">
              <a:buNone/>
            </a:pPr>
            <a:r>
              <a:rPr lang="en-US" dirty="0"/>
              <a:t>	- </a:t>
            </a:r>
            <a:r>
              <a:rPr lang="en-US" dirty="0" smtClean="0"/>
              <a:t>Provide CMS to customize UI</a:t>
            </a:r>
          </a:p>
          <a:p>
            <a:pPr marL="0" indent="0">
              <a:buNone/>
            </a:pPr>
            <a:r>
              <a:rPr lang="en-US" dirty="0" smtClean="0"/>
              <a:t>	- Provide admin dashboard to control and operate all </a:t>
            </a:r>
            <a:r>
              <a:rPr lang="en-US" dirty="0" smtClean="0"/>
              <a:t>		   store </a:t>
            </a:r>
            <a:r>
              <a:rPr lang="en-US" dirty="0" smtClean="0"/>
              <a:t>business</a:t>
            </a:r>
          </a:p>
          <a:p>
            <a:pPr marL="0" indent="0">
              <a:buNone/>
            </a:pPr>
            <a:r>
              <a:rPr lang="en-US" dirty="0" smtClean="0"/>
              <a:t>	- Provides </a:t>
            </a:r>
            <a:r>
              <a:rPr lang="en-US" dirty="0"/>
              <a:t>over 4000 Java classes </a:t>
            </a:r>
            <a:r>
              <a:rPr lang="en-US" dirty="0" smtClean="0"/>
              <a:t>and can be extend </a:t>
            </a:r>
            <a:r>
              <a:rPr lang="en-US" dirty="0" smtClean="0"/>
              <a:t>	</a:t>
            </a:r>
            <a:r>
              <a:rPr lang="en-US" dirty="0"/>
              <a:t> </a:t>
            </a:r>
            <a:r>
              <a:rPr lang="en-US" dirty="0" smtClean="0"/>
              <a:t>  	   </a:t>
            </a:r>
            <a:r>
              <a:rPr lang="en-US" dirty="0" smtClean="0"/>
              <a:t>entities </a:t>
            </a:r>
            <a:r>
              <a:rPr lang="en-US" dirty="0" smtClean="0"/>
              <a:t>and services</a:t>
            </a:r>
          </a:p>
          <a:p>
            <a:pPr marL="0" indent="0">
              <a:buNone/>
            </a:pPr>
            <a:endParaRPr lang="en-US" dirty="0" smtClean="0"/>
          </a:p>
          <a:p>
            <a:pPr marL="0" lvl="0" indent="0">
              <a:buNone/>
            </a:pPr>
            <a:endParaRPr lang="en-US" dirty="0" smtClean="0"/>
          </a:p>
        </p:txBody>
      </p:sp>
      <p:sp>
        <p:nvSpPr>
          <p:cNvPr id="4" name="Slide Number Placeholder 3"/>
          <p:cNvSpPr>
            <a:spLocks noGrp="1"/>
          </p:cNvSpPr>
          <p:nvPr>
            <p:ph type="sldNum" sz="quarter" idx="12"/>
          </p:nvPr>
        </p:nvSpPr>
        <p:spPr/>
        <p:txBody>
          <a:bodyPr/>
          <a:lstStyle/>
          <a:p>
            <a:fld id="{24A0F28C-20EE-4B55-A037-6774DF0EE367}" type="slidenum">
              <a:rPr lang="en-IN" smtClean="0"/>
              <a:t>11</a:t>
            </a:fld>
            <a:endParaRPr lang="en-IN"/>
          </a:p>
        </p:txBody>
      </p:sp>
    </p:spTree>
    <p:extLst>
      <p:ext uri="{BB962C8B-B14F-4D97-AF65-F5344CB8AC3E}">
        <p14:creationId xmlns:p14="http://schemas.microsoft.com/office/powerpoint/2010/main" val="3237917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p:txBody>
          <a:bodyPr>
            <a:normAutofit/>
          </a:bodyPr>
          <a:lstStyle/>
          <a:p>
            <a:r>
              <a:rPr lang="en-US" dirty="0"/>
              <a:t>Spring MVC and </a:t>
            </a:r>
            <a:r>
              <a:rPr lang="en-US" dirty="0" err="1"/>
              <a:t>Thymeleaf</a:t>
            </a:r>
            <a:r>
              <a:rPr lang="en-US" dirty="0"/>
              <a:t> provide with dynamic user interface and </a:t>
            </a:r>
            <a:r>
              <a:rPr lang="en-US" dirty="0" err="1"/>
              <a:t>templating</a:t>
            </a:r>
            <a:r>
              <a:rPr lang="en-US" dirty="0"/>
              <a:t> engineer so user can choose their favorite UI template and customize. And also they can implement more entities and services for extension.</a:t>
            </a:r>
          </a:p>
          <a:p>
            <a:r>
              <a:rPr lang="en-US" dirty="0"/>
              <a:t>Broadleaf Commerce is an </a:t>
            </a:r>
            <a:r>
              <a:rPr lang="en-US" dirty="0" err="1"/>
              <a:t>eCommerce</a:t>
            </a:r>
            <a:r>
              <a:rPr lang="en-US" dirty="0"/>
              <a:t> development framework. </a:t>
            </a:r>
            <a:r>
              <a:rPr lang="en-US" dirty="0" smtClean="0"/>
              <a:t>As </a:t>
            </a:r>
            <a:r>
              <a:rPr lang="en-US" dirty="0"/>
              <a:t>a framework, Broadleaf provides a mechanism to extend, override, and customize any part of the core functionality without changing the code</a:t>
            </a:r>
            <a:r>
              <a:rPr lang="en-US" dirty="0" smtClean="0"/>
              <a:t>.</a:t>
            </a:r>
            <a:endParaRPr 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12</a:t>
            </a:fld>
            <a:endParaRPr lang="en-IN"/>
          </a:p>
        </p:txBody>
      </p:sp>
    </p:spTree>
    <p:extLst>
      <p:ext uri="{BB962C8B-B14F-4D97-AF65-F5344CB8AC3E}">
        <p14:creationId xmlns:p14="http://schemas.microsoft.com/office/powerpoint/2010/main" val="372698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Portability</a:t>
            </a:r>
            <a:endParaRPr lang="en-US" dirty="0"/>
          </a:p>
        </p:txBody>
      </p:sp>
      <p:sp>
        <p:nvSpPr>
          <p:cNvPr id="3" name="Content Placeholder 2"/>
          <p:cNvSpPr>
            <a:spLocks noGrp="1"/>
          </p:cNvSpPr>
          <p:nvPr>
            <p:ph idx="1"/>
          </p:nvPr>
        </p:nvSpPr>
        <p:spPr>
          <a:xfrm>
            <a:off x="1942415" y="2133600"/>
            <a:ext cx="6591985" cy="4241442"/>
          </a:xfrm>
        </p:spPr>
        <p:txBody>
          <a:bodyPr>
            <a:normAutofit fontScale="55000" lnSpcReduction="20000"/>
          </a:bodyPr>
          <a:lstStyle/>
          <a:p>
            <a:r>
              <a:rPr lang="en-US" sz="2900" dirty="0" smtClean="0"/>
              <a:t>Server</a:t>
            </a:r>
          </a:p>
          <a:p>
            <a:pPr marL="0" indent="0">
              <a:buNone/>
            </a:pPr>
            <a:r>
              <a:rPr lang="en-US" sz="2900" dirty="0" smtClean="0"/>
              <a:t>	- Require servlet container</a:t>
            </a:r>
          </a:p>
          <a:p>
            <a:pPr marL="0" indent="0">
              <a:buNone/>
            </a:pPr>
            <a:r>
              <a:rPr lang="en-US" sz="2900" dirty="0"/>
              <a:t>	</a:t>
            </a:r>
            <a:r>
              <a:rPr lang="en-US" sz="2900" dirty="0" smtClean="0"/>
              <a:t>- Have tested with Tomcat, Jetty, </a:t>
            </a:r>
            <a:r>
              <a:rPr lang="en-US" sz="2900" dirty="0" err="1" smtClean="0"/>
              <a:t>JBoss</a:t>
            </a:r>
            <a:r>
              <a:rPr lang="en-US" sz="2900" dirty="0" smtClean="0"/>
              <a:t>, WebLogic and </a:t>
            </a:r>
            <a:r>
              <a:rPr lang="en-US" sz="2900" dirty="0" smtClean="0"/>
              <a:t>	  	 	  </a:t>
            </a:r>
            <a:r>
              <a:rPr lang="en-US" sz="2900" dirty="0" err="1" smtClean="0"/>
              <a:t>WebSphere</a:t>
            </a:r>
            <a:r>
              <a:rPr lang="en-US" sz="2900" dirty="0" smtClean="0"/>
              <a:t>  </a:t>
            </a:r>
            <a:endParaRPr lang="en-US" sz="2900" dirty="0" smtClean="0"/>
          </a:p>
          <a:p>
            <a:r>
              <a:rPr lang="en-US" sz="2900" dirty="0" smtClean="0"/>
              <a:t>Database</a:t>
            </a:r>
          </a:p>
          <a:p>
            <a:pPr marL="0" indent="0">
              <a:buNone/>
            </a:pPr>
            <a:r>
              <a:rPr lang="en-US" sz="2900" dirty="0" smtClean="0"/>
              <a:t>	- Require SQL data storage</a:t>
            </a:r>
          </a:p>
          <a:p>
            <a:pPr marL="0" indent="0">
              <a:buNone/>
            </a:pPr>
            <a:r>
              <a:rPr lang="en-US" sz="2900" dirty="0"/>
              <a:t>	</a:t>
            </a:r>
            <a:r>
              <a:rPr lang="en-US" sz="2900" dirty="0" smtClean="0"/>
              <a:t>- Have tested with </a:t>
            </a:r>
            <a:r>
              <a:rPr lang="en-US" sz="2900" dirty="0"/>
              <a:t>MySQL 5.1, Oracle 9i and 10g, and </a:t>
            </a:r>
            <a:r>
              <a:rPr lang="en-US" sz="2900" dirty="0" smtClean="0"/>
              <a:t>	   	 	  HSQLDB</a:t>
            </a:r>
            <a:endParaRPr lang="en-US" sz="2900" dirty="0" smtClean="0"/>
          </a:p>
          <a:p>
            <a:r>
              <a:rPr lang="en-US" sz="2900" dirty="0" smtClean="0"/>
              <a:t>Cloud</a:t>
            </a:r>
          </a:p>
          <a:p>
            <a:pPr marL="0" indent="0">
              <a:buNone/>
            </a:pPr>
            <a:r>
              <a:rPr lang="en-US" sz="2900" dirty="0"/>
              <a:t>	</a:t>
            </a:r>
            <a:r>
              <a:rPr lang="en-US" sz="2900" dirty="0" smtClean="0"/>
              <a:t>- Have deployed on </a:t>
            </a:r>
            <a:r>
              <a:rPr lang="en-US" sz="2900" dirty="0"/>
              <a:t>Amazon EC2, Rackspace Cloud, </a:t>
            </a:r>
            <a:r>
              <a:rPr lang="en-US" sz="2900" dirty="0" smtClean="0"/>
              <a:t>	</a:t>
            </a:r>
            <a:r>
              <a:rPr lang="en-US" sz="2900" dirty="0" err="1" smtClean="0"/>
              <a:t>CloudBees</a:t>
            </a:r>
            <a:r>
              <a:rPr lang="en-US" sz="2900" dirty="0"/>
              <a:t>, </a:t>
            </a:r>
            <a:r>
              <a:rPr lang="en-US" sz="2900" dirty="0" err="1"/>
              <a:t>CloudFoundry</a:t>
            </a:r>
            <a:r>
              <a:rPr lang="en-US" sz="2900" dirty="0"/>
              <a:t>, </a:t>
            </a:r>
            <a:r>
              <a:rPr lang="en-US" sz="2900" dirty="0" err="1"/>
              <a:t>Hiroku</a:t>
            </a:r>
            <a:r>
              <a:rPr lang="en-US" sz="2900" dirty="0"/>
              <a:t>, and Amazon Elastic </a:t>
            </a:r>
            <a:r>
              <a:rPr lang="en-US" sz="2900" dirty="0" smtClean="0"/>
              <a:t>	 	Beanstalk</a:t>
            </a:r>
            <a:endParaRPr lang="en-US" sz="2900" dirty="0" smtClean="0"/>
          </a:p>
          <a:p>
            <a:pPr marL="0" indent="0">
              <a:buNone/>
            </a:pPr>
            <a:endParaRPr lang="en-US" dirty="0" smtClean="0"/>
          </a:p>
          <a:p>
            <a:pPr marL="0" indent="0">
              <a:buNone/>
            </a:pPr>
            <a:r>
              <a:rPr lang="en-US" sz="2600" dirty="0" smtClean="0"/>
              <a:t>* Integrated </a:t>
            </a:r>
            <a:r>
              <a:rPr lang="en-US" sz="2600" dirty="0"/>
              <a:t>many frameworks which may cause risk to port </a:t>
            </a:r>
            <a:r>
              <a:rPr lang="en-US" sz="2600" dirty="0" smtClean="0"/>
              <a:t>application.</a:t>
            </a:r>
            <a:endParaRPr lang="en-US" sz="2600" dirty="0"/>
          </a:p>
        </p:txBody>
      </p:sp>
      <p:sp>
        <p:nvSpPr>
          <p:cNvPr id="4" name="Slide Number Placeholder 3"/>
          <p:cNvSpPr>
            <a:spLocks noGrp="1"/>
          </p:cNvSpPr>
          <p:nvPr>
            <p:ph type="sldNum" sz="quarter" idx="12"/>
          </p:nvPr>
        </p:nvSpPr>
        <p:spPr/>
        <p:txBody>
          <a:bodyPr/>
          <a:lstStyle/>
          <a:p>
            <a:fld id="{24A0F28C-20EE-4B55-A037-6774DF0EE367}" type="slidenum">
              <a:rPr lang="en-IN" smtClean="0"/>
              <a:t>13</a:t>
            </a:fld>
            <a:endParaRPr lang="en-IN"/>
          </a:p>
        </p:txBody>
      </p:sp>
    </p:spTree>
    <p:extLst>
      <p:ext uri="{BB962C8B-B14F-4D97-AF65-F5344CB8AC3E}">
        <p14:creationId xmlns:p14="http://schemas.microsoft.com/office/powerpoint/2010/main" val="1591336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068" y="908945"/>
            <a:ext cx="6686549" cy="1101600"/>
          </a:xfrm>
        </p:spPr>
        <p:txBody>
          <a:bodyPr/>
          <a:lstStyle/>
          <a:p>
            <a:r>
              <a:rPr lang="en-IN" dirty="0" smtClean="0"/>
              <a:t>Scalability</a:t>
            </a:r>
            <a:endParaRPr lang="en-IN" dirty="0"/>
          </a:p>
        </p:txBody>
      </p:sp>
      <p:sp>
        <p:nvSpPr>
          <p:cNvPr id="7" name="Text Placeholder 6"/>
          <p:cNvSpPr>
            <a:spLocks noGrp="1"/>
          </p:cNvSpPr>
          <p:nvPr>
            <p:ph type="body" idx="1"/>
          </p:nvPr>
        </p:nvSpPr>
        <p:spPr>
          <a:xfrm>
            <a:off x="1739068" y="4621235"/>
            <a:ext cx="6686549" cy="645300"/>
          </a:xfrm>
        </p:spPr>
        <p:txBody>
          <a:bodyPr>
            <a:normAutofit lnSpcReduction="10000"/>
          </a:bodyPr>
          <a:lstStyle/>
          <a:p>
            <a:r>
              <a:rPr lang="en-US" dirty="0"/>
              <a:t>Broadleaf Commerce scales horizontally by adding additional </a:t>
            </a:r>
            <a:r>
              <a:rPr lang="en-US" dirty="0" smtClean="0"/>
              <a:t>servers</a:t>
            </a:r>
            <a:endParaRPr lang="en-IN" dirty="0"/>
          </a:p>
        </p:txBody>
      </p:sp>
      <p:pic>
        <p:nvPicPr>
          <p:cNvPr id="5" name="Content Placeholder 4"/>
          <p:cNvPicPr>
            <a:picLocks noGrp="1" noChangeAspect="1"/>
          </p:cNvPicPr>
          <p:nvPr>
            <p:ph sz="half" idx="4294967295"/>
          </p:nvPr>
        </p:nvPicPr>
        <p:blipFill>
          <a:blip r:embed="rId2"/>
          <a:stretch>
            <a:fillRect/>
          </a:stretch>
        </p:blipFill>
        <p:spPr>
          <a:xfrm>
            <a:off x="1739068" y="2525713"/>
            <a:ext cx="3617913" cy="1577975"/>
          </a:xfrm>
          <a:prstGeom prst="rect">
            <a:avLst/>
          </a:prstGeom>
        </p:spPr>
      </p:pic>
      <p:pic>
        <p:nvPicPr>
          <p:cNvPr id="6" name="Content Placeholder 5"/>
          <p:cNvPicPr>
            <a:picLocks noGrp="1" noChangeAspect="1"/>
          </p:cNvPicPr>
          <p:nvPr>
            <p:ph sz="half" idx="4294967295"/>
          </p:nvPr>
        </p:nvPicPr>
        <p:blipFill>
          <a:blip r:embed="rId3"/>
          <a:stretch>
            <a:fillRect/>
          </a:stretch>
        </p:blipFill>
        <p:spPr>
          <a:xfrm>
            <a:off x="5522174" y="2524126"/>
            <a:ext cx="3454400" cy="1579562"/>
          </a:xfrm>
          <a:prstGeom prst="rect">
            <a:avLst/>
          </a:prstGeom>
        </p:spPr>
      </p:pic>
      <p:sp>
        <p:nvSpPr>
          <p:cNvPr id="3" name="Slide Number Placeholder 2"/>
          <p:cNvSpPr>
            <a:spLocks noGrp="1"/>
          </p:cNvSpPr>
          <p:nvPr>
            <p:ph type="sldNum" sz="quarter" idx="12"/>
          </p:nvPr>
        </p:nvSpPr>
        <p:spPr/>
        <p:txBody>
          <a:bodyPr/>
          <a:lstStyle/>
          <a:p>
            <a:fld id="{24A0F28C-20EE-4B55-A037-6774DF0EE367}" type="slidenum">
              <a:rPr lang="en-IN" smtClean="0"/>
              <a:t>14</a:t>
            </a:fld>
            <a:endParaRPr lang="en-IN"/>
          </a:p>
        </p:txBody>
      </p:sp>
    </p:spTree>
    <p:extLst>
      <p:ext uri="{BB962C8B-B14F-4D97-AF65-F5344CB8AC3E}">
        <p14:creationId xmlns:p14="http://schemas.microsoft.com/office/powerpoint/2010/main" val="558784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Project Description</a:t>
            </a:r>
          </a:p>
          <a:p>
            <a:r>
              <a:rPr lang="en-IN" dirty="0" smtClean="0"/>
              <a:t>Product History</a:t>
            </a:r>
          </a:p>
          <a:p>
            <a:r>
              <a:rPr lang="en-IN" dirty="0" smtClean="0"/>
              <a:t>Product structure</a:t>
            </a:r>
          </a:p>
          <a:p>
            <a:r>
              <a:rPr lang="en-IN" dirty="0" smtClean="0"/>
              <a:t>Defect Management</a:t>
            </a:r>
          </a:p>
          <a:p>
            <a:r>
              <a:rPr lang="en-IN" dirty="0" smtClean="0"/>
              <a:t>Appraisal of the Product and Management</a:t>
            </a:r>
            <a:endParaRPr lang="en-IN" dirty="0"/>
          </a:p>
        </p:txBody>
      </p:sp>
      <p:sp>
        <p:nvSpPr>
          <p:cNvPr id="4" name="Slide Number Placeholder 3"/>
          <p:cNvSpPr>
            <a:spLocks noGrp="1"/>
          </p:cNvSpPr>
          <p:nvPr>
            <p:ph type="sldNum" sz="quarter" idx="12"/>
          </p:nvPr>
        </p:nvSpPr>
        <p:spPr/>
        <p:txBody>
          <a:bodyPr/>
          <a:lstStyle/>
          <a:p>
            <a:fld id="{24A0F28C-20EE-4B55-A037-6774DF0EE367}" type="slidenum">
              <a:rPr lang="en-IN" smtClean="0"/>
              <a:t>2</a:t>
            </a:fld>
            <a:endParaRPr lang="en-IN"/>
          </a:p>
        </p:txBody>
      </p:sp>
    </p:spTree>
    <p:extLst>
      <p:ext uri="{BB962C8B-B14F-4D97-AF65-F5344CB8AC3E}">
        <p14:creationId xmlns:p14="http://schemas.microsoft.com/office/powerpoint/2010/main" val="67631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1737193" y="3382018"/>
            <a:ext cx="6686549" cy="1180601"/>
          </a:xfrm>
        </p:spPr>
        <p:txBody>
          <a:bodyPr>
            <a:normAutofit fontScale="92500" lnSpcReduction="20000"/>
          </a:bodyPr>
          <a:lstStyle/>
          <a:p>
            <a:r>
              <a:rPr lang="en-IN" sz="1800" b="1" dirty="0"/>
              <a:t>Goal</a:t>
            </a:r>
          </a:p>
          <a:p>
            <a:r>
              <a:rPr lang="en-IN" dirty="0"/>
              <a:t>Facilitates development of enterprise-class, commerce driven sites by providing a robust and service oriented platform that takes care of core functionality.</a:t>
            </a:r>
          </a:p>
          <a:p>
            <a:endParaRPr lang="en-IN" dirty="0"/>
          </a:p>
        </p:txBody>
      </p:sp>
      <p:pic>
        <p:nvPicPr>
          <p:cNvPr id="12" name="Content Placeholder 11"/>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35729" y="717505"/>
            <a:ext cx="4689475" cy="1589088"/>
          </a:xfrm>
        </p:spPr>
      </p:pic>
      <p:sp>
        <p:nvSpPr>
          <p:cNvPr id="2" name="Slide Number Placeholder 1"/>
          <p:cNvSpPr>
            <a:spLocks noGrp="1"/>
          </p:cNvSpPr>
          <p:nvPr>
            <p:ph type="sldNum" sz="quarter" idx="12"/>
          </p:nvPr>
        </p:nvSpPr>
        <p:spPr/>
        <p:txBody>
          <a:bodyPr/>
          <a:lstStyle/>
          <a:p>
            <a:fld id="{24A0F28C-20EE-4B55-A037-6774DF0EE367}" type="slidenum">
              <a:rPr lang="en-IN" smtClean="0"/>
              <a:t>3</a:t>
            </a:fld>
            <a:endParaRPr lang="en-IN"/>
          </a:p>
        </p:txBody>
      </p:sp>
    </p:spTree>
    <p:extLst>
      <p:ext uri="{BB962C8B-B14F-4D97-AF65-F5344CB8AC3E}">
        <p14:creationId xmlns:p14="http://schemas.microsoft.com/office/powerpoint/2010/main" val="28278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941910" y="1440692"/>
            <a:ext cx="6686549" cy="3762373"/>
          </a:xfrm>
        </p:spPr>
        <p:txBody>
          <a:bodyPr>
            <a:normAutofit fontScale="85000" lnSpcReduction="20000"/>
          </a:bodyPr>
          <a:lstStyle/>
          <a:p>
            <a:r>
              <a:rPr lang="en-IN" sz="4200" dirty="0" smtClean="0"/>
              <a:t>Product</a:t>
            </a:r>
          </a:p>
          <a:p>
            <a:endParaRPr lang="en-IN" sz="4200" b="1" dirty="0"/>
          </a:p>
          <a:p>
            <a:pPr marL="257175" indent="-257175">
              <a:buFont typeface="Arial" panose="020B0604020202020204" pitchFamily="34" charset="0"/>
              <a:buChar char="•"/>
            </a:pPr>
            <a:r>
              <a:rPr lang="en-IN" sz="1800" dirty="0"/>
              <a:t>Enterprise level open-source E-Commerce framework written in Java on top of Spring Framework.</a:t>
            </a:r>
          </a:p>
          <a:p>
            <a:pPr marL="257175" indent="-257175">
              <a:buFont typeface="Arial" panose="020B0604020202020204" pitchFamily="34" charset="0"/>
              <a:buChar char="•"/>
            </a:pPr>
            <a:r>
              <a:rPr lang="en-IN" sz="1800" dirty="0"/>
              <a:t>The Broadleaf framework is designed to allow you to extend any entity, add your own custom entities, and replace or extend any service, DAO, or create custom controllers.</a:t>
            </a:r>
          </a:p>
          <a:p>
            <a:pPr marL="257175" indent="-257175">
              <a:buFont typeface="Arial" panose="020B0604020202020204" pitchFamily="34" charset="0"/>
              <a:buChar char="•"/>
            </a:pPr>
            <a:r>
              <a:rPr lang="en-IN" sz="1800" dirty="0"/>
              <a:t>Content Management System: Products and </a:t>
            </a:r>
            <a:r>
              <a:rPr lang="en-IN" sz="1800" dirty="0" err="1"/>
              <a:t>catalog</a:t>
            </a:r>
            <a:r>
              <a:rPr lang="en-IN" sz="1800" dirty="0"/>
              <a:t> information management.</a:t>
            </a:r>
          </a:p>
          <a:p>
            <a:pPr marL="257175" indent="-257175">
              <a:buFont typeface="Arial" panose="020B0604020202020204" pitchFamily="34" charset="0"/>
              <a:buChar char="•"/>
            </a:pPr>
            <a:r>
              <a:rPr lang="en-IN" sz="1800" dirty="0"/>
              <a:t>Multi-Everything: Multi-tenant, multi-site, multi-currency and multi-channel.</a:t>
            </a:r>
          </a:p>
          <a:p>
            <a:pPr marL="257175" indent="-257175">
              <a:buFont typeface="Arial" panose="020B0604020202020204" pitchFamily="34" charset="0"/>
              <a:buChar char="•"/>
            </a:pPr>
            <a:r>
              <a:rPr lang="en-IN" sz="1800" dirty="0"/>
              <a:t>Customer Management</a:t>
            </a:r>
          </a:p>
          <a:p>
            <a:endParaRPr lang="en-IN" sz="1800" b="1" dirty="0"/>
          </a:p>
        </p:txBody>
      </p:sp>
      <p:sp>
        <p:nvSpPr>
          <p:cNvPr id="2" name="Slide Number Placeholder 1"/>
          <p:cNvSpPr>
            <a:spLocks noGrp="1"/>
          </p:cNvSpPr>
          <p:nvPr>
            <p:ph type="sldNum" sz="quarter" idx="12"/>
          </p:nvPr>
        </p:nvSpPr>
        <p:spPr/>
        <p:txBody>
          <a:bodyPr/>
          <a:lstStyle/>
          <a:p>
            <a:fld id="{24A0F28C-20EE-4B55-A037-6774DF0EE367}" type="slidenum">
              <a:rPr lang="en-IN" smtClean="0"/>
              <a:t>4</a:t>
            </a:fld>
            <a:endParaRPr lang="en-IN"/>
          </a:p>
        </p:txBody>
      </p:sp>
    </p:spTree>
    <p:extLst>
      <p:ext uri="{BB962C8B-B14F-4D97-AF65-F5344CB8AC3E}">
        <p14:creationId xmlns:p14="http://schemas.microsoft.com/office/powerpoint/2010/main" val="3643174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a:t>
            </a:r>
            <a:endParaRPr lang="en-IN" dirty="0"/>
          </a:p>
        </p:txBody>
      </p:sp>
      <p:sp>
        <p:nvSpPr>
          <p:cNvPr id="3" name="Text Placeholder 2"/>
          <p:cNvSpPr>
            <a:spLocks noGrp="1"/>
          </p:cNvSpPr>
          <p:nvPr>
            <p:ph idx="1"/>
          </p:nvPr>
        </p:nvSpPr>
        <p:spPr>
          <a:xfrm>
            <a:off x="1945201" y="1612608"/>
            <a:ext cx="6686550" cy="3168068"/>
          </a:xfrm>
        </p:spPr>
        <p:txBody>
          <a:bodyPr>
            <a:normAutofit fontScale="92500" lnSpcReduction="20000"/>
          </a:bodyPr>
          <a:lstStyle/>
          <a:p>
            <a:r>
              <a:rPr lang="en-US" dirty="0"/>
              <a:t>Agile Scrum</a:t>
            </a:r>
            <a:endParaRPr lang="en-IN"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pPr marL="0" indent="0">
              <a:buNone/>
            </a:pPr>
            <a:r>
              <a:rPr lang="en-IN" dirty="0" smtClean="0"/>
              <a:t>Evidence</a:t>
            </a:r>
            <a:endParaRPr lang="en-IN" dirty="0"/>
          </a:p>
          <a:p>
            <a:pPr marL="0" indent="0">
              <a:buNone/>
            </a:pPr>
            <a:endParaRPr lang="en-IN" b="1" dirty="0"/>
          </a:p>
        </p:txBody>
      </p:sp>
      <p:pic>
        <p:nvPicPr>
          <p:cNvPr id="4" name="Picture 3" descr="https://upload.wikimedia.org/wikipedia/commons/thumb/5/58/Scrum_process.svg/2000px-Scrum_process.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446" y="1612608"/>
            <a:ext cx="4457700" cy="22288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391446" y="4841339"/>
            <a:ext cx="4457700" cy="485775"/>
          </a:xfrm>
          <a:prstGeom prst="rect">
            <a:avLst/>
          </a:prstGeom>
          <a:noFill/>
          <a:ln>
            <a:noFill/>
          </a:ln>
        </p:spPr>
      </p:pic>
      <p:sp>
        <p:nvSpPr>
          <p:cNvPr id="6" name="Slide Number Placeholder 5"/>
          <p:cNvSpPr>
            <a:spLocks noGrp="1"/>
          </p:cNvSpPr>
          <p:nvPr>
            <p:ph type="sldNum" sz="quarter" idx="12"/>
          </p:nvPr>
        </p:nvSpPr>
        <p:spPr/>
        <p:txBody>
          <a:bodyPr/>
          <a:lstStyle/>
          <a:p>
            <a:fld id="{24A0F28C-20EE-4B55-A037-6774DF0EE367}" type="slidenum">
              <a:rPr lang="en-IN" smtClean="0"/>
              <a:t>5</a:t>
            </a:fld>
            <a:endParaRPr lang="en-IN"/>
          </a:p>
        </p:txBody>
      </p:sp>
    </p:spTree>
    <p:extLst>
      <p:ext uri="{BB962C8B-B14F-4D97-AF65-F5344CB8AC3E}">
        <p14:creationId xmlns:p14="http://schemas.microsoft.com/office/powerpoint/2010/main" val="2025289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History</a:t>
            </a:r>
            <a:endParaRPr lang="en-IN" dirty="0"/>
          </a:p>
        </p:txBody>
      </p:sp>
      <p:sp>
        <p:nvSpPr>
          <p:cNvPr id="3" name="Text Placeholder 2"/>
          <p:cNvSpPr>
            <a:spLocks noGrp="1"/>
          </p:cNvSpPr>
          <p:nvPr>
            <p:ph sz="half" idx="1"/>
          </p:nvPr>
        </p:nvSpPr>
        <p:spPr>
          <a:xfrm>
            <a:off x="1944693" y="2468016"/>
            <a:ext cx="3235398" cy="2833217"/>
          </a:xfrm>
        </p:spPr>
        <p:txBody>
          <a:bodyPr>
            <a:normAutofit lnSpcReduction="10000"/>
          </a:bodyPr>
          <a:lstStyle/>
          <a:p>
            <a:r>
              <a:rPr lang="en-IN" sz="1800" b="1" dirty="0"/>
              <a:t>Releases</a:t>
            </a:r>
          </a:p>
          <a:p>
            <a:r>
              <a:rPr lang="en-US" sz="1200" dirty="0">
                <a:solidFill>
                  <a:srgbClr val="4F4F4F"/>
                </a:solidFill>
                <a:latin typeface="proxima-nova"/>
              </a:rPr>
              <a:t>The </a:t>
            </a:r>
            <a:r>
              <a:rPr lang="en-US" sz="1200" dirty="0">
                <a:solidFill>
                  <a:srgbClr val="C7254E"/>
                </a:solidFill>
                <a:latin typeface="Monaco"/>
              </a:rPr>
              <a:t>master</a:t>
            </a:r>
            <a:r>
              <a:rPr lang="en-US" sz="1200" dirty="0">
                <a:solidFill>
                  <a:srgbClr val="4F4F4F"/>
                </a:solidFill>
                <a:latin typeface="proxima-nova"/>
              </a:rPr>
              <a:t> branch will always represent the latest GA release</a:t>
            </a:r>
          </a:p>
          <a:p>
            <a:pPr lvl="0"/>
            <a:r>
              <a:rPr lang="en-US" sz="1200" dirty="0">
                <a:solidFill>
                  <a:srgbClr val="4F4F4F"/>
                </a:solidFill>
                <a:latin typeface="proxima-nova"/>
              </a:rPr>
              <a:t>The </a:t>
            </a:r>
            <a:r>
              <a:rPr lang="en-US" sz="1200" dirty="0">
                <a:solidFill>
                  <a:srgbClr val="C7254E"/>
                </a:solidFill>
                <a:latin typeface="Monaco"/>
              </a:rPr>
              <a:t>develop</a:t>
            </a:r>
            <a:r>
              <a:rPr lang="en-US" sz="1200" dirty="0">
                <a:solidFill>
                  <a:srgbClr val="4F4F4F"/>
                </a:solidFill>
                <a:latin typeface="proxima-nova"/>
              </a:rPr>
              <a:t> branch is what we generally work on day to day and holds the latest code</a:t>
            </a:r>
          </a:p>
          <a:p>
            <a:r>
              <a:rPr lang="en-US" sz="1200" dirty="0">
                <a:solidFill>
                  <a:srgbClr val="4F4F4F"/>
                </a:solidFill>
                <a:latin typeface="proxima-nova"/>
              </a:rPr>
              <a:t>They also have support branches, which generally take the form </a:t>
            </a:r>
            <a:r>
              <a:rPr lang="en-US" sz="1050" dirty="0">
                <a:solidFill>
                  <a:srgbClr val="C7254E"/>
                </a:solidFill>
                <a:latin typeface="Monaco"/>
              </a:rPr>
              <a:t>BroadleafCommerce-2.0.0-M1-x</a:t>
            </a:r>
            <a:endParaRPr lang="en-US" sz="1050" dirty="0">
              <a:solidFill>
                <a:schemeClr val="tx1"/>
              </a:solidFill>
              <a:latin typeface="Arial" panose="020B0604020202020204" pitchFamily="34" charset="0"/>
            </a:endParaRPr>
          </a:p>
          <a:p>
            <a:pPr lvl="0"/>
            <a:r>
              <a:rPr lang="en-US" sz="1200" dirty="0"/>
              <a:t>Feature branches do not necessarily adhere to any specific naming strategy</a:t>
            </a:r>
            <a:endParaRPr lang="en-US" sz="1200" dirty="0">
              <a:solidFill>
                <a:schemeClr val="tx1"/>
              </a:solidFill>
              <a:latin typeface="Arial" panose="020B0604020202020204" pitchFamily="34" charset="0"/>
            </a:endParaRPr>
          </a:p>
          <a:p>
            <a:endParaRPr lang="en-IN" sz="1500" b="1"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3531" y="2468016"/>
            <a:ext cx="3234929" cy="2800650"/>
          </a:xfrm>
        </p:spPr>
      </p:pic>
      <p:sp>
        <p:nvSpPr>
          <p:cNvPr id="4" name="Slide Number Placeholder 3"/>
          <p:cNvSpPr>
            <a:spLocks noGrp="1"/>
          </p:cNvSpPr>
          <p:nvPr>
            <p:ph type="sldNum" sz="quarter" idx="12"/>
          </p:nvPr>
        </p:nvSpPr>
        <p:spPr/>
        <p:txBody>
          <a:bodyPr/>
          <a:lstStyle/>
          <a:p>
            <a:fld id="{24A0F28C-20EE-4B55-A037-6774DF0EE367}" type="slidenum">
              <a:rPr lang="en-IN" smtClean="0"/>
              <a:t>6</a:t>
            </a:fld>
            <a:endParaRPr lang="en-IN"/>
          </a:p>
        </p:txBody>
      </p:sp>
    </p:spTree>
    <p:extLst>
      <p:ext uri="{BB962C8B-B14F-4D97-AF65-F5344CB8AC3E}">
        <p14:creationId xmlns:p14="http://schemas.microsoft.com/office/powerpoint/2010/main" val="1563760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Branching Strategy</a:t>
            </a:r>
            <a:endParaRPr lang="en-IN" dirty="0"/>
          </a:p>
        </p:txBody>
      </p:sp>
      <p:pic>
        <p:nvPicPr>
          <p:cNvPr id="7" name="Content Placeholder 6"/>
          <p:cNvPicPr>
            <a:picLocks noGrp="1" noChangeAspect="1"/>
          </p:cNvPicPr>
          <p:nvPr>
            <p:ph idx="1"/>
          </p:nvPr>
        </p:nvPicPr>
        <p:blipFill>
          <a:blip r:embed="rId2"/>
          <a:stretch>
            <a:fillRect/>
          </a:stretch>
        </p:blipFill>
        <p:spPr>
          <a:xfrm>
            <a:off x="3419341" y="1939075"/>
            <a:ext cx="3470480" cy="3791822"/>
          </a:xfrm>
          <a:prstGeom prst="rect">
            <a:avLst/>
          </a:prstGeom>
        </p:spPr>
      </p:pic>
      <p:sp>
        <p:nvSpPr>
          <p:cNvPr id="2" name="Slide Number Placeholder 1"/>
          <p:cNvSpPr>
            <a:spLocks noGrp="1"/>
          </p:cNvSpPr>
          <p:nvPr>
            <p:ph type="sldNum" sz="quarter" idx="12"/>
          </p:nvPr>
        </p:nvSpPr>
        <p:spPr/>
        <p:txBody>
          <a:bodyPr/>
          <a:lstStyle/>
          <a:p>
            <a:fld id="{24A0F28C-20EE-4B55-A037-6774DF0EE367}" type="slidenum">
              <a:rPr lang="en-IN" smtClean="0"/>
              <a:t>7</a:t>
            </a:fld>
            <a:endParaRPr lang="en-IN"/>
          </a:p>
        </p:txBody>
      </p:sp>
    </p:spTree>
    <p:extLst>
      <p:ext uri="{BB962C8B-B14F-4D97-AF65-F5344CB8AC3E}">
        <p14:creationId xmlns:p14="http://schemas.microsoft.com/office/powerpoint/2010/main" val="2473199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Adoption</a:t>
            </a:r>
            <a:endParaRPr lang="en-IN" dirty="0"/>
          </a:p>
        </p:txBody>
      </p:sp>
      <p:sp>
        <p:nvSpPr>
          <p:cNvPr id="3" name="Content Placeholder 2"/>
          <p:cNvSpPr>
            <a:spLocks noGrp="1"/>
          </p:cNvSpPr>
          <p:nvPr>
            <p:ph sz="half" idx="1"/>
          </p:nvPr>
        </p:nvSpPr>
        <p:spPr/>
        <p:txBody>
          <a:bodyPr/>
          <a:lstStyle/>
          <a:p>
            <a:r>
              <a:rPr lang="en-IN" dirty="0" smtClean="0"/>
              <a:t>The Container Store : Home/Office supplies</a:t>
            </a:r>
          </a:p>
          <a:p>
            <a:r>
              <a:rPr lang="en-IN" dirty="0" err="1" smtClean="0"/>
              <a:t>Vology</a:t>
            </a:r>
            <a:r>
              <a:rPr lang="en-IN" dirty="0" smtClean="0"/>
              <a:t> : Network Hardware store</a:t>
            </a:r>
          </a:p>
          <a:p>
            <a:r>
              <a:rPr lang="en-IN" dirty="0" smtClean="0"/>
              <a:t>Pep Boys : Auto parts store</a:t>
            </a:r>
          </a:p>
          <a:p>
            <a:r>
              <a:rPr lang="en-IN" dirty="0" err="1" smtClean="0"/>
              <a:t>Ganz</a:t>
            </a:r>
            <a:r>
              <a:rPr lang="en-IN" dirty="0" smtClean="0"/>
              <a:t> </a:t>
            </a:r>
            <a:r>
              <a:rPr lang="en-IN" dirty="0" err="1" smtClean="0"/>
              <a:t>eStore</a:t>
            </a:r>
            <a:r>
              <a:rPr lang="en-IN" dirty="0" smtClean="0"/>
              <a:t> : Buy virtual pets used for Webkinz.com</a:t>
            </a:r>
            <a:endParaRPr lang="en-IN" dirty="0"/>
          </a:p>
        </p:txBody>
      </p:sp>
      <p:pic>
        <p:nvPicPr>
          <p:cNvPr id="5" name="Content Placeholder 4"/>
          <p:cNvPicPr>
            <a:picLocks noGrp="1" noChangeAspect="1"/>
          </p:cNvPicPr>
          <p:nvPr>
            <p:ph sz="half" idx="2"/>
          </p:nvPr>
        </p:nvPicPr>
        <p:blipFill>
          <a:blip r:embed="rId2"/>
          <a:stretch>
            <a:fillRect/>
          </a:stretch>
        </p:blipFill>
        <p:spPr>
          <a:xfrm>
            <a:off x="5393531" y="2798049"/>
            <a:ext cx="3234929" cy="2140584"/>
          </a:xfrm>
          <a:prstGeom prst="rect">
            <a:avLst/>
          </a:prstGeom>
        </p:spPr>
      </p:pic>
      <p:sp>
        <p:nvSpPr>
          <p:cNvPr id="4" name="Slide Number Placeholder 3"/>
          <p:cNvSpPr>
            <a:spLocks noGrp="1"/>
          </p:cNvSpPr>
          <p:nvPr>
            <p:ph type="sldNum" sz="quarter" idx="12"/>
          </p:nvPr>
        </p:nvSpPr>
        <p:spPr/>
        <p:txBody>
          <a:bodyPr/>
          <a:lstStyle/>
          <a:p>
            <a:fld id="{24A0F28C-20EE-4B55-A037-6774DF0EE367}" type="slidenum">
              <a:rPr lang="en-IN" smtClean="0"/>
              <a:t>8</a:t>
            </a:fld>
            <a:endParaRPr lang="en-IN"/>
          </a:p>
        </p:txBody>
      </p:sp>
    </p:spTree>
    <p:extLst>
      <p:ext uri="{BB962C8B-B14F-4D97-AF65-F5344CB8AC3E}">
        <p14:creationId xmlns:p14="http://schemas.microsoft.com/office/powerpoint/2010/main" val="1940259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6" y="624110"/>
            <a:ext cx="7366715" cy="1509490"/>
          </a:xfrm>
        </p:spPr>
        <p:txBody>
          <a:bodyPr>
            <a:normAutofit fontScale="90000"/>
          </a:bodyPr>
          <a:lstStyle/>
          <a:p>
            <a:r>
              <a:rPr lang="en-IN" b="1" dirty="0"/>
              <a:t>Appraisal of the Product and </a:t>
            </a:r>
            <a:r>
              <a:rPr lang="en-IN" b="1" dirty="0" smtClean="0"/>
              <a:t>Management</a:t>
            </a:r>
            <a:br>
              <a:rPr lang="en-IN" b="1" dirty="0" smtClean="0"/>
            </a:br>
            <a:r>
              <a:rPr lang="en-US" dirty="0" smtClean="0"/>
              <a:t/>
            </a:r>
            <a:br>
              <a:rPr lang="en-US" dirty="0" smtClean="0"/>
            </a:br>
            <a:r>
              <a:rPr lang="en-US" dirty="0" smtClean="0"/>
              <a:t>Standards </a:t>
            </a:r>
            <a:r>
              <a:rPr lang="en-US" dirty="0" smtClean="0"/>
              <a:t>Compliance</a:t>
            </a:r>
            <a:endParaRPr lang="en-US" dirty="0"/>
          </a:p>
        </p:txBody>
      </p:sp>
      <p:sp>
        <p:nvSpPr>
          <p:cNvPr id="3" name="Content Placeholder 2"/>
          <p:cNvSpPr>
            <a:spLocks noGrp="1"/>
          </p:cNvSpPr>
          <p:nvPr>
            <p:ph idx="1"/>
          </p:nvPr>
        </p:nvSpPr>
        <p:spPr>
          <a:xfrm>
            <a:off x="1981052" y="3080378"/>
            <a:ext cx="6591985" cy="3777622"/>
          </a:xfrm>
        </p:spPr>
        <p:txBody>
          <a:bodyPr/>
          <a:lstStyle/>
          <a:p>
            <a:r>
              <a:rPr lang="en-US" dirty="0" smtClean="0"/>
              <a:t>W3C</a:t>
            </a:r>
          </a:p>
          <a:p>
            <a:r>
              <a:rPr lang="en-US" dirty="0" smtClean="0"/>
              <a:t>HTTP, SMTP</a:t>
            </a:r>
          </a:p>
          <a:p>
            <a:r>
              <a:rPr lang="en-US" dirty="0" smtClean="0"/>
              <a:t>SOAP, </a:t>
            </a:r>
            <a:r>
              <a:rPr lang="en-US" dirty="0" err="1" smtClean="0"/>
              <a:t>RESTful</a:t>
            </a:r>
            <a:r>
              <a:rPr lang="en-US" dirty="0" smtClean="0"/>
              <a:t> (Jersey)</a:t>
            </a:r>
          </a:p>
          <a:p>
            <a:r>
              <a:rPr lang="en-US" dirty="0" smtClean="0"/>
              <a:t>MVC (Spring MVC), ORM (Hibernate)</a:t>
            </a:r>
          </a:p>
          <a:p>
            <a:r>
              <a:rPr lang="en-US" dirty="0" smtClean="0"/>
              <a:t>Issue Tracking Strategy</a:t>
            </a:r>
          </a:p>
          <a:p>
            <a:r>
              <a:rPr lang="en-US" dirty="0" smtClean="0"/>
              <a:t>Pull Request &amp; Branching Strategy</a:t>
            </a:r>
          </a:p>
          <a:p>
            <a:r>
              <a:rPr lang="en-US" dirty="0" smtClean="0"/>
              <a:t>Code Style</a:t>
            </a:r>
            <a:endParaRPr 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9</a:t>
            </a:fld>
            <a:endParaRPr lang="en-IN"/>
          </a:p>
        </p:txBody>
      </p:sp>
    </p:spTree>
    <p:extLst>
      <p:ext uri="{BB962C8B-B14F-4D97-AF65-F5344CB8AC3E}">
        <p14:creationId xmlns:p14="http://schemas.microsoft.com/office/powerpoint/2010/main" val="1049730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662</TotalTime>
  <Words>394</Words>
  <Application>Microsoft Office PowerPoint</Application>
  <PresentationFormat>On-screen Show (4:3)</PresentationFormat>
  <Paragraphs>139</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Monaco</vt:lpstr>
      <vt:lpstr>proxima-nova</vt:lpstr>
      <vt:lpstr>Wingdings 3</vt:lpstr>
      <vt:lpstr>Wisp</vt:lpstr>
      <vt:lpstr>Software Maintenance &amp; Evolution</vt:lpstr>
      <vt:lpstr>Agenda</vt:lpstr>
      <vt:lpstr>PowerPoint Presentation</vt:lpstr>
      <vt:lpstr>PowerPoint Presentation</vt:lpstr>
      <vt:lpstr>Process</vt:lpstr>
      <vt:lpstr>Product History</vt:lpstr>
      <vt:lpstr>Branching Strategy</vt:lpstr>
      <vt:lpstr>Adoption</vt:lpstr>
      <vt:lpstr>Appraisal of the Product and Management  Standards Compliance</vt:lpstr>
      <vt:lpstr>Maintainability</vt:lpstr>
      <vt:lpstr>Usability</vt:lpstr>
      <vt:lpstr>Extensibility</vt:lpstr>
      <vt:lpstr>Portability</vt:lpstr>
      <vt:lpstr>Scalability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 &amp; Evolution</dc:title>
  <dc:creator>achyut rao</dc:creator>
  <cp:lastModifiedBy>achyut rao</cp:lastModifiedBy>
  <cp:revision>23</cp:revision>
  <dcterms:created xsi:type="dcterms:W3CDTF">2015-10-30T05:24:07Z</dcterms:created>
  <dcterms:modified xsi:type="dcterms:W3CDTF">2015-10-31T06:54:10Z</dcterms:modified>
</cp:coreProperties>
</file>