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3A0D59-F820-4159-803E-482E82C691F8}">
          <p14:sldIdLst>
            <p14:sldId id="256"/>
            <p14:sldId id="257"/>
            <p14:sldId id="258"/>
            <p14:sldId id="259"/>
            <p14:sldId id="260"/>
            <p14:sldId id="263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30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1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594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675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14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141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737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25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63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75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30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8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45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64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98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58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2064224"/>
            <a:ext cx="8915399" cy="2262781"/>
          </a:xfrm>
        </p:spPr>
        <p:txBody>
          <a:bodyPr/>
          <a:lstStyle/>
          <a:p>
            <a:r>
              <a:rPr lang="en-IN" dirty="0" smtClean="0"/>
              <a:t>Software Maintenance &amp; Evolution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327005"/>
            <a:ext cx="8915399" cy="15766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XU MINSHENG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Achyut Suresh Rao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LIU </a:t>
            </a:r>
            <a:r>
              <a:rPr lang="en-IN" dirty="0" smtClean="0"/>
              <a:t>XINZHUO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XIE JIABAO</a:t>
            </a:r>
          </a:p>
        </p:txBody>
      </p:sp>
    </p:spTree>
    <p:extLst>
      <p:ext uri="{BB962C8B-B14F-4D97-AF65-F5344CB8AC3E}">
        <p14:creationId xmlns:p14="http://schemas.microsoft.com/office/powerpoint/2010/main" val="13669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2316256" y="3366357"/>
            <a:ext cx="8915399" cy="1574134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Goal</a:t>
            </a:r>
          </a:p>
          <a:p>
            <a:r>
              <a:rPr lang="en-IN" dirty="0"/>
              <a:t>Facilitates development of enterprise-class, commerce driven sites by providing a robust and service oriented platform that takes care of core functionality.</a:t>
            </a:r>
          </a:p>
          <a:p>
            <a:endParaRPr lang="en-IN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46" y="122830"/>
            <a:ext cx="6251906" cy="2117725"/>
          </a:xfrm>
        </p:spPr>
      </p:pic>
    </p:spTree>
    <p:extLst>
      <p:ext uri="{BB962C8B-B14F-4D97-AF65-F5344CB8AC3E}">
        <p14:creationId xmlns:p14="http://schemas.microsoft.com/office/powerpoint/2010/main" val="28278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89212" y="777922"/>
            <a:ext cx="8915399" cy="4080681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 smtClean="0"/>
              <a:t>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Enterprise level open-source E-Commerce framework written in Java on top of Spring Framework.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Broadleaf framework is designed to allow you to extend any entity, add your own custom entities, and replace or extend any service, DAO, or create custom controllers.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Content Management System: Products and </a:t>
            </a:r>
            <a:r>
              <a:rPr lang="en-IN" sz="2400" dirty="0" err="1"/>
              <a:t>catalog</a:t>
            </a:r>
            <a:r>
              <a:rPr lang="en-IN" sz="2400" dirty="0"/>
              <a:t> information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Multi-Everything: Multi-tenant, multi-site, multi-currency and multi-channel.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Customer Management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64317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Process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589212" y="1687132"/>
            <a:ext cx="8915400" cy="4224090"/>
          </a:xfrm>
        </p:spPr>
        <p:txBody>
          <a:bodyPr/>
          <a:lstStyle/>
          <a:p>
            <a:r>
              <a:rPr lang="en-US" dirty="0"/>
              <a:t>Agile Scrum</a:t>
            </a:r>
            <a:endParaRPr lang="en-IN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Evidence</a:t>
            </a:r>
            <a:endParaRPr lang="en-IN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 descr="https://upload.wikimedia.org/wikipedia/commons/thumb/5/58/Scrum_process.svg/2000px-Scrum_process.sv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383" y="2178549"/>
            <a:ext cx="59436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594" y="5312119"/>
            <a:ext cx="5943600" cy="64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28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History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2592924" y="2147688"/>
            <a:ext cx="4313864" cy="3777622"/>
          </a:xfrm>
        </p:spPr>
        <p:txBody>
          <a:bodyPr/>
          <a:lstStyle/>
          <a:p>
            <a:r>
              <a:rPr lang="en-IN" sz="2400" b="1" dirty="0" smtClean="0"/>
              <a:t>Releases</a:t>
            </a:r>
          </a:p>
          <a:p>
            <a:r>
              <a:rPr lang="en-US" sz="1600" dirty="0">
                <a:solidFill>
                  <a:srgbClr val="4F4F4F"/>
                </a:solidFill>
                <a:latin typeface="proxima-nova"/>
              </a:rPr>
              <a:t>The </a:t>
            </a:r>
            <a:r>
              <a:rPr lang="en-US" sz="1600" dirty="0">
                <a:solidFill>
                  <a:srgbClr val="C7254E"/>
                </a:solidFill>
                <a:latin typeface="Monaco"/>
              </a:rPr>
              <a:t>master</a:t>
            </a:r>
            <a:r>
              <a:rPr lang="en-US" sz="1600" dirty="0">
                <a:solidFill>
                  <a:srgbClr val="4F4F4F"/>
                </a:solidFill>
                <a:latin typeface="proxima-nova"/>
              </a:rPr>
              <a:t> </a:t>
            </a:r>
            <a:r>
              <a:rPr lang="en-US" sz="1600" dirty="0" smtClean="0">
                <a:solidFill>
                  <a:srgbClr val="4F4F4F"/>
                </a:solidFill>
                <a:latin typeface="proxima-nova"/>
              </a:rPr>
              <a:t>branch will </a:t>
            </a:r>
            <a:r>
              <a:rPr lang="en-US" sz="1600" dirty="0">
                <a:solidFill>
                  <a:srgbClr val="4F4F4F"/>
                </a:solidFill>
                <a:latin typeface="proxima-nova"/>
              </a:rPr>
              <a:t>always represent </a:t>
            </a:r>
            <a:r>
              <a:rPr lang="en-US" sz="1600" dirty="0" smtClean="0">
                <a:solidFill>
                  <a:srgbClr val="4F4F4F"/>
                </a:solidFill>
                <a:latin typeface="proxima-nova"/>
              </a:rPr>
              <a:t>the </a:t>
            </a:r>
            <a:r>
              <a:rPr lang="en-US" sz="1600" dirty="0">
                <a:solidFill>
                  <a:srgbClr val="4F4F4F"/>
                </a:solidFill>
                <a:latin typeface="proxima-nova"/>
              </a:rPr>
              <a:t>latest GA </a:t>
            </a:r>
            <a:r>
              <a:rPr lang="en-US" sz="1600" dirty="0" smtClean="0">
                <a:solidFill>
                  <a:srgbClr val="4F4F4F"/>
                </a:solidFill>
                <a:latin typeface="proxima-nova"/>
              </a:rPr>
              <a:t>release</a:t>
            </a:r>
          </a:p>
          <a:p>
            <a:pPr lvl="0"/>
            <a:r>
              <a:rPr lang="en-US" sz="1600" dirty="0">
                <a:solidFill>
                  <a:srgbClr val="4F4F4F"/>
                </a:solidFill>
                <a:latin typeface="proxima-nova"/>
              </a:rPr>
              <a:t>The </a:t>
            </a:r>
            <a:r>
              <a:rPr lang="en-US" sz="1600" dirty="0">
                <a:solidFill>
                  <a:srgbClr val="C7254E"/>
                </a:solidFill>
                <a:latin typeface="Monaco"/>
              </a:rPr>
              <a:t>develop</a:t>
            </a:r>
            <a:r>
              <a:rPr lang="en-US" sz="1600" dirty="0">
                <a:solidFill>
                  <a:srgbClr val="4F4F4F"/>
                </a:solidFill>
                <a:latin typeface="proxima-nova"/>
              </a:rPr>
              <a:t> branch is what we generally work on day to day and holds the latest </a:t>
            </a:r>
            <a:r>
              <a:rPr lang="en-US" sz="1600" dirty="0" smtClean="0">
                <a:solidFill>
                  <a:srgbClr val="4F4F4F"/>
                </a:solidFill>
                <a:latin typeface="proxima-nova"/>
              </a:rPr>
              <a:t>code</a:t>
            </a:r>
            <a:endParaRPr lang="en-US" sz="1600" dirty="0">
              <a:solidFill>
                <a:srgbClr val="4F4F4F"/>
              </a:solidFill>
              <a:latin typeface="proxima-nova"/>
            </a:endParaRPr>
          </a:p>
          <a:p>
            <a:r>
              <a:rPr lang="en-US" sz="1600" dirty="0" smtClean="0">
                <a:solidFill>
                  <a:srgbClr val="4F4F4F"/>
                </a:solidFill>
                <a:latin typeface="proxima-nova"/>
              </a:rPr>
              <a:t>They also </a:t>
            </a:r>
            <a:r>
              <a:rPr lang="en-US" sz="1600" dirty="0">
                <a:solidFill>
                  <a:srgbClr val="4F4F4F"/>
                </a:solidFill>
                <a:latin typeface="proxima-nova"/>
              </a:rPr>
              <a:t>have support branches, which generally take </a:t>
            </a:r>
            <a:r>
              <a:rPr lang="en-US" sz="1600" dirty="0" smtClean="0">
                <a:solidFill>
                  <a:srgbClr val="4F4F4F"/>
                </a:solidFill>
                <a:latin typeface="proxima-nova"/>
              </a:rPr>
              <a:t>the form </a:t>
            </a:r>
            <a:r>
              <a:rPr lang="en-US" sz="1400" dirty="0" smtClean="0">
                <a:solidFill>
                  <a:srgbClr val="C7254E"/>
                </a:solidFill>
                <a:latin typeface="Monaco"/>
              </a:rPr>
              <a:t>BroadleafCommerce-2.0.0-M1-x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r>
              <a:rPr lang="en-US" sz="1600" dirty="0"/>
              <a:t>F</a:t>
            </a:r>
            <a:r>
              <a:rPr lang="en-US" sz="1600" dirty="0" smtClean="0"/>
              <a:t>eature branches do </a:t>
            </a:r>
            <a:r>
              <a:rPr lang="en-US" sz="1600" dirty="0"/>
              <a:t>not necessarily adhere to any specific naming </a:t>
            </a:r>
            <a:r>
              <a:rPr lang="en-US" sz="1600" dirty="0" smtClean="0"/>
              <a:t>strategy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sz="20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147688"/>
            <a:ext cx="4313238" cy="3734200"/>
          </a:xfrm>
        </p:spPr>
      </p:pic>
    </p:spTree>
    <p:extLst>
      <p:ext uri="{BB962C8B-B14F-4D97-AF65-F5344CB8AC3E}">
        <p14:creationId xmlns:p14="http://schemas.microsoft.com/office/powerpoint/2010/main" val="156376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Adoption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25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Branching Strategy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1" y="2133600"/>
            <a:ext cx="4203942" cy="459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9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756" y="68927"/>
            <a:ext cx="8915399" cy="1468800"/>
          </a:xfrm>
        </p:spPr>
        <p:txBody>
          <a:bodyPr/>
          <a:lstStyle/>
          <a:p>
            <a:r>
              <a:rPr lang="en-IN" dirty="0" smtClean="0"/>
              <a:t>Scalability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318756" y="5018646"/>
            <a:ext cx="8915399" cy="860400"/>
          </a:xfrm>
        </p:spPr>
        <p:txBody>
          <a:bodyPr/>
          <a:lstStyle/>
          <a:p>
            <a:r>
              <a:rPr lang="en-US" dirty="0"/>
              <a:t>Broadleaf Commerce scales horizontally by adding additional </a:t>
            </a:r>
            <a:r>
              <a:rPr lang="en-US" dirty="0" smtClean="0"/>
              <a:t>servers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2318756" y="2225675"/>
            <a:ext cx="4822825" cy="21050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7302320" y="2225674"/>
            <a:ext cx="4606343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848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584</TotalTime>
  <Words>127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Monaco</vt:lpstr>
      <vt:lpstr>proxima-nova</vt:lpstr>
      <vt:lpstr>Wingdings 3</vt:lpstr>
      <vt:lpstr>Wisp</vt:lpstr>
      <vt:lpstr>Software Maintenance &amp; Evolution</vt:lpstr>
      <vt:lpstr>PowerPoint Presentation</vt:lpstr>
      <vt:lpstr>PowerPoint Presentation</vt:lpstr>
      <vt:lpstr>Process</vt:lpstr>
      <vt:lpstr>Product History</vt:lpstr>
      <vt:lpstr>Adoption</vt:lpstr>
      <vt:lpstr>Branching Strategy</vt:lpstr>
      <vt:lpstr>Scalability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Maintenance &amp; Evolution</dc:title>
  <dc:creator>achyut rao</dc:creator>
  <cp:lastModifiedBy>achyut rao</cp:lastModifiedBy>
  <cp:revision>11</cp:revision>
  <dcterms:created xsi:type="dcterms:W3CDTF">2015-10-30T05:24:07Z</dcterms:created>
  <dcterms:modified xsi:type="dcterms:W3CDTF">2015-10-31T03:36:07Z</dcterms:modified>
</cp:coreProperties>
</file>