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05" r:id="rId4"/>
    <p:sldId id="307" r:id="rId5"/>
    <p:sldId id="308" r:id="rId6"/>
    <p:sldId id="309" r:id="rId7"/>
    <p:sldId id="306" r:id="rId8"/>
    <p:sldId id="266" r:id="rId9"/>
    <p:sldId id="291" r:id="rId10"/>
    <p:sldId id="267" r:id="rId11"/>
    <p:sldId id="292" r:id="rId12"/>
    <p:sldId id="293" r:id="rId13"/>
    <p:sldId id="294" r:id="rId14"/>
    <p:sldId id="279" r:id="rId15"/>
    <p:sldId id="295" r:id="rId16"/>
    <p:sldId id="296" r:id="rId17"/>
    <p:sldId id="282" r:id="rId18"/>
    <p:sldId id="297" r:id="rId19"/>
    <p:sldId id="283" r:id="rId20"/>
    <p:sldId id="269" r:id="rId21"/>
    <p:sldId id="298" r:id="rId22"/>
    <p:sldId id="286" r:id="rId23"/>
    <p:sldId id="299" r:id="rId24"/>
    <p:sldId id="300" r:id="rId25"/>
    <p:sldId id="270" r:id="rId26"/>
    <p:sldId id="271" r:id="rId27"/>
    <p:sldId id="301" r:id="rId28"/>
    <p:sldId id="304" r:id="rId29"/>
    <p:sldId id="303"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724"/>
  </p:normalViewPr>
  <p:slideViewPr>
    <p:cSldViewPr snapToGrid="0" snapToObjects="1">
      <p:cViewPr varScale="1">
        <p:scale>
          <a:sx n="73" d="100"/>
          <a:sy n="73"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46"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07604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3509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011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0683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49048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1952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3004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176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33690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9184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2042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133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708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022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4067685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 LIMITS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947918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4</a:t>
                      </a:r>
                    </a:p>
                  </a:txBody>
                  <a:tcPr/>
                </a:tc>
                <a:tc>
                  <a:txBody>
                    <a:bodyPr/>
                    <a:lstStyle/>
                    <a:p>
                      <a:r>
                        <a:rPr lang="en-US" dirty="0">
                          <a:solidFill>
                            <a:schemeClr val="bg2"/>
                          </a:solidFill>
                        </a:rPr>
                        <a:t>Week No:</a:t>
                      </a:r>
                    </a:p>
                  </a:txBody>
                  <a:tcPr/>
                </a:tc>
                <a:tc>
                  <a:txBody>
                    <a:bodyPr/>
                    <a:lstStyle/>
                    <a:p>
                      <a:r>
                        <a:rPr lang="en-US" dirty="0">
                          <a:solidFill>
                            <a:schemeClr val="bg2"/>
                          </a:solidFill>
                        </a:rPr>
                        <a:t>4</a:t>
                      </a:r>
                    </a:p>
                  </a:txBody>
                  <a:tcPr/>
                </a:tc>
                <a:tc>
                  <a:txBody>
                    <a:bodyPr/>
                    <a:lstStyle/>
                    <a:p>
                      <a:r>
                        <a:rPr lang="en-US" dirty="0">
                          <a:solidFill>
                            <a:schemeClr val="bg2"/>
                          </a:solidFill>
                        </a:rPr>
                        <a:t>Semester:</a:t>
                      </a:r>
                    </a:p>
                  </a:txBody>
                  <a:tcPr/>
                </a:tc>
                <a:tc>
                  <a:txBody>
                    <a:bodyPr/>
                    <a:lstStyle/>
                    <a:p>
                      <a:r>
                        <a:rPr lang="en-US">
                          <a:solidFill>
                            <a:schemeClr val="bg2"/>
                          </a:solidFill>
                        </a:rPr>
                        <a:t>Spring 19-20</a:t>
                      </a:r>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r>
                        <a:rPr lang="en-US" i="1" dirty="0">
                          <a:solidFill>
                            <a:schemeClr val="bg2"/>
                          </a:solidFill>
                        </a:rPr>
                        <a:t>Tanjil Amin (tanjil@aiub.edu)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fontScale="90000"/>
          </a:bodyPr>
          <a:lstStyle/>
          <a:p>
            <a:r>
              <a:rPr lang="en-US" dirty="0"/>
              <a:t>Noiseless Channel: Nyquist Bit Rate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950795" cy="3046988"/>
              </a:xfrm>
              <a:prstGeom prst="rect">
                <a:avLst/>
              </a:prstGeom>
              <a:noFill/>
            </p:spPr>
            <p:txBody>
              <a:bodyPr wrap="square" rtlCol="0">
                <a:spAutoFit/>
              </a:bodyPr>
              <a:lstStyle/>
              <a:p>
                <a:r>
                  <a:rPr lang="en-US" sz="2400" dirty="0" smtClean="0">
                    <a:solidFill>
                      <a:schemeClr val="bg2"/>
                    </a:solidFill>
                  </a:rPr>
                  <a:t>For a noiseless channel, the </a:t>
                </a:r>
                <a:r>
                  <a:rPr lang="en-US" sz="2400" dirty="0" err="1">
                    <a:solidFill>
                      <a:schemeClr val="bg2"/>
                    </a:solidFill>
                  </a:rPr>
                  <a:t>Nyquist</a:t>
                </a:r>
                <a:r>
                  <a:rPr lang="en-US" sz="2400" dirty="0">
                    <a:solidFill>
                      <a:schemeClr val="bg2"/>
                    </a:solidFill>
                  </a:rPr>
                  <a:t> bit rate formula defines the theoretical maximum bit rate</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endParaRPr lang="en-US" sz="2400" dirty="0">
                  <a:solidFill>
                    <a:schemeClr val="bg2"/>
                  </a:solidFill>
                </a:endParaRPr>
              </a:p>
              <a:p>
                <a:r>
                  <a:rPr lang="en-US" sz="2400" dirty="0">
                    <a:solidFill>
                      <a:schemeClr val="bg2"/>
                    </a:solidFill>
                  </a:rPr>
                  <a:t>Here,</a:t>
                </a:r>
              </a:p>
              <a:p>
                <a:r>
                  <a:rPr lang="en-US" sz="2400" dirty="0">
                    <a:solidFill>
                      <a:schemeClr val="bg2"/>
                    </a:solidFill>
                  </a:rPr>
                  <a:t>	BR = Bit Rate in bps</a:t>
                </a:r>
              </a:p>
              <a:p>
                <a:r>
                  <a:rPr lang="en-US" sz="2400" dirty="0">
                    <a:solidFill>
                      <a:schemeClr val="bg2"/>
                    </a:solidFill>
                  </a:rPr>
                  <a:t>	BW = Bandwidth of the channel in Hz</a:t>
                </a:r>
              </a:p>
              <a:p>
                <a:r>
                  <a:rPr lang="en-US" sz="2400" dirty="0">
                    <a:solidFill>
                      <a:schemeClr val="bg2"/>
                    </a:solidFill>
                  </a:rPr>
                  <a:t>	L = Number of levels representing data</a:t>
                </a:r>
              </a:p>
            </p:txBody>
          </p:sp>
        </mc:Choice>
        <mc:Fallback>
          <p:sp>
            <p:nvSpPr>
              <p:cNvPr id="4" name="TextBox 3">
                <a:extLst>
                  <a:ext uri="{FF2B5EF4-FFF2-40B4-BE49-F238E27FC236}">
                    <a16:creationId xmlns:a16="http://schemas.microsoft.com/office/drawing/2014/main" id="{E00A471B-FCB5-3949-B014-0D06C67E41B3}"/>
                  </a:ext>
                </a:extLst>
              </p:cNvPr>
              <p:cNvSpPr txBox="1">
                <a:spLocks noRot="1" noChangeAspect="1" noMove="1" noResize="1" noEditPoints="1" noAdjustHandles="1" noChangeArrowheads="1" noChangeShapeType="1" noTextEdit="1"/>
              </p:cNvSpPr>
              <p:nvPr/>
            </p:nvSpPr>
            <p:spPr>
              <a:xfrm>
                <a:off x="783772" y="2435897"/>
                <a:ext cx="7950795" cy="3046988"/>
              </a:xfrm>
              <a:prstGeom prst="rect">
                <a:avLst/>
              </a:prstGeom>
              <a:blipFill>
                <a:blip r:embed="rId2"/>
                <a:stretch>
                  <a:fillRect l="-1227" t="-1603" b="-3808"/>
                </a:stretch>
              </a:blipFill>
            </p:spPr>
            <p:txBody>
              <a:bodyPr/>
              <a:lstStyle/>
              <a:p>
                <a:r>
                  <a:rPr lang="en-US">
                    <a:noFill/>
                  </a:rPr>
                  <a:t> </a:t>
                </a:r>
              </a:p>
            </p:txBody>
          </p:sp>
        </mc:Fallback>
      </mc:AlternateContent>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4" name="Rectangle 3">
            <a:extLst>
              <a:ext uri="{FF2B5EF4-FFF2-40B4-BE49-F238E27FC236}">
                <a16:creationId xmlns:a16="http://schemas.microsoft.com/office/drawing/2014/main" id="{B95AB614-D265-444C-A16A-D4FA2C62275B}"/>
              </a:ext>
            </a:extLst>
          </p:cNvPr>
          <p:cNvSpPr/>
          <p:nvPr/>
        </p:nvSpPr>
        <p:spPr>
          <a:xfrm>
            <a:off x="325805" y="1428172"/>
            <a:ext cx="8492390" cy="4524315"/>
          </a:xfrm>
          <a:prstGeom prst="rect">
            <a:avLst/>
          </a:prstGeom>
        </p:spPr>
        <p:txBody>
          <a:bodyPr wrap="square">
            <a:spAutoFit/>
          </a:bodyPr>
          <a:lstStyle/>
          <a:p>
            <a:pPr marL="342900" indent="-342900" algn="just">
              <a:buClr>
                <a:srgbClr val="0070C0"/>
              </a:buClr>
              <a:buFont typeface="Wingdings" panose="05000000000000000000" pitchFamily="2" charset="2"/>
              <a:buChar char="v"/>
            </a:pPr>
            <a:r>
              <a:rPr lang="en-US" sz="2400" dirty="0">
                <a:solidFill>
                  <a:schemeClr val="bg2"/>
                </a:solidFill>
              </a:rPr>
              <a:t>From the formula it seems like, given a specific bandwidth, we can have any bit rate we want by increasing number of levels. The idea is theoretically correct, but practically there is a limit.</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By increasing number of levels, we impose a burden on the receiver. If the number of levels in a signal is just 2, the receiver can easily distinguish between a 0 and a 1.</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If the level of a signal is 64, the receiver must be very sophisticated to distinguish between 64 different levels. </a:t>
            </a:r>
            <a:r>
              <a:rPr lang="en-US" sz="2400" b="1" dirty="0">
                <a:solidFill>
                  <a:schemeClr val="bg2"/>
                </a:solidFill>
              </a:rPr>
              <a:t>So, increasing the levels of a signal reduces the reliability of the system.</a:t>
            </a:r>
          </a:p>
        </p:txBody>
      </p:sp>
    </p:spTree>
    <p:extLst>
      <p:ext uri="{BB962C8B-B14F-4D97-AF65-F5344CB8AC3E}">
        <p14:creationId xmlns:p14="http://schemas.microsoft.com/office/powerpoint/2010/main" val="371646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5295A95-3840-453A-94CA-21BC1F402E8A}"/>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6ED39E7-B458-4607-B098-7C49DF908A98}"/>
                  </a:ext>
                </a:extLst>
              </p:cNvPr>
              <p:cNvSpPr/>
              <p:nvPr/>
            </p:nvSpPr>
            <p:spPr>
              <a:xfrm>
                <a:off x="325805" y="2263210"/>
                <a:ext cx="8517944" cy="2677656"/>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Consider a noiseless channel with a bandwidth of 3000 Hz transmitting a signal with two signal levels. What can be the maximum bit rate?</a:t>
                </a:r>
              </a:p>
              <a:p>
                <a:r>
                  <a:rPr lang="en-US" sz="2400" b="1" dirty="0">
                    <a:solidFill>
                      <a:schemeClr val="bg2"/>
                    </a:solidFill>
                  </a:rPr>
                  <a:t>Solution:</a:t>
                </a:r>
                <a:r>
                  <a:rPr lang="en-US" sz="2400" dirty="0">
                    <a:solidFill>
                      <a:schemeClr val="bg2"/>
                    </a:solidFill>
                  </a:rPr>
                  <a:t> </a:t>
                </a:r>
              </a:p>
              <a:p>
                <a:pPr lvl="4"/>
                <a14:m>
                  <m:oMathPara xmlns:m="http://schemas.openxmlformats.org/officeDocument/2006/math">
                    <m:oMathParaPr>
                      <m:jc m:val="left"/>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pPr lvl="4"/>
                <a:r>
                  <a:rPr lang="en-US" sz="2400" b="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3000 </m:t>
                    </m:r>
                    <m:r>
                      <a:rPr lang="en-US" sz="2400" b="0" i="1" smtClean="0">
                        <a:solidFill>
                          <a:schemeClr val="bg2"/>
                        </a:solidFill>
                        <a:latin typeface="Cambria Math" panose="02040503050406030204" pitchFamily="18" charset="0"/>
                      </a:rPr>
                      <m:t>𝑥</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b="0" i="1" smtClean="0">
                        <a:solidFill>
                          <a:schemeClr val="bg2"/>
                        </a:solidFill>
                        <a:latin typeface="Cambria Math" panose="02040503050406030204" pitchFamily="18" charset="0"/>
                      </a:rPr>
                      <m:t>2</m:t>
                    </m:r>
                  </m:oMath>
                </a14:m>
                <a:endParaRPr lang="en-US" sz="2400" dirty="0">
                  <a:solidFill>
                    <a:schemeClr val="bg2"/>
                  </a:solidFill>
                </a:endParaRPr>
              </a:p>
              <a:p>
                <a:pPr lvl="4"/>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6000</m:t>
                    </m:r>
                  </m:oMath>
                </a14:m>
                <a:r>
                  <a:rPr lang="en-US" sz="2400" dirty="0">
                    <a:solidFill>
                      <a:schemeClr val="bg2"/>
                    </a:solidFill>
                  </a:rPr>
                  <a:t> bps</a:t>
                </a:r>
              </a:p>
            </p:txBody>
          </p:sp>
        </mc:Choice>
        <mc:Fallback>
          <p:sp>
            <p:nvSpPr>
              <p:cNvPr id="6" name="Rectangle 5">
                <a:extLst>
                  <a:ext uri="{FF2B5EF4-FFF2-40B4-BE49-F238E27FC236}">
                    <a16:creationId xmlns:a16="http://schemas.microsoft.com/office/drawing/2014/main" id="{A6ED39E7-B458-4607-B098-7C49DF908A98}"/>
                  </a:ext>
                </a:extLst>
              </p:cNvPr>
              <p:cNvSpPr>
                <a:spLocks noRot="1" noChangeAspect="1" noMove="1" noResize="1" noEditPoints="1" noAdjustHandles="1" noChangeArrowheads="1" noChangeShapeType="1" noTextEdit="1"/>
              </p:cNvSpPr>
              <p:nvPr/>
            </p:nvSpPr>
            <p:spPr>
              <a:xfrm>
                <a:off x="325805" y="2263210"/>
                <a:ext cx="8517944" cy="2677656"/>
              </a:xfrm>
              <a:prstGeom prst="rect">
                <a:avLst/>
              </a:prstGeom>
              <a:blipFill>
                <a:blip r:embed="rId2"/>
                <a:stretch>
                  <a:fillRect l="-1073" t="-1818" r="-1073" b="-4091"/>
                </a:stretch>
              </a:blipFill>
            </p:spPr>
            <p:txBody>
              <a:bodyPr/>
              <a:lstStyle/>
              <a:p>
                <a:r>
                  <a:rPr lang="en-US">
                    <a:noFill/>
                  </a:rPr>
                  <a:t> </a:t>
                </a:r>
              </a:p>
            </p:txBody>
          </p:sp>
        </mc:Fallback>
      </mc:AlternateContent>
    </p:spTree>
    <p:extLst>
      <p:ext uri="{BB962C8B-B14F-4D97-AF65-F5344CB8AC3E}">
        <p14:creationId xmlns:p14="http://schemas.microsoft.com/office/powerpoint/2010/main" val="35896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7315E7-DC71-43E7-8338-AABE3E6864D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6A029DC-D3D6-4EB8-9773-8FC4A2B61FEC}"/>
                  </a:ext>
                </a:extLst>
              </p:cNvPr>
              <p:cNvSpPr/>
              <p:nvPr/>
            </p:nvSpPr>
            <p:spPr>
              <a:xfrm>
                <a:off x="367021" y="2358746"/>
                <a:ext cx="8463080" cy="3051156"/>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We need to send 265 kbps over a noiseless channel with a bandwidth of 20 kHz. How many signal levels do we need?</a:t>
                </a:r>
              </a:p>
              <a:p>
                <a:pPr algn="just"/>
                <a:endParaRPr lang="en-US" sz="2400" b="1" dirty="0">
                  <a:solidFill>
                    <a:schemeClr val="bg2"/>
                  </a:solidFill>
                </a:endParaRPr>
              </a:p>
              <a:p>
                <a:pPr algn="just"/>
                <a:r>
                  <a:rPr lang="en-US" sz="2400" b="1" dirty="0">
                    <a:solidFill>
                      <a:schemeClr val="bg2"/>
                    </a:solidFill>
                  </a:rPr>
                  <a:t>Solution:</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265 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20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=6.625</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6.625</m:t>
                        </m:r>
                      </m:sup>
                    </m:sSup>
                    <m:r>
                      <a:rPr lang="en-US" sz="2400" b="0" i="1" smtClean="0">
                        <a:solidFill>
                          <a:schemeClr val="bg2"/>
                        </a:solidFill>
                        <a:latin typeface="Cambria Math" panose="02040503050406030204" pitchFamily="18" charset="0"/>
                      </a:rPr>
                      <m:t>=98.7</m:t>
                    </m:r>
                    <m:r>
                      <a:rPr lang="en-US" sz="2400" b="0" i="0"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≈99</m:t>
                    </m:r>
                  </m:oMath>
                </a14:m>
                <a:r>
                  <a:rPr lang="en-US" sz="2400" dirty="0">
                    <a:solidFill>
                      <a:schemeClr val="bg2"/>
                    </a:solidFill>
                  </a:rPr>
                  <a:t> Levels</a:t>
                </a:r>
              </a:p>
            </p:txBody>
          </p:sp>
        </mc:Choice>
        <mc:Fallback>
          <p:sp>
            <p:nvSpPr>
              <p:cNvPr id="6" name="Rectangle 5">
                <a:extLst>
                  <a:ext uri="{FF2B5EF4-FFF2-40B4-BE49-F238E27FC236}">
                    <a16:creationId xmlns:a16="http://schemas.microsoft.com/office/drawing/2014/main" id="{E6A029DC-D3D6-4EB8-9773-8FC4A2B61FEC}"/>
                  </a:ext>
                </a:extLst>
              </p:cNvPr>
              <p:cNvSpPr>
                <a:spLocks noRot="1" noChangeAspect="1" noMove="1" noResize="1" noEditPoints="1" noAdjustHandles="1" noChangeArrowheads="1" noChangeShapeType="1" noTextEdit="1"/>
              </p:cNvSpPr>
              <p:nvPr/>
            </p:nvSpPr>
            <p:spPr>
              <a:xfrm>
                <a:off x="367021" y="2358746"/>
                <a:ext cx="8463080" cy="3051156"/>
              </a:xfrm>
              <a:prstGeom prst="rect">
                <a:avLst/>
              </a:prstGeom>
              <a:blipFill>
                <a:blip r:embed="rId2"/>
                <a:stretch>
                  <a:fillRect l="-1080" t="-1600" r="-1080" b="-3800"/>
                </a:stretch>
              </a:blipFill>
            </p:spPr>
            <p:txBody>
              <a:bodyPr/>
              <a:lstStyle/>
              <a:p>
                <a:r>
                  <a:rPr lang="en-US">
                    <a:noFill/>
                  </a:rPr>
                  <a:t> </a:t>
                </a:r>
              </a:p>
            </p:txBody>
          </p:sp>
        </mc:Fallback>
      </mc:AlternateContent>
    </p:spTree>
    <p:extLst>
      <p:ext uri="{BB962C8B-B14F-4D97-AF65-F5344CB8AC3E}">
        <p14:creationId xmlns:p14="http://schemas.microsoft.com/office/powerpoint/2010/main" val="405522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Noisy Channel: Shannon Capacity</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3EB8620-3B08-4F81-B6B1-8731661FB4F1}"/>
                  </a:ext>
                </a:extLst>
              </p:cNvPr>
              <p:cNvSpPr/>
              <p:nvPr/>
            </p:nvSpPr>
            <p:spPr>
              <a:xfrm>
                <a:off x="325805" y="2042321"/>
                <a:ext cx="8492390" cy="4247317"/>
              </a:xfrm>
              <a:prstGeom prst="rect">
                <a:avLst/>
              </a:prstGeom>
            </p:spPr>
            <p:txBody>
              <a:bodyPr wrap="square">
                <a:spAutoFit/>
              </a:bodyPr>
              <a:lstStyle/>
              <a:p>
                <a:pPr algn="just">
                  <a:buClr>
                    <a:srgbClr val="0070C0"/>
                  </a:buClr>
                </a:pPr>
                <a:r>
                  <a:rPr lang="en-US" sz="2400" dirty="0" smtClean="0">
                    <a:solidFill>
                      <a:schemeClr val="bg2"/>
                    </a:solidFill>
                  </a:rPr>
                  <a:t>We cannot have a noiseless channel really. The channel is always noisy. Theoretical highest data rate for a noisy channel can be calculated using Shannon capacity formula:</a:t>
                </a:r>
              </a:p>
              <a:p>
                <a:pPr algn="just">
                  <a:buClr>
                    <a:srgbClr val="0070C0"/>
                  </a:buClr>
                </a:pPr>
                <a:r>
                  <a:rPr lang="en-US" sz="240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𝐶</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b="0" i="1" smtClean="0">
                            <a:solidFill>
                              <a:schemeClr val="bg2"/>
                            </a:solidFill>
                            <a:latin typeface="Cambria Math" panose="02040503050406030204" pitchFamily="18" charset="0"/>
                          </a:rPr>
                        </m:ctrlPr>
                      </m:funcPr>
                      <m:fName>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panose="02040503050406030204" pitchFamily="18" charset="0"/>
                              </a:rPr>
                              <m:t>log</m:t>
                            </m:r>
                          </m:e>
                          <m:sub>
                            <m:r>
                              <a:rPr lang="en-US" sz="2400" b="0" i="1" smtClean="0">
                                <a:solidFill>
                                  <a:schemeClr val="bg2"/>
                                </a:solidFill>
                                <a:latin typeface="Cambria Math" panose="02040503050406030204" pitchFamily="18" charset="0"/>
                              </a:rPr>
                              <m:t>2</m:t>
                            </m:r>
                          </m:sub>
                        </m:sSub>
                      </m:fName>
                      <m:e>
                        <m:r>
                          <a:rPr lang="en-US" sz="2400" b="0" i="1" smtClean="0">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𝑆𝑁𝑅</m:t>
                        </m:r>
                        <m:r>
                          <a:rPr lang="en-US" sz="2400" b="0" i="1" smtClean="0">
                            <a:solidFill>
                              <a:schemeClr val="bg2"/>
                            </a:solidFill>
                            <a:latin typeface="Cambria Math" panose="02040503050406030204" pitchFamily="18" charset="0"/>
                          </a:rPr>
                          <m:t>)</m:t>
                        </m:r>
                      </m:e>
                    </m:func>
                  </m:oMath>
                </a14:m>
                <a:endParaRPr lang="en-US" sz="2400" dirty="0">
                  <a:solidFill>
                    <a:schemeClr val="bg2"/>
                  </a:solidFill>
                </a:endParaRPr>
              </a:p>
              <a:p>
                <a:r>
                  <a:rPr lang="en-US" sz="2400" dirty="0">
                    <a:solidFill>
                      <a:schemeClr val="bg2"/>
                    </a:solidFill>
                  </a:rPr>
                  <a:t>Here,</a:t>
                </a:r>
              </a:p>
              <a:p>
                <a:r>
                  <a:rPr lang="en-US" sz="2400" dirty="0">
                    <a:solidFill>
                      <a:schemeClr val="bg2"/>
                    </a:solidFill>
                  </a:rPr>
                  <a:t>	C = Capacity in bps</a:t>
                </a:r>
              </a:p>
              <a:p>
                <a:r>
                  <a:rPr lang="en-US" sz="2400" dirty="0">
                    <a:solidFill>
                      <a:schemeClr val="bg2"/>
                    </a:solidFill>
                  </a:rPr>
                  <a:t>	BW = Bandwidth of the channel in Hz</a:t>
                </a:r>
              </a:p>
              <a:p>
                <a:r>
                  <a:rPr lang="en-US" sz="2400" dirty="0">
                    <a:solidFill>
                      <a:schemeClr val="bg2"/>
                    </a:solidFill>
                  </a:rPr>
                  <a:t>	SNR = Signal-to­ noise ratio</a:t>
                </a:r>
              </a:p>
              <a:p>
                <a:endParaRPr lang="en-US" sz="2400" dirty="0">
                  <a:solidFill>
                    <a:schemeClr val="bg2"/>
                  </a:solidFill>
                </a:endParaRPr>
              </a:p>
              <a:p>
                <a:pPr algn="just"/>
                <a:r>
                  <a:rPr lang="en-US" dirty="0">
                    <a:solidFill>
                      <a:schemeClr val="bg2"/>
                    </a:solidFill>
                  </a:rPr>
                  <a:t>***Shannon formula does not have any signal level, which means that no matter how many levels we have, we cannot achieve a data rate higher than the capacity of the channel.</a:t>
                </a:r>
                <a:endParaRPr lang="en-US" sz="2400" dirty="0">
                  <a:solidFill>
                    <a:schemeClr val="bg2"/>
                  </a:solidFill>
                </a:endParaRPr>
              </a:p>
            </p:txBody>
          </p:sp>
        </mc:Choice>
        <mc:Fallback>
          <p:sp>
            <p:nvSpPr>
              <p:cNvPr id="7" name="Rectangle 6">
                <a:extLst>
                  <a:ext uri="{FF2B5EF4-FFF2-40B4-BE49-F238E27FC236}">
                    <a16:creationId xmlns:a16="http://schemas.microsoft.com/office/drawing/2014/main" id="{73EB8620-3B08-4F81-B6B1-8731661FB4F1}"/>
                  </a:ext>
                </a:extLst>
              </p:cNvPr>
              <p:cNvSpPr>
                <a:spLocks noRot="1" noChangeAspect="1" noMove="1" noResize="1" noEditPoints="1" noAdjustHandles="1" noChangeArrowheads="1" noChangeShapeType="1" noTextEdit="1"/>
              </p:cNvSpPr>
              <p:nvPr/>
            </p:nvSpPr>
            <p:spPr>
              <a:xfrm>
                <a:off x="325805" y="2042321"/>
                <a:ext cx="8492390" cy="4247317"/>
              </a:xfrm>
              <a:prstGeom prst="rect">
                <a:avLst/>
              </a:prstGeom>
              <a:blipFill>
                <a:blip r:embed="rId2"/>
                <a:stretch>
                  <a:fillRect l="-1076" t="-1148" r="-1076" b="-1291"/>
                </a:stretch>
              </a:blipFill>
            </p:spPr>
            <p:txBody>
              <a:bodyPr/>
              <a:lstStyle/>
              <a:p>
                <a:r>
                  <a:rPr lang="en-US">
                    <a:noFill/>
                  </a:rPr>
                  <a:t> </a:t>
                </a:r>
              </a:p>
            </p:txBody>
          </p:sp>
        </mc:Fallback>
      </mc:AlternateContent>
    </p:spTree>
    <p:extLst>
      <p:ext uri="{BB962C8B-B14F-4D97-AF65-F5344CB8AC3E}">
        <p14:creationId xmlns:p14="http://schemas.microsoft.com/office/powerpoint/2010/main" val="239071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462B2CC-E7FC-40A2-91D4-5418712417C0}"/>
                  </a:ext>
                </a:extLst>
              </p:cNvPr>
              <p:cNvSpPr/>
              <p:nvPr/>
            </p:nvSpPr>
            <p:spPr>
              <a:xfrm>
                <a:off x="325805" y="1830024"/>
                <a:ext cx="8451174" cy="4154984"/>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Consider an extremely noisy channel in which the value of the signal-to-noise ratio is almost zero. In other words, the noise is so strong that the signal is faint. What is the capacity of the channel?</a:t>
                </a:r>
              </a:p>
              <a:p>
                <a:pPr algn="just"/>
                <a:endParaRPr lang="en-US" sz="2400" dirty="0">
                  <a:solidFill>
                    <a:schemeClr val="bg2"/>
                  </a:solidFill>
                </a:endParaRPr>
              </a:p>
              <a:p>
                <a:pPr algn="just"/>
                <a:r>
                  <a:rPr lang="en-US" sz="2400" b="1" dirty="0">
                    <a:solidFill>
                      <a:schemeClr val="bg2"/>
                    </a:solidFill>
                  </a:rPr>
                  <a:t>Solution:</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d>
                            <m:dPr>
                              <m:ctrlPr>
                                <a:rPr lang="en-US" sz="2400" i="1">
                                  <a:solidFill>
                                    <a:schemeClr val="bg2"/>
                                  </a:solidFill>
                                  <a:latin typeface="Cambria Math" panose="02040503050406030204" pitchFamily="18" charset="0"/>
                                </a:rPr>
                              </m:ctrlPr>
                            </m:dPr>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0</m:t>
                              </m:r>
                            </m:e>
                          </m:d>
                          <m:r>
                            <a:rPr lang="en-US" sz="2400" b="0" i="1" smtClean="0">
                              <a:solidFill>
                                <a:schemeClr val="bg2"/>
                              </a:solidFill>
                              <a:latin typeface="Cambria Math" panose="02040503050406030204" pitchFamily="18" charset="0"/>
                            </a:rPr>
                            <m:t>=0</m:t>
                          </m:r>
                        </m:e>
                      </m:func>
                    </m:oMath>
                  </m:oMathPara>
                </a14:m>
                <a:endParaRPr lang="en-US" sz="2400" dirty="0">
                  <a:solidFill>
                    <a:schemeClr val="bg2"/>
                  </a:solidFill>
                </a:endParaRPr>
              </a:p>
              <a:p>
                <a:pPr algn="just"/>
                <a:endParaRPr lang="en-US" sz="2400" dirty="0">
                  <a:solidFill>
                    <a:schemeClr val="bg2"/>
                  </a:solidFill>
                </a:endParaRPr>
              </a:p>
              <a:p>
                <a:pPr algn="just"/>
                <a:r>
                  <a:rPr lang="en-US" sz="2400" dirty="0">
                    <a:solidFill>
                      <a:schemeClr val="bg2"/>
                    </a:solidFill>
                  </a:rPr>
                  <a:t>***This means that the capacity of this channel is zero regardless of the bandwidth. In other words, we cannot receive any data through this channel if SNR is zero.</a:t>
                </a:r>
              </a:p>
            </p:txBody>
          </p:sp>
        </mc:Choice>
        <mc:Fallback>
          <p:sp>
            <p:nvSpPr>
              <p:cNvPr id="4" name="Rectangle 3">
                <a:extLst>
                  <a:ext uri="{FF2B5EF4-FFF2-40B4-BE49-F238E27FC236}">
                    <a16:creationId xmlns:a16="http://schemas.microsoft.com/office/drawing/2014/main" id="{7462B2CC-E7FC-40A2-91D4-5418712417C0}"/>
                  </a:ext>
                </a:extLst>
              </p:cNvPr>
              <p:cNvSpPr>
                <a:spLocks noRot="1" noChangeAspect="1" noMove="1" noResize="1" noEditPoints="1" noAdjustHandles="1" noChangeArrowheads="1" noChangeShapeType="1" noTextEdit="1"/>
              </p:cNvSpPr>
              <p:nvPr/>
            </p:nvSpPr>
            <p:spPr>
              <a:xfrm>
                <a:off x="325805" y="1830024"/>
                <a:ext cx="8451174" cy="4154984"/>
              </a:xfrm>
              <a:prstGeom prst="rect">
                <a:avLst/>
              </a:prstGeom>
              <a:blipFill>
                <a:blip r:embed="rId2"/>
                <a:stretch>
                  <a:fillRect l="-1081" t="-1173" r="-1081" b="-2346"/>
                </a:stretch>
              </a:blipFill>
            </p:spPr>
            <p:txBody>
              <a:bodyPr/>
              <a:lstStyle/>
              <a:p>
                <a:r>
                  <a:rPr lang="en-US">
                    <a:noFill/>
                  </a:rPr>
                  <a:t> </a:t>
                </a:r>
              </a:p>
            </p:txBody>
          </p:sp>
        </mc:Fallback>
      </mc:AlternateContent>
    </p:spTree>
    <p:extLst>
      <p:ext uri="{BB962C8B-B14F-4D97-AF65-F5344CB8AC3E}">
        <p14:creationId xmlns:p14="http://schemas.microsoft.com/office/powerpoint/2010/main" val="380197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9525F8-500D-4616-BDA3-D0CEE5ADFB4C}"/>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4187BC4-CBAC-430D-8785-590940F8038B}"/>
                  </a:ext>
                </a:extLst>
              </p:cNvPr>
              <p:cNvSpPr/>
              <p:nvPr/>
            </p:nvSpPr>
            <p:spPr>
              <a:xfrm>
                <a:off x="353373" y="1574758"/>
                <a:ext cx="8423606" cy="4154984"/>
              </a:xfrm>
              <a:prstGeom prst="rect">
                <a:avLst/>
              </a:prstGeom>
            </p:spPr>
            <p:txBody>
              <a:bodyPr wrap="square">
                <a:spAutoFit/>
              </a:bodyPr>
              <a:lstStyle/>
              <a:p>
                <a:pPr algn="just"/>
                <a:r>
                  <a:rPr lang="en-US" sz="2400" b="1" dirty="0" smtClean="0">
                    <a:solidFill>
                      <a:schemeClr val="bg2"/>
                    </a:solidFill>
                  </a:rPr>
                  <a:t>Problem: </a:t>
                </a:r>
                <a:r>
                  <a:rPr lang="en-US" sz="2400" dirty="0">
                    <a:solidFill>
                      <a:schemeClr val="bg2"/>
                    </a:solidFill>
                  </a:rPr>
                  <a:t>We have a channel with a 1-MHz bandwidth. The SNR for this channel is 63. What is the maximum bit rate That can be achieved in this channel?</a:t>
                </a:r>
              </a:p>
              <a:p>
                <a:pPr algn="just"/>
                <a:endParaRPr lang="en-US" sz="2400" dirty="0">
                  <a:solidFill>
                    <a:schemeClr val="bg2"/>
                  </a:solidFill>
                </a:endParaRPr>
              </a:p>
              <a:p>
                <a:pPr algn="just"/>
                <a:r>
                  <a:rPr lang="en-US" sz="2400" b="1" dirty="0">
                    <a:solidFill>
                      <a:schemeClr val="bg2"/>
                    </a:solidFill>
                  </a:rPr>
                  <a:t>Solution: </a:t>
                </a:r>
              </a:p>
              <a:p>
                <a:pPr algn="just"/>
                <a:r>
                  <a:rPr lang="en-US" sz="2400" dirty="0">
                    <a:solidFill>
                      <a:schemeClr val="bg2"/>
                    </a:solidFill>
                  </a:rPr>
                  <a:t>Maximum bit rate of a channel is its capacity. Using Shannon’s formula</a:t>
                </a: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63</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i="1">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6</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6 </m:t>
                    </m:r>
                  </m:oMath>
                </a14:m>
                <a:r>
                  <a:rPr lang="en-US" sz="2400" dirty="0">
                    <a:solidFill>
                      <a:schemeClr val="bg2"/>
                    </a:solidFill>
                  </a:rPr>
                  <a:t>Mbps</a:t>
                </a:r>
              </a:p>
            </p:txBody>
          </p:sp>
        </mc:Choice>
        <mc:Fallback>
          <p:sp>
            <p:nvSpPr>
              <p:cNvPr id="6" name="Rectangle 5">
                <a:extLst>
                  <a:ext uri="{FF2B5EF4-FFF2-40B4-BE49-F238E27FC236}">
                    <a16:creationId xmlns:a16="http://schemas.microsoft.com/office/drawing/2014/main" id="{54187BC4-CBAC-430D-8785-590940F8038B}"/>
                  </a:ext>
                </a:extLst>
              </p:cNvPr>
              <p:cNvSpPr>
                <a:spLocks noRot="1" noChangeAspect="1" noMove="1" noResize="1" noEditPoints="1" noAdjustHandles="1" noChangeArrowheads="1" noChangeShapeType="1" noTextEdit="1"/>
              </p:cNvSpPr>
              <p:nvPr/>
            </p:nvSpPr>
            <p:spPr>
              <a:xfrm>
                <a:off x="353373" y="1574758"/>
                <a:ext cx="8423606" cy="4154984"/>
              </a:xfrm>
              <a:prstGeom prst="rect">
                <a:avLst/>
              </a:prstGeom>
              <a:blipFill>
                <a:blip r:embed="rId2"/>
                <a:stretch>
                  <a:fillRect l="-1158" t="-1173" r="-1085" b="-2346"/>
                </a:stretch>
              </a:blipFill>
            </p:spPr>
            <p:txBody>
              <a:bodyPr/>
              <a:lstStyle/>
              <a:p>
                <a:r>
                  <a:rPr lang="en-US">
                    <a:noFill/>
                  </a:rPr>
                  <a:t> </a:t>
                </a:r>
              </a:p>
            </p:txBody>
          </p:sp>
        </mc:Fallback>
      </mc:AlternateContent>
    </p:spTree>
    <p:extLst>
      <p:ext uri="{BB962C8B-B14F-4D97-AF65-F5344CB8AC3E}">
        <p14:creationId xmlns:p14="http://schemas.microsoft.com/office/powerpoint/2010/main" val="342452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Using Both Limits</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Example</a:t>
            </a:r>
            <a:endParaRPr lang="en-FI" dirty="0"/>
          </a:p>
        </p:txBody>
      </p:sp>
      <p:sp>
        <p:nvSpPr>
          <p:cNvPr id="5" name="Rectangle 4">
            <a:extLst>
              <a:ext uri="{FF2B5EF4-FFF2-40B4-BE49-F238E27FC236}">
                <a16:creationId xmlns:a16="http://schemas.microsoft.com/office/drawing/2014/main" id="{4B5C0429-C701-4310-B177-B016DD105CCD}"/>
              </a:ext>
            </a:extLst>
          </p:cNvPr>
          <p:cNvSpPr/>
          <p:nvPr/>
        </p:nvSpPr>
        <p:spPr>
          <a:xfrm>
            <a:off x="353373" y="2025135"/>
            <a:ext cx="8423606" cy="3785652"/>
          </a:xfrm>
          <a:prstGeom prst="rect">
            <a:avLst/>
          </a:prstGeom>
        </p:spPr>
        <p:txBody>
          <a:bodyPr wrap="square">
            <a:spAutoFit/>
          </a:bodyPr>
          <a:lstStyle/>
          <a:p>
            <a:pPr algn="just"/>
            <a:r>
              <a:rPr lang="en-US" sz="2400" dirty="0">
                <a:solidFill>
                  <a:schemeClr val="bg2"/>
                </a:solidFill>
              </a:rPr>
              <a:t>In practice, we need to use both methods to find the limits and signal levels.</a:t>
            </a:r>
          </a:p>
          <a:p>
            <a:pPr algn="just"/>
            <a:r>
              <a:rPr lang="en-US" sz="2400" b="1" dirty="0">
                <a:solidFill>
                  <a:schemeClr val="bg2"/>
                </a:solidFill>
              </a:rPr>
              <a:t>Problem: </a:t>
            </a:r>
            <a:r>
              <a:rPr lang="en-US" sz="2400" dirty="0">
                <a:solidFill>
                  <a:schemeClr val="bg2"/>
                </a:solidFill>
              </a:rPr>
              <a:t>We have a channel with a 1-MHz bandwidth. The SNR for this channel is 63. What are the appro­priate bit rate and signal level?</a:t>
            </a:r>
          </a:p>
          <a:p>
            <a:pPr algn="just"/>
            <a:r>
              <a:rPr lang="en-US" sz="2400" b="1" dirty="0">
                <a:solidFill>
                  <a:schemeClr val="bg2"/>
                </a:solidFill>
              </a:rPr>
              <a:t>Solution: </a:t>
            </a:r>
          </a:p>
          <a:p>
            <a:pPr algn="just"/>
            <a:r>
              <a:rPr lang="en-US" sz="2400" dirty="0">
                <a:solidFill>
                  <a:schemeClr val="bg2"/>
                </a:solidFill>
              </a:rPr>
              <a:t>From previous example we know capacity of the channel is </a:t>
            </a:r>
            <a:r>
              <a:rPr lang="en-US" sz="2400" b="1" dirty="0">
                <a:solidFill>
                  <a:schemeClr val="bg2"/>
                </a:solidFill>
              </a:rPr>
              <a:t>6 Mbps</a:t>
            </a:r>
            <a:r>
              <a:rPr lang="en-US" sz="2400" dirty="0">
                <a:solidFill>
                  <a:schemeClr val="bg2"/>
                </a:solidFill>
              </a:rPr>
              <a:t>. This is the upper limit. For better performance we choose something lower, </a:t>
            </a:r>
            <a:r>
              <a:rPr lang="en-US" sz="2400" b="1" dirty="0">
                <a:solidFill>
                  <a:schemeClr val="bg2"/>
                </a:solidFill>
              </a:rPr>
              <a:t>4 Mbps</a:t>
            </a:r>
            <a:r>
              <a:rPr lang="en-US" sz="2400" dirty="0">
                <a:solidFill>
                  <a:schemeClr val="bg2"/>
                </a:solidFill>
              </a:rPr>
              <a:t>, for example. Then using Nyquist formula we can find the number of signal levels.</a:t>
            </a:r>
          </a:p>
        </p:txBody>
      </p:sp>
    </p:spTree>
    <p:extLst>
      <p:ext uri="{BB962C8B-B14F-4D97-AF65-F5344CB8AC3E}">
        <p14:creationId xmlns:p14="http://schemas.microsoft.com/office/powerpoint/2010/main" val="136039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Using Both Limits</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ACFF8D2-9323-4FAC-9764-A66B8EE3978A}"/>
                  </a:ext>
                </a:extLst>
              </p:cNvPr>
              <p:cNvSpPr/>
              <p:nvPr/>
            </p:nvSpPr>
            <p:spPr>
              <a:xfrm>
                <a:off x="353373" y="1506515"/>
                <a:ext cx="8423606" cy="4524315"/>
              </a:xfrm>
              <a:prstGeom prst="rect">
                <a:avLst/>
              </a:prstGeom>
            </p:spPr>
            <p:txBody>
              <a:bodyPr wrap="square">
                <a:spAutoFit/>
              </a:bodyPr>
              <a:lstStyle/>
              <a:p>
                <a:pPr algn="just"/>
                <a:r>
                  <a:rPr lang="en-US" sz="2400" dirty="0" smtClean="0">
                    <a:solidFill>
                      <a:schemeClr val="bg2"/>
                    </a:solidFill>
                  </a:rPr>
                  <a:t>Continued from previous slide here…</a:t>
                </a:r>
              </a:p>
              <a:p>
                <a:pPr algn="just"/>
                <a:endParaRPr lang="en-US" sz="2400" dirty="0">
                  <a:solidFill>
                    <a:schemeClr val="bg2"/>
                  </a:solidFill>
                </a:endParaRPr>
              </a:p>
              <a:p>
                <a:pPr algn="just"/>
                <a:r>
                  <a:rPr lang="en-US" sz="2400" dirty="0">
                    <a:solidFill>
                      <a:schemeClr val="bg2"/>
                    </a:solidFill>
                  </a:rPr>
                  <a:t>Then using Nyquist formula we can find the number of signal levels. </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4 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1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=2</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2</m:t>
                        </m:r>
                      </m:sup>
                    </m:sSup>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4</m:t>
                    </m:r>
                  </m:oMath>
                </a14:m>
                <a:r>
                  <a:rPr lang="en-US" sz="2400" dirty="0">
                    <a:solidFill>
                      <a:schemeClr val="bg2"/>
                    </a:solidFill>
                  </a:rPr>
                  <a:t> Levels</a:t>
                </a:r>
              </a:p>
              <a:p>
                <a:pPr algn="just"/>
                <a:endParaRPr lang="en-US" sz="2400" dirty="0">
                  <a:solidFill>
                    <a:schemeClr val="bg2"/>
                  </a:solidFill>
                </a:endParaRPr>
              </a:p>
              <a:p>
                <a:pPr algn="just"/>
                <a:r>
                  <a:rPr lang="en-US" sz="2400" dirty="0">
                    <a:solidFill>
                      <a:schemeClr val="bg2"/>
                    </a:solidFill>
                  </a:rPr>
                  <a:t>The Shannon capacity gives us the upper limit and the Nyquist formula tells us how many signal levels we need.</a:t>
                </a:r>
              </a:p>
              <a:p>
                <a:pPr algn="just"/>
                <a:endParaRPr lang="en-US" sz="2400" dirty="0">
                  <a:solidFill>
                    <a:schemeClr val="bg2"/>
                  </a:solidFill>
                </a:endParaRPr>
              </a:p>
            </p:txBody>
          </p:sp>
        </mc:Choice>
        <mc:Fallback>
          <p:sp>
            <p:nvSpPr>
              <p:cNvPr id="4" name="Rectangle 3">
                <a:extLst>
                  <a:ext uri="{FF2B5EF4-FFF2-40B4-BE49-F238E27FC236}">
                    <a16:creationId xmlns:a16="http://schemas.microsoft.com/office/drawing/2014/main" id="{0ACFF8D2-9323-4FAC-9764-A66B8EE3978A}"/>
                  </a:ext>
                </a:extLst>
              </p:cNvPr>
              <p:cNvSpPr>
                <a:spLocks noRot="1" noChangeAspect="1" noMove="1" noResize="1" noEditPoints="1" noAdjustHandles="1" noChangeArrowheads="1" noChangeShapeType="1" noTextEdit="1"/>
              </p:cNvSpPr>
              <p:nvPr/>
            </p:nvSpPr>
            <p:spPr>
              <a:xfrm>
                <a:off x="353373" y="1506515"/>
                <a:ext cx="8423606" cy="4524315"/>
              </a:xfrm>
              <a:prstGeom prst="rect">
                <a:avLst/>
              </a:prstGeom>
              <a:blipFill>
                <a:blip r:embed="rId2"/>
                <a:stretch>
                  <a:fillRect l="-1158" t="-1078" r="-1085"/>
                </a:stretch>
              </a:blipFill>
            </p:spPr>
            <p:txBody>
              <a:bodyPr/>
              <a:lstStyle/>
              <a:p>
                <a:r>
                  <a:rPr lang="en-US">
                    <a:noFill/>
                  </a:rPr>
                  <a:t> </a:t>
                </a:r>
              </a:p>
            </p:txBody>
          </p:sp>
        </mc:Fallback>
      </mc:AlternateContent>
    </p:spTree>
    <p:extLst>
      <p:ext uri="{BB962C8B-B14F-4D97-AF65-F5344CB8AC3E}">
        <p14:creationId xmlns:p14="http://schemas.microsoft.com/office/powerpoint/2010/main" val="7351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Network Performance</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Quality of Service (QoS) Parameters</a:t>
            </a:r>
            <a:endParaRPr lang="en-FI" dirty="0"/>
          </a:p>
        </p:txBody>
      </p:sp>
      <p:sp>
        <p:nvSpPr>
          <p:cNvPr id="3" name="Rectangle 2">
            <a:extLst>
              <a:ext uri="{FF2B5EF4-FFF2-40B4-BE49-F238E27FC236}">
                <a16:creationId xmlns:a16="http://schemas.microsoft.com/office/drawing/2014/main" id="{D26028D2-CC25-484F-AE83-EC11836F453F}"/>
              </a:ext>
            </a:extLst>
          </p:cNvPr>
          <p:cNvSpPr/>
          <p:nvPr/>
        </p:nvSpPr>
        <p:spPr>
          <a:xfrm>
            <a:off x="367020" y="2044847"/>
            <a:ext cx="8449433" cy="3785652"/>
          </a:xfrm>
          <a:prstGeom prst="rect">
            <a:avLst/>
          </a:prstGeom>
        </p:spPr>
        <p:txBody>
          <a:bodyPr wrap="square">
            <a:spAutoFit/>
          </a:bodyPr>
          <a:lstStyle/>
          <a:p>
            <a:pPr algn="just"/>
            <a:r>
              <a:rPr lang="en-US" sz="2400" dirty="0">
                <a:solidFill>
                  <a:schemeClr val="bg2"/>
                </a:solidFill>
              </a:rPr>
              <a:t>The Internet and its underlying local area and wide area networks must include a QoS capability to provide various levels of service to different types of application traffic. A QoS capability can deal with priority, delay constraints, delay variability constraints, and other similar requirements. Some common parameters determining the quality of network performance are:</a:t>
            </a:r>
          </a:p>
          <a:p>
            <a:pPr marL="1714500" lvl="3" indent="-342900" algn="just">
              <a:buClr>
                <a:schemeClr val="accent3"/>
              </a:buClr>
              <a:buFont typeface="Wingdings" panose="05000000000000000000" pitchFamily="2" charset="2"/>
              <a:buChar char="v"/>
            </a:pPr>
            <a:r>
              <a:rPr lang="en-US" sz="2400" dirty="0">
                <a:solidFill>
                  <a:schemeClr val="bg2"/>
                </a:solidFill>
              </a:rPr>
              <a:t>Bandwidth</a:t>
            </a:r>
          </a:p>
          <a:p>
            <a:pPr marL="1714500" lvl="3" indent="-342900" algn="just">
              <a:buClr>
                <a:schemeClr val="accent3"/>
              </a:buClr>
              <a:buFont typeface="Wingdings" panose="05000000000000000000" pitchFamily="2" charset="2"/>
              <a:buChar char="v"/>
            </a:pPr>
            <a:r>
              <a:rPr lang="en-US" sz="2400" dirty="0">
                <a:solidFill>
                  <a:schemeClr val="bg2"/>
                </a:solidFill>
              </a:rPr>
              <a:t>Throughput</a:t>
            </a:r>
          </a:p>
          <a:p>
            <a:pPr marL="1714500" lvl="3" indent="-342900" algn="just">
              <a:buClr>
                <a:schemeClr val="accent3"/>
              </a:buClr>
              <a:buFont typeface="Wingdings" panose="05000000000000000000" pitchFamily="2" charset="2"/>
              <a:buChar char="v"/>
            </a:pPr>
            <a:r>
              <a:rPr lang="en-US" sz="2400" dirty="0">
                <a:solidFill>
                  <a:schemeClr val="bg2"/>
                </a:solidFill>
              </a:rPr>
              <a:t>Latency or Delay</a:t>
            </a:r>
          </a:p>
          <a:p>
            <a:pPr marL="1714500" lvl="3" indent="-342900" algn="just">
              <a:buClr>
                <a:schemeClr val="accent3"/>
              </a:buClr>
              <a:buFont typeface="Wingdings" panose="05000000000000000000" pitchFamily="2" charset="2"/>
              <a:buChar char="v"/>
            </a:pPr>
            <a:r>
              <a:rPr lang="en-US" sz="2400" dirty="0">
                <a:solidFill>
                  <a:schemeClr val="bg2"/>
                </a:solidFill>
              </a:rPr>
              <a:t>Bandwidth-Delay Product</a:t>
            </a:r>
          </a:p>
        </p:txBody>
      </p:sp>
    </p:spTree>
    <p:extLst>
      <p:ext uri="{BB962C8B-B14F-4D97-AF65-F5344CB8AC3E}">
        <p14:creationId xmlns:p14="http://schemas.microsoft.com/office/powerpoint/2010/main" val="97563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Clr>
                <a:schemeClr val="accent3"/>
              </a:buClr>
              <a:buFont typeface="+mj-lt"/>
              <a:buAutoNum type="arabicPeriod"/>
            </a:pPr>
            <a:r>
              <a:rPr lang="en-US" sz="3300" dirty="0" smtClean="0">
                <a:solidFill>
                  <a:schemeClr val="bg2"/>
                </a:solidFill>
              </a:rPr>
              <a:t>Information </a:t>
            </a:r>
            <a:r>
              <a:rPr lang="en-US" sz="3300" dirty="0">
                <a:solidFill>
                  <a:schemeClr val="bg2"/>
                </a:solidFill>
              </a:rPr>
              <a:t>as Digital </a:t>
            </a:r>
            <a:r>
              <a:rPr lang="en-US" sz="3300" dirty="0" smtClean="0">
                <a:solidFill>
                  <a:schemeClr val="bg2"/>
                </a:solidFill>
              </a:rPr>
              <a:t>Signal</a:t>
            </a:r>
          </a:p>
          <a:p>
            <a:pPr marL="457200" indent="-457200">
              <a:buClr>
                <a:schemeClr val="accent3"/>
              </a:buClr>
              <a:buFont typeface="+mj-lt"/>
              <a:buAutoNum type="arabicPeriod"/>
            </a:pPr>
            <a:r>
              <a:rPr lang="en-US" sz="3300" dirty="0">
                <a:solidFill>
                  <a:schemeClr val="bg2"/>
                </a:solidFill>
              </a:rPr>
              <a:t>Transmission of Digital </a:t>
            </a:r>
            <a:r>
              <a:rPr lang="en-US" sz="3300" dirty="0" smtClean="0">
                <a:solidFill>
                  <a:schemeClr val="bg2"/>
                </a:solidFill>
              </a:rPr>
              <a:t>Signals</a:t>
            </a:r>
          </a:p>
          <a:p>
            <a:pPr marL="457200" indent="-457200">
              <a:buClr>
                <a:schemeClr val="accent3"/>
              </a:buClr>
              <a:buFont typeface="+mj-lt"/>
              <a:buAutoNum type="arabicPeriod"/>
            </a:pPr>
            <a:r>
              <a:rPr lang="en-US" sz="3300" dirty="0">
                <a:solidFill>
                  <a:schemeClr val="bg2"/>
                </a:solidFill>
              </a:rPr>
              <a:t>Bit Rate</a:t>
            </a:r>
          </a:p>
          <a:p>
            <a:pPr marL="457200" indent="-457200">
              <a:buClr>
                <a:schemeClr val="accent3"/>
              </a:buClr>
              <a:buFont typeface="+mj-lt"/>
              <a:buAutoNum type="arabicPeriod"/>
            </a:pPr>
            <a:r>
              <a:rPr lang="en-US" sz="3300" dirty="0" smtClean="0">
                <a:solidFill>
                  <a:schemeClr val="bg2"/>
                </a:solidFill>
              </a:rPr>
              <a:t>Data </a:t>
            </a:r>
            <a:r>
              <a:rPr lang="en-US" sz="3300" dirty="0">
                <a:solidFill>
                  <a:schemeClr val="bg2"/>
                </a:solidFill>
              </a:rPr>
              <a:t>Rate</a:t>
            </a:r>
          </a:p>
          <a:p>
            <a:pPr marL="457200" indent="-457200">
              <a:buClr>
                <a:schemeClr val="accent3"/>
              </a:buClr>
              <a:buFont typeface="+mj-lt"/>
              <a:buAutoNum type="arabicPeriod"/>
            </a:pPr>
            <a:r>
              <a:rPr lang="en-US" sz="3300" dirty="0">
                <a:solidFill>
                  <a:schemeClr val="bg2"/>
                </a:solidFill>
              </a:rPr>
              <a:t>Nyquist Bit Rate</a:t>
            </a:r>
          </a:p>
          <a:p>
            <a:pPr marL="457200" indent="-457200">
              <a:buClr>
                <a:schemeClr val="accent3"/>
              </a:buClr>
              <a:buFont typeface="+mj-lt"/>
              <a:buAutoNum type="arabicPeriod"/>
            </a:pPr>
            <a:r>
              <a:rPr lang="en-US" sz="3300" dirty="0">
                <a:solidFill>
                  <a:schemeClr val="bg2"/>
                </a:solidFill>
              </a:rPr>
              <a:t>Shannon Capacity</a:t>
            </a:r>
          </a:p>
          <a:p>
            <a:pPr marL="457200" indent="-457200">
              <a:buClr>
                <a:schemeClr val="accent3"/>
              </a:buClr>
              <a:buFont typeface="+mj-lt"/>
              <a:buAutoNum type="arabicPeriod"/>
            </a:pPr>
            <a:r>
              <a:rPr lang="en-US" sz="3300" dirty="0">
                <a:solidFill>
                  <a:schemeClr val="bg2"/>
                </a:solidFill>
              </a:rPr>
              <a:t>Network Performance</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a:t>
            </a:r>
          </a:p>
        </p:txBody>
      </p:sp>
      <p:sp>
        <p:nvSpPr>
          <p:cNvPr id="8" name="Rectangle 7">
            <a:extLst>
              <a:ext uri="{FF2B5EF4-FFF2-40B4-BE49-F238E27FC236}">
                <a16:creationId xmlns:a16="http://schemas.microsoft.com/office/drawing/2014/main" id="{ED0F10D7-A4F0-4CCF-84B4-F4038E621800}"/>
              </a:ext>
            </a:extLst>
          </p:cNvPr>
          <p:cNvSpPr/>
          <p:nvPr/>
        </p:nvSpPr>
        <p:spPr>
          <a:xfrm>
            <a:off x="272955" y="2049401"/>
            <a:ext cx="8557146" cy="4093428"/>
          </a:xfrm>
          <a:prstGeom prst="rect">
            <a:avLst/>
          </a:prstGeom>
        </p:spPr>
        <p:txBody>
          <a:bodyPr wrap="square">
            <a:spAutoFit/>
          </a:bodyPr>
          <a:lstStyle/>
          <a:p>
            <a:pPr algn="just"/>
            <a:r>
              <a:rPr lang="en-US" sz="2000" dirty="0">
                <a:solidFill>
                  <a:schemeClr val="bg2"/>
                </a:solidFill>
              </a:rPr>
              <a:t>One characteristic that measures network performance is </a:t>
            </a:r>
            <a:r>
              <a:rPr lang="en-US" sz="2000" b="1" dirty="0">
                <a:solidFill>
                  <a:schemeClr val="bg2"/>
                </a:solidFill>
              </a:rPr>
              <a:t>bandwidth</a:t>
            </a:r>
            <a:r>
              <a:rPr lang="en-US" sz="2000" dirty="0">
                <a:solidFill>
                  <a:schemeClr val="bg2"/>
                </a:solidFill>
              </a:rPr>
              <a:t>. However, the term can be used in two different contexts with two different measuring values: bandwidth in hertz and bandwidth in bits per second.</a:t>
            </a:r>
          </a:p>
          <a:p>
            <a:pPr algn="just"/>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Hertz: </a:t>
            </a:r>
            <a:r>
              <a:rPr lang="en-US" sz="2000" dirty="0">
                <a:solidFill>
                  <a:schemeClr val="bg2"/>
                </a:solidFill>
              </a:rPr>
              <a:t>Bandwidth in hertz is the range of frequencies con­tained in a composite signal or the range of frequencies a channel can pass. For exam­ple, we can say the bandwidth of a subscriber telephone line is 4 kHz.</a:t>
            </a:r>
          </a:p>
          <a:p>
            <a:pPr marL="800100" lvl="1" indent="-342900" algn="just">
              <a:buClr>
                <a:schemeClr val="accent3"/>
              </a:buClr>
              <a:buFont typeface="Wingdings" panose="05000000000000000000" pitchFamily="2" charset="2"/>
              <a:buChar char="q"/>
            </a:pPr>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Bits per Seconds: </a:t>
            </a:r>
            <a:r>
              <a:rPr lang="en-US" sz="2000" dirty="0">
                <a:solidFill>
                  <a:schemeClr val="bg2"/>
                </a:solidFill>
              </a:rPr>
              <a:t>The term bandwidth can also refer to the number of bits per second that a channel, a link, or even a network can transmit. For example, one can say the bandwidth of a Fast Ethernet network (or the links in this network) is a maximum of 100 Mbps. </a:t>
            </a:r>
          </a:p>
        </p:txBody>
      </p:sp>
    </p:spTree>
    <p:extLst>
      <p:ext uri="{BB962C8B-B14F-4D97-AF65-F5344CB8AC3E}">
        <p14:creationId xmlns:p14="http://schemas.microsoft.com/office/powerpoint/2010/main" val="338588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Bandwidth</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1B0D445D-2B65-4AB3-8B8D-61AA8747936C}"/>
              </a:ext>
            </a:extLst>
          </p:cNvPr>
          <p:cNvSpPr/>
          <p:nvPr/>
        </p:nvSpPr>
        <p:spPr>
          <a:xfrm>
            <a:off x="313899" y="1652601"/>
            <a:ext cx="8529850" cy="3785652"/>
          </a:xfrm>
          <a:prstGeom prst="rect">
            <a:avLst/>
          </a:prstGeom>
        </p:spPr>
        <p:txBody>
          <a:bodyPr wrap="square">
            <a:spAutoFit/>
          </a:bodyPr>
          <a:lstStyle/>
          <a:p>
            <a:pPr algn="just"/>
            <a:r>
              <a:rPr lang="en-US" sz="2400" u="sng" dirty="0">
                <a:solidFill>
                  <a:schemeClr val="bg2"/>
                </a:solidFill>
              </a:rPr>
              <a:t>Example 1:</a:t>
            </a:r>
          </a:p>
          <a:p>
            <a:pPr algn="just"/>
            <a:r>
              <a:rPr lang="en-US" sz="2400" dirty="0">
                <a:solidFill>
                  <a:schemeClr val="bg2"/>
                </a:solidFill>
              </a:rPr>
              <a:t>The bandwidth of a subscriber line is 4 kHz for voice or data. The bandwidth of this line for data trans­ mission can be up to 56,000 bps using a sophisticated modem to change the digital signal to analog.</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If the telephone company improves the quality of the line and increases the bandwidth to 8 kHz, we can send 112,000 bps by using the same technology as mentioned in Example 1.</a:t>
            </a:r>
          </a:p>
        </p:txBody>
      </p:sp>
    </p:spTree>
    <p:extLst>
      <p:ext uri="{BB962C8B-B14F-4D97-AF65-F5344CB8AC3E}">
        <p14:creationId xmlns:p14="http://schemas.microsoft.com/office/powerpoint/2010/main" val="354702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a:t>
            </a:r>
          </a:p>
        </p:txBody>
      </p:sp>
      <p:sp>
        <p:nvSpPr>
          <p:cNvPr id="4" name="TextBox 3">
            <a:extLst>
              <a:ext uri="{FF2B5EF4-FFF2-40B4-BE49-F238E27FC236}">
                <a16:creationId xmlns:a16="http://schemas.microsoft.com/office/drawing/2014/main" id="{E00A471B-FCB5-3949-B014-0D06C67E41B3}"/>
              </a:ext>
            </a:extLst>
          </p:cNvPr>
          <p:cNvSpPr txBox="1"/>
          <p:nvPr/>
        </p:nvSpPr>
        <p:spPr>
          <a:xfrm>
            <a:off x="273226" y="2258476"/>
            <a:ext cx="8597819" cy="3477875"/>
          </a:xfrm>
          <a:prstGeom prst="rect">
            <a:avLst/>
          </a:prstGeom>
          <a:noFill/>
        </p:spPr>
        <p:txBody>
          <a:bodyPr wrap="square" rtlCol="0">
            <a:spAutoFit/>
          </a:bodyPr>
          <a:lstStyle/>
          <a:p>
            <a:pPr marL="342900" indent="-342900" algn="just">
              <a:buClr>
                <a:schemeClr val="accent3"/>
              </a:buClr>
              <a:buFont typeface="Wingdings" panose="05000000000000000000" pitchFamily="2" charset="2"/>
              <a:buChar char="v"/>
            </a:pPr>
            <a:r>
              <a:rPr lang="en-US" sz="2000" b="1" dirty="0">
                <a:solidFill>
                  <a:schemeClr val="bg2"/>
                </a:solidFill>
              </a:rPr>
              <a:t>Throughput </a:t>
            </a:r>
            <a:r>
              <a:rPr lang="en-US" sz="2000" dirty="0">
                <a:solidFill>
                  <a:schemeClr val="bg2"/>
                </a:solidFill>
              </a:rPr>
              <a:t>is a measure of how fast we actually can send data through a network.</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At first glance, bandwidth in bits per second and throughput seem the same, they are different.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 link may have a bandwidth of </a:t>
            </a:r>
            <a:r>
              <a:rPr lang="en-US" sz="2000" i="1" dirty="0">
                <a:solidFill>
                  <a:schemeClr val="bg2"/>
                </a:solidFill>
              </a:rPr>
              <a:t>B </a:t>
            </a:r>
            <a:r>
              <a:rPr lang="en-US" sz="2000" dirty="0">
                <a:solidFill>
                  <a:schemeClr val="bg2"/>
                </a:solidFill>
              </a:rPr>
              <a:t>bps, but we can only send </a:t>
            </a:r>
            <a:r>
              <a:rPr lang="en-US" sz="2000" i="1" dirty="0">
                <a:solidFill>
                  <a:schemeClr val="bg2"/>
                </a:solidFill>
              </a:rPr>
              <a:t>T </a:t>
            </a:r>
            <a:r>
              <a:rPr lang="en-US" sz="2000" dirty="0">
                <a:solidFill>
                  <a:schemeClr val="bg2"/>
                </a:solidFill>
              </a:rPr>
              <a:t>bps through this link with </a:t>
            </a:r>
            <a:r>
              <a:rPr lang="en-US" sz="2000" i="1" dirty="0">
                <a:solidFill>
                  <a:schemeClr val="bg2"/>
                </a:solidFill>
              </a:rPr>
              <a:t>T </a:t>
            </a:r>
            <a:r>
              <a:rPr lang="en-US" sz="2000" dirty="0">
                <a:solidFill>
                  <a:schemeClr val="bg2"/>
                </a:solidFill>
              </a:rPr>
              <a:t>always less than </a:t>
            </a:r>
            <a:r>
              <a:rPr lang="en-US" sz="2000" i="1" dirty="0">
                <a:solidFill>
                  <a:schemeClr val="bg2"/>
                </a:solidFill>
              </a:rPr>
              <a:t>B</a:t>
            </a:r>
            <a:r>
              <a:rPr lang="en-US" sz="2000" dirty="0">
                <a:solidFill>
                  <a:schemeClr val="bg2"/>
                </a:solidFill>
              </a:rPr>
              <a: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In other words, the bandwidth is a potential measurement of a link; the throughput is an actual measurement of how fast we can send data.</a:t>
            </a:r>
          </a:p>
        </p:txBody>
      </p:sp>
    </p:spTree>
    <p:extLst>
      <p:ext uri="{BB962C8B-B14F-4D97-AF65-F5344CB8AC3E}">
        <p14:creationId xmlns:p14="http://schemas.microsoft.com/office/powerpoint/2010/main" val="14010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p:sp>
        <p:nvSpPr>
          <p:cNvPr id="4" name="TextBox 3">
            <a:extLst>
              <a:ext uri="{FF2B5EF4-FFF2-40B4-BE49-F238E27FC236}">
                <a16:creationId xmlns:a16="http://schemas.microsoft.com/office/drawing/2014/main" id="{60409A1A-DEDA-40C4-BC21-9AAD78B46F3C}"/>
              </a:ext>
            </a:extLst>
          </p:cNvPr>
          <p:cNvSpPr txBox="1"/>
          <p:nvPr/>
        </p:nvSpPr>
        <p:spPr>
          <a:xfrm>
            <a:off x="450377" y="1685266"/>
            <a:ext cx="8325134" cy="4154984"/>
          </a:xfrm>
          <a:prstGeom prst="rect">
            <a:avLst/>
          </a:prstGeom>
          <a:noFill/>
        </p:spPr>
        <p:txBody>
          <a:bodyPr wrap="square" rtlCol="0">
            <a:spAutoFit/>
          </a:bodyPr>
          <a:lstStyle/>
          <a:p>
            <a:pPr algn="just"/>
            <a:r>
              <a:rPr lang="en-US" sz="2400" u="sng" dirty="0">
                <a:solidFill>
                  <a:schemeClr val="bg2"/>
                </a:solidFill>
              </a:rPr>
              <a:t>Example 1:</a:t>
            </a:r>
          </a:p>
          <a:p>
            <a:pPr algn="just"/>
            <a:r>
              <a:rPr lang="en-US" sz="2400" dirty="0">
                <a:solidFill>
                  <a:schemeClr val="bg2"/>
                </a:solidFill>
              </a:rPr>
              <a:t>Imagine a highway designed to transmit 1000 cars per minute from one point to another. However, if there is congestion on the road, this figure may be reduced to 100 cars per minute. The bandwidth is 1000 cars per minute; the throughput is 100 cars per minute.</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We may have a link with a bandwidth of 1 Mbps, but the devices connected to the end of the link may handle only 200 kbps. This means that we cannot send more than 200 kbps through this link.</a:t>
            </a:r>
          </a:p>
        </p:txBody>
      </p:sp>
    </p:spTree>
    <p:extLst>
      <p:ext uri="{BB962C8B-B14F-4D97-AF65-F5344CB8AC3E}">
        <p14:creationId xmlns:p14="http://schemas.microsoft.com/office/powerpoint/2010/main" val="321182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EEC14C-42DA-45A4-95A0-42000D39AF21}"/>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EBC3161-F1D8-4EC6-BE46-3AF8F4637C99}"/>
                  </a:ext>
                </a:extLst>
              </p:cNvPr>
              <p:cNvSpPr txBox="1"/>
              <p:nvPr/>
            </p:nvSpPr>
            <p:spPr>
              <a:xfrm>
                <a:off x="566382" y="2012522"/>
                <a:ext cx="8011236" cy="3202287"/>
              </a:xfrm>
              <a:prstGeom prst="rect">
                <a:avLst/>
              </a:prstGeom>
              <a:noFill/>
            </p:spPr>
            <p:txBody>
              <a:bodyPr wrap="square" rtlCol="0">
                <a:spAutoFit/>
              </a:bodyPr>
              <a:lstStyle/>
              <a:p>
                <a:pPr algn="just"/>
                <a:r>
                  <a:rPr lang="en-US" sz="2400" b="1" dirty="0" smtClean="0">
                    <a:solidFill>
                      <a:schemeClr val="bg2"/>
                    </a:solidFill>
                  </a:rPr>
                  <a:t>Problem:</a:t>
                </a:r>
                <a:r>
                  <a:rPr lang="en-US" sz="2400" dirty="0">
                    <a:solidFill>
                      <a:schemeClr val="bg2"/>
                    </a:solidFill>
                  </a:rPr>
                  <a:t> A network with bandwidth of 10 Mbps can pass only an average of 12,000 frames per minute with each frame carrying an average of 10,000 bits. What is the throughput of this network?</a:t>
                </a:r>
              </a:p>
              <a:p>
                <a:pPr algn="just"/>
                <a:endParaRPr lang="en-US" sz="2400" dirty="0">
                  <a:solidFill>
                    <a:schemeClr val="bg2"/>
                  </a:solidFill>
                </a:endParaRPr>
              </a:p>
              <a:p>
                <a:pPr algn="just"/>
                <a:r>
                  <a:rPr lang="en-US" sz="2400" b="1" dirty="0">
                    <a:solidFill>
                      <a:schemeClr val="bg2"/>
                    </a:solidFill>
                  </a:rPr>
                  <a:t>Solution:</a:t>
                </a:r>
              </a:p>
              <a:p>
                <a:pPr algn="just"/>
                <a:endParaRPr lang="en-US" sz="2400" b="1" dirty="0">
                  <a:solidFill>
                    <a:schemeClr val="bg2"/>
                  </a:solidFill>
                </a:endParaRPr>
              </a:p>
              <a:p>
                <a:pPr algn="just"/>
                <a:r>
                  <a:rPr lang="en-US" sz="2400" dirty="0">
                    <a:solidFill>
                      <a:schemeClr val="bg2"/>
                    </a:solidFill>
                  </a:rPr>
                  <a:t>		Throughput </a:t>
                </a:r>
                <a14:m>
                  <m:oMath xmlns:m="http://schemas.openxmlformats.org/officeDocument/2006/math">
                    <m:r>
                      <a:rPr lang="en-US" sz="2400" b="0" i="0" smtClean="0">
                        <a:solidFill>
                          <a:schemeClr val="bg2"/>
                        </a:solidFill>
                        <a:latin typeface="Cambria Math" panose="02040503050406030204" pitchFamily="18" charset="0"/>
                      </a:rPr>
                      <m:t>=</m:t>
                    </m:r>
                    <m:f>
                      <m:fPr>
                        <m:ctrlPr>
                          <a:rPr lang="en-US" sz="2400" i="1">
                            <a:solidFill>
                              <a:schemeClr val="bg2"/>
                            </a:solidFill>
                            <a:latin typeface="Cambria Math" panose="02040503050406030204" pitchFamily="18" charset="0"/>
                          </a:rPr>
                        </m:ctrlPr>
                      </m:fPr>
                      <m:num>
                        <m:r>
                          <a:rPr lang="en-US" sz="2400">
                            <a:solidFill>
                              <a:schemeClr val="bg2"/>
                            </a:solidFill>
                            <a:latin typeface="Cambria Math"/>
                          </a:rPr>
                          <m:t>12,000 </m:t>
                        </m:r>
                        <m:r>
                          <a:rPr lang="en-US" sz="2400">
                            <a:solidFill>
                              <a:schemeClr val="bg2"/>
                            </a:solidFill>
                            <a:latin typeface="Cambria Math"/>
                          </a:rPr>
                          <m:t>𝑥</m:t>
                        </m:r>
                        <m:r>
                          <a:rPr lang="en-US" sz="2400">
                            <a:solidFill>
                              <a:schemeClr val="bg2"/>
                            </a:solidFill>
                            <a:latin typeface="Cambria Math"/>
                          </a:rPr>
                          <m:t> 10,000</m:t>
                        </m:r>
                      </m:num>
                      <m:den>
                        <m:r>
                          <a:rPr lang="en-US" sz="2400">
                            <a:solidFill>
                              <a:schemeClr val="bg2"/>
                            </a:solidFill>
                            <a:latin typeface="Cambria Math"/>
                          </a:rPr>
                          <m:t>60 </m:t>
                        </m:r>
                      </m:den>
                    </m:f>
                    <m:r>
                      <a:rPr lang="en-US" sz="2400" b="0" i="1" smtClean="0">
                        <a:solidFill>
                          <a:schemeClr val="bg2"/>
                        </a:solidFill>
                        <a:latin typeface="Cambria Math" panose="02040503050406030204" pitchFamily="18" charset="0"/>
                      </a:rPr>
                      <m:t>=2</m:t>
                    </m:r>
                  </m:oMath>
                </a14:m>
                <a:r>
                  <a:rPr lang="en-US" sz="2400" dirty="0">
                    <a:solidFill>
                      <a:schemeClr val="bg2"/>
                    </a:solidFill>
                  </a:rPr>
                  <a:t> Mbps</a:t>
                </a:r>
              </a:p>
            </p:txBody>
          </p:sp>
        </mc:Choice>
        <mc:Fallback>
          <p:sp>
            <p:nvSpPr>
              <p:cNvPr id="6" name="TextBox 5">
                <a:extLst>
                  <a:ext uri="{FF2B5EF4-FFF2-40B4-BE49-F238E27FC236}">
                    <a16:creationId xmlns:a16="http://schemas.microsoft.com/office/drawing/2014/main" id="{8EBC3161-F1D8-4EC6-BE46-3AF8F4637C99}"/>
                  </a:ext>
                </a:extLst>
              </p:cNvPr>
              <p:cNvSpPr txBox="1">
                <a:spLocks noRot="1" noChangeAspect="1" noMove="1" noResize="1" noEditPoints="1" noAdjustHandles="1" noChangeArrowheads="1" noChangeShapeType="1" noTextEdit="1"/>
              </p:cNvSpPr>
              <p:nvPr/>
            </p:nvSpPr>
            <p:spPr>
              <a:xfrm>
                <a:off x="566382" y="2012522"/>
                <a:ext cx="8011236" cy="3202287"/>
              </a:xfrm>
              <a:prstGeom prst="rect">
                <a:avLst/>
              </a:prstGeom>
              <a:blipFill>
                <a:blip r:embed="rId2"/>
                <a:stretch>
                  <a:fillRect l="-1218" t="-1524" r="-1142" b="-1143"/>
                </a:stretch>
              </a:blipFill>
            </p:spPr>
            <p:txBody>
              <a:bodyPr/>
              <a:lstStyle/>
              <a:p>
                <a:r>
                  <a:rPr lang="en-US">
                    <a:noFill/>
                  </a:rPr>
                  <a:t> </a:t>
                </a:r>
              </a:p>
            </p:txBody>
          </p:sp>
        </mc:Fallback>
      </mc:AlternateContent>
    </p:spTree>
    <p:extLst>
      <p:ext uri="{BB962C8B-B14F-4D97-AF65-F5344CB8AC3E}">
        <p14:creationId xmlns:p14="http://schemas.microsoft.com/office/powerpoint/2010/main" val="169656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Latency or Delay</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13899" y="2244830"/>
            <a:ext cx="8516202" cy="3416320"/>
          </a:xfrm>
          <a:prstGeom prst="rect">
            <a:avLst/>
          </a:prstGeom>
          <a:noFill/>
        </p:spPr>
        <p:txBody>
          <a:bodyPr wrap="square" rtlCol="0">
            <a:spAutoFit/>
          </a:bodyPr>
          <a:lstStyle/>
          <a:p>
            <a:pPr algn="just"/>
            <a:r>
              <a:rPr lang="en-US" sz="2400" dirty="0">
                <a:solidFill>
                  <a:schemeClr val="bg2"/>
                </a:solidFill>
              </a:rPr>
              <a:t>The </a:t>
            </a:r>
            <a:r>
              <a:rPr lang="en-US" sz="2400" b="1" dirty="0">
                <a:solidFill>
                  <a:schemeClr val="bg2"/>
                </a:solidFill>
              </a:rPr>
              <a:t>latency </a:t>
            </a:r>
            <a:r>
              <a:rPr lang="en-US" sz="2400" dirty="0">
                <a:solidFill>
                  <a:schemeClr val="bg2"/>
                </a:solidFill>
              </a:rPr>
              <a:t>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a:p>
            <a:endParaRPr lang="en-US" sz="2400" b="1" dirty="0">
              <a:solidFill>
                <a:schemeClr val="bg2"/>
              </a:solidFill>
            </a:endParaRPr>
          </a:p>
          <a:p>
            <a:r>
              <a:rPr lang="en-US" sz="2400" b="1" dirty="0">
                <a:solidFill>
                  <a:schemeClr val="bg2"/>
                </a:solidFill>
              </a:rPr>
              <a:t>Latency </a:t>
            </a:r>
            <a:r>
              <a:rPr lang="en-US" sz="2400" dirty="0">
                <a:solidFill>
                  <a:schemeClr val="bg2"/>
                </a:solidFill>
              </a:rPr>
              <a:t>= </a:t>
            </a:r>
            <a:r>
              <a:rPr lang="en-US" sz="2400" b="1" dirty="0">
                <a:solidFill>
                  <a:schemeClr val="bg2"/>
                </a:solidFill>
              </a:rPr>
              <a:t>propagation time </a:t>
            </a:r>
            <a:r>
              <a:rPr lang="en-US" sz="2400" dirty="0">
                <a:solidFill>
                  <a:schemeClr val="bg2"/>
                </a:solidFill>
              </a:rPr>
              <a:t>+ </a:t>
            </a:r>
            <a:r>
              <a:rPr lang="en-US" sz="2400" b="1" dirty="0">
                <a:solidFill>
                  <a:schemeClr val="bg2"/>
                </a:solidFill>
              </a:rPr>
              <a:t>transmission time </a:t>
            </a:r>
            <a:r>
              <a:rPr lang="en-US" sz="2400" dirty="0">
                <a:solidFill>
                  <a:schemeClr val="bg2"/>
                </a:solidFill>
              </a:rPr>
              <a:t>+ </a:t>
            </a:r>
            <a:r>
              <a:rPr lang="en-US" sz="2400" b="1" dirty="0">
                <a:solidFill>
                  <a:schemeClr val="bg2"/>
                </a:solidFill>
              </a:rPr>
              <a:t>queuing time </a:t>
            </a:r>
            <a:r>
              <a:rPr lang="en-US" sz="2400" dirty="0">
                <a:solidFill>
                  <a:schemeClr val="bg2"/>
                </a:solidFill>
              </a:rPr>
              <a:t>+ </a:t>
            </a:r>
            <a:r>
              <a:rPr lang="en-US" sz="2400" b="1" dirty="0">
                <a:solidFill>
                  <a:schemeClr val="bg2"/>
                </a:solidFill>
              </a:rPr>
              <a:t>processing delay</a:t>
            </a:r>
            <a:r>
              <a:rPr lang="en-US" sz="2400" dirty="0">
                <a:solidFill>
                  <a:schemeClr val="bg2"/>
                </a:solidFill>
              </a:rPr>
              <a:t> </a:t>
            </a:r>
            <a:br>
              <a:rPr lang="en-US" sz="2400" dirty="0">
                <a:solidFill>
                  <a:schemeClr val="bg2"/>
                </a:solidFill>
              </a:rPr>
            </a:br>
            <a:endParaRPr lang="en-FI" sz="2400" dirty="0">
              <a:solidFill>
                <a:schemeClr val="bg2"/>
              </a:solidFill>
            </a:endParaRPr>
          </a:p>
        </p:txBody>
      </p:sp>
    </p:spTree>
    <p:extLst>
      <p:ext uri="{BB962C8B-B14F-4D97-AF65-F5344CB8AC3E}">
        <p14:creationId xmlns:p14="http://schemas.microsoft.com/office/powerpoint/2010/main" val="156444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Bandwidth-Delay Product</a:t>
            </a:r>
          </a:p>
        </p:txBody>
      </p:sp>
      <p:sp>
        <p:nvSpPr>
          <p:cNvPr id="8" name="Rectangle 7">
            <a:extLst>
              <a:ext uri="{FF2B5EF4-FFF2-40B4-BE49-F238E27FC236}">
                <a16:creationId xmlns:a16="http://schemas.microsoft.com/office/drawing/2014/main" id="{A2395B67-DA5B-4154-8939-FADB701DF903}"/>
              </a:ext>
            </a:extLst>
          </p:cNvPr>
          <p:cNvSpPr/>
          <p:nvPr/>
        </p:nvSpPr>
        <p:spPr>
          <a:xfrm>
            <a:off x="300251" y="2522522"/>
            <a:ext cx="8529850" cy="1938992"/>
          </a:xfrm>
          <a:prstGeom prst="rect">
            <a:avLst/>
          </a:prstGeom>
        </p:spPr>
        <p:txBody>
          <a:bodyPr wrap="square">
            <a:spAutoFit/>
          </a:bodyPr>
          <a:lstStyle/>
          <a:p>
            <a:pPr algn="just"/>
            <a:r>
              <a:rPr lang="en-US" sz="2400" b="1" dirty="0">
                <a:solidFill>
                  <a:schemeClr val="bg2"/>
                </a:solidFill>
              </a:rPr>
              <a:t>Bandwidth</a:t>
            </a:r>
            <a:r>
              <a:rPr lang="en-US" sz="2400" dirty="0">
                <a:solidFill>
                  <a:schemeClr val="bg2"/>
                </a:solidFill>
              </a:rPr>
              <a:t> and </a:t>
            </a:r>
            <a:r>
              <a:rPr lang="en-US" sz="2400" b="1" dirty="0">
                <a:solidFill>
                  <a:schemeClr val="bg2"/>
                </a:solidFill>
              </a:rPr>
              <a:t>delay</a:t>
            </a:r>
            <a:r>
              <a:rPr lang="en-US" sz="2400" dirty="0">
                <a:solidFill>
                  <a:schemeClr val="bg2"/>
                </a:solidFill>
              </a:rPr>
              <a:t> are two performance metrics of a link. However, a very important performance metrics in data communications is the product of the two, the </a:t>
            </a:r>
            <a:r>
              <a:rPr lang="en-US" sz="2400" b="1" dirty="0">
                <a:solidFill>
                  <a:schemeClr val="bg2"/>
                </a:solidFill>
              </a:rPr>
              <a:t>bandwidth-delay product</a:t>
            </a:r>
            <a:r>
              <a:rPr lang="en-US" sz="2400" dirty="0">
                <a:solidFill>
                  <a:schemeClr val="bg2"/>
                </a:solidFill>
              </a:rPr>
              <a:t>. We will elaborate on this issue, using two hypothetical cases as examples in next slides.</a:t>
            </a:r>
          </a:p>
        </p:txBody>
      </p:sp>
    </p:spTree>
    <p:extLst>
      <p:ext uri="{BB962C8B-B14F-4D97-AF65-F5344CB8AC3E}">
        <p14:creationId xmlns:p14="http://schemas.microsoft.com/office/powerpoint/2010/main" val="417166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1</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CDA4A549-21D4-473C-855B-F3E8C7179D78}"/>
              </a:ext>
            </a:extLst>
          </p:cNvPr>
          <p:cNvPicPr>
            <a:picLocks noChangeAspect="1"/>
          </p:cNvPicPr>
          <p:nvPr/>
        </p:nvPicPr>
        <p:blipFill>
          <a:blip r:embed="rId2"/>
          <a:stretch>
            <a:fillRect/>
          </a:stretch>
        </p:blipFill>
        <p:spPr>
          <a:xfrm>
            <a:off x="525439" y="1696662"/>
            <a:ext cx="8093122" cy="3865470"/>
          </a:xfrm>
          <a:prstGeom prst="rect">
            <a:avLst/>
          </a:prstGeom>
        </p:spPr>
      </p:pic>
    </p:spTree>
    <p:extLst>
      <p:ext uri="{BB962C8B-B14F-4D97-AF65-F5344CB8AC3E}">
        <p14:creationId xmlns:p14="http://schemas.microsoft.com/office/powerpoint/2010/main" val="16863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2</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E2E0CE94-6D23-43C7-B24E-FA65EC1046C5}"/>
              </a:ext>
            </a:extLst>
          </p:cNvPr>
          <p:cNvPicPr>
            <a:picLocks noChangeAspect="1"/>
          </p:cNvPicPr>
          <p:nvPr/>
        </p:nvPicPr>
        <p:blipFill>
          <a:blip r:embed="rId2"/>
          <a:stretch>
            <a:fillRect/>
          </a:stretch>
        </p:blipFill>
        <p:spPr>
          <a:xfrm>
            <a:off x="836659" y="1705970"/>
            <a:ext cx="7470681" cy="4440712"/>
          </a:xfrm>
          <a:prstGeom prst="rect">
            <a:avLst/>
          </a:prstGeom>
        </p:spPr>
      </p:pic>
    </p:spTree>
    <p:extLst>
      <p:ext uri="{BB962C8B-B14F-4D97-AF65-F5344CB8AC3E}">
        <p14:creationId xmlns:p14="http://schemas.microsoft.com/office/powerpoint/2010/main" val="2268802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Study Outcome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562713E1-D238-4DA8-8BE3-97761E70D67A}"/>
              </a:ext>
            </a:extLst>
          </p:cNvPr>
          <p:cNvSpPr txBox="1"/>
          <p:nvPr/>
        </p:nvSpPr>
        <p:spPr>
          <a:xfrm>
            <a:off x="477672" y="1794450"/>
            <a:ext cx="8147713" cy="3785652"/>
          </a:xfrm>
          <a:prstGeom prst="rect">
            <a:avLst/>
          </a:prstGeom>
          <a:noFill/>
        </p:spPr>
        <p:txBody>
          <a:bodyPr wrap="square" rtlCol="0">
            <a:spAutoFit/>
          </a:bodyPr>
          <a:lstStyle/>
          <a:p>
            <a:pPr algn="just"/>
            <a:r>
              <a:rPr lang="en-US" sz="2400" dirty="0">
                <a:solidFill>
                  <a:schemeClr val="bg2"/>
                </a:solidFill>
              </a:rPr>
              <a:t>Looking at case 1, we can say that this product 1 x 5 or 5 is the maximum number of bits that can fill the link. There can be no more than 5 bits at any time on the link.</a:t>
            </a:r>
          </a:p>
          <a:p>
            <a:pPr algn="just"/>
            <a:endParaRPr lang="en-US" sz="2400" dirty="0">
              <a:solidFill>
                <a:schemeClr val="bg2"/>
              </a:solidFill>
            </a:endParaRPr>
          </a:p>
          <a:p>
            <a:pPr algn="just"/>
            <a:r>
              <a:rPr lang="en-US" sz="2400" dirty="0">
                <a:solidFill>
                  <a:schemeClr val="bg2"/>
                </a:solidFill>
              </a:rPr>
              <a:t>Looking at case 2, we can say that this product 5 x 5 or 25 is the maximum number of bits that can fill the link. There can be no more than 25 bits at any time on the link.</a:t>
            </a:r>
          </a:p>
          <a:p>
            <a:pPr algn="just"/>
            <a:endParaRPr lang="en-US" sz="2400" dirty="0">
              <a:solidFill>
                <a:schemeClr val="bg2"/>
              </a:solidFill>
            </a:endParaRPr>
          </a:p>
          <a:p>
            <a:pPr algn="just"/>
            <a:r>
              <a:rPr lang="en-US" sz="2400" dirty="0">
                <a:solidFill>
                  <a:schemeClr val="bg2"/>
                </a:solidFill>
              </a:rPr>
              <a:t>The </a:t>
            </a:r>
            <a:r>
              <a:rPr lang="en-US" sz="2400" b="1" dirty="0">
                <a:solidFill>
                  <a:schemeClr val="bg2"/>
                </a:solidFill>
              </a:rPr>
              <a:t>bandwidth-delay product</a:t>
            </a:r>
            <a:r>
              <a:rPr lang="en-US" sz="2400" dirty="0">
                <a:solidFill>
                  <a:schemeClr val="bg2"/>
                </a:solidFill>
              </a:rPr>
              <a:t> defines the number of bits that can fill the link.</a:t>
            </a:r>
          </a:p>
        </p:txBody>
      </p:sp>
    </p:spTree>
    <p:extLst>
      <p:ext uri="{BB962C8B-B14F-4D97-AF65-F5344CB8AC3E}">
        <p14:creationId xmlns:p14="http://schemas.microsoft.com/office/powerpoint/2010/main" val="412170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2595-5DC2-4394-BF30-CEAC9F7B8A43}"/>
              </a:ext>
            </a:extLst>
          </p:cNvPr>
          <p:cNvSpPr>
            <a:spLocks noGrp="1"/>
          </p:cNvSpPr>
          <p:nvPr>
            <p:ph type="ctrTitle"/>
          </p:nvPr>
        </p:nvSpPr>
        <p:spPr/>
        <p:txBody>
          <a:bodyPr/>
          <a:lstStyle/>
          <a:p>
            <a:r>
              <a:rPr lang="en-US" dirty="0"/>
              <a:t>Information as Digital Signal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023499-BC2E-448E-BBB9-268F21B1FA3F}"/>
                  </a:ext>
                </a:extLst>
              </p:cNvPr>
              <p:cNvSpPr>
                <a:spLocks noGrp="1"/>
              </p:cNvSpPr>
              <p:nvPr>
                <p:ph type="subTitle" idx="1"/>
              </p:nvPr>
            </p:nvSpPr>
            <p:spPr>
              <a:xfrm>
                <a:off x="476205" y="2124363"/>
                <a:ext cx="4141977" cy="3703781"/>
              </a:xfrm>
            </p:spPr>
            <p:txBody>
              <a:bodyPr>
                <a:normAutofit/>
              </a:bodyPr>
              <a:lstStyle/>
              <a:p>
                <a:pPr algn="just"/>
                <a:r>
                  <a:rPr lang="en-US" dirty="0" smtClean="0">
                    <a:solidFill>
                      <a:schemeClr val="bg2"/>
                    </a:solidFill>
                  </a:rPr>
                  <a:t>Information can also be represented by a digital signal</a:t>
                </a:r>
              </a:p>
              <a:p>
                <a:pPr algn="just"/>
                <a:r>
                  <a:rPr lang="en-US" dirty="0">
                    <a:solidFill>
                      <a:schemeClr val="bg2"/>
                    </a:solidFill>
                  </a:rPr>
                  <a:t>For example, a 1 can be encoded as a positive voltage and a 0 as zero voltage</a:t>
                </a:r>
              </a:p>
              <a:p>
                <a:pPr algn="just"/>
                <a:r>
                  <a:rPr lang="en-US" dirty="0">
                    <a:solidFill>
                      <a:schemeClr val="bg2"/>
                    </a:solidFill>
                  </a:rPr>
                  <a:t>A digital signal can have more than two levels</a:t>
                </a:r>
              </a:p>
              <a:p>
                <a:pPr algn="just"/>
                <a:r>
                  <a:rPr lang="en-US" dirty="0">
                    <a:solidFill>
                      <a:schemeClr val="bg2"/>
                    </a:solidFill>
                  </a:rPr>
                  <a:t>In this case, we can send more than 1 bit for each level</a:t>
                </a:r>
              </a:p>
              <a:p>
                <a:pPr algn="just"/>
                <a:r>
                  <a:rPr lang="en-US" dirty="0">
                    <a:solidFill>
                      <a:schemeClr val="bg2"/>
                    </a:solidFill>
                  </a:rPr>
                  <a:t>In general, if a signal has </a:t>
                </a:r>
                <a:r>
                  <a:rPr lang="en-US" i="1" dirty="0">
                    <a:solidFill>
                      <a:schemeClr val="bg2"/>
                    </a:solidFill>
                  </a:rPr>
                  <a:t>L </a:t>
                </a:r>
                <a:r>
                  <a:rPr lang="en-US" dirty="0">
                    <a:solidFill>
                      <a:schemeClr val="bg2"/>
                    </a:solidFill>
                  </a:rPr>
                  <a:t>levels, each level needs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oMath>
                </a14:m>
                <a:r>
                  <a:rPr lang="en-US" dirty="0" smtClean="0">
                    <a:solidFill>
                      <a:schemeClr val="bg2"/>
                    </a:solidFill>
                  </a:rPr>
                  <a:t>L</a:t>
                </a:r>
                <a:r>
                  <a:rPr lang="en-US" i="1" dirty="0" smtClean="0">
                    <a:solidFill>
                      <a:schemeClr val="bg2"/>
                    </a:solidFill>
                  </a:rPr>
                  <a:t> </a:t>
                </a:r>
                <a:r>
                  <a:rPr lang="en-US" dirty="0">
                    <a:solidFill>
                      <a:schemeClr val="bg2"/>
                    </a:solidFill>
                  </a:rPr>
                  <a:t>bits. For this reason, we can send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b="0" i="1" smtClean="0">
                        <a:solidFill>
                          <a:schemeClr val="bg2"/>
                        </a:solidFill>
                        <a:latin typeface="Cambria Math"/>
                      </a:rPr>
                      <m:t>4</m:t>
                    </m:r>
                  </m:oMath>
                </a14:m>
                <a:r>
                  <a:rPr lang="en-US" dirty="0">
                    <a:solidFill>
                      <a:schemeClr val="bg2"/>
                    </a:solidFill>
                  </a:rPr>
                  <a:t> = 2 bits in </a:t>
                </a:r>
                <a:r>
                  <a:rPr lang="en-US" dirty="0" smtClean="0">
                    <a:solidFill>
                      <a:schemeClr val="bg2"/>
                    </a:solidFill>
                  </a:rPr>
                  <a:t>(b)</a:t>
                </a:r>
                <a:endParaRPr lang="en-US" dirty="0">
                  <a:solidFill>
                    <a:schemeClr val="bg2"/>
                  </a:solidFill>
                </a:endParaRPr>
              </a:p>
            </p:txBody>
          </p:sp>
        </mc:Choice>
        <mc:Fallback>
          <p:sp>
            <p:nvSpPr>
              <p:cNvPr id="3" name="Content Placeholder 2">
                <a:extLst>
                  <a:ext uri="{FF2B5EF4-FFF2-40B4-BE49-F238E27FC236}">
                    <a16:creationId xmlns:a16="http://schemas.microsoft.com/office/drawing/2014/main" id="{FE023499-BC2E-448E-BBB9-268F21B1FA3F}"/>
                  </a:ext>
                </a:extLst>
              </p:cNvPr>
              <p:cNvSpPr>
                <a:spLocks noGrp="1" noRot="1" noChangeAspect="1" noMove="1" noResize="1" noEditPoints="1" noAdjustHandles="1" noChangeArrowheads="1" noChangeShapeType="1" noTextEdit="1"/>
              </p:cNvSpPr>
              <p:nvPr>
                <p:ph type="subTitle" idx="1"/>
              </p:nvPr>
            </p:nvSpPr>
            <p:spPr>
              <a:xfrm>
                <a:off x="476205" y="2124363"/>
                <a:ext cx="4141977" cy="3703781"/>
              </a:xfrm>
              <a:blipFill>
                <a:blip r:embed="rId2"/>
                <a:stretch>
                  <a:fillRect l="-1176" t="-822" r="-11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0FFA66-6EAE-4AC1-AFA6-EAA829D3FFC3}"/>
              </a:ext>
            </a:extLst>
          </p:cNvPr>
          <p:cNvPicPr>
            <a:picLocks noChangeAspect="1"/>
          </p:cNvPicPr>
          <p:nvPr/>
        </p:nvPicPr>
        <p:blipFill>
          <a:blip r:embed="rId3"/>
          <a:stretch>
            <a:fillRect/>
          </a:stretch>
        </p:blipFill>
        <p:spPr>
          <a:xfrm>
            <a:off x="4682837" y="2196716"/>
            <a:ext cx="4239491" cy="3393219"/>
          </a:xfrm>
          <a:prstGeom prst="rect">
            <a:avLst/>
          </a:prstGeom>
        </p:spPr>
      </p:pic>
    </p:spTree>
    <p:extLst>
      <p:ext uri="{BB962C8B-B14F-4D97-AF65-F5344CB8AC3E}">
        <p14:creationId xmlns:p14="http://schemas.microsoft.com/office/powerpoint/2010/main" val="3269718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a:t>
            </a:r>
            <a:r>
              <a:rPr lang="en-US" dirty="0" smtClean="0">
                <a:solidFill>
                  <a:schemeClr val="bg2"/>
                </a:solidFill>
              </a:rPr>
              <a:t>Pearson</a:t>
            </a:r>
          </a:p>
          <a:p>
            <a:pPr lvl="0"/>
            <a:r>
              <a:rPr lang="en-US" dirty="0" smtClean="0">
                <a:solidFill>
                  <a:schemeClr val="bg2"/>
                </a:solidFill>
              </a:rPr>
              <a:t>3.</a:t>
            </a:r>
            <a:r>
              <a:rPr lang="en-US" dirty="0">
                <a:solidFill>
                  <a:schemeClr val="bg2"/>
                </a:solidFill>
              </a:rPr>
              <a:t> </a:t>
            </a: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54A3-0C0B-49FA-BC5E-34E39C8565EF}"/>
              </a:ext>
            </a:extLst>
          </p:cNvPr>
          <p:cNvSpPr>
            <a:spLocks noGrp="1"/>
          </p:cNvSpPr>
          <p:nvPr>
            <p:ph type="ctrTitle"/>
          </p:nvPr>
        </p:nvSpPr>
        <p:spPr/>
        <p:txBody>
          <a:bodyPr/>
          <a:lstStyle/>
          <a:p>
            <a:r>
              <a:rPr lang="en-US" dirty="0"/>
              <a:t>Transmission of Digital Signals</a:t>
            </a:r>
          </a:p>
        </p:txBody>
      </p:sp>
      <p:sp>
        <p:nvSpPr>
          <p:cNvPr id="3" name="Content Placeholder 2">
            <a:extLst>
              <a:ext uri="{FF2B5EF4-FFF2-40B4-BE49-F238E27FC236}">
                <a16:creationId xmlns:a16="http://schemas.microsoft.com/office/drawing/2014/main" id="{9772F99C-4644-4914-9FC3-CE8288F1F84B}"/>
              </a:ext>
            </a:extLst>
          </p:cNvPr>
          <p:cNvSpPr>
            <a:spLocks noGrp="1"/>
          </p:cNvSpPr>
          <p:nvPr>
            <p:ph type="subTitle" idx="1"/>
          </p:nvPr>
        </p:nvSpPr>
        <p:spPr>
          <a:xfrm>
            <a:off x="421341" y="2142027"/>
            <a:ext cx="7754112" cy="2799428"/>
          </a:xfrm>
        </p:spPr>
        <p:txBody>
          <a:bodyPr>
            <a:normAutofit/>
          </a:bodyPr>
          <a:lstStyle/>
          <a:p>
            <a:pPr marL="285750" indent="-285750">
              <a:buFont typeface="Wingdings" panose="05000000000000000000" pitchFamily="2" charset="2"/>
              <a:buChar char="ü"/>
            </a:pPr>
            <a:r>
              <a:rPr lang="en-US" dirty="0">
                <a:solidFill>
                  <a:schemeClr val="bg2"/>
                </a:solidFill>
              </a:rPr>
              <a:t>let us consider a nonperiodic digital signal, similar to the ones we encounter in data communications</a:t>
            </a:r>
          </a:p>
          <a:p>
            <a:pPr marL="285750" indent="-285750">
              <a:buFont typeface="Wingdings" panose="05000000000000000000" pitchFamily="2" charset="2"/>
              <a:buChar char="ü"/>
            </a:pPr>
            <a:r>
              <a:rPr lang="en-US" dirty="0">
                <a:solidFill>
                  <a:schemeClr val="bg2"/>
                </a:solidFill>
              </a:rPr>
              <a:t>The fundamental question is, How can we send a digital signal from point A to point B?</a:t>
            </a:r>
          </a:p>
          <a:p>
            <a:pPr marL="285750" indent="-285750">
              <a:buFont typeface="Wingdings" panose="05000000000000000000" pitchFamily="2" charset="2"/>
              <a:buChar char="ü"/>
            </a:pPr>
            <a:r>
              <a:rPr lang="en-US" dirty="0">
                <a:solidFill>
                  <a:schemeClr val="bg2"/>
                </a:solidFill>
              </a:rPr>
              <a:t> We can transmit a digital signal by using</a:t>
            </a:r>
          </a:p>
          <a:p>
            <a:pPr lvl="1"/>
            <a:r>
              <a:rPr lang="en-US" dirty="0">
                <a:solidFill>
                  <a:schemeClr val="bg2"/>
                </a:solidFill>
              </a:rPr>
              <a:t>baseband transmission </a:t>
            </a:r>
            <a:endParaRPr lang="en-US" dirty="0" smtClean="0">
              <a:solidFill>
                <a:schemeClr val="bg2"/>
              </a:solidFill>
            </a:endParaRPr>
          </a:p>
          <a:p>
            <a:pPr lvl="1"/>
            <a:r>
              <a:rPr lang="en-US" dirty="0" smtClean="0">
                <a:solidFill>
                  <a:schemeClr val="bg2"/>
                </a:solidFill>
              </a:rPr>
              <a:t>broadband transmission</a:t>
            </a:r>
            <a:endParaRPr lang="en-US" dirty="0">
              <a:solidFill>
                <a:schemeClr val="bg2"/>
              </a:solidFill>
            </a:endParaRPr>
          </a:p>
        </p:txBody>
      </p:sp>
    </p:spTree>
    <p:extLst>
      <p:ext uri="{BB962C8B-B14F-4D97-AF65-F5344CB8AC3E}">
        <p14:creationId xmlns:p14="http://schemas.microsoft.com/office/powerpoint/2010/main" val="340411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613"/>
            <a:ext cx="7077075" cy="3992562"/>
          </a:xfrm>
        </p:spPr>
        <p:txBody>
          <a:bodyPr/>
          <a:lstStyle/>
          <a:p>
            <a:pPr algn="just">
              <a:buFont typeface="Wingdings" panose="05000000000000000000" pitchFamily="2" charset="2"/>
              <a:buChar char="Ø"/>
            </a:pPr>
            <a:r>
              <a:rPr lang="en-US" dirty="0" smtClean="0">
                <a:solidFill>
                  <a:schemeClr val="bg2"/>
                </a:solidFill>
              </a:rPr>
              <a:t> Both </a:t>
            </a:r>
            <a:r>
              <a:rPr lang="en-US" dirty="0">
                <a:solidFill>
                  <a:schemeClr val="bg2"/>
                </a:solidFill>
              </a:rPr>
              <a:t>baseband and broadband describe how data is transmitted between two nodes. </a:t>
            </a:r>
            <a:endParaRPr lang="en-US" dirty="0" smtClean="0">
              <a:solidFill>
                <a:schemeClr val="bg2"/>
              </a:solidFill>
            </a:endParaRPr>
          </a:p>
          <a:p>
            <a:pPr algn="just">
              <a:buFont typeface="Wingdings" panose="05000000000000000000" pitchFamily="2" charset="2"/>
              <a:buChar char="Ø"/>
            </a:pPr>
            <a:r>
              <a:rPr lang="en-US" dirty="0" smtClean="0">
                <a:solidFill>
                  <a:schemeClr val="bg2"/>
                </a:solidFill>
              </a:rPr>
              <a:t> Baseband </a:t>
            </a:r>
            <a:r>
              <a:rPr lang="en-US" dirty="0">
                <a:solidFill>
                  <a:schemeClr val="bg2"/>
                </a:solidFill>
              </a:rPr>
              <a:t>technology transmits a single data signal/stream/channel at a time while broadband technology transmits multiple data signals/streams/channels simultaneously at the same time.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7" y="4213489"/>
            <a:ext cx="3209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xamples of baseband and broadband"/>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76406" y="4337026"/>
            <a:ext cx="4635764" cy="17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9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2205"/>
            <a:ext cx="7170950" cy="1088136"/>
          </a:xfrm>
        </p:spPr>
        <p:txBody>
          <a:bodyPr>
            <a:normAutofit fontScale="90000"/>
          </a:bodyPr>
          <a:lstStyle/>
          <a:p>
            <a:r>
              <a:rPr lang="en-US" dirty="0" smtClean="0"/>
              <a:t>Differences Between Baseband </a:t>
            </a:r>
            <a:r>
              <a:rPr lang="en-US" dirty="0"/>
              <a:t>and </a:t>
            </a:r>
            <a:r>
              <a:rPr lang="en-US" dirty="0" smtClean="0"/>
              <a:t>Broadband Transmissions</a:t>
            </a:r>
            <a:endParaRPr lang="en-US"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478893043"/>
              </p:ext>
            </p:extLst>
          </p:nvPr>
        </p:nvGraphicFramePr>
        <p:xfrm>
          <a:off x="421341" y="2133600"/>
          <a:ext cx="7986824" cy="4048352"/>
        </p:xfrm>
        <a:graphic>
          <a:graphicData uri="http://schemas.openxmlformats.org/drawingml/2006/table">
            <a:tbl>
              <a:tblPr>
                <a:tableStyleId>{284E427A-3D55-4303-BF80-6455036E1DE7}</a:tableStyleId>
              </a:tblPr>
              <a:tblGrid>
                <a:gridCol w="3993412">
                  <a:extLst>
                    <a:ext uri="{9D8B030D-6E8A-4147-A177-3AD203B41FA5}">
                      <a16:colId xmlns:a16="http://schemas.microsoft.com/office/drawing/2014/main" val="20000"/>
                    </a:ext>
                  </a:extLst>
                </a:gridCol>
                <a:gridCol w="3993412">
                  <a:extLst>
                    <a:ext uri="{9D8B030D-6E8A-4147-A177-3AD203B41FA5}">
                      <a16:colId xmlns:a16="http://schemas.microsoft.com/office/drawing/2014/main" val="20001"/>
                    </a:ext>
                  </a:extLst>
                </a:gridCol>
              </a:tblGrid>
              <a:tr h="363359">
                <a:tc>
                  <a:txBody>
                    <a:bodyPr/>
                    <a:lstStyle/>
                    <a:p>
                      <a:pPr fontAlgn="t"/>
                      <a:r>
                        <a:rPr lang="en-US" sz="1800" b="1" dirty="0">
                          <a:solidFill>
                            <a:schemeClr val="bg2"/>
                          </a:solidFill>
                          <a:effectLst/>
                        </a:rPr>
                        <a:t>Baseband transmission</a:t>
                      </a:r>
                    </a:p>
                  </a:txBody>
                  <a:tcPr marL="74969" marR="74969" marT="37485" marB="37485">
                    <a:solidFill>
                      <a:schemeClr val="accent1"/>
                    </a:solidFill>
                  </a:tcPr>
                </a:tc>
                <a:tc>
                  <a:txBody>
                    <a:bodyPr/>
                    <a:lstStyle/>
                    <a:p>
                      <a:pPr fontAlgn="t"/>
                      <a:r>
                        <a:rPr lang="en-US" sz="1800" b="1" dirty="0">
                          <a:solidFill>
                            <a:schemeClr val="bg2"/>
                          </a:solidFill>
                          <a:effectLst/>
                        </a:rPr>
                        <a:t>Broadband transmission</a:t>
                      </a:r>
                    </a:p>
                  </a:txBody>
                  <a:tcPr marL="74969" marR="74969" marT="37485" marB="37485">
                    <a:solidFill>
                      <a:schemeClr val="accent1"/>
                    </a:solidFill>
                  </a:tcPr>
                </a:tc>
                <a:extLst>
                  <a:ext uri="{0D108BD9-81ED-4DB2-BD59-A6C34878D82A}">
                    <a16:rowId xmlns:a16="http://schemas.microsoft.com/office/drawing/2014/main" val="10000"/>
                  </a:ext>
                </a:extLst>
              </a:tr>
              <a:tr h="363359">
                <a:tc>
                  <a:txBody>
                    <a:bodyPr/>
                    <a:lstStyle/>
                    <a:p>
                      <a:pPr fontAlgn="t"/>
                      <a:r>
                        <a:rPr lang="en-US" sz="1800" dirty="0">
                          <a:solidFill>
                            <a:schemeClr val="bg2"/>
                          </a:solidFill>
                          <a:effectLst/>
                        </a:rPr>
                        <a:t>Transmit digital signals</a:t>
                      </a:r>
                    </a:p>
                  </a:txBody>
                  <a:tcPr marL="74969" marR="74969" marT="37485" marB="37485">
                    <a:solidFill>
                      <a:srgbClr val="92D050"/>
                    </a:solidFill>
                  </a:tcPr>
                </a:tc>
                <a:tc>
                  <a:txBody>
                    <a:bodyPr/>
                    <a:lstStyle/>
                    <a:p>
                      <a:pPr fontAlgn="t"/>
                      <a:r>
                        <a:rPr lang="en-US" sz="1800" dirty="0">
                          <a:solidFill>
                            <a:schemeClr val="bg2"/>
                          </a:solidFill>
                          <a:effectLst/>
                        </a:rPr>
                        <a:t>Transmit analog signals</a:t>
                      </a:r>
                    </a:p>
                  </a:txBody>
                  <a:tcPr marL="74969" marR="74969" marT="37485" marB="37485">
                    <a:solidFill>
                      <a:srgbClr val="92D050"/>
                    </a:solidFill>
                  </a:tcPr>
                </a:tc>
                <a:extLst>
                  <a:ext uri="{0D108BD9-81ED-4DB2-BD59-A6C34878D82A}">
                    <a16:rowId xmlns:a16="http://schemas.microsoft.com/office/drawing/2014/main" val="10001"/>
                  </a:ext>
                </a:extLst>
              </a:tr>
              <a:tr h="363359">
                <a:tc>
                  <a:txBody>
                    <a:bodyPr/>
                    <a:lstStyle/>
                    <a:p>
                      <a:pPr fontAlgn="t"/>
                      <a:r>
                        <a:rPr lang="en-US" sz="1800" dirty="0">
                          <a:solidFill>
                            <a:schemeClr val="bg2"/>
                          </a:solidFill>
                          <a:effectLst/>
                        </a:rPr>
                        <a:t>To boost signal strength, use repeaters</a:t>
                      </a:r>
                    </a:p>
                  </a:txBody>
                  <a:tcPr marL="74969" marR="74969" marT="37485" marB="37485">
                    <a:solidFill>
                      <a:srgbClr val="92D050"/>
                    </a:solidFill>
                  </a:tcPr>
                </a:tc>
                <a:tc>
                  <a:txBody>
                    <a:bodyPr/>
                    <a:lstStyle/>
                    <a:p>
                      <a:pPr fontAlgn="t"/>
                      <a:r>
                        <a:rPr lang="en-US" sz="1800">
                          <a:solidFill>
                            <a:schemeClr val="bg2"/>
                          </a:solidFill>
                          <a:effectLst/>
                        </a:rPr>
                        <a:t>To boost signal strength, use amplifiers</a:t>
                      </a:r>
                    </a:p>
                  </a:txBody>
                  <a:tcPr marL="74969" marR="74969" marT="37485" marB="37485">
                    <a:solidFill>
                      <a:srgbClr val="92D050"/>
                    </a:solidFill>
                  </a:tcPr>
                </a:tc>
                <a:extLst>
                  <a:ext uri="{0D108BD9-81ED-4DB2-BD59-A6C34878D82A}">
                    <a16:rowId xmlns:a16="http://schemas.microsoft.com/office/drawing/2014/main" val="10002"/>
                  </a:ext>
                </a:extLst>
              </a:tr>
              <a:tr h="648729">
                <a:tc>
                  <a:txBody>
                    <a:bodyPr/>
                    <a:lstStyle/>
                    <a:p>
                      <a:pPr fontAlgn="t"/>
                      <a:r>
                        <a:rPr lang="en-US" sz="1800">
                          <a:solidFill>
                            <a:schemeClr val="bg2"/>
                          </a:solidFill>
                          <a:effectLst/>
                        </a:rPr>
                        <a:t>Can transmit only a single data stream at a time</a:t>
                      </a:r>
                    </a:p>
                  </a:txBody>
                  <a:tcPr marL="74969" marR="74969" marT="37485" marB="37485">
                    <a:solidFill>
                      <a:srgbClr val="92D050"/>
                    </a:solidFill>
                  </a:tcPr>
                </a:tc>
                <a:tc>
                  <a:txBody>
                    <a:bodyPr/>
                    <a:lstStyle/>
                    <a:p>
                      <a:pPr fontAlgn="t"/>
                      <a:r>
                        <a:rPr lang="en-US" sz="1800" dirty="0">
                          <a:solidFill>
                            <a:schemeClr val="bg2"/>
                          </a:solidFill>
                          <a:effectLst/>
                        </a:rPr>
                        <a:t>Can transmit multiple signal waves at a time</a:t>
                      </a:r>
                    </a:p>
                  </a:txBody>
                  <a:tcPr marL="74969" marR="74969" marT="37485" marB="37485">
                    <a:solidFill>
                      <a:srgbClr val="92D050"/>
                    </a:solidFill>
                  </a:tcPr>
                </a:tc>
                <a:extLst>
                  <a:ext uri="{0D108BD9-81ED-4DB2-BD59-A6C34878D82A}">
                    <a16:rowId xmlns:a16="http://schemas.microsoft.com/office/drawing/2014/main" val="10003"/>
                  </a:ext>
                </a:extLst>
              </a:tr>
              <a:tr h="648729">
                <a:tc>
                  <a:txBody>
                    <a:bodyPr/>
                    <a:lstStyle/>
                    <a:p>
                      <a:pPr fontAlgn="t"/>
                      <a:r>
                        <a:rPr lang="en-US" sz="1800">
                          <a:solidFill>
                            <a:schemeClr val="bg2"/>
                          </a:solidFill>
                          <a:effectLst/>
                        </a:rPr>
                        <a:t>Support bidirectional communication simultaneously</a:t>
                      </a:r>
                    </a:p>
                  </a:txBody>
                  <a:tcPr marL="74969" marR="74969" marT="37485" marB="37485">
                    <a:solidFill>
                      <a:srgbClr val="92D050"/>
                    </a:solidFill>
                  </a:tcPr>
                </a:tc>
                <a:tc>
                  <a:txBody>
                    <a:bodyPr/>
                    <a:lstStyle/>
                    <a:p>
                      <a:pPr fontAlgn="t"/>
                      <a:r>
                        <a:rPr lang="en-US" sz="1800" dirty="0">
                          <a:solidFill>
                            <a:schemeClr val="bg2"/>
                          </a:solidFill>
                          <a:effectLst/>
                        </a:rPr>
                        <a:t>Support unidirectional communication only</a:t>
                      </a:r>
                    </a:p>
                  </a:txBody>
                  <a:tcPr marL="74969" marR="74969" marT="37485" marB="37485">
                    <a:solidFill>
                      <a:srgbClr val="92D050"/>
                    </a:solidFill>
                  </a:tcPr>
                </a:tc>
                <a:extLst>
                  <a:ext uri="{0D108BD9-81ED-4DB2-BD59-A6C34878D82A}">
                    <a16:rowId xmlns:a16="http://schemas.microsoft.com/office/drawing/2014/main" val="10004"/>
                  </a:ext>
                </a:extLst>
              </a:tr>
              <a:tr h="363359">
                <a:tc>
                  <a:txBody>
                    <a:bodyPr/>
                    <a:lstStyle/>
                    <a:p>
                      <a:pPr fontAlgn="t"/>
                      <a:r>
                        <a:rPr lang="en-US" sz="1800">
                          <a:solidFill>
                            <a:schemeClr val="bg2"/>
                          </a:solidFill>
                          <a:effectLst/>
                        </a:rPr>
                        <a:t>Support TDM based multiplexing</a:t>
                      </a:r>
                    </a:p>
                  </a:txBody>
                  <a:tcPr marL="74969" marR="74969" marT="37485" marB="37485">
                    <a:solidFill>
                      <a:srgbClr val="92D050"/>
                    </a:solidFill>
                  </a:tcPr>
                </a:tc>
                <a:tc>
                  <a:txBody>
                    <a:bodyPr/>
                    <a:lstStyle/>
                    <a:p>
                      <a:pPr fontAlgn="t"/>
                      <a:r>
                        <a:rPr lang="en-US" sz="1800">
                          <a:solidFill>
                            <a:schemeClr val="bg2"/>
                          </a:solidFill>
                          <a:effectLst/>
                        </a:rPr>
                        <a:t>Support FDM based multiplexing</a:t>
                      </a:r>
                    </a:p>
                  </a:txBody>
                  <a:tcPr marL="74969" marR="74969" marT="37485" marB="37485">
                    <a:solidFill>
                      <a:srgbClr val="92D050"/>
                    </a:solidFill>
                  </a:tcPr>
                </a:tc>
                <a:extLst>
                  <a:ext uri="{0D108BD9-81ED-4DB2-BD59-A6C34878D82A}">
                    <a16:rowId xmlns:a16="http://schemas.microsoft.com/office/drawing/2014/main" val="10005"/>
                  </a:ext>
                </a:extLst>
              </a:tr>
              <a:tr h="648729">
                <a:tc>
                  <a:txBody>
                    <a:bodyPr/>
                    <a:lstStyle/>
                    <a:p>
                      <a:pPr fontAlgn="t"/>
                      <a:r>
                        <a:rPr lang="en-US" sz="1800">
                          <a:solidFill>
                            <a:schemeClr val="bg2"/>
                          </a:solidFill>
                          <a:effectLst/>
                        </a:rPr>
                        <a:t>Use coaxial, twisted-pair, and fiber-optic cables</a:t>
                      </a:r>
                    </a:p>
                  </a:txBody>
                  <a:tcPr marL="74969" marR="74969" marT="37485" marB="37485">
                    <a:solidFill>
                      <a:srgbClr val="92D050"/>
                    </a:solidFill>
                  </a:tcPr>
                </a:tc>
                <a:tc>
                  <a:txBody>
                    <a:bodyPr/>
                    <a:lstStyle/>
                    <a:p>
                      <a:pPr fontAlgn="t"/>
                      <a:r>
                        <a:rPr lang="en-US" sz="1800">
                          <a:solidFill>
                            <a:schemeClr val="bg2"/>
                          </a:solidFill>
                          <a:effectLst/>
                        </a:rPr>
                        <a:t>Use radio waves, coaxial cables, and fiber optic cables</a:t>
                      </a:r>
                    </a:p>
                  </a:txBody>
                  <a:tcPr marL="74969" marR="74969" marT="37485" marB="37485">
                    <a:solidFill>
                      <a:srgbClr val="92D050"/>
                    </a:solidFill>
                  </a:tcPr>
                </a:tc>
                <a:extLst>
                  <a:ext uri="{0D108BD9-81ED-4DB2-BD59-A6C34878D82A}">
                    <a16:rowId xmlns:a16="http://schemas.microsoft.com/office/drawing/2014/main" val="10006"/>
                  </a:ext>
                </a:extLst>
              </a:tr>
              <a:tr h="648729">
                <a:tc>
                  <a:txBody>
                    <a:bodyPr/>
                    <a:lstStyle/>
                    <a:p>
                      <a:pPr fontAlgn="t"/>
                      <a:r>
                        <a:rPr lang="en-US" sz="1800" dirty="0">
                          <a:solidFill>
                            <a:schemeClr val="bg2"/>
                          </a:solidFill>
                          <a:effectLst/>
                        </a:rPr>
                        <a:t>Mainly used in Ethernet LAN networks</a:t>
                      </a:r>
                    </a:p>
                  </a:txBody>
                  <a:tcPr marL="74969" marR="74969" marT="37485" marB="37485">
                    <a:solidFill>
                      <a:srgbClr val="92D050"/>
                    </a:solidFill>
                  </a:tcPr>
                </a:tc>
                <a:tc>
                  <a:txBody>
                    <a:bodyPr/>
                    <a:lstStyle/>
                    <a:p>
                      <a:pPr fontAlgn="t"/>
                      <a:r>
                        <a:rPr lang="en-US" sz="1800" dirty="0" smtClean="0">
                          <a:solidFill>
                            <a:schemeClr val="bg2"/>
                          </a:solidFill>
                          <a:effectLst/>
                        </a:rPr>
                        <a:t>Cable TV, Wi-Fi, and Power Line communication are some examples</a:t>
                      </a:r>
                      <a:endParaRPr lang="en-US" sz="1800" dirty="0">
                        <a:solidFill>
                          <a:schemeClr val="bg2"/>
                        </a:solidFill>
                        <a:effectLst/>
                      </a:endParaRPr>
                    </a:p>
                  </a:txBody>
                  <a:tcPr marL="74969" marR="74969" marT="37485" marB="37485">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5679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F4F61-0CE9-4B0B-9C59-E2230F19E4A2}"/>
              </a:ext>
            </a:extLst>
          </p:cNvPr>
          <p:cNvSpPr>
            <a:spLocks noGrp="1"/>
          </p:cNvSpPr>
          <p:nvPr>
            <p:ph type="ctrTitle"/>
          </p:nvPr>
        </p:nvSpPr>
        <p:spPr/>
        <p:txBody>
          <a:bodyPr/>
          <a:lstStyle/>
          <a:p>
            <a:r>
              <a:rPr lang="en-US" dirty="0"/>
              <a:t>Bit Rate</a:t>
            </a:r>
          </a:p>
        </p:txBody>
      </p:sp>
      <p:sp>
        <p:nvSpPr>
          <p:cNvPr id="6" name="Content Placeholder 5">
            <a:extLst>
              <a:ext uri="{FF2B5EF4-FFF2-40B4-BE49-F238E27FC236}">
                <a16:creationId xmlns:a16="http://schemas.microsoft.com/office/drawing/2014/main" id="{FE8FEE93-CF9A-4F01-A96E-7098B00CE278}"/>
              </a:ext>
            </a:extLst>
          </p:cNvPr>
          <p:cNvSpPr>
            <a:spLocks noGrp="1"/>
          </p:cNvSpPr>
          <p:nvPr>
            <p:ph type="subTitle" idx="1"/>
          </p:nvPr>
        </p:nvSpPr>
        <p:spPr>
          <a:xfrm>
            <a:off x="421341" y="2127032"/>
            <a:ext cx="7754112" cy="2716300"/>
          </a:xfrm>
        </p:spPr>
        <p:txBody>
          <a:bodyPr>
            <a:normAutofit/>
          </a:bodyPr>
          <a:lstStyle/>
          <a:p>
            <a:pPr algn="just">
              <a:buFont typeface="Wingdings" panose="05000000000000000000" pitchFamily="2" charset="2"/>
              <a:buChar char="Ø"/>
            </a:pPr>
            <a:r>
              <a:rPr lang="en-US" dirty="0">
                <a:solidFill>
                  <a:schemeClr val="bg2"/>
                </a:solidFill>
              </a:rPr>
              <a:t>Most digital signals are nonperiodic, and thus period and frequency are not appropriate characteristics</a:t>
            </a:r>
          </a:p>
          <a:p>
            <a:pPr algn="just">
              <a:buFont typeface="Wingdings" panose="05000000000000000000" pitchFamily="2" charset="2"/>
              <a:buChar char="Ø"/>
            </a:pPr>
            <a:r>
              <a:rPr lang="en-US" dirty="0">
                <a:solidFill>
                  <a:schemeClr val="bg2"/>
                </a:solidFill>
              </a:rPr>
              <a:t>To describe digital signals another term—</a:t>
            </a:r>
            <a:r>
              <a:rPr lang="en-US" i="1" dirty="0">
                <a:solidFill>
                  <a:schemeClr val="bg2"/>
                </a:solidFill>
              </a:rPr>
              <a:t>bit rate </a:t>
            </a:r>
            <a:r>
              <a:rPr lang="en-US" dirty="0">
                <a:solidFill>
                  <a:schemeClr val="bg2"/>
                </a:solidFill>
              </a:rPr>
              <a:t>(instead of </a:t>
            </a:r>
            <a:r>
              <a:rPr lang="en-US" i="1" dirty="0">
                <a:solidFill>
                  <a:schemeClr val="bg2"/>
                </a:solidFill>
              </a:rPr>
              <a:t>frequency</a:t>
            </a:r>
            <a:r>
              <a:rPr lang="en-US" dirty="0">
                <a:solidFill>
                  <a:schemeClr val="bg2"/>
                </a:solidFill>
              </a:rPr>
              <a:t>)</a:t>
            </a:r>
          </a:p>
          <a:p>
            <a:pPr algn="just">
              <a:buFont typeface="Wingdings" panose="05000000000000000000" pitchFamily="2" charset="2"/>
              <a:buChar char="Ø"/>
            </a:pPr>
            <a:r>
              <a:rPr lang="en-US" b="1" dirty="0">
                <a:solidFill>
                  <a:schemeClr val="bg2"/>
                </a:solidFill>
              </a:rPr>
              <a:t>Bit rate </a:t>
            </a:r>
            <a:r>
              <a:rPr lang="en-US" dirty="0">
                <a:solidFill>
                  <a:schemeClr val="bg2"/>
                </a:solidFill>
              </a:rPr>
              <a:t>is the number of bits sent in 1s</a:t>
            </a:r>
          </a:p>
          <a:p>
            <a:pPr algn="just">
              <a:buFont typeface="Wingdings" panose="05000000000000000000" pitchFamily="2" charset="2"/>
              <a:buChar char="Ø"/>
            </a:pPr>
            <a:r>
              <a:rPr lang="en-US" dirty="0">
                <a:solidFill>
                  <a:schemeClr val="bg2"/>
                </a:solidFill>
              </a:rPr>
              <a:t>Expressed in </a:t>
            </a:r>
            <a:r>
              <a:rPr lang="en-US" b="1" dirty="0">
                <a:solidFill>
                  <a:schemeClr val="bg2"/>
                </a:solidFill>
              </a:rPr>
              <a:t>bits per second (bps)</a:t>
            </a:r>
          </a:p>
          <a:p>
            <a:pPr lvl="3" algn="just">
              <a:buFont typeface="Wingdings" panose="05000000000000000000" pitchFamily="2" charset="2"/>
              <a:buChar char="Ø"/>
            </a:pPr>
            <a:endParaRPr lang="en-US" b="1" dirty="0">
              <a:solidFill>
                <a:schemeClr val="bg2"/>
              </a:solidFill>
            </a:endParaRPr>
          </a:p>
          <a:p>
            <a:pPr algn="just">
              <a:buFont typeface="Wingdings" panose="05000000000000000000" pitchFamily="2" charset="2"/>
              <a:buChar char="Ø"/>
            </a:pPr>
            <a:r>
              <a:rPr lang="en-US" b="1" dirty="0">
                <a:solidFill>
                  <a:schemeClr val="bg2"/>
                </a:solidFill>
              </a:rPr>
              <a:t>Example: </a:t>
            </a:r>
            <a:r>
              <a:rPr lang="en-US" dirty="0">
                <a:solidFill>
                  <a:schemeClr val="bg2"/>
                </a:solidFill>
              </a:rPr>
              <a:t>Assume we need to download text documents at the rate of 100 pages per second. What is the required bit rate of the channel?</a:t>
            </a:r>
          </a:p>
          <a:p>
            <a:pPr algn="just">
              <a:buFont typeface="Wingdings" panose="05000000000000000000" pitchFamily="2" charset="2"/>
              <a:buChar char="Ø"/>
            </a:pPr>
            <a:endParaRPr lang="en-US" dirty="0">
              <a:solidFill>
                <a:schemeClr val="bg2"/>
              </a:solidFill>
            </a:endParaRPr>
          </a:p>
        </p:txBody>
      </p:sp>
      <p:pic>
        <p:nvPicPr>
          <p:cNvPr id="7" name="Picture 6">
            <a:extLst>
              <a:ext uri="{FF2B5EF4-FFF2-40B4-BE49-F238E27FC236}">
                <a16:creationId xmlns:a16="http://schemas.microsoft.com/office/drawing/2014/main" id="{C497C182-26CD-4352-B26F-9C1286AEC254}"/>
              </a:ext>
            </a:extLst>
          </p:cNvPr>
          <p:cNvPicPr>
            <a:picLocks noChangeAspect="1"/>
          </p:cNvPicPr>
          <p:nvPr/>
        </p:nvPicPr>
        <p:blipFill>
          <a:blip r:embed="rId2"/>
          <a:stretch>
            <a:fillRect/>
          </a:stretch>
        </p:blipFill>
        <p:spPr>
          <a:xfrm>
            <a:off x="822959" y="4843332"/>
            <a:ext cx="7543801" cy="1252331"/>
          </a:xfrm>
          <a:prstGeom prst="rect">
            <a:avLst/>
          </a:prstGeom>
        </p:spPr>
      </p:pic>
    </p:spTree>
    <p:extLst>
      <p:ext uri="{BB962C8B-B14F-4D97-AF65-F5344CB8AC3E}">
        <p14:creationId xmlns:p14="http://schemas.microsoft.com/office/powerpoint/2010/main" val="112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Factors Impacting Data Rate</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18865" y="2149292"/>
            <a:ext cx="7631555" cy="2677656"/>
          </a:xfrm>
          <a:prstGeom prst="rect">
            <a:avLst/>
          </a:prstGeom>
          <a:noFill/>
        </p:spPr>
        <p:txBody>
          <a:bodyPr wrap="square" rtlCol="0">
            <a:spAutoFit/>
          </a:bodyPr>
          <a:lstStyle/>
          <a:p>
            <a:pPr algn="just"/>
            <a:r>
              <a:rPr lang="en-US" sz="2400" dirty="0">
                <a:solidFill>
                  <a:schemeClr val="bg2"/>
                </a:solidFill>
              </a:rPr>
              <a:t>An important consideration in </a:t>
            </a:r>
            <a:r>
              <a:rPr lang="en-US" sz="2400" b="1" dirty="0">
                <a:solidFill>
                  <a:schemeClr val="bg2"/>
                </a:solidFill>
              </a:rPr>
              <a:t>data communications</a:t>
            </a:r>
            <a:r>
              <a:rPr lang="en-US" sz="2400" dirty="0">
                <a:solidFill>
                  <a:schemeClr val="bg2"/>
                </a:solidFill>
              </a:rPr>
              <a:t> is how fast we can send data, in bits per second over a channel. Data rate depends on three factors:</a:t>
            </a:r>
          </a:p>
          <a:p>
            <a:pPr algn="just"/>
            <a:endParaRPr lang="en-US" sz="2400" dirty="0">
              <a:solidFill>
                <a:schemeClr val="bg2"/>
              </a:solidFill>
            </a:endParaRPr>
          </a:p>
          <a:p>
            <a:pPr marL="1200150" lvl="1" indent="-742950" algn="just">
              <a:buClr>
                <a:schemeClr val="accent3"/>
              </a:buClr>
              <a:buFont typeface="+mj-lt"/>
              <a:buAutoNum type="arabicPeriod"/>
            </a:pPr>
            <a:r>
              <a:rPr lang="en-US" sz="2400" dirty="0">
                <a:solidFill>
                  <a:schemeClr val="bg2"/>
                </a:solidFill>
              </a:rPr>
              <a:t>The bandwidth available</a:t>
            </a:r>
          </a:p>
          <a:p>
            <a:pPr marL="1200150" lvl="1" indent="-742950" algn="just">
              <a:buClr>
                <a:schemeClr val="accent3"/>
              </a:buClr>
              <a:buFont typeface="+mj-lt"/>
              <a:buAutoNum type="arabicPeriod"/>
            </a:pPr>
            <a:r>
              <a:rPr lang="en-US" sz="2400" dirty="0">
                <a:solidFill>
                  <a:schemeClr val="bg2"/>
                </a:solidFill>
              </a:rPr>
              <a:t>The level of the signals we use</a:t>
            </a:r>
          </a:p>
          <a:p>
            <a:pPr marL="1200150" lvl="1" indent="-742950" algn="just">
              <a:buClr>
                <a:schemeClr val="accent3"/>
              </a:buClr>
              <a:buFont typeface="+mj-lt"/>
              <a:buAutoNum type="arabicPeriod"/>
            </a:pPr>
            <a:r>
              <a:rPr lang="en-US" sz="2400" dirty="0">
                <a:solidFill>
                  <a:schemeClr val="bg2"/>
                </a:solidFill>
              </a:rPr>
              <a:t>The quality of the channel (the level of noise)</a:t>
            </a:r>
          </a:p>
        </p:txBody>
      </p:sp>
    </p:spTree>
    <p:extLst>
      <p:ext uri="{BB962C8B-B14F-4D97-AF65-F5344CB8AC3E}">
        <p14:creationId xmlns:p14="http://schemas.microsoft.com/office/powerpoint/2010/main" val="213439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Formulas to Calculate Data Rate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90A000A7-29BC-475F-B079-C2D13235F4DC}"/>
              </a:ext>
            </a:extLst>
          </p:cNvPr>
          <p:cNvSpPr txBox="1"/>
          <p:nvPr/>
        </p:nvSpPr>
        <p:spPr>
          <a:xfrm>
            <a:off x="421341" y="2572377"/>
            <a:ext cx="8313226" cy="1938992"/>
          </a:xfrm>
          <a:prstGeom prst="rect">
            <a:avLst/>
          </a:prstGeom>
          <a:noFill/>
        </p:spPr>
        <p:txBody>
          <a:bodyPr wrap="square" rtlCol="0">
            <a:spAutoFit/>
          </a:bodyPr>
          <a:lstStyle/>
          <a:p>
            <a:pPr algn="just"/>
            <a:r>
              <a:rPr lang="en-US" sz="2400" dirty="0">
                <a:solidFill>
                  <a:schemeClr val="bg2"/>
                </a:solidFill>
              </a:rPr>
              <a:t>Two theoretical formulas were developed to calculate the data rate: </a:t>
            </a:r>
          </a:p>
          <a:p>
            <a:pPr algn="just"/>
            <a:endParaRPr lang="en-US" sz="2400" dirty="0">
              <a:solidFill>
                <a:schemeClr val="bg2"/>
              </a:solidFill>
            </a:endParaRPr>
          </a:p>
          <a:p>
            <a:pPr marL="914400" lvl="1" indent="-457200" algn="just">
              <a:buClr>
                <a:schemeClr val="accent3"/>
              </a:buClr>
              <a:buFont typeface="+mj-lt"/>
              <a:buAutoNum type="arabicPeriod"/>
            </a:pPr>
            <a:r>
              <a:rPr lang="en-US" sz="2400" dirty="0">
                <a:solidFill>
                  <a:schemeClr val="bg2"/>
                </a:solidFill>
              </a:rPr>
              <a:t>Nyquist Bit Rate for a noiseless channel.</a:t>
            </a:r>
          </a:p>
          <a:p>
            <a:pPr marL="914400" lvl="1" indent="-457200" algn="just">
              <a:buClr>
                <a:schemeClr val="accent3"/>
              </a:buClr>
              <a:buFont typeface="+mj-lt"/>
              <a:buAutoNum type="arabicPeriod"/>
            </a:pPr>
            <a:r>
              <a:rPr lang="en-US" sz="2400" dirty="0">
                <a:solidFill>
                  <a:schemeClr val="bg2"/>
                </a:solidFill>
              </a:rPr>
              <a:t>Shannon Capacity for a noisy channel.</a:t>
            </a:r>
          </a:p>
        </p:txBody>
      </p:sp>
    </p:spTree>
    <p:extLst>
      <p:ext uri="{BB962C8B-B14F-4D97-AF65-F5344CB8AC3E}">
        <p14:creationId xmlns:p14="http://schemas.microsoft.com/office/powerpoint/2010/main" val="2329122589"/>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7" ma:contentTypeDescription="Create a new document." ma:contentTypeScope="" ma:versionID="040953a02d16ca4e3428810f06830045">
  <xsd:schema xmlns:xsd="http://www.w3.org/2001/XMLSchema" xmlns:xs="http://www.w3.org/2001/XMLSchema" xmlns:p="http://schemas.microsoft.com/office/2006/metadata/properties" xmlns:ns2="9399af49-22eb-4059-b270-f4421852262f" targetNamespace="http://schemas.microsoft.com/office/2006/metadata/properties" ma:root="true" ma:fieldsID="e085ff7bbe1c07361a618dc8038f1cee" ns2:_="">
    <xsd:import namespace="9399af49-22eb-4059-b270-f442185226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af49-22eb-4059-b270-f44218522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558A0D-B4F8-4102-AA19-2D6BEB3F270E}"/>
</file>

<file path=customXml/itemProps2.xml><?xml version="1.0" encoding="utf-8"?>
<ds:datastoreItem xmlns:ds="http://schemas.openxmlformats.org/officeDocument/2006/customXml" ds:itemID="{AB510B45-029B-40ED-B13F-1E25C20DD682}"/>
</file>

<file path=customXml/itemProps3.xml><?xml version="1.0" encoding="utf-8"?>
<ds:datastoreItem xmlns:ds="http://schemas.openxmlformats.org/officeDocument/2006/customXml" ds:itemID="{B995F37E-6A01-4146-8C22-A20D81074064}"/>
</file>

<file path=docProps/app.xml><?xml version="1.0" encoding="utf-8"?>
<Properties xmlns="http://schemas.openxmlformats.org/officeDocument/2006/extended-properties" xmlns:vt="http://schemas.openxmlformats.org/officeDocument/2006/docPropsVTypes">
  <Template>ThemeEEE</Template>
  <TotalTime>748</TotalTime>
  <Words>1801</Words>
  <Application>Microsoft Office PowerPoint</Application>
  <PresentationFormat>On-screen Show (4:3)</PresentationFormat>
  <Paragraphs>199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 Math</vt:lpstr>
      <vt:lpstr>Corbel</vt:lpstr>
      <vt:lpstr>Wingdings</vt:lpstr>
      <vt:lpstr>ThemeEEE</vt:lpstr>
      <vt:lpstr>DATA RATE LIMITS</vt:lpstr>
      <vt:lpstr>Lecture Outline</vt:lpstr>
      <vt:lpstr>Information as Digital Signal</vt:lpstr>
      <vt:lpstr>Transmission of Digital Signals</vt:lpstr>
      <vt:lpstr>PowerPoint Presentation</vt:lpstr>
      <vt:lpstr>Differences Between Baseband and Broadband Transmissions</vt:lpstr>
      <vt:lpstr>Bit Rate</vt:lpstr>
      <vt:lpstr>Data Rate</vt:lpstr>
      <vt:lpstr>PowerPoint Presentation</vt:lpstr>
      <vt:lpstr>Noiseless Channel: Nyquist Bit Rate</vt:lpstr>
      <vt:lpstr>PowerPoint Presentation</vt:lpstr>
      <vt:lpstr>PowerPoint Presentation</vt:lpstr>
      <vt:lpstr>PowerPoint Presentation</vt:lpstr>
      <vt:lpstr>Noisy Channel: Shannon Capacity</vt:lpstr>
      <vt:lpstr>PowerPoint Presentation</vt:lpstr>
      <vt:lpstr>PowerPoint Presentation</vt:lpstr>
      <vt:lpstr>Using Both Limits</vt:lpstr>
      <vt:lpstr>PowerPoint Presentation</vt:lpstr>
      <vt:lpstr>Network Performance</vt:lpstr>
      <vt:lpstr>Bandwidth</vt:lpstr>
      <vt:lpstr>PowerPoint Presentation</vt:lpstr>
      <vt:lpstr>Throughput</vt:lpstr>
      <vt:lpstr>PowerPoint Presentation</vt:lpstr>
      <vt:lpstr>PowerPoint Presentation</vt:lpstr>
      <vt:lpstr>Latency or Delay</vt:lpstr>
      <vt:lpstr>Bandwidth-Delay Product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73</cp:revision>
  <dcterms:created xsi:type="dcterms:W3CDTF">2018-12-10T17:20:29Z</dcterms:created>
  <dcterms:modified xsi:type="dcterms:W3CDTF">2020-05-31T14:39:34Z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