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66" r:id="rId5"/>
    <p:sldId id="269" r:id="rId6"/>
    <p:sldId id="267" r:id="rId7"/>
    <p:sldId id="270" r:id="rId8"/>
    <p:sldId id="287" r:id="rId9"/>
    <p:sldId id="282" r:id="rId10"/>
    <p:sldId id="283" r:id="rId11"/>
    <p:sldId id="280" r:id="rId12"/>
    <p:sldId id="284" r:id="rId13"/>
    <p:sldId id="281" r:id="rId14"/>
    <p:sldId id="285" r:id="rId15"/>
    <p:sldId id="268" r:id="rId16"/>
    <p:sldId id="286" r:id="rId17"/>
    <p:sldId id="273" r:id="rId18"/>
    <p:sldId id="271" r:id="rId19"/>
    <p:sldId id="264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3" d="100"/>
          <a:sy n="73" d="100"/>
        </p:scale>
        <p:origin x="-129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6/11/relationships/changesInfo" Target="changesInfos/changesInfo1.xml"/><Relationship Id="rId30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US/docs/Web/HTTP/Status" TargetMode="External"/><Relationship Id="rId2" Type="http://schemas.openxmlformats.org/officeDocument/2006/relationships/hyperlink" Target="https://www.ntu.edu.sg/home/ehchua/programming/webprogramming/HTTP_Basics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w3schools.com/html/html_xhtml.asp" TargetMode="External"/><Relationship Id="rId4" Type="http://schemas.openxmlformats.org/officeDocument/2006/relationships/hyperlink" Target="https://www.w3schools.com/html/html_intro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HelloWorld.php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/Application/index.php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</a:t>
            </a:r>
            <a:r>
              <a:rPr lang="en-US" altLang="en-US" b="1" dirty="0" smtClean="0"/>
              <a:t>CSC </a:t>
            </a:r>
            <a:r>
              <a:rPr lang="en-US" altLang="en-US" b="1" dirty="0"/>
              <a:t>3222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42283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Supta</a:t>
                      </a:r>
                      <a:r>
                        <a:rPr lang="en-US" i="1" smtClean="0"/>
                        <a:t> Richard Philip &amp; richard@aiub.edu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Syntax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4" y="2052729"/>
            <a:ext cx="79291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In PHP, a variable starts with the $ sign, followed by the name of the </a:t>
            </a:r>
            <a:r>
              <a:rPr lang="en-US" sz="2000" dirty="0" smtClean="0"/>
              <a:t>variable</a:t>
            </a:r>
            <a:r>
              <a:rPr lang="en-US" sz="2000" dirty="0"/>
              <a:t>.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Variable names are case-sensitive ($age and $AGE are two different variables</a:t>
            </a:r>
            <a:r>
              <a:rPr lang="en-US" sz="2000" dirty="0" smtClean="0"/>
              <a:t>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r>
              <a:rPr lang="en-US" sz="2000" dirty="0">
                <a:latin typeface="Consolas" pitchFamily="49" charset="0"/>
              </a:rPr>
              <a:t/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$txt = </a:t>
            </a:r>
            <a:r>
              <a:rPr lang="en-US" sz="2000" dirty="0">
                <a:solidFill>
                  <a:srgbClr val="A52A2A"/>
                </a:solidFill>
                <a:latin typeface="Consolas" pitchFamily="49" charset="0"/>
              </a:rPr>
              <a:t>"Hello world!"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sz="2000" dirty="0">
                <a:latin typeface="Consolas" pitchFamily="49" charset="0"/>
              </a:rPr>
              <a:t/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$x = 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sz="2000" dirty="0">
                <a:latin typeface="Consolas" pitchFamily="49" charset="0"/>
              </a:rPr>
              <a:t/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$y = 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10.5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sz="2000" dirty="0">
                <a:solidFill>
                  <a:srgbClr val="0000CD"/>
                </a:solidFill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0000CD"/>
                </a:solidFill>
                <a:latin typeface="Consolas" pitchFamily="49" charset="0"/>
              </a:rPr>
              <a:t> echo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2000" dirty="0">
                <a:solidFill>
                  <a:srgbClr val="A52A2A"/>
                </a:solidFill>
                <a:latin typeface="Consolas" pitchFamily="49" charset="0"/>
              </a:rPr>
              <a:t>"I love 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 . $txt . </a:t>
            </a:r>
            <a:r>
              <a:rPr lang="en-US" sz="2000" dirty="0" smtClean="0">
                <a:solidFill>
                  <a:srgbClr val="A52A2A"/>
                </a:solidFill>
                <a:latin typeface="Consolas" pitchFamily="49" charset="0"/>
              </a:rPr>
              <a:t>"!"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CD"/>
                </a:solidFill>
                <a:latin typeface="Consolas" pitchFamily="49" charset="0"/>
              </a:rPr>
              <a:t>  echo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 $x + $y;</a:t>
            </a:r>
            <a:r>
              <a:rPr lang="en-US" sz="2000" dirty="0">
                <a:latin typeface="Consolas" pitchFamily="49" charset="0"/>
              </a:rPr>
              <a:t/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 smtClean="0">
                <a:latin typeface="Consolas" pitchFamily="49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2000" dirty="0" smtClean="0">
              <a:latin typeface="Consolas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Consolas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73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Data </a:t>
            </a:r>
            <a:r>
              <a:rPr lang="en-US" dirty="0"/>
              <a:t>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 </a:t>
            </a:r>
            <a:r>
              <a:rPr lang="en-US" dirty="0" smtClean="0"/>
              <a:t>Boolean and </a:t>
            </a:r>
            <a:r>
              <a:rPr lang="en-US" altLang="en-US" dirty="0" smtClean="0"/>
              <a:t>Array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3" y="2174640"/>
            <a:ext cx="792915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PHP supports the following data </a:t>
            </a:r>
            <a:r>
              <a:rPr lang="en-US" sz="2000" dirty="0" smtClean="0"/>
              <a:t>types: String, Integer, Float </a:t>
            </a:r>
            <a:r>
              <a:rPr lang="en-US" sz="2000" dirty="0"/>
              <a:t>(floating point numbers - also called </a:t>
            </a:r>
            <a:r>
              <a:rPr lang="en-US" sz="2000" dirty="0" smtClean="0"/>
              <a:t>double), Boolean, Array, Object, NULL.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 Boolean represents two possible states: TRUE or FALSE</a:t>
            </a:r>
            <a:r>
              <a:rPr lang="en-US" sz="2000" dirty="0" smtClean="0"/>
              <a:t>.</a:t>
            </a:r>
          </a:p>
          <a:p>
            <a:pPr lvl="3"/>
            <a:r>
              <a:rPr lang="en-US" dirty="0">
                <a:solidFill>
                  <a:prstClr val="black"/>
                </a:solidFill>
              </a:rPr>
              <a:t>$x = true;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$y = false</a:t>
            </a:r>
            <a:r>
              <a:rPr lang="en-US" dirty="0" smtClean="0">
                <a:solidFill>
                  <a:prstClr val="black"/>
                </a:solidFill>
              </a:rPr>
              <a:t>;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An array stores multiple values in one single variable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In the following example $cars is an array. The PHP </a:t>
            </a:r>
            <a:r>
              <a:rPr lang="en-US" sz="2000" b="1" dirty="0"/>
              <a:t>var_dump() </a:t>
            </a:r>
            <a:r>
              <a:rPr lang="en-US" sz="2000" dirty="0"/>
              <a:t>function returns the data type and value:</a:t>
            </a:r>
          </a:p>
          <a:p>
            <a:pPr lvl="3"/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$cars =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Volvo"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"BMW"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"Toyota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var_dump($cars);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lvl="3"/>
            <a:endParaRPr lang="en-US" dirty="0">
              <a:solidFill>
                <a:srgbClr val="FF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89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Data </a:t>
            </a:r>
            <a:r>
              <a:rPr lang="en-US" dirty="0"/>
              <a:t>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 </a:t>
            </a:r>
            <a:r>
              <a:rPr lang="en-US" dirty="0"/>
              <a:t>PHP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3" y="2174640"/>
            <a:ext cx="792915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An object is a data type which stores data and information on how to process that data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In PHP, an object must be explicitly declared.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Car {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Car() {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    $this-&gt;model = 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"VW"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 }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itchFamily="49" charset="0"/>
              </a:rPr>
              <a:t>// create an object</a:t>
            </a:r>
            <a:br>
              <a:rPr lang="en-US" sz="14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herbie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Car();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itchFamily="49" charset="0"/>
              </a:rPr>
              <a:t>// show object properties</a:t>
            </a:r>
            <a:br>
              <a:rPr lang="en-US" sz="14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$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herbie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-&gt;model;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20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023265"/>
            <a:ext cx="80728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PHP while </a:t>
            </a:r>
            <a:r>
              <a:rPr lang="en-US" sz="2400" dirty="0" smtClean="0"/>
              <a:t>Loop and </a:t>
            </a:r>
            <a:r>
              <a:rPr lang="en-US" sz="2400" dirty="0"/>
              <a:t> do...while </a:t>
            </a:r>
            <a:r>
              <a:rPr lang="en-US" sz="2400" dirty="0" smtClean="0"/>
              <a:t>Loop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$x =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($x &lt;=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{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"The number is: $x &lt;</a:t>
            </a:r>
            <a:r>
              <a:rPr lang="en-US" sz="1600" dirty="0" err="1">
                <a:solidFill>
                  <a:srgbClr val="A52A2A"/>
                </a:solidFill>
                <a:latin typeface="Consolas"/>
              </a:rPr>
              <a:t>br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 $x++;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?&gt;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$x 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do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"The number is: $x &lt;</a:t>
            </a:r>
            <a:r>
              <a:rPr lang="en-US" sz="14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 $x++;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}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($x &lt;=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400" dirty="0" smtClean="0">
              <a:solidFill>
                <a:prstClr val="black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</a:t>
            </a:r>
            <a:r>
              <a:rPr lang="en-US" dirty="0" smtClean="0"/>
              <a:t>for and </a:t>
            </a:r>
            <a:r>
              <a:rPr lang="en-US" sz="4400" dirty="0" err="1" smtClean="0"/>
              <a:t>foreach</a:t>
            </a:r>
            <a:r>
              <a:rPr lang="en-US" sz="4400" dirty="0" smtClean="0"/>
              <a:t>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7"/>
            <a:ext cx="807284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 </a:t>
            </a:r>
            <a:r>
              <a:rPr lang="en-US" sz="2400" dirty="0" err="1"/>
              <a:t>foreach</a:t>
            </a:r>
            <a:r>
              <a:rPr lang="en-US" sz="2400" dirty="0"/>
              <a:t> loop works only on arrays, and is used to loop through each key/value pair in an array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($x 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 $x &lt;=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 $x++)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"The number is: $x &lt;</a:t>
            </a:r>
            <a:r>
              <a:rPr lang="en-US" sz="14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400" dirty="0" smtClean="0">
              <a:solidFill>
                <a:srgbClr val="FF0000"/>
              </a:solidFill>
              <a:latin typeface="Consolas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$colors =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array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"red"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"green"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"blue"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"yellow"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($colors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$value) {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"$value 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600" dirty="0">
              <a:solidFill>
                <a:prstClr val="black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0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PHP conditional Statement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  If else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062453"/>
            <a:ext cx="785077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Verdana"/>
              </a:rPr>
              <a:t>Conditional </a:t>
            </a:r>
            <a:r>
              <a:rPr lang="en-US" sz="2400" dirty="0">
                <a:solidFill>
                  <a:srgbClr val="000000"/>
                </a:solidFill>
                <a:latin typeface="Verdana"/>
              </a:rPr>
              <a:t>statements are used to perform different actions based on different conditions.</a:t>
            </a:r>
            <a:endParaRPr lang="en-US" altLang="en-US" sz="2300" dirty="0" smtClean="0">
              <a:solidFill>
                <a:prstClr val="black"/>
              </a:solidFill>
            </a:endParaRPr>
          </a:p>
          <a:p>
            <a:pPr lvl="1"/>
            <a:r>
              <a:rPr lang="en-US" sz="1400" dirty="0" smtClean="0">
                <a:solidFill>
                  <a:srgbClr val="0000BB"/>
                </a:solidFill>
                <a:latin typeface="Consolas" pitchFamily="49" charset="0"/>
              </a:rPr>
              <a:t>&lt;?</a:t>
            </a:r>
            <a:r>
              <a:rPr lang="en-US" sz="1400" dirty="0" err="1" smtClean="0">
                <a:solidFill>
                  <a:srgbClr val="0000BB"/>
                </a:solidFill>
                <a:latin typeface="Consolas" pitchFamily="49" charset="0"/>
              </a:rPr>
              <a:t>php</a:t>
            </a:r>
            <a:endParaRPr lang="en-US" sz="1400" dirty="0" smtClean="0">
              <a:solidFill>
                <a:srgbClr val="0000BB"/>
              </a:solidFill>
              <a:latin typeface="Consolas" pitchFamily="49" charset="0"/>
            </a:endParaRPr>
          </a:p>
          <a:p>
            <a:pPr lvl="1"/>
            <a:r>
              <a:rPr lang="en-US" sz="1400" dirty="0" smtClean="0">
                <a:solidFill>
                  <a:srgbClr val="0000BB"/>
                </a:solidFill>
                <a:latin typeface="Consolas" pitchFamily="49" charset="0"/>
              </a:rPr>
              <a:t>$a =20;</a:t>
            </a:r>
          </a:p>
          <a:p>
            <a:pPr lvl="1"/>
            <a:r>
              <a:rPr lang="en-US" sz="1400" dirty="0" smtClean="0">
                <a:solidFill>
                  <a:srgbClr val="0000BB"/>
                </a:solidFill>
                <a:latin typeface="Consolas" pitchFamily="49" charset="0"/>
              </a:rPr>
              <a:t>$b = 30;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/>
            </a:r>
            <a:br>
              <a:rPr lang="en-US" sz="1400" dirty="0">
                <a:solidFill>
                  <a:srgbClr val="0000BB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if (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$a 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&gt; 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$b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) {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   echo </a:t>
            </a:r>
            <a:r>
              <a:rPr lang="en-US" sz="1400" dirty="0">
                <a:solidFill>
                  <a:srgbClr val="DD0000"/>
                </a:solidFill>
                <a:latin typeface="Consolas" pitchFamily="49" charset="0"/>
              </a:rPr>
              <a:t>"a is bigger than b"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} </a:t>
            </a:r>
            <a:r>
              <a:rPr lang="en-US" sz="1400" dirty="0" err="1">
                <a:solidFill>
                  <a:srgbClr val="007700"/>
                </a:solidFill>
                <a:latin typeface="Consolas" pitchFamily="49" charset="0"/>
              </a:rPr>
              <a:t>elseif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(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$a 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== 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$b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) {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   echo </a:t>
            </a:r>
            <a:r>
              <a:rPr lang="en-US" sz="1400" dirty="0">
                <a:solidFill>
                  <a:srgbClr val="DD0000"/>
                </a:solidFill>
                <a:latin typeface="Consolas" pitchFamily="49" charset="0"/>
              </a:rPr>
              <a:t>"a is equal to b"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} else {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   echo </a:t>
            </a:r>
            <a:r>
              <a:rPr lang="en-US" sz="1400" dirty="0">
                <a:solidFill>
                  <a:srgbClr val="DD0000"/>
                </a:solidFill>
                <a:latin typeface="Consolas" pitchFamily="49" charset="0"/>
              </a:rPr>
              <a:t>"a is smaller than b"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}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?&gt;</a:t>
            </a: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PHP conditional Statement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  Switch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062453"/>
            <a:ext cx="785077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altLang="en-US" dirty="0">
                <a:solidFill>
                  <a:prstClr val="black"/>
                </a:solidFill>
              </a:rPr>
              <a:t>HTTP stands for Hyper Text Transfer </a:t>
            </a:r>
            <a:r>
              <a:rPr lang="en-US" altLang="en-US" dirty="0" smtClean="0">
                <a:solidFill>
                  <a:prstClr val="black"/>
                </a:solidFill>
              </a:rPr>
              <a:t>Protocol </a:t>
            </a:r>
            <a:r>
              <a:rPr lang="en-US" dirty="0"/>
              <a:t>The switch statement is used to perform different actions based on different conditions</a:t>
            </a:r>
            <a:r>
              <a:rPr lang="en-US" dirty="0" smtClean="0"/>
              <a:t>.</a:t>
            </a:r>
            <a:endParaRPr lang="en-US" dirty="0" smtClean="0">
              <a:solidFill>
                <a:srgbClr val="FF0000"/>
              </a:solidFill>
              <a:latin typeface="Consolas"/>
            </a:endParaRPr>
          </a:p>
          <a:p>
            <a:pPr lvl="1"/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php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$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favcolor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"red"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($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favcolor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"red"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"Your favorite color is red!"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"green"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  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"Your favorite color is green!"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  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"Your favorite color is neither red, blue, nor green!"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2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Functions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049390"/>
            <a:ext cx="80728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has more than 1000 built-in functions, and in addition you can create your own custom functions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addNumbers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$a,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$b) {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$a + $b;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addNumbers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A52A2A"/>
                </a:solidFill>
                <a:latin typeface="Consolas"/>
              </a:rPr>
              <a:t>5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?&gt;</a:t>
            </a:r>
            <a:endParaRPr lang="en-US" alt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45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</a:t>
            </a:r>
            <a:r>
              <a:rPr lang="en-US" dirty="0" smtClean="0"/>
              <a:t>- </a:t>
            </a:r>
            <a:r>
              <a:rPr lang="en-US" dirty="0"/>
              <a:t>Classes and Objects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104503" y="2017059"/>
            <a:ext cx="893499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Fruit {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</a:rPr>
              <a:t>// Properties</a:t>
            </a:r>
            <a:br>
              <a:rPr lang="en-US" sz="16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$name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</a:rPr>
              <a:t>// Methods</a:t>
            </a:r>
            <a:br>
              <a:rPr lang="en-US" sz="16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($name) {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$this-&gt;name = $name;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 }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get_name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$this-&gt;name;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 }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$apple =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Fruit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();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$apple-&gt;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'Apple</a:t>
            </a:r>
            <a:r>
              <a:rPr lang="en-US" sz="1600" dirty="0" smtClean="0">
                <a:solidFill>
                  <a:srgbClr val="A52A2A"/>
                </a:solidFill>
                <a:latin typeface="Consolas" pitchFamily="49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$apple-&gt;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get_name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();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alt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2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 fontScale="4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Learning Objectives</a:t>
            </a:r>
            <a:endParaRPr lang="en-US" sz="3400" b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400" b="1" dirty="0" smtClean="0">
                <a:solidFill>
                  <a:schemeClr val="tx1"/>
                </a:solidFill>
              </a:rPr>
              <a:t>PHP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What Can PHP Do</a:t>
            </a:r>
            <a:r>
              <a:rPr lang="en-US" sz="3400" b="1" dirty="0" smtClean="0">
                <a:solidFill>
                  <a:schemeClr val="tx1"/>
                </a:solidFill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400" b="1" dirty="0">
                <a:solidFill>
                  <a:schemeClr val="tx1"/>
                </a:solidFill>
              </a:rPr>
              <a:t>PHP </a:t>
            </a:r>
            <a:r>
              <a:rPr lang="en-US" altLang="en-US" sz="3400" b="1" dirty="0" smtClean="0">
                <a:solidFill>
                  <a:schemeClr val="tx1"/>
                </a:solidFill>
              </a:rPr>
              <a:t>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400" b="1" dirty="0">
                <a:solidFill>
                  <a:schemeClr val="tx1"/>
                </a:solidFill>
              </a:rPr>
              <a:t>PHP </a:t>
            </a:r>
            <a:r>
              <a:rPr lang="en-US" altLang="en-US" sz="3400" b="1" dirty="0" smtClean="0">
                <a:solidFill>
                  <a:schemeClr val="tx1"/>
                </a:solidFill>
              </a:rPr>
              <a:t>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Run in </a:t>
            </a:r>
            <a:r>
              <a:rPr lang="en-US" sz="3400" b="1" dirty="0" smtClean="0">
                <a:solidFill>
                  <a:schemeClr val="tx1"/>
                </a:solidFill>
              </a:rPr>
              <a:t>Browser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PHP </a:t>
            </a:r>
            <a:r>
              <a:rPr lang="en-US" sz="3400" b="1" dirty="0" smtClean="0">
                <a:solidFill>
                  <a:schemeClr val="tx1"/>
                </a:solidFill>
              </a:rPr>
              <a:t>Syntax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 smtClean="0">
                <a:solidFill>
                  <a:schemeClr val="tx1"/>
                </a:solidFill>
              </a:rPr>
              <a:t>Comments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 smtClean="0">
                <a:solidFill>
                  <a:schemeClr val="tx1"/>
                </a:solidFill>
              </a:rPr>
              <a:t>Variables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 smtClean="0">
                <a:solidFill>
                  <a:schemeClr val="tx1"/>
                </a:solidFill>
              </a:rPr>
              <a:t>Array </a:t>
            </a:r>
            <a:endParaRPr lang="en-US" sz="3400" b="1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PHP Data </a:t>
            </a:r>
            <a:r>
              <a:rPr lang="en-US" sz="3400" b="1" dirty="0" smtClean="0">
                <a:solidFill>
                  <a:schemeClr val="tx1"/>
                </a:solidFill>
              </a:rPr>
              <a:t>Types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Boolean and </a:t>
            </a:r>
            <a:r>
              <a:rPr lang="en-US" sz="3400" b="1" dirty="0" smtClean="0">
                <a:solidFill>
                  <a:schemeClr val="tx1"/>
                </a:solidFill>
              </a:rPr>
              <a:t>Array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 smtClean="0">
                <a:solidFill>
                  <a:schemeClr val="tx1"/>
                </a:solidFill>
              </a:rPr>
              <a:t>Object</a:t>
            </a:r>
            <a:endParaRPr lang="en-US" sz="3400" b="1" dirty="0">
              <a:solidFill>
                <a:schemeClr val="tx1"/>
              </a:solidFill>
            </a:endParaRP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 smtClean="0">
                <a:solidFill>
                  <a:prstClr val="black"/>
                </a:solidFill>
              </a:rPr>
              <a:t>Loop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prstClr val="black"/>
                </a:solidFill>
              </a:rPr>
              <a:t>conditional </a:t>
            </a:r>
            <a:r>
              <a:rPr lang="en-US" sz="3400" b="1" dirty="0" smtClean="0">
                <a:solidFill>
                  <a:prstClr val="black"/>
                </a:solidFill>
              </a:rPr>
              <a:t>Statement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 smtClean="0">
                <a:solidFill>
                  <a:prstClr val="black"/>
                </a:solidFill>
              </a:rPr>
              <a:t>Functions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 smtClean="0">
                <a:solidFill>
                  <a:prstClr val="black"/>
                </a:solidFill>
              </a:rPr>
              <a:t>Class and Object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 smtClean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 smtClean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 smtClean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>
                <a:hlinkClick r:id="rId2"/>
              </a:rPr>
              <a:t>https://</a:t>
            </a:r>
            <a:r>
              <a:rPr lang="en-US" altLang="en-US" dirty="0" smtClean="0">
                <a:hlinkClick r:id="rId2"/>
              </a:rPr>
              <a:t>www.ntu.edu.sg/home/ehchua/programming/webprogramming/HTTP_Basics.html</a:t>
            </a:r>
            <a:endParaRPr lang="en-US" alt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developer.mozilla.org/enUS/docs/Web/HTTP/Status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www.w3schools.com/html/html_intro.asp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hlinkClick r:id="rId5"/>
              </a:rPr>
              <a:t>https</a:t>
            </a:r>
            <a:r>
              <a:rPr lang="en-US" sz="2000" dirty="0">
                <a:hlinkClick r:id="rId5"/>
              </a:rPr>
              <a:t>://www.w3schools.com/html/html_xhtml.asp</a:t>
            </a:r>
            <a:r>
              <a:rPr lang="en-US" dirty="0"/>
              <a:t/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916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lecture , we will learn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more details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about "PHP: Hypertext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Preprocessor“.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Discussing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advantage and importance of PHP.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Familiar with PHP language and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its basic data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structure.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1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PHP is a server scripting language, and a powerful tool for making dynamic and interactive Web pages.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PHP </a:t>
            </a:r>
            <a:r>
              <a:rPr lang="en-US" sz="2400" dirty="0"/>
              <a:t>7 is the latest stable release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PHP is an acronym for "PHP: Hypertext Preprocessor"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 smtClean="0"/>
              <a:t>PHP </a:t>
            </a:r>
            <a:r>
              <a:rPr lang="en-US" altLang="en-US" sz="2400" dirty="0"/>
              <a:t>scripts are executed on the </a:t>
            </a:r>
            <a:r>
              <a:rPr lang="en-US" altLang="en-US" sz="2400" dirty="0" smtClean="0"/>
              <a:t>server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files can contain text, HTML, CSS, JavaScript, and PHP code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code is executed on the server, and the result is returned to the browser as plain HTML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files have extension ".</a:t>
            </a:r>
            <a:r>
              <a:rPr lang="en-US" sz="2400" dirty="0" err="1"/>
              <a:t>php</a:t>
            </a:r>
            <a:r>
              <a:rPr lang="en-US" sz="2400" dirty="0" smtClean="0"/>
              <a:t>"</a:t>
            </a:r>
            <a:endParaRPr lang="en-US" alt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Can PHP Do?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generate dynamic page content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create, open, read, write, delete, and close files on the server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collect form data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send and receive cookies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add, delete, modify data in your database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be used to control user-access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encrypt </a:t>
            </a:r>
            <a:r>
              <a:rPr lang="en-US" sz="2400" dirty="0" smtClean="0"/>
              <a:t>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039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Installation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6" y="2286001"/>
            <a:ext cx="82889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Install XAMPP in your PC or server.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XAMPP is the most popular PHP development environment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 </a:t>
            </a:r>
            <a:r>
              <a:rPr lang="en-US" sz="2400" dirty="0"/>
              <a:t>Apache + </a:t>
            </a:r>
            <a:r>
              <a:rPr lang="en-US" sz="2400" dirty="0" err="1" smtClean="0"/>
              <a:t>MariaDB</a:t>
            </a:r>
            <a:r>
              <a:rPr lang="en-US" sz="2400" dirty="0" smtClean="0"/>
              <a:t>(</a:t>
            </a:r>
            <a:r>
              <a:rPr lang="en-US" sz="2400" dirty="0" err="1" smtClean="0"/>
              <a:t>Mysql</a:t>
            </a:r>
            <a:r>
              <a:rPr lang="en-US" sz="2400" dirty="0" smtClean="0"/>
              <a:t>) </a:t>
            </a:r>
            <a:r>
              <a:rPr lang="en-US" sz="2400" dirty="0"/>
              <a:t>+ PHP + </a:t>
            </a:r>
            <a:r>
              <a:rPr lang="en-US" sz="2400" dirty="0" smtClean="0"/>
              <a:t>Perl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Basic PHP Syntax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en-US" i="1" dirty="0">
                <a:solidFill>
                  <a:srgbClr val="FF0000"/>
                </a:solidFill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</a:rPr>
              <a:t>echo "Hello World!";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en-US" i="1" dirty="0">
                <a:solidFill>
                  <a:srgbClr val="FF0000"/>
                </a:solidFill>
                <a:latin typeface="Consolas" pitchFamily="49" charset="0"/>
              </a:rPr>
            </a:br>
            <a:r>
              <a:rPr lang="en-US" i="1" dirty="0" smtClean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Save the file as </a:t>
            </a:r>
            <a:r>
              <a:rPr lang="en-US" sz="2400" b="1" dirty="0" err="1" smtClean="0"/>
              <a:t>HelloWorld.php</a:t>
            </a:r>
            <a:r>
              <a:rPr lang="en-US" sz="2400" dirty="0"/>
              <a:t> in </a:t>
            </a:r>
            <a:r>
              <a:rPr lang="en-US" sz="2400" dirty="0" err="1" smtClean="0"/>
              <a:t>htdocs</a:t>
            </a:r>
            <a:r>
              <a:rPr lang="en-US" sz="2400" dirty="0" smtClean="0"/>
              <a:t> in Apache XAMPP.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Start the server and browse 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localhost/HelloWorld.php</a:t>
            </a:r>
            <a:r>
              <a:rPr lang="en-US" sz="2400" dirty="0" smtClean="0"/>
              <a:t> in the browser. (We will see details in the Lab class.)</a:t>
            </a:r>
            <a:endParaRPr lang="en-US" sz="2400" dirty="0"/>
          </a:p>
          <a:p>
            <a:endParaRPr lang="en-US" b="1" i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</a:t>
            </a:r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4" y="2052729"/>
            <a:ext cx="7929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 PHP script can be placed anywhere in the document.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 PHP script starts with &lt;?</a:t>
            </a:r>
            <a:r>
              <a:rPr lang="en-US" sz="2400" dirty="0" err="1"/>
              <a:t>php</a:t>
            </a:r>
            <a:r>
              <a:rPr lang="en-US" sz="2400" dirty="0"/>
              <a:t> and ends with </a:t>
            </a:r>
            <a:r>
              <a:rPr lang="en-US" sz="2400" dirty="0" smtClean="0"/>
              <a:t>?&gt;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keywords </a:t>
            </a:r>
            <a:r>
              <a:rPr lang="en-US" sz="2400" dirty="0"/>
              <a:t>(e.g. if, else, while, echo, etc.), classes, functions, and user-defined functions are </a:t>
            </a:r>
            <a:r>
              <a:rPr lang="en-US" sz="2400" dirty="0" smtClean="0"/>
              <a:t>not case-sensitive</a:t>
            </a:r>
            <a:r>
              <a:rPr lang="en-US" sz="2400" dirty="0"/>
              <a:t>.</a:t>
            </a:r>
          </a:p>
        </p:txBody>
      </p:sp>
      <p:pic>
        <p:nvPicPr>
          <p:cNvPr id="1026" name="Picture 2" descr="C:\Users\teacher\Pictures\Screenshots\Screenshot (26)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4" y="3622389"/>
            <a:ext cx="5773780" cy="251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71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 in Browser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6" y="2286001"/>
            <a:ext cx="8288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Start the server and browse </a:t>
            </a:r>
            <a:r>
              <a:rPr lang="en-US" sz="2400" dirty="0">
                <a:solidFill>
                  <a:prstClr val="black"/>
                </a:solidFill>
                <a:hlinkClick r:id="rId2"/>
              </a:rPr>
              <a:t>http://</a:t>
            </a:r>
            <a:r>
              <a:rPr lang="en-US" sz="2400" dirty="0" smtClean="0">
                <a:solidFill>
                  <a:prstClr val="black"/>
                </a:solidFill>
                <a:hlinkClick r:id="rId2"/>
              </a:rPr>
              <a:t>localhost/Application/index.php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in the browser. (We will see details in the Lab class.)</a:t>
            </a:r>
          </a:p>
          <a:p>
            <a:endParaRPr lang="en-US" b="1" i="1" dirty="0">
              <a:latin typeface="Consolas" pitchFamily="49" charset="0"/>
            </a:endParaRPr>
          </a:p>
        </p:txBody>
      </p:sp>
      <p:pic>
        <p:nvPicPr>
          <p:cNvPr id="2052" name="Picture 4" descr="C:\Users\teacher\Pictures\Screenshots\Screenshot (3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5" y="3604260"/>
            <a:ext cx="4495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5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Syntax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4" y="2052729"/>
            <a:ext cx="79291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Consolas"/>
              </a:rPr>
              <a:t>php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// This is a single-line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comment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# This is also a single-line comment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 smtClean="0">
                <a:solidFill>
                  <a:srgbClr val="FF0000"/>
                </a:solidFill>
                <a:latin typeface="Consolas"/>
              </a:rPr>
              <a:t>?&gt;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Consolas"/>
              </a:rPr>
              <a:t>php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/*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This is a multiple-lines comment block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that spans over multiple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lines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*/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2000" dirty="0" smtClean="0">
              <a:solidFill>
                <a:srgbClr val="FF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5051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A57E20B972C64D978282F053DFCBCA" ma:contentTypeVersion="6" ma:contentTypeDescription="Create a new document." ma:contentTypeScope="" ma:versionID="8561e60b33667858a97d4cd0c1e673a9">
  <xsd:schema xmlns:xsd="http://www.w3.org/2001/XMLSchema" xmlns:xs="http://www.w3.org/2001/XMLSchema" xmlns:p="http://schemas.microsoft.com/office/2006/metadata/properties" xmlns:ns2="9399af49-22eb-4059-b270-f4421852262f" targetNamespace="http://schemas.microsoft.com/office/2006/metadata/properties" ma:root="true" ma:fieldsID="1e584f7c98f93a6288ccc490b95e281d" ns2:_="">
    <xsd:import namespace="9399af49-22eb-4059-b270-f442185226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99af49-22eb-4059-b270-f442185226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F19F58-CC60-43F3-BCD0-E9E061C14C39}"/>
</file>

<file path=customXml/itemProps2.xml><?xml version="1.0" encoding="utf-8"?>
<ds:datastoreItem xmlns:ds="http://schemas.openxmlformats.org/officeDocument/2006/customXml" ds:itemID="{0B8C7647-C929-484C-883B-C9767F6DF170}"/>
</file>

<file path=customXml/itemProps3.xml><?xml version="1.0" encoding="utf-8"?>
<ds:datastoreItem xmlns:ds="http://schemas.openxmlformats.org/officeDocument/2006/customXml" ds:itemID="{EA91D97D-96A3-4BDC-A508-F62FBC10D714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245</TotalTime>
  <Words>633</Words>
  <Application>Microsoft Office PowerPoint</Application>
  <PresentationFormat>On-screen Show (4:3)</PresentationFormat>
  <Paragraphs>143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Spectrum</vt:lpstr>
      <vt:lpstr>Introduction to PHP</vt:lpstr>
      <vt:lpstr>Introduction to PHP</vt:lpstr>
      <vt:lpstr>Learning Objectives</vt:lpstr>
      <vt:lpstr>PHP</vt:lpstr>
      <vt:lpstr>What Can PHP Do?</vt:lpstr>
      <vt:lpstr>PHP Installation</vt:lpstr>
      <vt:lpstr>PHP Script</vt:lpstr>
      <vt:lpstr>Run in Browser</vt:lpstr>
      <vt:lpstr>PHP Syntax</vt:lpstr>
      <vt:lpstr>PHP Syntax</vt:lpstr>
      <vt:lpstr>PHP Data Types</vt:lpstr>
      <vt:lpstr>PHP Data Types</vt:lpstr>
      <vt:lpstr>PHP Loop</vt:lpstr>
      <vt:lpstr>PHP for and foreach Loop</vt:lpstr>
      <vt:lpstr>PHP conditional Statement</vt:lpstr>
      <vt:lpstr>PHP conditional Statement</vt:lpstr>
      <vt:lpstr>PHP Functions</vt:lpstr>
      <vt:lpstr>PHP - Classes and Objects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64</cp:revision>
  <dcterms:created xsi:type="dcterms:W3CDTF">2018-12-10T17:20:29Z</dcterms:created>
  <dcterms:modified xsi:type="dcterms:W3CDTF">2020-04-29T15:20:21Z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0x01010036A57E20B972C64D978282F053DFCBCA</vt:lpwstr>
  </property>
</Properties>
</file>