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30"/>
  </p:notesMasterIdLst>
  <p:handoutMasterIdLst>
    <p:handoutMasterId r:id="rId31"/>
  </p:handoutMasterIdLst>
  <p:sldIdLst>
    <p:sldId id="274" r:id="rId2"/>
    <p:sldId id="275" r:id="rId3"/>
    <p:sldId id="287" r:id="rId4"/>
    <p:sldId id="257" r:id="rId5"/>
    <p:sldId id="288" r:id="rId6"/>
    <p:sldId id="258" r:id="rId7"/>
    <p:sldId id="259" r:id="rId8"/>
    <p:sldId id="260" r:id="rId9"/>
    <p:sldId id="261" r:id="rId10"/>
    <p:sldId id="262" r:id="rId11"/>
    <p:sldId id="290" r:id="rId12"/>
    <p:sldId id="291" r:id="rId13"/>
    <p:sldId id="286" r:id="rId14"/>
    <p:sldId id="266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72" r:id="rId26"/>
    <p:sldId id="267" r:id="rId27"/>
    <p:sldId id="289" r:id="rId28"/>
    <p:sldId id="292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FFFF"/>
    <a:srgbClr val="BFFFFF"/>
    <a:srgbClr val="FFBFBF"/>
    <a:srgbClr val="FFFFBF"/>
    <a:srgbClr val="FFFF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41" autoAdjust="0"/>
    <p:restoredTop sz="90929"/>
  </p:normalViewPr>
  <p:slideViewPr>
    <p:cSldViewPr>
      <p:cViewPr varScale="1">
        <p:scale>
          <a:sx n="72" d="100"/>
          <a:sy n="72" d="100"/>
        </p:scale>
        <p:origin x="92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5838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charset="0"/>
              </a:rPr>
              <a:t>2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17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charset="0"/>
              </a:rPr>
              <a:t>3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922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charset="0"/>
              </a:rPr>
              <a:t>4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charset="0"/>
              </a:rPr>
              <a:t>5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31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charset="0"/>
              </a:rPr>
              <a:t>6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36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charset="0"/>
              </a:rPr>
              <a:t>7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charset="0"/>
              </a:rPr>
              <a:t>11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560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charset="0"/>
              </a:rPr>
              <a:t>12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765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209800"/>
            <a:ext cx="7620000" cy="10668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886200"/>
            <a:ext cx="7620000" cy="914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99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77200" y="6553200"/>
            <a:ext cx="10668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pic>
        <p:nvPicPr>
          <p:cNvPr id="48133" name="Picture 5" descr="duke.wave.shadow.gif                                           0000A716Quicksilver                    ABA78158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5334000"/>
            <a:ext cx="895350" cy="636588"/>
          </a:xfrm>
          <a:prstGeom prst="rect">
            <a:avLst/>
          </a:prstGeom>
          <a:noFill/>
        </p:spPr>
      </p:pic>
      <p:sp>
        <p:nvSpPr>
          <p:cNvPr id="48134" name="Rectangle 6"/>
          <p:cNvSpPr>
            <a:spLocks noChangeArrowheads="1"/>
          </p:cNvSpPr>
          <p:nvPr/>
        </p:nvSpPr>
        <p:spPr bwMode="ltGray">
          <a:xfrm>
            <a:off x="558800" y="2625725"/>
            <a:ext cx="322263" cy="4746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ltGray">
          <a:xfrm>
            <a:off x="825500" y="2625725"/>
            <a:ext cx="328613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ltGray">
          <a:xfrm>
            <a:off x="566738" y="3048000"/>
            <a:ext cx="422275" cy="4746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ltGray">
          <a:xfrm>
            <a:off x="936625" y="3048000"/>
            <a:ext cx="368300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tint val="5882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ltGray">
          <a:xfrm>
            <a:off x="152400" y="2974975"/>
            <a:ext cx="560388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787400" y="2438400"/>
            <a:ext cx="31750" cy="1052513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993300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48141" name="Text Box 13"/>
          <p:cNvSpPr txBox="1">
            <a:spLocks noChangeArrowheads="1"/>
          </p:cNvSpPr>
          <p:nvPr userDrawn="1"/>
        </p:nvSpPr>
        <p:spPr bwMode="auto">
          <a:xfrm>
            <a:off x="7924800" y="6477000"/>
            <a:ext cx="990600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fld id="{6AF88DF5-FA6B-43E0-A4F5-6007E7E8D95F}" type="slidenum">
              <a:rPr lang="en-US" sz="1200">
                <a:latin typeface="Geneva" charset="0"/>
              </a:rPr>
              <a:pPr algn="ctr" eaLnBrk="1" hangingPunct="1">
                <a:spcBef>
                  <a:spcPct val="50000"/>
                </a:spcBef>
              </a:pPr>
              <a:t>‹#›</a:t>
            </a:fld>
            <a:endParaRPr lang="en-US" sz="1200">
              <a:latin typeface="Geneva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70474F-D8B8-44E6-8053-B0CC953F52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4825" y="228600"/>
            <a:ext cx="2157413" cy="5903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321425" cy="5903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822377-C0E3-4E0F-B346-3F5B6A182B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265E5E-693E-4AB1-9A3B-6CE55FBB30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57673FB-501E-443E-A014-5DF900E285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210050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371600"/>
            <a:ext cx="4211638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06A95E-B0B9-4917-8FBD-8B9AFB884D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A0827F-EAD6-4264-946E-91C1F73DA7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A6A53C-A7A3-4538-B826-1655A397AC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0A2955-DCC8-4BEF-AF8C-77E6C5B632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5C17A8-5254-45A4-9F31-AE0C8D13A9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FB6C93-B606-42B1-8047-5A4C15B63F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ltGray">
          <a:xfrm>
            <a:off x="533400" y="260350"/>
            <a:ext cx="322263" cy="4746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ltGray">
          <a:xfrm>
            <a:off x="800100" y="260350"/>
            <a:ext cx="328613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ltGray">
          <a:xfrm>
            <a:off x="541338" y="682625"/>
            <a:ext cx="422275" cy="4746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ltGray">
          <a:xfrm>
            <a:off x="914400" y="685800"/>
            <a:ext cx="368300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tint val="5882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ltGray">
          <a:xfrm>
            <a:off x="127000" y="609600"/>
            <a:ext cx="560388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gray">
          <a:xfrm>
            <a:off x="762000" y="152400"/>
            <a:ext cx="31750" cy="1052513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>
              <a:latin typeface="Arial" charset="0"/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gray">
          <a:xfrm flipV="1">
            <a:off x="460375" y="990600"/>
            <a:ext cx="8683625" cy="46038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993300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/>
            <a:endParaRPr kumimoji="1" lang="en-US">
              <a:solidFill>
                <a:srgbClr val="993300"/>
              </a:solidFill>
              <a:latin typeface="Arial" charset="0"/>
            </a:endParaRPr>
          </a:p>
        </p:txBody>
      </p:sp>
      <p:sp>
        <p:nvSpPr>
          <p:cNvPr id="4711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28600"/>
            <a:ext cx="77930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711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574088" cy="47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711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fld id="{ADA64CC1-178E-47ED-962B-7126495B9C6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7116" name="Text Box 12"/>
          <p:cNvSpPr txBox="1">
            <a:spLocks noChangeArrowheads="1"/>
          </p:cNvSpPr>
          <p:nvPr userDrawn="1"/>
        </p:nvSpPr>
        <p:spPr bwMode="auto">
          <a:xfrm>
            <a:off x="7924800" y="6477000"/>
            <a:ext cx="990600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fld id="{3446CFA9-33E8-409A-9B1D-0B0D0B9AE8AB}" type="slidenum">
              <a:rPr lang="en-US" sz="1200">
                <a:latin typeface="Geneva" charset="0"/>
              </a:rPr>
              <a:pPr algn="ctr" eaLnBrk="1" hangingPunct="1">
                <a:spcBef>
                  <a:spcPct val="50000"/>
                </a:spcBef>
              </a:pPr>
              <a:t>‹#›</a:t>
            </a:fld>
            <a:endParaRPr lang="en-US" sz="1200">
              <a:latin typeface="Genev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4" grpId="0" build="p" bldLvl="5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1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1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1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1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1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An optimum solution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4016375"/>
            <a:ext cx="8574088" cy="2116138"/>
          </a:xfrm>
          <a:noFill/>
          <a:ln/>
        </p:spPr>
        <p:txBody>
          <a:bodyPr lIns="90488" tIns="44450" rIns="90488" bIns="44450"/>
          <a:lstStyle/>
          <a:p>
            <a:r>
              <a:rPr lang="en-US" sz="2400"/>
              <a:t>This solution is clearly optimal (why?)</a:t>
            </a:r>
          </a:p>
          <a:p>
            <a:r>
              <a:rPr lang="en-US" sz="2400"/>
              <a:t>Clearly, there are other optimal solutions (why?)</a:t>
            </a:r>
          </a:p>
          <a:p>
            <a:r>
              <a:rPr lang="en-US" sz="2400"/>
              <a:t>How do we find such a solution?</a:t>
            </a:r>
          </a:p>
          <a:p>
            <a:pPr lvl="1"/>
            <a:r>
              <a:rPr lang="en-US" sz="2000"/>
              <a:t>One way: Try all possible assignments of jobs to processors</a:t>
            </a:r>
          </a:p>
          <a:p>
            <a:pPr lvl="1"/>
            <a:r>
              <a:rPr lang="en-US" sz="2000"/>
              <a:t>Unfortunately, this approach can take exponential time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528638"/>
          </a:xfrm>
          <a:noFill/>
          <a:ln/>
        </p:spPr>
        <p:txBody>
          <a:bodyPr lIns="90488" tIns="44450" rIns="90488" bIns="44450"/>
          <a:lstStyle/>
          <a:p>
            <a:r>
              <a:rPr lang="en-US" sz="2400"/>
              <a:t>Better solutions do exist:</a:t>
            </a:r>
          </a:p>
        </p:txBody>
      </p:sp>
      <p:grpSp>
        <p:nvGrpSpPr>
          <p:cNvPr id="16419" name="Group 35"/>
          <p:cNvGrpSpPr>
            <a:grpSpLocks/>
          </p:cNvGrpSpPr>
          <p:nvPr/>
        </p:nvGrpSpPr>
        <p:grpSpPr bwMode="auto">
          <a:xfrm>
            <a:off x="763588" y="2135188"/>
            <a:ext cx="7132637" cy="1768475"/>
            <a:chOff x="481" y="1345"/>
            <a:chExt cx="4493" cy="1114"/>
          </a:xfrm>
        </p:grpSpPr>
        <p:grpSp>
          <p:nvGrpSpPr>
            <p:cNvPr id="16393" name="Group 9"/>
            <p:cNvGrpSpPr>
              <a:grpSpLocks/>
            </p:cNvGrpSpPr>
            <p:nvPr/>
          </p:nvGrpSpPr>
          <p:grpSpPr bwMode="auto">
            <a:xfrm>
              <a:off x="768" y="1392"/>
              <a:ext cx="2449" cy="241"/>
              <a:chOff x="768" y="1392"/>
              <a:chExt cx="2449" cy="241"/>
            </a:xfrm>
          </p:grpSpPr>
          <p:sp>
            <p:nvSpPr>
              <p:cNvPr id="16391" name="Freeform 7"/>
              <p:cNvSpPr>
                <a:spLocks/>
              </p:cNvSpPr>
              <p:nvPr/>
            </p:nvSpPr>
            <p:spPr bwMode="auto">
              <a:xfrm>
                <a:off x="768" y="1392"/>
                <a:ext cx="2449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0"/>
                  </a:cxn>
                  <a:cxn ang="0">
                    <a:pos x="2448" y="240"/>
                  </a:cxn>
                  <a:cxn ang="0">
                    <a:pos x="2448" y="0"/>
                  </a:cxn>
                  <a:cxn ang="0">
                    <a:pos x="0" y="0"/>
                  </a:cxn>
                </a:cxnLst>
                <a:rect l="0" t="0" r="r" b="b"/>
                <a:pathLst>
                  <a:path w="2449" h="241">
                    <a:moveTo>
                      <a:pt x="0" y="0"/>
                    </a:moveTo>
                    <a:lnTo>
                      <a:pt x="0" y="240"/>
                    </a:lnTo>
                    <a:lnTo>
                      <a:pt x="2448" y="240"/>
                    </a:lnTo>
                    <a:lnTo>
                      <a:pt x="244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2" name="Rectangle 8"/>
              <p:cNvSpPr>
                <a:spLocks noChangeArrowheads="1"/>
              </p:cNvSpPr>
              <p:nvPr/>
            </p:nvSpPr>
            <p:spPr bwMode="auto">
              <a:xfrm>
                <a:off x="829" y="1424"/>
                <a:ext cx="2326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itchFamily="34" charset="0"/>
                  </a:rPr>
                  <a:t>20</a:t>
                </a:r>
              </a:p>
            </p:txBody>
          </p:sp>
        </p:grpSp>
        <p:grpSp>
          <p:nvGrpSpPr>
            <p:cNvPr id="16396" name="Group 12"/>
            <p:cNvGrpSpPr>
              <a:grpSpLocks/>
            </p:cNvGrpSpPr>
            <p:nvPr/>
          </p:nvGrpSpPr>
          <p:grpSpPr bwMode="auto">
            <a:xfrm>
              <a:off x="768" y="1790"/>
              <a:ext cx="2185" cy="241"/>
              <a:chOff x="768" y="1790"/>
              <a:chExt cx="2185" cy="241"/>
            </a:xfrm>
          </p:grpSpPr>
          <p:sp>
            <p:nvSpPr>
              <p:cNvPr id="16394" name="Freeform 10"/>
              <p:cNvSpPr>
                <a:spLocks/>
              </p:cNvSpPr>
              <p:nvPr/>
            </p:nvSpPr>
            <p:spPr bwMode="auto">
              <a:xfrm>
                <a:off x="768" y="1790"/>
                <a:ext cx="2185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0"/>
                  </a:cxn>
                  <a:cxn ang="0">
                    <a:pos x="2184" y="240"/>
                  </a:cxn>
                  <a:cxn ang="0">
                    <a:pos x="2184" y="0"/>
                  </a:cxn>
                  <a:cxn ang="0">
                    <a:pos x="0" y="0"/>
                  </a:cxn>
                </a:cxnLst>
                <a:rect l="0" t="0" r="r" b="b"/>
                <a:pathLst>
                  <a:path w="2185" h="241">
                    <a:moveTo>
                      <a:pt x="0" y="0"/>
                    </a:moveTo>
                    <a:lnTo>
                      <a:pt x="0" y="240"/>
                    </a:lnTo>
                    <a:lnTo>
                      <a:pt x="2184" y="240"/>
                    </a:lnTo>
                    <a:lnTo>
                      <a:pt x="218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5" name="Rectangle 11"/>
              <p:cNvSpPr>
                <a:spLocks noChangeArrowheads="1"/>
              </p:cNvSpPr>
              <p:nvPr/>
            </p:nvSpPr>
            <p:spPr bwMode="auto">
              <a:xfrm>
                <a:off x="829" y="1822"/>
                <a:ext cx="2062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itchFamily="34" charset="0"/>
                  </a:rPr>
                  <a:t>18</a:t>
                </a:r>
              </a:p>
            </p:txBody>
          </p:sp>
        </p:grpSp>
        <p:grpSp>
          <p:nvGrpSpPr>
            <p:cNvPr id="16399" name="Group 15"/>
            <p:cNvGrpSpPr>
              <a:grpSpLocks/>
            </p:cNvGrpSpPr>
            <p:nvPr/>
          </p:nvGrpSpPr>
          <p:grpSpPr bwMode="auto">
            <a:xfrm>
              <a:off x="768" y="2208"/>
              <a:ext cx="1807" cy="241"/>
              <a:chOff x="768" y="2208"/>
              <a:chExt cx="1807" cy="241"/>
            </a:xfrm>
          </p:grpSpPr>
          <p:sp>
            <p:nvSpPr>
              <p:cNvPr id="16397" name="Freeform 13"/>
              <p:cNvSpPr>
                <a:spLocks/>
              </p:cNvSpPr>
              <p:nvPr/>
            </p:nvSpPr>
            <p:spPr bwMode="auto">
              <a:xfrm>
                <a:off x="768" y="2208"/>
                <a:ext cx="1807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0"/>
                  </a:cxn>
                  <a:cxn ang="0">
                    <a:pos x="1806" y="240"/>
                  </a:cxn>
                  <a:cxn ang="0">
                    <a:pos x="1806" y="0"/>
                  </a:cxn>
                  <a:cxn ang="0">
                    <a:pos x="0" y="0"/>
                  </a:cxn>
                </a:cxnLst>
                <a:rect l="0" t="0" r="r" b="b"/>
                <a:pathLst>
                  <a:path w="1807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806" y="240"/>
                    </a:lnTo>
                    <a:lnTo>
                      <a:pt x="180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8" name="Rectangle 14"/>
              <p:cNvSpPr>
                <a:spLocks noChangeArrowheads="1"/>
              </p:cNvSpPr>
              <p:nvPr/>
            </p:nvSpPr>
            <p:spPr bwMode="auto">
              <a:xfrm>
                <a:off x="829" y="2240"/>
                <a:ext cx="1684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itchFamily="34" charset="0"/>
                  </a:rPr>
                  <a:t>15</a:t>
                </a:r>
              </a:p>
            </p:txBody>
          </p:sp>
        </p:grpSp>
        <p:grpSp>
          <p:nvGrpSpPr>
            <p:cNvPr id="16402" name="Group 18"/>
            <p:cNvGrpSpPr>
              <a:grpSpLocks/>
            </p:cNvGrpSpPr>
            <p:nvPr/>
          </p:nvGrpSpPr>
          <p:grpSpPr bwMode="auto">
            <a:xfrm>
              <a:off x="3222" y="1392"/>
              <a:ext cx="1723" cy="241"/>
              <a:chOff x="3222" y="1392"/>
              <a:chExt cx="1723" cy="241"/>
            </a:xfrm>
          </p:grpSpPr>
          <p:sp>
            <p:nvSpPr>
              <p:cNvPr id="16400" name="Freeform 16"/>
              <p:cNvSpPr>
                <a:spLocks/>
              </p:cNvSpPr>
              <p:nvPr/>
            </p:nvSpPr>
            <p:spPr bwMode="auto">
              <a:xfrm>
                <a:off x="3222" y="1392"/>
                <a:ext cx="172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0"/>
                  </a:cxn>
                  <a:cxn ang="0">
                    <a:pos x="1722" y="240"/>
                  </a:cxn>
                  <a:cxn ang="0">
                    <a:pos x="1722" y="0"/>
                  </a:cxn>
                  <a:cxn ang="0">
                    <a:pos x="0" y="0"/>
                  </a:cxn>
                </a:cxnLst>
                <a:rect l="0" t="0" r="r" b="b"/>
                <a:pathLst>
                  <a:path w="1723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722" y="240"/>
                    </a:lnTo>
                    <a:lnTo>
                      <a:pt x="172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1" name="Rectangle 17"/>
              <p:cNvSpPr>
                <a:spLocks noChangeArrowheads="1"/>
              </p:cNvSpPr>
              <p:nvPr/>
            </p:nvSpPr>
            <p:spPr bwMode="auto">
              <a:xfrm>
                <a:off x="3283" y="1424"/>
                <a:ext cx="1600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itchFamily="34" charset="0"/>
                  </a:rPr>
                  <a:t>14</a:t>
                </a:r>
              </a:p>
            </p:txBody>
          </p:sp>
        </p:grpSp>
        <p:grpSp>
          <p:nvGrpSpPr>
            <p:cNvPr id="16405" name="Group 21"/>
            <p:cNvGrpSpPr>
              <a:grpSpLocks/>
            </p:cNvGrpSpPr>
            <p:nvPr/>
          </p:nvGrpSpPr>
          <p:grpSpPr bwMode="auto">
            <a:xfrm>
              <a:off x="2948" y="1790"/>
              <a:ext cx="1345" cy="241"/>
              <a:chOff x="2948" y="1790"/>
              <a:chExt cx="1345" cy="241"/>
            </a:xfrm>
          </p:grpSpPr>
          <p:sp>
            <p:nvSpPr>
              <p:cNvPr id="16403" name="Freeform 19"/>
              <p:cNvSpPr>
                <a:spLocks/>
              </p:cNvSpPr>
              <p:nvPr/>
            </p:nvSpPr>
            <p:spPr bwMode="auto">
              <a:xfrm>
                <a:off x="2948" y="1790"/>
                <a:ext cx="1345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0"/>
                  </a:cxn>
                  <a:cxn ang="0">
                    <a:pos x="1344" y="240"/>
                  </a:cxn>
                  <a:cxn ang="0">
                    <a:pos x="1344" y="0"/>
                  </a:cxn>
                  <a:cxn ang="0">
                    <a:pos x="0" y="0"/>
                  </a:cxn>
                </a:cxnLst>
                <a:rect l="0" t="0" r="r" b="b"/>
                <a:pathLst>
                  <a:path w="1345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344" y="240"/>
                    </a:lnTo>
                    <a:lnTo>
                      <a:pt x="134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" name="Rectangle 20"/>
              <p:cNvSpPr>
                <a:spLocks noChangeArrowheads="1"/>
              </p:cNvSpPr>
              <p:nvPr/>
            </p:nvSpPr>
            <p:spPr bwMode="auto">
              <a:xfrm>
                <a:off x="3009" y="1822"/>
                <a:ext cx="1222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itchFamily="34" charset="0"/>
                  </a:rPr>
                  <a:t>11</a:t>
                </a:r>
              </a:p>
            </p:txBody>
          </p:sp>
        </p:grpSp>
        <p:grpSp>
          <p:nvGrpSpPr>
            <p:cNvPr id="16408" name="Group 24"/>
            <p:cNvGrpSpPr>
              <a:grpSpLocks/>
            </p:cNvGrpSpPr>
            <p:nvPr/>
          </p:nvGrpSpPr>
          <p:grpSpPr bwMode="auto">
            <a:xfrm>
              <a:off x="2574" y="2208"/>
              <a:ext cx="1219" cy="241"/>
              <a:chOff x="2574" y="2208"/>
              <a:chExt cx="1219" cy="241"/>
            </a:xfrm>
          </p:grpSpPr>
          <p:sp>
            <p:nvSpPr>
              <p:cNvPr id="16406" name="Freeform 22"/>
              <p:cNvSpPr>
                <a:spLocks/>
              </p:cNvSpPr>
              <p:nvPr/>
            </p:nvSpPr>
            <p:spPr bwMode="auto">
              <a:xfrm>
                <a:off x="2574" y="2208"/>
                <a:ext cx="1219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0"/>
                  </a:cxn>
                  <a:cxn ang="0">
                    <a:pos x="1218" y="240"/>
                  </a:cxn>
                  <a:cxn ang="0">
                    <a:pos x="1218" y="0"/>
                  </a:cxn>
                  <a:cxn ang="0">
                    <a:pos x="0" y="0"/>
                  </a:cxn>
                </a:cxnLst>
                <a:rect l="0" t="0" r="r" b="b"/>
                <a:pathLst>
                  <a:path w="1219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218" y="240"/>
                    </a:lnTo>
                    <a:lnTo>
                      <a:pt x="121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7" name="Rectangle 23"/>
              <p:cNvSpPr>
                <a:spLocks noChangeArrowheads="1"/>
              </p:cNvSpPr>
              <p:nvPr/>
            </p:nvSpPr>
            <p:spPr bwMode="auto">
              <a:xfrm>
                <a:off x="2635" y="2240"/>
                <a:ext cx="1096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itchFamily="34" charset="0"/>
                  </a:rPr>
                  <a:t>10</a:t>
                </a:r>
              </a:p>
            </p:txBody>
          </p:sp>
        </p:grpSp>
        <p:grpSp>
          <p:nvGrpSpPr>
            <p:cNvPr id="16411" name="Group 27"/>
            <p:cNvGrpSpPr>
              <a:grpSpLocks/>
            </p:cNvGrpSpPr>
            <p:nvPr/>
          </p:nvGrpSpPr>
          <p:grpSpPr bwMode="auto">
            <a:xfrm>
              <a:off x="3792" y="2208"/>
              <a:ext cx="757" cy="241"/>
              <a:chOff x="3792" y="2208"/>
              <a:chExt cx="757" cy="241"/>
            </a:xfrm>
          </p:grpSpPr>
          <p:sp>
            <p:nvSpPr>
              <p:cNvPr id="16409" name="Freeform 25"/>
              <p:cNvSpPr>
                <a:spLocks/>
              </p:cNvSpPr>
              <p:nvPr/>
            </p:nvSpPr>
            <p:spPr bwMode="auto">
              <a:xfrm>
                <a:off x="3792" y="2208"/>
                <a:ext cx="757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0"/>
                  </a:cxn>
                  <a:cxn ang="0">
                    <a:pos x="756" y="240"/>
                  </a:cxn>
                  <a:cxn ang="0">
                    <a:pos x="756" y="0"/>
                  </a:cxn>
                  <a:cxn ang="0">
                    <a:pos x="0" y="0"/>
                  </a:cxn>
                </a:cxnLst>
                <a:rect l="0" t="0" r="r" b="b"/>
                <a:pathLst>
                  <a:path w="757" h="241">
                    <a:moveTo>
                      <a:pt x="0" y="0"/>
                    </a:moveTo>
                    <a:lnTo>
                      <a:pt x="0" y="240"/>
                    </a:lnTo>
                    <a:lnTo>
                      <a:pt x="756" y="240"/>
                    </a:lnTo>
                    <a:lnTo>
                      <a:pt x="75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0" name="Rectangle 26"/>
              <p:cNvSpPr>
                <a:spLocks noChangeArrowheads="1"/>
              </p:cNvSpPr>
              <p:nvPr/>
            </p:nvSpPr>
            <p:spPr bwMode="auto">
              <a:xfrm>
                <a:off x="3853" y="2240"/>
                <a:ext cx="634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itchFamily="34" charset="0"/>
                  </a:rPr>
                  <a:t>6</a:t>
                </a:r>
              </a:p>
            </p:txBody>
          </p:sp>
        </p:grpSp>
        <p:grpSp>
          <p:nvGrpSpPr>
            <p:cNvPr id="16414" name="Group 30"/>
            <p:cNvGrpSpPr>
              <a:grpSpLocks/>
            </p:cNvGrpSpPr>
            <p:nvPr/>
          </p:nvGrpSpPr>
          <p:grpSpPr bwMode="auto">
            <a:xfrm>
              <a:off x="4292" y="1790"/>
              <a:ext cx="673" cy="241"/>
              <a:chOff x="4292" y="1790"/>
              <a:chExt cx="673" cy="241"/>
            </a:xfrm>
          </p:grpSpPr>
          <p:sp>
            <p:nvSpPr>
              <p:cNvPr id="16412" name="Freeform 28"/>
              <p:cNvSpPr>
                <a:spLocks/>
              </p:cNvSpPr>
              <p:nvPr/>
            </p:nvSpPr>
            <p:spPr bwMode="auto">
              <a:xfrm>
                <a:off x="4292" y="1790"/>
                <a:ext cx="673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0"/>
                  </a:cxn>
                  <a:cxn ang="0">
                    <a:pos x="672" y="240"/>
                  </a:cxn>
                  <a:cxn ang="0">
                    <a:pos x="672" y="0"/>
                  </a:cxn>
                  <a:cxn ang="0">
                    <a:pos x="0" y="0"/>
                  </a:cxn>
                </a:cxnLst>
                <a:rect l="0" t="0" r="r" b="b"/>
                <a:pathLst>
                  <a:path w="673" h="241">
                    <a:moveTo>
                      <a:pt x="0" y="0"/>
                    </a:moveTo>
                    <a:lnTo>
                      <a:pt x="0" y="240"/>
                    </a:lnTo>
                    <a:lnTo>
                      <a:pt x="672" y="240"/>
                    </a:lnTo>
                    <a:lnTo>
                      <a:pt x="67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3" name="Rectangle 29"/>
              <p:cNvSpPr>
                <a:spLocks noChangeArrowheads="1"/>
              </p:cNvSpPr>
              <p:nvPr/>
            </p:nvSpPr>
            <p:spPr bwMode="auto">
              <a:xfrm>
                <a:off x="4353" y="1822"/>
                <a:ext cx="550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itchFamily="34" charset="0"/>
                  </a:rPr>
                  <a:t>5</a:t>
                </a:r>
              </a:p>
            </p:txBody>
          </p:sp>
        </p:grpSp>
        <p:grpSp>
          <p:nvGrpSpPr>
            <p:cNvPr id="16417" name="Group 33"/>
            <p:cNvGrpSpPr>
              <a:grpSpLocks/>
            </p:cNvGrpSpPr>
            <p:nvPr/>
          </p:nvGrpSpPr>
          <p:grpSpPr bwMode="auto">
            <a:xfrm>
              <a:off x="4553" y="2208"/>
              <a:ext cx="421" cy="241"/>
              <a:chOff x="4553" y="2208"/>
              <a:chExt cx="421" cy="241"/>
            </a:xfrm>
          </p:grpSpPr>
          <p:sp>
            <p:nvSpPr>
              <p:cNvPr id="16415" name="Freeform 31"/>
              <p:cNvSpPr>
                <a:spLocks/>
              </p:cNvSpPr>
              <p:nvPr/>
            </p:nvSpPr>
            <p:spPr bwMode="auto">
              <a:xfrm>
                <a:off x="4553" y="2208"/>
                <a:ext cx="421" cy="2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0"/>
                  </a:cxn>
                  <a:cxn ang="0">
                    <a:pos x="420" y="240"/>
                  </a:cxn>
                  <a:cxn ang="0">
                    <a:pos x="420" y="0"/>
                  </a:cxn>
                  <a:cxn ang="0">
                    <a:pos x="0" y="0"/>
                  </a:cxn>
                </a:cxnLst>
                <a:rect l="0" t="0" r="r" b="b"/>
                <a:pathLst>
                  <a:path w="421" h="241">
                    <a:moveTo>
                      <a:pt x="0" y="0"/>
                    </a:moveTo>
                    <a:lnTo>
                      <a:pt x="0" y="240"/>
                    </a:lnTo>
                    <a:lnTo>
                      <a:pt x="420" y="240"/>
                    </a:lnTo>
                    <a:lnTo>
                      <a:pt x="42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6" name="Rectangle 32"/>
              <p:cNvSpPr>
                <a:spLocks noChangeArrowheads="1"/>
              </p:cNvSpPr>
              <p:nvPr/>
            </p:nvSpPr>
            <p:spPr bwMode="auto">
              <a:xfrm>
                <a:off x="4614" y="2240"/>
                <a:ext cx="298" cy="1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itchFamily="34" charset="0"/>
                  </a:rPr>
                  <a:t>3</a:t>
                </a:r>
              </a:p>
            </p:txBody>
          </p:sp>
        </p:grpSp>
        <p:sp>
          <p:nvSpPr>
            <p:cNvPr id="16418" name="Rectangle 34"/>
            <p:cNvSpPr>
              <a:spLocks noChangeArrowheads="1"/>
            </p:cNvSpPr>
            <p:nvPr/>
          </p:nvSpPr>
          <p:spPr bwMode="auto">
            <a:xfrm>
              <a:off x="481" y="1345"/>
              <a:ext cx="382" cy="11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P1</a:t>
              </a:r>
            </a:p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P2</a:t>
              </a:r>
            </a:p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P3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bldLvl="4" autoUpdateAnimBg="0"/>
      <p:bldP spid="16390" grpId="0" build="p" bldLvl="4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EEE315-600B-468A-A910-4E024CA03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994" y="179164"/>
            <a:ext cx="71199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kern="0" dirty="0"/>
              <a:t>Huffman encoding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F233AF-EFF0-426B-A6EC-1E8030E3D7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6038" y="1355035"/>
            <a:ext cx="7924800" cy="4419600"/>
          </a:xfrm>
          <a:noFill/>
          <a:ln/>
        </p:spPr>
        <p:txBody>
          <a:bodyPr lIns="90488" tIns="44450" rIns="90488" bIns="44450"/>
          <a:lstStyle/>
          <a:p>
            <a:r>
              <a:rPr lang="en-US" sz="2000" dirty="0"/>
              <a:t>The Huffman encoding algorithm is a greedy algorithm</a:t>
            </a:r>
          </a:p>
          <a:p>
            <a:r>
              <a:rPr lang="en-US" sz="2000" dirty="0"/>
              <a:t>Given the percentage the each character appears in a corpus, determine a variable-bit pattern for each char.</a:t>
            </a:r>
          </a:p>
          <a:p>
            <a:r>
              <a:rPr lang="en-US" sz="2000" dirty="0"/>
              <a:t>You always pick the two smallest percentages to combine.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F39B312-F6E2-4849-8B6F-0F112C9C1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638" y="5241235"/>
            <a:ext cx="3197225" cy="7360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accent2"/>
                </a:solidFill>
                <a:latin typeface="Trebuchet MS" pitchFamily="34" charset="0"/>
              </a:rPr>
              <a:t>22%</a:t>
            </a:r>
            <a:r>
              <a:rPr lang="en-US" sz="1800" dirty="0">
                <a:solidFill>
                  <a:srgbClr val="FFFF7D"/>
                </a:solidFill>
                <a:latin typeface="Trebuchet MS" pitchFamily="34" charset="0"/>
              </a:rPr>
              <a:t>  </a:t>
            </a:r>
            <a:r>
              <a:rPr lang="en-US" sz="1800" dirty="0">
                <a:solidFill>
                  <a:schemeClr val="accent2"/>
                </a:solidFill>
                <a:latin typeface="Trebuchet MS" pitchFamily="34" charset="0"/>
              </a:rPr>
              <a:t>12%</a:t>
            </a:r>
            <a:r>
              <a:rPr lang="en-US" sz="1800" dirty="0">
                <a:solidFill>
                  <a:srgbClr val="FFFF7D"/>
                </a:solidFill>
                <a:latin typeface="Trebuchet MS" pitchFamily="34" charset="0"/>
              </a:rPr>
              <a:t>   </a:t>
            </a:r>
            <a:r>
              <a:rPr lang="en-US" sz="1800" dirty="0">
                <a:solidFill>
                  <a:schemeClr val="accent2"/>
                </a:solidFill>
                <a:latin typeface="Trebuchet MS" pitchFamily="34" charset="0"/>
              </a:rPr>
              <a:t>24%</a:t>
            </a:r>
            <a:r>
              <a:rPr lang="en-US" sz="1800" dirty="0">
                <a:solidFill>
                  <a:srgbClr val="FFFF7D"/>
                </a:solidFill>
                <a:latin typeface="Trebuchet MS" pitchFamily="34" charset="0"/>
              </a:rPr>
              <a:t>   </a:t>
            </a:r>
            <a:r>
              <a:rPr lang="en-US" sz="1800" dirty="0">
                <a:solidFill>
                  <a:schemeClr val="accent2"/>
                </a:solidFill>
                <a:latin typeface="Trebuchet MS" pitchFamily="34" charset="0"/>
              </a:rPr>
              <a:t>6%</a:t>
            </a:r>
            <a:r>
              <a:rPr lang="en-US" sz="1800" dirty="0">
                <a:solidFill>
                  <a:srgbClr val="FFFF7D"/>
                </a:solidFill>
                <a:latin typeface="Trebuchet MS" pitchFamily="34" charset="0"/>
              </a:rPr>
              <a:t>   </a:t>
            </a:r>
            <a:r>
              <a:rPr lang="en-US" sz="1800" dirty="0">
                <a:solidFill>
                  <a:schemeClr val="accent2"/>
                </a:solidFill>
                <a:latin typeface="Trebuchet MS" pitchFamily="34" charset="0"/>
              </a:rPr>
              <a:t>27%</a:t>
            </a:r>
            <a:r>
              <a:rPr lang="en-US" sz="1800" dirty="0">
                <a:solidFill>
                  <a:srgbClr val="FFFF7D"/>
                </a:solidFill>
                <a:latin typeface="Trebuchet MS" pitchFamily="34" charset="0"/>
              </a:rPr>
              <a:t>   </a:t>
            </a:r>
            <a:r>
              <a:rPr lang="en-US" sz="1800" dirty="0">
                <a:solidFill>
                  <a:schemeClr val="accent2"/>
                </a:solidFill>
                <a:latin typeface="Trebuchet MS" pitchFamily="34" charset="0"/>
              </a:rPr>
              <a:t>9%</a:t>
            </a:r>
            <a:br>
              <a:rPr lang="en-US" dirty="0">
                <a:solidFill>
                  <a:srgbClr val="FFFF7D"/>
                </a:solidFill>
                <a:latin typeface="Trebuchet MS" pitchFamily="34" charset="0"/>
              </a:rPr>
            </a:br>
            <a:r>
              <a:rPr lang="en-US" dirty="0">
                <a:solidFill>
                  <a:srgbClr val="FFFF7D"/>
                </a:solidFill>
                <a:latin typeface="Trebuchet MS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A    B    C   D    E    F</a:t>
            </a:r>
          </a:p>
        </p:txBody>
      </p:sp>
      <p:grpSp>
        <p:nvGrpSpPr>
          <p:cNvPr id="8" name="Group 29">
            <a:extLst>
              <a:ext uri="{FF2B5EF4-FFF2-40B4-BE49-F238E27FC236}">
                <a16:creationId xmlns:a16="http://schemas.microsoft.com/office/drawing/2014/main" id="{EA4E0390-B9C0-45B8-989E-7B271CC71C0B}"/>
              </a:ext>
            </a:extLst>
          </p:cNvPr>
          <p:cNvGrpSpPr>
            <a:grpSpLocks/>
          </p:cNvGrpSpPr>
          <p:nvPr/>
        </p:nvGrpSpPr>
        <p:grpSpPr bwMode="auto">
          <a:xfrm>
            <a:off x="3832638" y="4477650"/>
            <a:ext cx="990600" cy="765175"/>
            <a:chOff x="1537" y="2928"/>
            <a:chExt cx="624" cy="48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7E9AA1-C7BC-4245-A2FD-05AF41E29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43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olidFill>
                    <a:schemeClr val="accent2"/>
                  </a:solidFill>
                  <a:latin typeface="Trebuchet MS" pitchFamily="34" charset="0"/>
                </a:rPr>
                <a:t>15%</a:t>
              </a: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60EA3E98-4362-4B81-9090-F197CF58A2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7" y="3169"/>
              <a:ext cx="239" cy="24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695833D4-2461-4873-9F17-D61E8D0471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3" y="3169"/>
              <a:ext cx="288" cy="23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30">
            <a:extLst>
              <a:ext uri="{FF2B5EF4-FFF2-40B4-BE49-F238E27FC236}">
                <a16:creationId xmlns:a16="http://schemas.microsoft.com/office/drawing/2014/main" id="{0691ECA7-E3BA-4BE5-A7D5-3FA32CB0DC13}"/>
              </a:ext>
            </a:extLst>
          </p:cNvPr>
          <p:cNvGrpSpPr>
            <a:grpSpLocks/>
          </p:cNvGrpSpPr>
          <p:nvPr/>
        </p:nvGrpSpPr>
        <p:grpSpPr bwMode="auto">
          <a:xfrm>
            <a:off x="2765838" y="3791849"/>
            <a:ext cx="1446212" cy="1447800"/>
            <a:chOff x="865" y="2496"/>
            <a:chExt cx="911" cy="912"/>
          </a:xfrm>
        </p:grpSpPr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FCA147F1-40C7-4B37-8A40-6C56D6BF6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496"/>
              <a:ext cx="38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olidFill>
                    <a:schemeClr val="accent2"/>
                  </a:solidFill>
                  <a:latin typeface="Trebuchet MS" pitchFamily="34" charset="0"/>
                </a:rPr>
                <a:t>27%</a:t>
              </a: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DDD88463-6FD5-470C-801C-8D0790BD1C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5" y="2737"/>
              <a:ext cx="575" cy="67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465E6B83-5BFA-49B4-BB52-7CE7F3F38A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2737"/>
              <a:ext cx="239" cy="19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31">
            <a:extLst>
              <a:ext uri="{FF2B5EF4-FFF2-40B4-BE49-F238E27FC236}">
                <a16:creationId xmlns:a16="http://schemas.microsoft.com/office/drawing/2014/main" id="{A5D24B45-BBDB-4F38-8CDA-5D6F23DC392F}"/>
              </a:ext>
            </a:extLst>
          </p:cNvPr>
          <p:cNvGrpSpPr>
            <a:grpSpLocks/>
          </p:cNvGrpSpPr>
          <p:nvPr/>
        </p:nvGrpSpPr>
        <p:grpSpPr bwMode="auto">
          <a:xfrm>
            <a:off x="2232438" y="4477650"/>
            <a:ext cx="912812" cy="762000"/>
            <a:chOff x="529" y="2928"/>
            <a:chExt cx="575" cy="480"/>
          </a:xfrm>
        </p:grpSpPr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2458AB1E-596D-4A4E-842E-D68346E5C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928"/>
              <a:ext cx="43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olidFill>
                    <a:schemeClr val="accent2"/>
                  </a:solidFill>
                  <a:latin typeface="Trebuchet MS" pitchFamily="34" charset="0"/>
                </a:rPr>
                <a:t>46%</a:t>
              </a:r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0FA72DF7-22FB-4829-93A2-B74421C217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9" y="3169"/>
              <a:ext cx="239" cy="23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CECCB385-E492-44ED-A6AB-0674E8D3E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5" y="3169"/>
              <a:ext cx="239" cy="23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32">
            <a:extLst>
              <a:ext uri="{FF2B5EF4-FFF2-40B4-BE49-F238E27FC236}">
                <a16:creationId xmlns:a16="http://schemas.microsoft.com/office/drawing/2014/main" id="{9F0DE0E4-56D3-4F9C-9203-DFC20CACF117}"/>
              </a:ext>
            </a:extLst>
          </p:cNvPr>
          <p:cNvGrpSpPr>
            <a:grpSpLocks/>
          </p:cNvGrpSpPr>
          <p:nvPr/>
        </p:nvGrpSpPr>
        <p:grpSpPr bwMode="auto">
          <a:xfrm>
            <a:off x="3908839" y="3182247"/>
            <a:ext cx="1595438" cy="2133599"/>
            <a:chOff x="1585" y="2112"/>
            <a:chExt cx="1005" cy="1344"/>
          </a:xfrm>
        </p:grpSpPr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E54ACC65-AD41-463A-9E60-9B39873A1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112"/>
              <a:ext cx="38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olidFill>
                    <a:schemeClr val="accent2"/>
                  </a:solidFill>
                  <a:latin typeface="Trebuchet MS" pitchFamily="34" charset="0"/>
                </a:rPr>
                <a:t>54%</a:t>
              </a:r>
            </a:p>
          </p:txBody>
        </p:sp>
        <p:sp>
          <p:nvSpPr>
            <p:cNvPr id="22" name="Line 18">
              <a:extLst>
                <a:ext uri="{FF2B5EF4-FFF2-40B4-BE49-F238E27FC236}">
                  <a16:creationId xmlns:a16="http://schemas.microsoft.com/office/drawing/2014/main" id="{D0E2E405-92CF-472B-9A6A-8BF129AE53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3" y="2353"/>
              <a:ext cx="527" cy="110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>
              <a:extLst>
                <a:ext uri="{FF2B5EF4-FFF2-40B4-BE49-F238E27FC236}">
                  <a16:creationId xmlns:a16="http://schemas.microsoft.com/office/drawing/2014/main" id="{5699AAC7-C6FE-4862-B7B5-605411F6DB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5" y="2353"/>
              <a:ext cx="719" cy="14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33">
            <a:extLst>
              <a:ext uri="{FF2B5EF4-FFF2-40B4-BE49-F238E27FC236}">
                <a16:creationId xmlns:a16="http://schemas.microsoft.com/office/drawing/2014/main" id="{D7D7FA1E-C19D-4C06-910D-04411281293C}"/>
              </a:ext>
            </a:extLst>
          </p:cNvPr>
          <p:cNvGrpSpPr>
            <a:grpSpLocks/>
          </p:cNvGrpSpPr>
          <p:nvPr/>
        </p:nvGrpSpPr>
        <p:grpSpPr bwMode="auto">
          <a:xfrm>
            <a:off x="2765838" y="2726635"/>
            <a:ext cx="2208212" cy="1674812"/>
            <a:chOff x="865" y="1825"/>
            <a:chExt cx="1391" cy="1055"/>
          </a:xfrm>
        </p:grpSpPr>
        <p:sp>
          <p:nvSpPr>
            <p:cNvPr id="25" name="Rectangle 20">
              <a:extLst>
                <a:ext uri="{FF2B5EF4-FFF2-40B4-BE49-F238E27FC236}">
                  <a16:creationId xmlns:a16="http://schemas.microsoft.com/office/drawing/2014/main" id="{14A231BD-31A5-4997-9F6A-B200A96A9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1825"/>
              <a:ext cx="67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olidFill>
                    <a:schemeClr val="accent2"/>
                  </a:solidFill>
                  <a:latin typeface="Trebuchet MS" pitchFamily="34" charset="0"/>
                </a:rPr>
                <a:t>100%</a:t>
              </a:r>
            </a:p>
          </p:txBody>
        </p:sp>
        <p:sp>
          <p:nvSpPr>
            <p:cNvPr id="26" name="Line 21">
              <a:extLst>
                <a:ext uri="{FF2B5EF4-FFF2-40B4-BE49-F238E27FC236}">
                  <a16:creationId xmlns:a16="http://schemas.microsoft.com/office/drawing/2014/main" id="{437C5215-9973-4F2F-82AE-CBDF027FE7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5" y="2017"/>
              <a:ext cx="719" cy="8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2">
              <a:extLst>
                <a:ext uri="{FF2B5EF4-FFF2-40B4-BE49-F238E27FC236}">
                  <a16:creationId xmlns:a16="http://schemas.microsoft.com/office/drawing/2014/main" id="{96EDA818-BBD8-4023-AD8B-6308930C0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1" y="2017"/>
              <a:ext cx="575" cy="14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623E3E-875B-4961-886A-69FA40FC307E}"/>
              </a:ext>
            </a:extLst>
          </p:cNvPr>
          <p:cNvCxnSpPr>
            <a:stCxn id="7" idx="0"/>
          </p:cNvCxnSpPr>
          <p:nvPr/>
        </p:nvCxnSpPr>
        <p:spPr bwMode="auto">
          <a:xfrm rot="16200000" flipH="1">
            <a:off x="3565144" y="5202342"/>
            <a:ext cx="379412" cy="45719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64BD13-20E6-4BEA-8AE3-673C921992E9}"/>
              </a:ext>
            </a:extLst>
          </p:cNvPr>
          <p:cNvCxnSpPr/>
          <p:nvPr/>
        </p:nvCxnSpPr>
        <p:spPr bwMode="auto">
          <a:xfrm rot="16200000" flipH="1">
            <a:off x="4631944" y="5200754"/>
            <a:ext cx="379412" cy="457199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7C1D5F-3402-4169-8E5D-D6253E49EC67}"/>
              </a:ext>
            </a:extLst>
          </p:cNvPr>
          <p:cNvCxnSpPr/>
          <p:nvPr/>
        </p:nvCxnSpPr>
        <p:spPr bwMode="auto">
          <a:xfrm rot="16200000" flipH="1">
            <a:off x="2498344" y="5276954"/>
            <a:ext cx="379412" cy="457199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7CFC12-BC16-4B12-BF2A-6DFF382624FF}"/>
              </a:ext>
            </a:extLst>
          </p:cNvPr>
          <p:cNvCxnSpPr/>
          <p:nvPr/>
        </p:nvCxnSpPr>
        <p:spPr bwMode="auto">
          <a:xfrm rot="16200000" flipH="1">
            <a:off x="4098544" y="4438754"/>
            <a:ext cx="379412" cy="457199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E435E6E-356C-4A61-B744-29E5FA00C4B1}"/>
              </a:ext>
            </a:extLst>
          </p:cNvPr>
          <p:cNvCxnSpPr/>
          <p:nvPr/>
        </p:nvCxnSpPr>
        <p:spPr bwMode="auto">
          <a:xfrm rot="16200000" flipH="1">
            <a:off x="2041144" y="5276954"/>
            <a:ext cx="379412" cy="457199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03BE0EA-6C57-4419-BE2D-342E1D65B82A}"/>
              </a:ext>
            </a:extLst>
          </p:cNvPr>
          <p:cNvCxnSpPr/>
          <p:nvPr/>
        </p:nvCxnSpPr>
        <p:spPr bwMode="auto">
          <a:xfrm rot="16200000" flipH="1">
            <a:off x="3107944" y="5275366"/>
            <a:ext cx="379412" cy="457199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53FB33-4A32-4BD1-ADC9-C0A9CE1846DD}"/>
              </a:ext>
            </a:extLst>
          </p:cNvPr>
          <p:cNvCxnSpPr/>
          <p:nvPr/>
        </p:nvCxnSpPr>
        <p:spPr bwMode="auto">
          <a:xfrm rot="16200000" flipH="1">
            <a:off x="3488944" y="3678341"/>
            <a:ext cx="379412" cy="457199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1F7C082-4529-41F6-AF48-8912504AF2B7}"/>
              </a:ext>
            </a:extLst>
          </p:cNvPr>
          <p:cNvCxnSpPr/>
          <p:nvPr/>
        </p:nvCxnSpPr>
        <p:spPr bwMode="auto">
          <a:xfrm rot="16200000" flipH="1">
            <a:off x="4098544" y="5200754"/>
            <a:ext cx="379412" cy="457199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A5D851E-AB08-46A3-A427-A48A8AA78F4F}"/>
              </a:ext>
            </a:extLst>
          </p:cNvPr>
          <p:cNvCxnSpPr/>
          <p:nvPr/>
        </p:nvCxnSpPr>
        <p:spPr bwMode="auto">
          <a:xfrm rot="16200000" flipH="1">
            <a:off x="2498344" y="4440341"/>
            <a:ext cx="379412" cy="457199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D618E9-4F8B-4395-99D7-8B581DA090D5}"/>
              </a:ext>
            </a:extLst>
          </p:cNvPr>
          <p:cNvCxnSpPr/>
          <p:nvPr/>
        </p:nvCxnSpPr>
        <p:spPr bwMode="auto">
          <a:xfrm rot="16200000" flipH="1">
            <a:off x="5012944" y="3219555"/>
            <a:ext cx="379412" cy="457199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6790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30">
            <a:extLst>
              <a:ext uri="{FF2B5EF4-FFF2-40B4-BE49-F238E27FC236}">
                <a16:creationId xmlns:a16="http://schemas.microsoft.com/office/drawing/2014/main" id="{E395CCC1-A470-4C78-A881-19D6646EF911}"/>
              </a:ext>
            </a:extLst>
          </p:cNvPr>
          <p:cNvSpPr txBox="1">
            <a:spLocks/>
          </p:cNvSpPr>
          <p:nvPr/>
        </p:nvSpPr>
        <p:spPr bwMode="auto">
          <a:xfrm>
            <a:off x="1201738" y="97281"/>
            <a:ext cx="71199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kern="0" dirty="0"/>
              <a:t>Huffman Encoding</a:t>
            </a:r>
          </a:p>
        </p:txBody>
      </p:sp>
      <p:sp>
        <p:nvSpPr>
          <p:cNvPr id="63" name="Rectangle 6">
            <a:extLst>
              <a:ext uri="{FF2B5EF4-FFF2-40B4-BE49-F238E27FC236}">
                <a16:creationId xmlns:a16="http://schemas.microsoft.com/office/drawing/2014/main" id="{DFCDC5C1-7483-4835-AB6D-EF8450CF8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495800"/>
            <a:ext cx="7391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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Average bits/char: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0.22*2 + 0.12*3 +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0.24*2 + 0.06*4 +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0.27*2 + 0.09*4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</a:b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= 2.42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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solution found doing this is an optimal solution.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"/>
              <a:tabLst/>
              <a:defRPr/>
            </a:pPr>
            <a:r>
              <a:rPr lang="en-US" sz="2000" kern="0" dirty="0">
                <a:latin typeface="+mn-lt"/>
              </a:rPr>
              <a:t>The resulting binary tree is a </a:t>
            </a:r>
            <a:r>
              <a:rPr lang="en-US" sz="2000" b="1" kern="0" dirty="0">
                <a:latin typeface="+mn-lt"/>
              </a:rPr>
              <a:t>full tree</a:t>
            </a:r>
            <a:r>
              <a:rPr lang="en-US" sz="2000" kern="0" dirty="0">
                <a:latin typeface="+mn-lt"/>
              </a:rPr>
              <a:t>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4" name="Rectangle 23">
            <a:extLst>
              <a:ext uri="{FF2B5EF4-FFF2-40B4-BE49-F238E27FC236}">
                <a16:creationId xmlns:a16="http://schemas.microsoft.com/office/drawing/2014/main" id="{61E088BC-D1DC-494B-ADBB-5FA2D59F6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286000"/>
            <a:ext cx="1323975" cy="19364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A=00</a:t>
            </a:r>
            <a:br>
              <a:rPr lang="en-US" sz="2000" dirty="0">
                <a:solidFill>
                  <a:schemeClr val="bg2"/>
                </a:solidFill>
                <a:latin typeface="Trebuchet MS" pitchFamily="34" charset="0"/>
              </a:rPr>
            </a:b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B=100</a:t>
            </a:r>
            <a:br>
              <a:rPr lang="en-US" sz="2000" dirty="0">
                <a:solidFill>
                  <a:schemeClr val="bg2"/>
                </a:solidFill>
                <a:latin typeface="Trebuchet MS" pitchFamily="34" charset="0"/>
              </a:rPr>
            </a:b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C=01</a:t>
            </a:r>
            <a:br>
              <a:rPr lang="en-US" sz="2000" dirty="0">
                <a:solidFill>
                  <a:schemeClr val="bg2"/>
                </a:solidFill>
                <a:latin typeface="Trebuchet MS" pitchFamily="34" charset="0"/>
              </a:rPr>
            </a:b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D=1010</a:t>
            </a:r>
            <a:br>
              <a:rPr lang="en-US" sz="2000" dirty="0">
                <a:solidFill>
                  <a:schemeClr val="bg2"/>
                </a:solidFill>
                <a:latin typeface="Trebuchet MS" pitchFamily="34" charset="0"/>
              </a:rPr>
            </a:b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E=11</a:t>
            </a:r>
            <a:br>
              <a:rPr lang="en-US" sz="2000" dirty="0">
                <a:solidFill>
                  <a:schemeClr val="bg2"/>
                </a:solidFill>
                <a:latin typeface="Trebuchet MS" pitchFamily="34" charset="0"/>
              </a:rPr>
            </a:b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F=1011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1276874-D26D-431C-8D9F-B38C50359F84}"/>
              </a:ext>
            </a:extLst>
          </p:cNvPr>
          <p:cNvGrpSpPr/>
          <p:nvPr/>
        </p:nvGrpSpPr>
        <p:grpSpPr>
          <a:xfrm>
            <a:off x="381000" y="1447800"/>
            <a:ext cx="3576639" cy="3033767"/>
            <a:chOff x="228600" y="1219200"/>
            <a:chExt cx="3576639" cy="303376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AAC44BA-2919-49AA-A659-34B5A5492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3886200"/>
              <a:ext cx="319722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chemeClr val="accent2"/>
                  </a:solidFill>
                  <a:latin typeface="Trebuchet MS" pitchFamily="34" charset="0"/>
                </a:rPr>
                <a:t>A       B      C      D      E       F</a:t>
              </a:r>
            </a:p>
          </p:txBody>
        </p:sp>
        <p:grpSp>
          <p:nvGrpSpPr>
            <p:cNvPr id="67" name="Group 29">
              <a:extLst>
                <a:ext uri="{FF2B5EF4-FFF2-40B4-BE49-F238E27FC236}">
                  <a16:creationId xmlns:a16="http://schemas.microsoft.com/office/drawing/2014/main" id="{8D4D5B6B-E65E-458E-8143-A3688D2E16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3600" y="3122615"/>
              <a:ext cx="990600" cy="765175"/>
              <a:chOff x="1537" y="2928"/>
              <a:chExt cx="624" cy="482"/>
            </a:xfrm>
          </p:grpSpPr>
          <p:sp>
            <p:nvSpPr>
              <p:cNvPr id="84" name="Rectangle 8">
                <a:extLst>
                  <a:ext uri="{FF2B5EF4-FFF2-40B4-BE49-F238E27FC236}">
                    <a16:creationId xmlns:a16="http://schemas.microsoft.com/office/drawing/2014/main" id="{21A7148A-1F94-489F-876A-B5169E499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928"/>
                <a:ext cx="43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chemeClr val="accent2"/>
                    </a:solidFill>
                    <a:latin typeface="Trebuchet MS" pitchFamily="34" charset="0"/>
                  </a:rPr>
                  <a:t>15%</a:t>
                </a:r>
              </a:p>
            </p:txBody>
          </p:sp>
          <p:sp>
            <p:nvSpPr>
              <p:cNvPr id="85" name="Line 9">
                <a:extLst>
                  <a:ext uri="{FF2B5EF4-FFF2-40B4-BE49-F238E27FC236}">
                    <a16:creationId xmlns:a16="http://schemas.microsoft.com/office/drawing/2014/main" id="{1F4E16B1-116D-48D3-B9C8-46CCFEF24C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7" y="3169"/>
                <a:ext cx="239" cy="241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10">
                <a:extLst>
                  <a:ext uri="{FF2B5EF4-FFF2-40B4-BE49-F238E27FC236}">
                    <a16:creationId xmlns:a16="http://schemas.microsoft.com/office/drawing/2014/main" id="{BFFE4F9D-1D33-447F-A182-8E0E3168D6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3" y="3169"/>
                <a:ext cx="288" cy="239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8" name="Group 30">
              <a:extLst>
                <a:ext uri="{FF2B5EF4-FFF2-40B4-BE49-F238E27FC236}">
                  <a16:creationId xmlns:a16="http://schemas.microsoft.com/office/drawing/2014/main" id="{8A131375-1E1D-46DF-BFF5-E88C851B90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800" y="2436814"/>
              <a:ext cx="1446212" cy="1447800"/>
              <a:chOff x="865" y="2496"/>
              <a:chExt cx="911" cy="912"/>
            </a:xfrm>
          </p:grpSpPr>
          <p:sp>
            <p:nvSpPr>
              <p:cNvPr id="81" name="Rectangle 11">
                <a:extLst>
                  <a:ext uri="{FF2B5EF4-FFF2-40B4-BE49-F238E27FC236}">
                    <a16:creationId xmlns:a16="http://schemas.microsoft.com/office/drawing/2014/main" id="{7FB967AA-DBE4-4EF9-82E6-18285BF9B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496"/>
                <a:ext cx="383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chemeClr val="accent2"/>
                    </a:solidFill>
                    <a:latin typeface="Trebuchet MS" pitchFamily="34" charset="0"/>
                  </a:rPr>
                  <a:t>27%</a:t>
                </a:r>
              </a:p>
            </p:txBody>
          </p:sp>
          <p:sp>
            <p:nvSpPr>
              <p:cNvPr id="82" name="Line 12">
                <a:extLst>
                  <a:ext uri="{FF2B5EF4-FFF2-40B4-BE49-F238E27FC236}">
                    <a16:creationId xmlns:a16="http://schemas.microsoft.com/office/drawing/2014/main" id="{90115AA7-48D0-4F45-A018-C705AEEFAC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5" y="2737"/>
                <a:ext cx="575" cy="671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13">
                <a:extLst>
                  <a:ext uri="{FF2B5EF4-FFF2-40B4-BE49-F238E27FC236}">
                    <a16:creationId xmlns:a16="http://schemas.microsoft.com/office/drawing/2014/main" id="{EFBA3B4C-1155-4775-AF5D-3828AC9708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7" y="2737"/>
                <a:ext cx="239" cy="191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9" name="Group 31">
              <a:extLst>
                <a:ext uri="{FF2B5EF4-FFF2-40B4-BE49-F238E27FC236}">
                  <a16:creationId xmlns:a16="http://schemas.microsoft.com/office/drawing/2014/main" id="{16CEABDA-81B2-4047-AB63-515D979A15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3122615"/>
              <a:ext cx="912812" cy="762000"/>
              <a:chOff x="529" y="2928"/>
              <a:chExt cx="575" cy="480"/>
            </a:xfrm>
          </p:grpSpPr>
          <p:sp>
            <p:nvSpPr>
              <p:cNvPr id="78" name="Rectangle 14">
                <a:extLst>
                  <a:ext uri="{FF2B5EF4-FFF2-40B4-BE49-F238E27FC236}">
                    <a16:creationId xmlns:a16="http://schemas.microsoft.com/office/drawing/2014/main" id="{655D0AB1-C1B1-4AF1-A060-CC26D3F83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928"/>
                <a:ext cx="43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chemeClr val="accent2"/>
                    </a:solidFill>
                    <a:latin typeface="Trebuchet MS" pitchFamily="34" charset="0"/>
                  </a:rPr>
                  <a:t>46%</a:t>
                </a:r>
              </a:p>
            </p:txBody>
          </p:sp>
          <p:sp>
            <p:nvSpPr>
              <p:cNvPr id="79" name="Line 15">
                <a:extLst>
                  <a:ext uri="{FF2B5EF4-FFF2-40B4-BE49-F238E27FC236}">
                    <a16:creationId xmlns:a16="http://schemas.microsoft.com/office/drawing/2014/main" id="{365F2B46-18EB-4E2D-B89B-6649731322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9" y="3169"/>
                <a:ext cx="239" cy="239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16">
                <a:extLst>
                  <a:ext uri="{FF2B5EF4-FFF2-40B4-BE49-F238E27FC236}">
                    <a16:creationId xmlns:a16="http://schemas.microsoft.com/office/drawing/2014/main" id="{068C5931-60E6-4266-93FE-505028A4BB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5" y="3169"/>
                <a:ext cx="239" cy="239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0" name="Group 32">
              <a:extLst>
                <a:ext uri="{FF2B5EF4-FFF2-40B4-BE49-F238E27FC236}">
                  <a16:creationId xmlns:a16="http://schemas.microsoft.com/office/drawing/2014/main" id="{54696F33-904C-43FE-9693-213A405451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1" y="1827212"/>
              <a:ext cx="1595438" cy="2133599"/>
              <a:chOff x="1585" y="2112"/>
              <a:chExt cx="1005" cy="1344"/>
            </a:xfrm>
          </p:grpSpPr>
          <p:sp>
            <p:nvSpPr>
              <p:cNvPr id="75" name="Rectangle 17">
                <a:extLst>
                  <a:ext uri="{FF2B5EF4-FFF2-40B4-BE49-F238E27FC236}">
                    <a16:creationId xmlns:a16="http://schemas.microsoft.com/office/drawing/2014/main" id="{FB2DD0AB-5EF9-4570-8AEE-FF72156ED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112"/>
                <a:ext cx="382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chemeClr val="accent2"/>
                    </a:solidFill>
                    <a:latin typeface="Trebuchet MS" pitchFamily="34" charset="0"/>
                  </a:rPr>
                  <a:t>54%</a:t>
                </a:r>
              </a:p>
            </p:txBody>
          </p:sp>
          <p:sp>
            <p:nvSpPr>
              <p:cNvPr id="76" name="Line 18">
                <a:extLst>
                  <a:ext uri="{FF2B5EF4-FFF2-40B4-BE49-F238E27FC236}">
                    <a16:creationId xmlns:a16="http://schemas.microsoft.com/office/drawing/2014/main" id="{BB351FB8-DC56-418B-95D9-03C7D1148E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73" y="2353"/>
                <a:ext cx="527" cy="1103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19">
                <a:extLst>
                  <a:ext uri="{FF2B5EF4-FFF2-40B4-BE49-F238E27FC236}">
                    <a16:creationId xmlns:a16="http://schemas.microsoft.com/office/drawing/2014/main" id="{466FC9CF-320C-4180-AFA3-D319E7F889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5" y="2353"/>
                <a:ext cx="719" cy="143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" name="Group 33">
              <a:extLst>
                <a:ext uri="{FF2B5EF4-FFF2-40B4-BE49-F238E27FC236}">
                  <a16:creationId xmlns:a16="http://schemas.microsoft.com/office/drawing/2014/main" id="{95B7510B-01DF-41C7-BBBF-F8DDB22427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800" y="1219200"/>
              <a:ext cx="2208212" cy="1827212"/>
              <a:chOff x="865" y="1729"/>
              <a:chExt cx="1391" cy="1151"/>
            </a:xfrm>
          </p:grpSpPr>
          <p:sp>
            <p:nvSpPr>
              <p:cNvPr id="72" name="Rectangle 20">
                <a:extLst>
                  <a:ext uri="{FF2B5EF4-FFF2-40B4-BE49-F238E27FC236}">
                    <a16:creationId xmlns:a16="http://schemas.microsoft.com/office/drawing/2014/main" id="{155B35DC-61C4-41B8-A469-05BF6F4ED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3" y="1729"/>
                <a:ext cx="671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chemeClr val="accent2"/>
                    </a:solidFill>
                    <a:latin typeface="Trebuchet MS" pitchFamily="34" charset="0"/>
                  </a:rPr>
                  <a:t>100%</a:t>
                </a:r>
              </a:p>
            </p:txBody>
          </p:sp>
          <p:sp>
            <p:nvSpPr>
              <p:cNvPr id="73" name="Line 21">
                <a:extLst>
                  <a:ext uri="{FF2B5EF4-FFF2-40B4-BE49-F238E27FC236}">
                    <a16:creationId xmlns:a16="http://schemas.microsoft.com/office/drawing/2014/main" id="{CA6E789C-0307-4E9C-9728-54D1690948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5" y="2017"/>
                <a:ext cx="719" cy="863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22">
                <a:extLst>
                  <a:ext uri="{FF2B5EF4-FFF2-40B4-BE49-F238E27FC236}">
                    <a16:creationId xmlns:a16="http://schemas.microsoft.com/office/drawing/2014/main" id="{432C8695-2BDB-40A9-818C-5EFF11E6CB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681" y="2017"/>
                <a:ext cx="575" cy="143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7" name="Group 63">
            <a:extLst>
              <a:ext uri="{FF2B5EF4-FFF2-40B4-BE49-F238E27FC236}">
                <a16:creationId xmlns:a16="http://schemas.microsoft.com/office/drawing/2014/main" id="{39FFFF5B-F028-44DC-B7E0-42FD0AC80E3D}"/>
              </a:ext>
            </a:extLst>
          </p:cNvPr>
          <p:cNvGrpSpPr/>
          <p:nvPr/>
        </p:nvGrpSpPr>
        <p:grpSpPr>
          <a:xfrm>
            <a:off x="3810000" y="1828800"/>
            <a:ext cx="3546970" cy="3127080"/>
            <a:chOff x="3733799" y="1373187"/>
            <a:chExt cx="3546970" cy="3127080"/>
          </a:xfrm>
        </p:grpSpPr>
        <p:grpSp>
          <p:nvGrpSpPr>
            <p:cNvPr id="88" name="Group 29">
              <a:extLst>
                <a:ext uri="{FF2B5EF4-FFF2-40B4-BE49-F238E27FC236}">
                  <a16:creationId xmlns:a16="http://schemas.microsoft.com/office/drawing/2014/main" id="{49F30DEB-436F-4029-87DF-F2481BDB06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9800" y="3352800"/>
              <a:ext cx="990600" cy="765175"/>
              <a:chOff x="1537" y="2928"/>
              <a:chExt cx="624" cy="482"/>
            </a:xfrm>
          </p:grpSpPr>
          <p:sp>
            <p:nvSpPr>
              <p:cNvPr id="111" name="Rectangle 8">
                <a:extLst>
                  <a:ext uri="{FF2B5EF4-FFF2-40B4-BE49-F238E27FC236}">
                    <a16:creationId xmlns:a16="http://schemas.microsoft.com/office/drawing/2014/main" id="{E266783E-2B5E-47A7-8A57-F889AB2B1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928"/>
                <a:ext cx="43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chemeClr val="accent2"/>
                    </a:solidFill>
                    <a:latin typeface="Trebuchet MS" pitchFamily="34" charset="0"/>
                  </a:rPr>
                  <a:t>15%</a:t>
                </a:r>
              </a:p>
            </p:txBody>
          </p:sp>
          <p:sp>
            <p:nvSpPr>
              <p:cNvPr id="112" name="Line 9">
                <a:extLst>
                  <a:ext uri="{FF2B5EF4-FFF2-40B4-BE49-F238E27FC236}">
                    <a16:creationId xmlns:a16="http://schemas.microsoft.com/office/drawing/2014/main" id="{D3E8E2A3-A95C-4C61-9700-75088923F2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7" y="3169"/>
                <a:ext cx="239" cy="241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0">
                <a:extLst>
                  <a:ext uri="{FF2B5EF4-FFF2-40B4-BE49-F238E27FC236}">
                    <a16:creationId xmlns:a16="http://schemas.microsoft.com/office/drawing/2014/main" id="{ABAAE314-369A-433E-8B1D-F43868E70B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3" y="3169"/>
                <a:ext cx="288" cy="239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9" name="Group 30">
              <a:extLst>
                <a:ext uri="{FF2B5EF4-FFF2-40B4-BE49-F238E27FC236}">
                  <a16:creationId xmlns:a16="http://schemas.microsoft.com/office/drawing/2014/main" id="{95290FA6-2911-4390-8C92-FFF0F3FADB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2599" y="2743200"/>
              <a:ext cx="836612" cy="762000"/>
              <a:chOff x="1249" y="2496"/>
              <a:chExt cx="527" cy="480"/>
            </a:xfrm>
          </p:grpSpPr>
          <p:sp>
            <p:nvSpPr>
              <p:cNvPr id="108" name="Rectangle 11">
                <a:extLst>
                  <a:ext uri="{FF2B5EF4-FFF2-40B4-BE49-F238E27FC236}">
                    <a16:creationId xmlns:a16="http://schemas.microsoft.com/office/drawing/2014/main" id="{271D17E4-6492-452F-AE3C-6C6822B8CD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496"/>
                <a:ext cx="383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chemeClr val="accent2"/>
                    </a:solidFill>
                    <a:latin typeface="Trebuchet MS" pitchFamily="34" charset="0"/>
                  </a:rPr>
                  <a:t>27%</a:t>
                </a:r>
              </a:p>
            </p:txBody>
          </p:sp>
          <p:sp>
            <p:nvSpPr>
              <p:cNvPr id="109" name="Line 12">
                <a:extLst>
                  <a:ext uri="{FF2B5EF4-FFF2-40B4-BE49-F238E27FC236}">
                    <a16:creationId xmlns:a16="http://schemas.microsoft.com/office/drawing/2014/main" id="{18CBCBF3-14E6-431B-89C5-1CC50A0ED6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9" y="2737"/>
                <a:ext cx="191" cy="239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13">
                <a:extLst>
                  <a:ext uri="{FF2B5EF4-FFF2-40B4-BE49-F238E27FC236}">
                    <a16:creationId xmlns:a16="http://schemas.microsoft.com/office/drawing/2014/main" id="{E3B2A2A8-8C9A-4CD6-88B3-9628CBD5C9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7" y="2737"/>
                <a:ext cx="239" cy="191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0" name="Group 31">
              <a:extLst>
                <a:ext uri="{FF2B5EF4-FFF2-40B4-BE49-F238E27FC236}">
                  <a16:creationId xmlns:a16="http://schemas.microsoft.com/office/drawing/2014/main" id="{DA791671-EC9F-428B-A431-118DB3E9B1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2400" y="2133600"/>
              <a:ext cx="912812" cy="762000"/>
              <a:chOff x="529" y="2928"/>
              <a:chExt cx="575" cy="480"/>
            </a:xfrm>
          </p:grpSpPr>
          <p:sp>
            <p:nvSpPr>
              <p:cNvPr id="105" name="Rectangle 14">
                <a:extLst>
                  <a:ext uri="{FF2B5EF4-FFF2-40B4-BE49-F238E27FC236}">
                    <a16:creationId xmlns:a16="http://schemas.microsoft.com/office/drawing/2014/main" id="{34339C48-596D-4F25-BDDD-2B9B98DE6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928"/>
                <a:ext cx="43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chemeClr val="accent2"/>
                    </a:solidFill>
                    <a:latin typeface="Trebuchet MS" pitchFamily="34" charset="0"/>
                  </a:rPr>
                  <a:t>46%</a:t>
                </a:r>
              </a:p>
            </p:txBody>
          </p:sp>
          <p:sp>
            <p:nvSpPr>
              <p:cNvPr id="106" name="Line 15">
                <a:extLst>
                  <a:ext uri="{FF2B5EF4-FFF2-40B4-BE49-F238E27FC236}">
                    <a16:creationId xmlns:a16="http://schemas.microsoft.com/office/drawing/2014/main" id="{24020A27-8DC6-4997-80DE-8A0FA50306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9" y="3169"/>
                <a:ext cx="239" cy="239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16">
                <a:extLst>
                  <a:ext uri="{FF2B5EF4-FFF2-40B4-BE49-F238E27FC236}">
                    <a16:creationId xmlns:a16="http://schemas.microsoft.com/office/drawing/2014/main" id="{712B4083-0CA7-4E07-A44E-BF65654730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5" y="3169"/>
                <a:ext cx="239" cy="239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1" name="Group 32">
              <a:extLst>
                <a:ext uri="{FF2B5EF4-FFF2-40B4-BE49-F238E27FC236}">
                  <a16:creationId xmlns:a16="http://schemas.microsoft.com/office/drawing/2014/main" id="{9792B4F0-E133-4BA2-A458-86460D09BD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9799" y="1981202"/>
              <a:ext cx="685800" cy="762000"/>
              <a:chOff x="2161" y="2112"/>
              <a:chExt cx="432" cy="480"/>
            </a:xfrm>
          </p:grpSpPr>
          <p:sp>
            <p:nvSpPr>
              <p:cNvPr id="102" name="Rectangle 17">
                <a:extLst>
                  <a:ext uri="{FF2B5EF4-FFF2-40B4-BE49-F238E27FC236}">
                    <a16:creationId xmlns:a16="http://schemas.microsoft.com/office/drawing/2014/main" id="{EB8C3B9C-738F-4582-AF94-8B7E3F36A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112"/>
                <a:ext cx="382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chemeClr val="accent2"/>
                    </a:solidFill>
                    <a:latin typeface="Trebuchet MS" pitchFamily="34" charset="0"/>
                  </a:rPr>
                  <a:t>54%</a:t>
                </a:r>
              </a:p>
            </p:txBody>
          </p:sp>
          <p:sp>
            <p:nvSpPr>
              <p:cNvPr id="103" name="Line 18">
                <a:extLst>
                  <a:ext uri="{FF2B5EF4-FFF2-40B4-BE49-F238E27FC236}">
                    <a16:creationId xmlns:a16="http://schemas.microsoft.com/office/drawing/2014/main" id="{4117A8A3-3C33-4BD4-A9DF-9224987F33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400" y="2353"/>
                <a:ext cx="193" cy="239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19">
                <a:extLst>
                  <a:ext uri="{FF2B5EF4-FFF2-40B4-BE49-F238E27FC236}">
                    <a16:creationId xmlns:a16="http://schemas.microsoft.com/office/drawing/2014/main" id="{A3F04C51-D24E-4B1D-8AA1-BBFB08ED9E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1" y="2353"/>
                <a:ext cx="143" cy="239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" name="Group 33">
              <a:extLst>
                <a:ext uri="{FF2B5EF4-FFF2-40B4-BE49-F238E27FC236}">
                  <a16:creationId xmlns:a16="http://schemas.microsoft.com/office/drawing/2014/main" id="{AD30B9B0-6639-4F2C-B7E5-AF3CFDB011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9599" y="1373187"/>
              <a:ext cx="1751012" cy="760412"/>
              <a:chOff x="1153" y="1729"/>
              <a:chExt cx="1103" cy="479"/>
            </a:xfrm>
          </p:grpSpPr>
          <p:sp>
            <p:nvSpPr>
              <p:cNvPr id="99" name="Rectangle 20">
                <a:extLst>
                  <a:ext uri="{FF2B5EF4-FFF2-40B4-BE49-F238E27FC236}">
                    <a16:creationId xmlns:a16="http://schemas.microsoft.com/office/drawing/2014/main" id="{CAD5397B-1055-46AB-AB16-F671CCCCB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3" y="1729"/>
                <a:ext cx="671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chemeClr val="accent2"/>
                    </a:solidFill>
                    <a:latin typeface="Trebuchet MS" pitchFamily="34" charset="0"/>
                  </a:rPr>
                  <a:t>100%</a:t>
                </a:r>
              </a:p>
            </p:txBody>
          </p:sp>
          <p:sp>
            <p:nvSpPr>
              <p:cNvPr id="100" name="Line 21">
                <a:extLst>
                  <a:ext uri="{FF2B5EF4-FFF2-40B4-BE49-F238E27FC236}">
                    <a16:creationId xmlns:a16="http://schemas.microsoft.com/office/drawing/2014/main" id="{EEED3C3B-B8D5-4C53-A345-70242FC455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53" y="2017"/>
                <a:ext cx="431" cy="191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22">
                <a:extLst>
                  <a:ext uri="{FF2B5EF4-FFF2-40B4-BE49-F238E27FC236}">
                    <a16:creationId xmlns:a16="http://schemas.microsoft.com/office/drawing/2014/main" id="{9CC5979E-94C5-4FAE-A565-23FE1D13E9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681" y="2017"/>
                <a:ext cx="575" cy="143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5E151A1-6225-4987-B001-7937BA89721A}"/>
                </a:ext>
              </a:extLst>
            </p:cNvPr>
            <p:cNvSpPr txBox="1"/>
            <p:nvPr/>
          </p:nvSpPr>
          <p:spPr>
            <a:xfrm>
              <a:off x="3733799" y="281940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Trebuchet MS" pitchFamily="34" charset="0"/>
                </a:rPr>
                <a:t>A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097A3AF-B528-4091-B1B6-17699414A159}"/>
                </a:ext>
              </a:extLst>
            </p:cNvPr>
            <p:cNvSpPr txBox="1"/>
            <p:nvPr/>
          </p:nvSpPr>
          <p:spPr>
            <a:xfrm>
              <a:off x="4724399" y="281940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Trebuchet MS" pitchFamily="34" charset="0"/>
                </a:rPr>
                <a:t>C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54E8585-8083-4032-88C0-0AC7A88C6D1C}"/>
                </a:ext>
              </a:extLst>
            </p:cNvPr>
            <p:cNvSpPr txBox="1"/>
            <p:nvPr/>
          </p:nvSpPr>
          <p:spPr>
            <a:xfrm>
              <a:off x="5257799" y="342900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Trebuchet MS" pitchFamily="34" charset="0"/>
                </a:rPr>
                <a:t>B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A33BABE-257B-4A1A-A450-206F926C795D}"/>
                </a:ext>
              </a:extLst>
            </p:cNvPr>
            <p:cNvSpPr txBox="1"/>
            <p:nvPr/>
          </p:nvSpPr>
          <p:spPr>
            <a:xfrm>
              <a:off x="5714999" y="4038602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Trebuchet MS" pitchFamily="34" charset="0"/>
                </a:rPr>
                <a:t>D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36B2820-10BF-4522-AEA5-FE0431CEC907}"/>
                </a:ext>
              </a:extLst>
            </p:cNvPr>
            <p:cNvSpPr txBox="1"/>
            <p:nvPr/>
          </p:nvSpPr>
          <p:spPr>
            <a:xfrm>
              <a:off x="6934199" y="4038602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Trebuchet MS" pitchFamily="34" charset="0"/>
                </a:rPr>
                <a:t>F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B1870E9-FBDF-49C1-864D-78CAAD993740}"/>
                </a:ext>
              </a:extLst>
            </p:cNvPr>
            <p:cNvSpPr txBox="1"/>
            <p:nvPr/>
          </p:nvSpPr>
          <p:spPr>
            <a:xfrm>
              <a:off x="6629399" y="2667002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Trebuchet MS" pitchFamily="34" charset="0"/>
                </a:rPr>
                <a:t>E</a:t>
              </a:r>
            </a:p>
          </p:txBody>
        </p:sp>
      </p:grpSp>
      <p:sp>
        <p:nvSpPr>
          <p:cNvPr id="114" name="Right Arrow 58">
            <a:extLst>
              <a:ext uri="{FF2B5EF4-FFF2-40B4-BE49-F238E27FC236}">
                <a16:creationId xmlns:a16="http://schemas.microsoft.com/office/drawing/2014/main" id="{2C1B9F86-F72B-4C7F-9751-66431BB4BF1C}"/>
              </a:ext>
            </a:extLst>
          </p:cNvPr>
          <p:cNvSpPr/>
          <p:nvPr/>
        </p:nvSpPr>
        <p:spPr bwMode="auto">
          <a:xfrm rot="725825">
            <a:off x="3132924" y="1741383"/>
            <a:ext cx="1371600" cy="228600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0A00FEA-160A-418E-9521-C8BC31CB25CB}"/>
              </a:ext>
            </a:extLst>
          </p:cNvPr>
          <p:cNvSpPr txBox="1"/>
          <p:nvPr/>
        </p:nvSpPr>
        <p:spPr>
          <a:xfrm>
            <a:off x="4648201" y="205581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C751C82-D6BE-41D3-B2CB-D1E8B898F3AB}"/>
              </a:ext>
            </a:extLst>
          </p:cNvPr>
          <p:cNvSpPr txBox="1"/>
          <p:nvPr/>
        </p:nvSpPr>
        <p:spPr>
          <a:xfrm>
            <a:off x="5791201" y="205581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8D0F458-E934-4BB4-9BE5-9A6296E0DDBE}"/>
              </a:ext>
            </a:extLst>
          </p:cNvPr>
          <p:cNvSpPr txBox="1"/>
          <p:nvPr/>
        </p:nvSpPr>
        <p:spPr>
          <a:xfrm>
            <a:off x="3962401" y="289401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49F43AA-5A1D-4DA3-B260-342CD92366D4}"/>
              </a:ext>
            </a:extLst>
          </p:cNvPr>
          <p:cNvSpPr txBox="1"/>
          <p:nvPr/>
        </p:nvSpPr>
        <p:spPr>
          <a:xfrm>
            <a:off x="4800601" y="289401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40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uild="p" bldLvl="4" autoUpdateAnimBg="0"/>
      <p:bldP spid="64" grpId="0" autoUpdateAnimBg="0"/>
      <p:bldP spid="114" grpId="0" animBg="1"/>
      <p:bldP spid="115" grpId="0" build="allAtOnce"/>
      <p:bldP spid="116" grpId="0" build="allAtOnce"/>
      <p:bldP spid="117" grpId="0" build="allAtOnce"/>
      <p:bldP spid="118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4">
            <a:extLst>
              <a:ext uri="{FF2B5EF4-FFF2-40B4-BE49-F238E27FC236}">
                <a16:creationId xmlns:a16="http://schemas.microsoft.com/office/drawing/2014/main" id="{611D1BB3-CE10-424D-BE22-CD3694A89A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fld id="{05777770-982C-464F-93CB-8DCA0A62A1D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14A33832-F877-490B-B3E3-DC7318A652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altLang="en-US"/>
              <a:t>Minimum spanning tree</a:t>
            </a: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8383F5D0-6A1F-4BE6-91D6-EF00CAF24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574088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 kern="0"/>
              <a:t>A minimum spanning tree is a least-cost subset of the edges of a graph that connects all the nodes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kern="0">
                <a:solidFill>
                  <a:schemeClr val="accent2"/>
                </a:solidFill>
                <a:latin typeface="Trebuchet MS" panose="020B0603020202020204" pitchFamily="34" charset="0"/>
              </a:rPr>
              <a:t>Start by picking any node and adding it to the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kern="0">
                <a:solidFill>
                  <a:schemeClr val="accent2"/>
                </a:solidFill>
                <a:latin typeface="Trebuchet MS" panose="020B0603020202020204" pitchFamily="34" charset="0"/>
              </a:rPr>
              <a:t>Repeatedly: Pick any </a:t>
            </a:r>
            <a:r>
              <a:rPr lang="en-US" altLang="en-US" sz="2000" i="1" kern="0">
                <a:solidFill>
                  <a:schemeClr val="accent2"/>
                </a:solidFill>
                <a:latin typeface="Trebuchet MS" panose="020B0603020202020204" pitchFamily="34" charset="0"/>
              </a:rPr>
              <a:t>least-cost</a:t>
            </a:r>
            <a:r>
              <a:rPr lang="en-US" altLang="en-US" sz="2000" kern="0">
                <a:solidFill>
                  <a:schemeClr val="accent2"/>
                </a:solidFill>
                <a:latin typeface="Trebuchet MS" panose="020B0603020202020204" pitchFamily="34" charset="0"/>
              </a:rPr>
              <a:t> edge from a node in the tree to a node not in the tree, and add the edge and new node to the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kern="0">
                <a:solidFill>
                  <a:schemeClr val="accent2"/>
                </a:solidFill>
                <a:latin typeface="Trebuchet MS" panose="020B0603020202020204" pitchFamily="34" charset="0"/>
              </a:rPr>
              <a:t>Stop when all nodes have been added to the tree</a:t>
            </a:r>
          </a:p>
        </p:txBody>
      </p:sp>
      <p:sp>
        <p:nvSpPr>
          <p:cNvPr id="50" name="Rectangle 6">
            <a:extLst>
              <a:ext uri="{FF2B5EF4-FFF2-40B4-BE49-F238E27FC236}">
                <a16:creationId xmlns:a16="http://schemas.microsoft.com/office/drawing/2014/main" id="{7887AAAC-996B-4E60-8C99-CFE9F2B9C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581400"/>
            <a:ext cx="5486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 kern="0"/>
              <a:t>The result is a least-cost (</a:t>
            </a:r>
            <a:r>
              <a:rPr lang="en-US" altLang="en-US" sz="2400" kern="0">
                <a:solidFill>
                  <a:schemeClr val="accent2"/>
                </a:solidFill>
                <a:latin typeface="Trebuchet MS" panose="020B0603020202020204" pitchFamily="34" charset="0"/>
              </a:rPr>
              <a:t>3+3+2+2+2=12</a:t>
            </a:r>
            <a:r>
              <a:rPr lang="en-US" altLang="en-US" sz="2400" kern="0"/>
              <a:t>) spanning 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kern="0"/>
              <a:t>If you think some other edge should be in the spanning tree: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kern="0">
                <a:solidFill>
                  <a:schemeClr val="accent2"/>
                </a:solidFill>
                <a:latin typeface="Trebuchet MS" panose="020B0603020202020204" pitchFamily="34" charset="0"/>
              </a:rPr>
              <a:t>Try adding that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kern="0">
                <a:solidFill>
                  <a:schemeClr val="accent2"/>
                </a:solidFill>
                <a:latin typeface="Trebuchet MS" panose="020B0603020202020204" pitchFamily="34" charset="0"/>
              </a:rPr>
              <a:t>Note that the edge is part of a cycle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kern="0">
                <a:solidFill>
                  <a:schemeClr val="accent2"/>
                </a:solidFill>
                <a:latin typeface="Trebuchet MS" panose="020B0603020202020204" pitchFamily="34" charset="0"/>
              </a:rPr>
              <a:t>To break the cycle, you must remove the edge with the greatest cost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kern="0">
                <a:solidFill>
                  <a:schemeClr val="accent2"/>
                </a:solidFill>
                <a:latin typeface="Trebuchet MS" panose="020B0603020202020204" pitchFamily="34" charset="0"/>
              </a:rPr>
              <a:t>This will be the edge you just added</a:t>
            </a:r>
          </a:p>
        </p:txBody>
      </p:sp>
      <p:sp>
        <p:nvSpPr>
          <p:cNvPr id="51" name="Rectangle 7">
            <a:extLst>
              <a:ext uri="{FF2B5EF4-FFF2-40B4-BE49-F238E27FC236}">
                <a16:creationId xmlns:a16="http://schemas.microsoft.com/office/drawing/2014/main" id="{27FA1D91-7E8D-4759-A221-09D5315D0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254500"/>
            <a:ext cx="4540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1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1B95E55F-15F8-4476-9CB8-9F34A5495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8" y="5792788"/>
            <a:ext cx="4540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1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3" name="Rectangle 9">
            <a:extLst>
              <a:ext uri="{FF2B5EF4-FFF2-40B4-BE49-F238E27FC236}">
                <a16:creationId xmlns:a16="http://schemas.microsoft.com/office/drawing/2014/main" id="{627971C9-7922-43E3-B104-7787076D7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8" y="5259388"/>
            <a:ext cx="4540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1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4" name="Rectangle 10">
            <a:extLst>
              <a:ext uri="{FF2B5EF4-FFF2-40B4-BE49-F238E27FC236}">
                <a16:creationId xmlns:a16="http://schemas.microsoft.com/office/drawing/2014/main" id="{428CC00C-224A-4780-8205-1F762AFE0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188" y="5868988"/>
            <a:ext cx="4540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1">
                <a:solidFill>
                  <a:schemeClr val="tx2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5" name="Rectangle 11">
            <a:extLst>
              <a:ext uri="{FF2B5EF4-FFF2-40B4-BE49-F238E27FC236}">
                <a16:creationId xmlns:a16="http://schemas.microsoft.com/office/drawing/2014/main" id="{10E9A705-DD64-4717-A849-DEDE65B19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188" y="4344988"/>
            <a:ext cx="4540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1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6" name="Rectangle 12">
            <a:extLst>
              <a:ext uri="{FF2B5EF4-FFF2-40B4-BE49-F238E27FC236}">
                <a16:creationId xmlns:a16="http://schemas.microsoft.com/office/drawing/2014/main" id="{BB3DD2AE-C25F-4482-A517-DBF9C5C27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588" y="3492500"/>
            <a:ext cx="4540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i="1">
                <a:solidFill>
                  <a:schemeClr val="tx2"/>
                </a:solidFill>
                <a:latin typeface="Times New Roman" panose="02020603050405020304" pitchFamily="18" charset="0"/>
              </a:rPr>
              <a:t>6</a:t>
            </a:r>
          </a:p>
        </p:txBody>
      </p:sp>
      <p:grpSp>
        <p:nvGrpSpPr>
          <p:cNvPr id="57" name="Group 45">
            <a:extLst>
              <a:ext uri="{FF2B5EF4-FFF2-40B4-BE49-F238E27FC236}">
                <a16:creationId xmlns:a16="http://schemas.microsoft.com/office/drawing/2014/main" id="{74BD950C-EFD3-433D-9114-BD04BA596165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733800"/>
            <a:ext cx="2135188" cy="2444750"/>
            <a:chOff x="480" y="2352"/>
            <a:chExt cx="1345" cy="1540"/>
          </a:xfrm>
        </p:grpSpPr>
        <p:sp>
          <p:nvSpPr>
            <p:cNvPr id="58" name="Rectangle 13">
              <a:extLst>
                <a:ext uri="{FF2B5EF4-FFF2-40B4-BE49-F238E27FC236}">
                  <a16:creationId xmlns:a16="http://schemas.microsoft.com/office/drawing/2014/main" id="{8BA470B5-4E55-466D-88FD-1AAE491BF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315"/>
              <a:ext cx="14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  <p:sp>
          <p:nvSpPr>
            <p:cNvPr id="59" name="Oval 14">
              <a:extLst>
                <a:ext uri="{FF2B5EF4-FFF2-40B4-BE49-F238E27FC236}">
                  <a16:creationId xmlns:a16="http://schemas.microsoft.com/office/drawing/2014/main" id="{92127580-1490-4947-9D7E-19EEDFEF6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3792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15">
              <a:extLst>
                <a:ext uri="{FF2B5EF4-FFF2-40B4-BE49-F238E27FC236}">
                  <a16:creationId xmlns:a16="http://schemas.microsoft.com/office/drawing/2014/main" id="{F53F73FB-F97D-4F48-A194-B139EC09E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2880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16">
              <a:extLst>
                <a:ext uri="{FF2B5EF4-FFF2-40B4-BE49-F238E27FC236}">
                  <a16:creationId xmlns:a16="http://schemas.microsoft.com/office/drawing/2014/main" id="{7CA61910-4C50-4336-82C6-197DC6DCE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3792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17">
              <a:extLst>
                <a:ext uri="{FF2B5EF4-FFF2-40B4-BE49-F238E27FC236}">
                  <a16:creationId xmlns:a16="http://schemas.microsoft.com/office/drawing/2014/main" id="{86BF8BEC-3326-4E79-9C5D-3A0E0E91A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2880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18">
              <a:extLst>
                <a:ext uri="{FF2B5EF4-FFF2-40B4-BE49-F238E27FC236}">
                  <a16:creationId xmlns:a16="http://schemas.microsoft.com/office/drawing/2014/main" id="{026C7917-FEE0-4BE4-8C85-38FB34C33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" y="3264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19">
              <a:extLst>
                <a:ext uri="{FF2B5EF4-FFF2-40B4-BE49-F238E27FC236}">
                  <a16:creationId xmlns:a16="http://schemas.microsoft.com/office/drawing/2014/main" id="{6274AE59-8AEB-4215-A624-2C8A9CFB2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1" y="2352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20">
              <a:extLst>
                <a:ext uri="{FF2B5EF4-FFF2-40B4-BE49-F238E27FC236}">
                  <a16:creationId xmlns:a16="http://schemas.microsoft.com/office/drawing/2014/main" id="{B427003C-4484-48D8-AEAA-C075A8EBE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" y="2984"/>
              <a:ext cx="1" cy="805"/>
            </a:xfrm>
            <a:custGeom>
              <a:avLst/>
              <a:gdLst>
                <a:gd name="T0" fmla="*/ 0 w 1"/>
                <a:gd name="T1" fmla="*/ 0 h 805"/>
                <a:gd name="T2" fmla="*/ 0 w 1"/>
                <a:gd name="T3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805">
                  <a:moveTo>
                    <a:pt x="0" y="0"/>
                  </a:moveTo>
                  <a:lnTo>
                    <a:pt x="0" y="80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21">
              <a:extLst>
                <a:ext uri="{FF2B5EF4-FFF2-40B4-BE49-F238E27FC236}">
                  <a16:creationId xmlns:a16="http://schemas.microsoft.com/office/drawing/2014/main" id="{65BBF038-C429-4576-962C-68ED27201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" y="3842"/>
              <a:ext cx="997" cy="1"/>
            </a:xfrm>
            <a:custGeom>
              <a:avLst/>
              <a:gdLst>
                <a:gd name="T0" fmla="*/ 0 w 997"/>
                <a:gd name="T1" fmla="*/ 0 h 1"/>
                <a:gd name="T2" fmla="*/ 996 w 99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22">
              <a:extLst>
                <a:ext uri="{FF2B5EF4-FFF2-40B4-BE49-F238E27FC236}">
                  <a16:creationId xmlns:a16="http://schemas.microsoft.com/office/drawing/2014/main" id="{4A1C673D-7F5D-4AAD-8B5C-E8463AAC6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" y="2984"/>
              <a:ext cx="1" cy="805"/>
            </a:xfrm>
            <a:custGeom>
              <a:avLst/>
              <a:gdLst>
                <a:gd name="T0" fmla="*/ 0 w 1"/>
                <a:gd name="T1" fmla="*/ 804 h 805"/>
                <a:gd name="T2" fmla="*/ 0 w 1"/>
                <a:gd name="T3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805">
                  <a:moveTo>
                    <a:pt x="0" y="804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C1D14798-2FAD-4F34-A910-5874FAC46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" y="2930"/>
              <a:ext cx="997" cy="1"/>
            </a:xfrm>
            <a:custGeom>
              <a:avLst/>
              <a:gdLst>
                <a:gd name="T0" fmla="*/ 0 w 997"/>
                <a:gd name="T1" fmla="*/ 0 h 1"/>
                <a:gd name="T2" fmla="*/ 996 w 99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4">
              <a:extLst>
                <a:ext uri="{FF2B5EF4-FFF2-40B4-BE49-F238E27FC236}">
                  <a16:creationId xmlns:a16="http://schemas.microsoft.com/office/drawing/2014/main" id="{EF369D70-41C4-44F1-872C-FE256AF02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" y="2442"/>
              <a:ext cx="893" cy="449"/>
            </a:xfrm>
            <a:custGeom>
              <a:avLst/>
              <a:gdLst>
                <a:gd name="T0" fmla="*/ 0 w 893"/>
                <a:gd name="T1" fmla="*/ 448 h 449"/>
                <a:gd name="T2" fmla="*/ 892 w 893"/>
                <a:gd name="T3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93" h="449">
                  <a:moveTo>
                    <a:pt x="0" y="448"/>
                  </a:moveTo>
                  <a:lnTo>
                    <a:pt x="89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25">
              <a:extLst>
                <a:ext uri="{FF2B5EF4-FFF2-40B4-BE49-F238E27FC236}">
                  <a16:creationId xmlns:a16="http://schemas.microsoft.com/office/drawing/2014/main" id="{7A8AB02A-AC99-4CE7-BC93-57501F514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" y="2456"/>
              <a:ext cx="145" cy="421"/>
            </a:xfrm>
            <a:custGeom>
              <a:avLst/>
              <a:gdLst>
                <a:gd name="T0" fmla="*/ 0 w 145"/>
                <a:gd name="T1" fmla="*/ 0 h 421"/>
                <a:gd name="T2" fmla="*/ 144 w 145"/>
                <a:gd name="T3" fmla="*/ 42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5" h="421">
                  <a:moveTo>
                    <a:pt x="0" y="0"/>
                  </a:moveTo>
                  <a:lnTo>
                    <a:pt x="144" y="42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26">
              <a:extLst>
                <a:ext uri="{FF2B5EF4-FFF2-40B4-BE49-F238E27FC236}">
                  <a16:creationId xmlns:a16="http://schemas.microsoft.com/office/drawing/2014/main" id="{A40CDBE7-A166-49E5-85C8-3B98CB36F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" y="2970"/>
              <a:ext cx="557" cy="305"/>
            </a:xfrm>
            <a:custGeom>
              <a:avLst/>
              <a:gdLst>
                <a:gd name="T0" fmla="*/ 0 w 557"/>
                <a:gd name="T1" fmla="*/ 0 h 305"/>
                <a:gd name="T2" fmla="*/ 556 w 557"/>
                <a:gd name="T3" fmla="*/ 30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7" h="305">
                  <a:moveTo>
                    <a:pt x="0" y="0"/>
                  </a:moveTo>
                  <a:lnTo>
                    <a:pt x="556" y="30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27">
              <a:extLst>
                <a:ext uri="{FF2B5EF4-FFF2-40B4-BE49-F238E27FC236}">
                  <a16:creationId xmlns:a16="http://schemas.microsoft.com/office/drawing/2014/main" id="{E946B6B0-A475-4CF1-A709-1E060F598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" y="2970"/>
              <a:ext cx="413" cy="305"/>
            </a:xfrm>
            <a:custGeom>
              <a:avLst/>
              <a:gdLst>
                <a:gd name="T0" fmla="*/ 0 w 413"/>
                <a:gd name="T1" fmla="*/ 304 h 305"/>
                <a:gd name="T2" fmla="*/ 412 w 413"/>
                <a:gd name="T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13" h="305">
                  <a:moveTo>
                    <a:pt x="0" y="304"/>
                  </a:moveTo>
                  <a:lnTo>
                    <a:pt x="41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28">
              <a:extLst>
                <a:ext uri="{FF2B5EF4-FFF2-40B4-BE49-F238E27FC236}">
                  <a16:creationId xmlns:a16="http://schemas.microsoft.com/office/drawing/2014/main" id="{8EADB324-93A3-467C-8A0E-79D390460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" y="3354"/>
              <a:ext cx="557" cy="449"/>
            </a:xfrm>
            <a:custGeom>
              <a:avLst/>
              <a:gdLst>
                <a:gd name="T0" fmla="*/ 556 w 557"/>
                <a:gd name="T1" fmla="*/ 0 h 449"/>
                <a:gd name="T2" fmla="*/ 0 w 557"/>
                <a:gd name="T3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7" h="449">
                  <a:moveTo>
                    <a:pt x="556" y="0"/>
                  </a:moveTo>
                  <a:lnTo>
                    <a:pt x="0" y="44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29">
              <a:extLst>
                <a:ext uri="{FF2B5EF4-FFF2-40B4-BE49-F238E27FC236}">
                  <a16:creationId xmlns:a16="http://schemas.microsoft.com/office/drawing/2014/main" id="{E9FCF815-8F01-4EDC-A92E-522CC9134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" y="3354"/>
              <a:ext cx="413" cy="449"/>
            </a:xfrm>
            <a:custGeom>
              <a:avLst/>
              <a:gdLst>
                <a:gd name="T0" fmla="*/ 0 w 413"/>
                <a:gd name="T1" fmla="*/ 0 h 449"/>
                <a:gd name="T2" fmla="*/ 412 w 413"/>
                <a:gd name="T3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13" h="449">
                  <a:moveTo>
                    <a:pt x="0" y="0"/>
                  </a:moveTo>
                  <a:lnTo>
                    <a:pt x="412" y="44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Rectangle 30">
              <a:extLst>
                <a:ext uri="{FF2B5EF4-FFF2-40B4-BE49-F238E27FC236}">
                  <a16:creationId xmlns:a16="http://schemas.microsoft.com/office/drawing/2014/main" id="{63238FB6-ECA6-4189-BAE9-14E5E09CF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363"/>
              <a:ext cx="14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  <p:sp>
          <p:nvSpPr>
            <p:cNvPr id="76" name="Rectangle 31">
              <a:extLst>
                <a:ext uri="{FF2B5EF4-FFF2-40B4-BE49-F238E27FC236}">
                  <a16:creationId xmlns:a16="http://schemas.microsoft.com/office/drawing/2014/main" id="{A9D20791-CA4E-452E-85D9-E919C0FE9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979"/>
              <a:ext cx="14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  <p:sp>
          <p:nvSpPr>
            <p:cNvPr id="77" name="Rectangle 32">
              <a:extLst>
                <a:ext uri="{FF2B5EF4-FFF2-40B4-BE49-F238E27FC236}">
                  <a16:creationId xmlns:a16="http://schemas.microsoft.com/office/drawing/2014/main" id="{107CDFE5-3769-4D04-96BB-71440ECF8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267"/>
              <a:ext cx="14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  <p:sp>
          <p:nvSpPr>
            <p:cNvPr id="78" name="Rectangle 33">
              <a:extLst>
                <a:ext uri="{FF2B5EF4-FFF2-40B4-BE49-F238E27FC236}">
                  <a16:creationId xmlns:a16="http://schemas.microsoft.com/office/drawing/2014/main" id="{856DA5EE-C1AD-4816-AFF8-B54BBB2EB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979"/>
              <a:ext cx="14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  <p:sp>
          <p:nvSpPr>
            <p:cNvPr id="79" name="Rectangle 34">
              <a:extLst>
                <a:ext uri="{FF2B5EF4-FFF2-40B4-BE49-F238E27FC236}">
                  <a16:creationId xmlns:a16="http://schemas.microsoft.com/office/drawing/2014/main" id="{208600FF-697C-4F92-A2EA-FA247A498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315"/>
              <a:ext cx="14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  <p:sp>
          <p:nvSpPr>
            <p:cNvPr id="80" name="Rectangle 35">
              <a:extLst>
                <a:ext uri="{FF2B5EF4-FFF2-40B4-BE49-F238E27FC236}">
                  <a16:creationId xmlns:a16="http://schemas.microsoft.com/office/drawing/2014/main" id="{3CDA65A5-82A5-4812-AEE7-CE58A588D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499"/>
              <a:ext cx="14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  <a:latin typeface="Trebuchet MS" panose="020B0603020202020204" pitchFamily="34" charset="0"/>
                </a:rPr>
                <a:t>2</a:t>
              </a:r>
            </a:p>
          </p:txBody>
        </p:sp>
        <p:sp>
          <p:nvSpPr>
            <p:cNvPr id="81" name="Rectangle 36">
              <a:extLst>
                <a:ext uri="{FF2B5EF4-FFF2-40B4-BE49-F238E27FC236}">
                  <a16:creationId xmlns:a16="http://schemas.microsoft.com/office/drawing/2014/main" id="{F5712C5C-3D67-48BE-91C0-BDBB54942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603"/>
              <a:ext cx="14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  <p:sp>
          <p:nvSpPr>
            <p:cNvPr id="82" name="Rectangle 37">
              <a:extLst>
                <a:ext uri="{FF2B5EF4-FFF2-40B4-BE49-F238E27FC236}">
                  <a16:creationId xmlns:a16="http://schemas.microsoft.com/office/drawing/2014/main" id="{9245F1DD-5877-4925-958C-61EBDD737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03"/>
              <a:ext cx="14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  <p:sp>
          <p:nvSpPr>
            <p:cNvPr id="83" name="Rectangle 38">
              <a:extLst>
                <a:ext uri="{FF2B5EF4-FFF2-40B4-BE49-F238E27FC236}">
                  <a16:creationId xmlns:a16="http://schemas.microsoft.com/office/drawing/2014/main" id="{0C5DE708-5CEE-46BD-97C1-7715E14EE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691"/>
              <a:ext cx="14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accent2"/>
                  </a:solidFill>
                  <a:latin typeface="Trebuchet MS" panose="020B0603020202020204" pitchFamily="34" charset="0"/>
                </a:rPr>
                <a:t>4</a:t>
              </a:r>
            </a:p>
          </p:txBody>
        </p:sp>
      </p:grpSp>
      <p:sp>
        <p:nvSpPr>
          <p:cNvPr id="84" name="Freeform 40">
            <a:extLst>
              <a:ext uri="{FF2B5EF4-FFF2-40B4-BE49-F238E27FC236}">
                <a16:creationId xmlns:a16="http://schemas.microsoft.com/office/drawing/2014/main" id="{FA77C6D0-235D-4CDD-B3B8-A81914DC31A4}"/>
              </a:ext>
            </a:extLst>
          </p:cNvPr>
          <p:cNvSpPr>
            <a:spLocks/>
          </p:cNvSpPr>
          <p:nvPr/>
        </p:nvSpPr>
        <p:spPr bwMode="auto">
          <a:xfrm>
            <a:off x="1066800" y="4733925"/>
            <a:ext cx="1588" cy="1277938"/>
          </a:xfrm>
          <a:custGeom>
            <a:avLst/>
            <a:gdLst>
              <a:gd name="T0" fmla="*/ 0 w 1"/>
              <a:gd name="T1" fmla="*/ 0 h 805"/>
              <a:gd name="T2" fmla="*/ 0 w 1"/>
              <a:gd name="T3" fmla="*/ 804 h 80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805">
                <a:moveTo>
                  <a:pt x="0" y="0"/>
                </a:moveTo>
                <a:lnTo>
                  <a:pt x="0" y="804"/>
                </a:lnTo>
              </a:path>
            </a:pathLst>
          </a:custGeom>
          <a:noFill/>
          <a:ln w="508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41">
            <a:extLst>
              <a:ext uri="{FF2B5EF4-FFF2-40B4-BE49-F238E27FC236}">
                <a16:creationId xmlns:a16="http://schemas.microsoft.com/office/drawing/2014/main" id="{10E5D0F3-54CC-48EE-BD8E-C7875F9FA20D}"/>
              </a:ext>
            </a:extLst>
          </p:cNvPr>
          <p:cNvSpPr>
            <a:spLocks/>
          </p:cNvSpPr>
          <p:nvPr/>
        </p:nvSpPr>
        <p:spPr bwMode="auto">
          <a:xfrm>
            <a:off x="1120775" y="5321300"/>
            <a:ext cx="884238" cy="712788"/>
          </a:xfrm>
          <a:custGeom>
            <a:avLst/>
            <a:gdLst>
              <a:gd name="T0" fmla="*/ 0 w 557"/>
              <a:gd name="T1" fmla="*/ 448 h 449"/>
              <a:gd name="T2" fmla="*/ 556 w 557"/>
              <a:gd name="T3" fmla="*/ 0 h 44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57" h="449">
                <a:moveTo>
                  <a:pt x="0" y="448"/>
                </a:moveTo>
                <a:lnTo>
                  <a:pt x="556" y="0"/>
                </a:lnTo>
              </a:path>
            </a:pathLst>
          </a:custGeom>
          <a:noFill/>
          <a:ln w="508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Freeform 42">
            <a:extLst>
              <a:ext uri="{FF2B5EF4-FFF2-40B4-BE49-F238E27FC236}">
                <a16:creationId xmlns:a16="http://schemas.microsoft.com/office/drawing/2014/main" id="{8E176B12-ADF3-4E44-BD23-85D360D89AD2}"/>
              </a:ext>
            </a:extLst>
          </p:cNvPr>
          <p:cNvSpPr>
            <a:spLocks/>
          </p:cNvSpPr>
          <p:nvPr/>
        </p:nvSpPr>
        <p:spPr bwMode="auto">
          <a:xfrm>
            <a:off x="2111375" y="5321300"/>
            <a:ext cx="655638" cy="712788"/>
          </a:xfrm>
          <a:custGeom>
            <a:avLst/>
            <a:gdLst>
              <a:gd name="T0" fmla="*/ 0 w 413"/>
              <a:gd name="T1" fmla="*/ 0 h 449"/>
              <a:gd name="T2" fmla="*/ 412 w 413"/>
              <a:gd name="T3" fmla="*/ 448 h 44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13" h="449">
                <a:moveTo>
                  <a:pt x="0" y="0"/>
                </a:moveTo>
                <a:lnTo>
                  <a:pt x="412" y="448"/>
                </a:lnTo>
              </a:path>
            </a:pathLst>
          </a:custGeom>
          <a:noFill/>
          <a:ln w="508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43">
            <a:extLst>
              <a:ext uri="{FF2B5EF4-FFF2-40B4-BE49-F238E27FC236}">
                <a16:creationId xmlns:a16="http://schemas.microsoft.com/office/drawing/2014/main" id="{464BE48F-AEE5-4CD0-A4D3-05947ED82EC2}"/>
              </a:ext>
            </a:extLst>
          </p:cNvPr>
          <p:cNvSpPr>
            <a:spLocks/>
          </p:cNvSpPr>
          <p:nvPr/>
        </p:nvSpPr>
        <p:spPr bwMode="auto">
          <a:xfrm>
            <a:off x="2111375" y="4697413"/>
            <a:ext cx="655638" cy="484187"/>
          </a:xfrm>
          <a:custGeom>
            <a:avLst/>
            <a:gdLst>
              <a:gd name="T0" fmla="*/ 0 w 413"/>
              <a:gd name="T1" fmla="*/ 304 h 305"/>
              <a:gd name="T2" fmla="*/ 412 w 413"/>
              <a:gd name="T3" fmla="*/ 0 h 30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13" h="305">
                <a:moveTo>
                  <a:pt x="0" y="304"/>
                </a:moveTo>
                <a:lnTo>
                  <a:pt x="412" y="0"/>
                </a:lnTo>
              </a:path>
            </a:pathLst>
          </a:custGeom>
          <a:noFill/>
          <a:ln w="508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Freeform 44">
            <a:extLst>
              <a:ext uri="{FF2B5EF4-FFF2-40B4-BE49-F238E27FC236}">
                <a16:creationId xmlns:a16="http://schemas.microsoft.com/office/drawing/2014/main" id="{5CFF174C-2D1B-42AF-AC91-046278462C58}"/>
              </a:ext>
            </a:extLst>
          </p:cNvPr>
          <p:cNvSpPr>
            <a:spLocks/>
          </p:cNvSpPr>
          <p:nvPr/>
        </p:nvSpPr>
        <p:spPr bwMode="auto">
          <a:xfrm>
            <a:off x="2590800" y="3881438"/>
            <a:ext cx="230188" cy="668337"/>
          </a:xfrm>
          <a:custGeom>
            <a:avLst/>
            <a:gdLst>
              <a:gd name="T0" fmla="*/ 144 w 145"/>
              <a:gd name="T1" fmla="*/ 420 h 421"/>
              <a:gd name="T2" fmla="*/ 0 w 145"/>
              <a:gd name="T3" fmla="*/ 0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5" h="421">
                <a:moveTo>
                  <a:pt x="144" y="420"/>
                </a:move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 bldLvl="5" autoUpdateAnimBg="0"/>
      <p:bldP spid="50" grpId="0" build="p" bldLvl="4" autoUpdateAnimBg="0"/>
      <p:bldP spid="51" grpId="0" autoUpdateAnimBg="0"/>
      <p:bldP spid="52" grpId="0" autoUpdateAnimBg="0"/>
      <p:bldP spid="53" grpId="0" autoUpdateAnimBg="0"/>
      <p:bldP spid="54" grpId="0" autoUpdateAnimBg="0"/>
      <p:bldP spid="55" grpId="0" autoUpdateAnimBg="0"/>
      <p:bldP spid="5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Analysis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400" dirty="0"/>
              <a:t>A greedy algorithm typically makes (approximately) </a:t>
            </a:r>
            <a: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  <a:t>n</a:t>
            </a:r>
            <a:r>
              <a:rPr lang="en-US" sz="2400" dirty="0"/>
              <a:t> choices for a problem of size </a:t>
            </a:r>
            <a: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  <a:t>n</a:t>
            </a:r>
            <a:endParaRPr lang="en-US" sz="2400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/>
              <a:t>(The first or last choice may be forced)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Hence the expected running time is:</a:t>
            </a:r>
            <a:br>
              <a:rPr lang="en-US" sz="2400" dirty="0"/>
            </a:br>
            <a: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  <a:t>O(n * O(choice(n)))</a:t>
            </a:r>
            <a:r>
              <a:rPr lang="en-US" sz="2400" dirty="0"/>
              <a:t>, where </a:t>
            </a:r>
            <a: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  <a:t>choice(n)</a:t>
            </a:r>
            <a:r>
              <a:rPr lang="en-US" sz="2400" dirty="0"/>
              <a:t> is making a choice among </a:t>
            </a:r>
            <a: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  <a:t>n</a:t>
            </a:r>
            <a:r>
              <a:rPr lang="en-US" sz="2400" dirty="0"/>
              <a:t> objects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Counting: Must find largest useable coin from among 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k</a:t>
            </a:r>
            <a:r>
              <a:rPr lang="en-US" sz="2000" dirty="0">
                <a:solidFill>
                  <a:srgbClr val="FFFF7D"/>
                </a:solidFill>
                <a:latin typeface="Trebuchet MS" pitchFamily="34" charset="0"/>
              </a:rPr>
              <a:t> </a:t>
            </a:r>
            <a:r>
              <a:rPr lang="en-US" sz="2000" dirty="0"/>
              <a:t>sizes of coin (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k</a:t>
            </a:r>
            <a:r>
              <a:rPr lang="en-US" sz="2000" dirty="0"/>
              <a:t> is a constant), an 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O(k)=O(1)</a:t>
            </a:r>
            <a:r>
              <a:rPr lang="en-US" sz="2000" dirty="0"/>
              <a:t> operation;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Therefore, coin counting is (n)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Huffman: Must sort 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n</a:t>
            </a:r>
            <a:r>
              <a:rPr lang="en-US" sz="2000" dirty="0"/>
              <a:t> values before making 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n</a:t>
            </a:r>
            <a:r>
              <a:rPr lang="en-US" sz="2000" dirty="0"/>
              <a:t> choices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Therefore, Huffman is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O(n log n) + O(n) = O(n log n)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Activity-Selection Problem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Problem: get your money’s worth out of a festival</a:t>
            </a:r>
          </a:p>
          <a:p>
            <a:pPr lvl="1"/>
            <a:r>
              <a:rPr lang="en-US" altLang="zh-CN">
                <a:ea typeface="宋体" pitchFamily="2" charset="-122"/>
              </a:rPr>
              <a:t>Buy a wristband that lets you onto any ride</a:t>
            </a:r>
          </a:p>
          <a:p>
            <a:pPr lvl="1"/>
            <a:r>
              <a:rPr lang="en-US" altLang="zh-CN">
                <a:ea typeface="宋体" pitchFamily="2" charset="-122"/>
              </a:rPr>
              <a:t>Lots of rides, each starting and ending at different times</a:t>
            </a:r>
          </a:p>
          <a:p>
            <a:pPr lvl="1"/>
            <a:r>
              <a:rPr lang="en-US" altLang="zh-CN">
                <a:ea typeface="宋体" pitchFamily="2" charset="-122"/>
              </a:rPr>
              <a:t>Your goal: ride as many rides as possible</a:t>
            </a:r>
          </a:p>
          <a:p>
            <a:pPr lvl="2"/>
            <a:r>
              <a:rPr lang="en-US" altLang="zh-CN">
                <a:ea typeface="宋体" pitchFamily="2" charset="-122"/>
              </a:rPr>
              <a:t>Another, alternative goal that we don’t solve here: maximize time spent on rides</a:t>
            </a:r>
          </a:p>
          <a:p>
            <a:r>
              <a:rPr lang="en-US" altLang="zh-CN">
                <a:ea typeface="宋体" pitchFamily="2" charset="-122"/>
              </a:rPr>
              <a:t>Welcome to the </a:t>
            </a:r>
            <a:r>
              <a:rPr lang="en-US" altLang="zh-CN" i="1">
                <a:solidFill>
                  <a:schemeClr val="tx2"/>
                </a:solidFill>
                <a:ea typeface="宋体" pitchFamily="2" charset="-122"/>
              </a:rPr>
              <a:t>activity selection problem</a:t>
            </a:r>
            <a:endParaRPr lang="en-US" altLang="zh-CN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Activity-selection Problem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458200" cy="3048000"/>
          </a:xfrm>
        </p:spPr>
        <p:txBody>
          <a:bodyPr/>
          <a:lstStyle/>
          <a:p>
            <a:r>
              <a:rPr lang="en-US" altLang="zh-CN" u="sng">
                <a:solidFill>
                  <a:srgbClr val="CC3300"/>
                </a:solidFill>
                <a:ea typeface="宋体" pitchFamily="2" charset="-122"/>
              </a:rPr>
              <a:t>Input:</a:t>
            </a:r>
            <a:r>
              <a:rPr lang="en-US" altLang="zh-CN">
                <a:ea typeface="宋体" pitchFamily="2" charset="-122"/>
              </a:rPr>
              <a:t> Set </a:t>
            </a:r>
            <a:r>
              <a:rPr lang="en-US" altLang="zh-CN" i="1">
                <a:ea typeface="宋体" pitchFamily="2" charset="-122"/>
              </a:rPr>
              <a:t>S</a:t>
            </a:r>
            <a:r>
              <a:rPr lang="en-US" altLang="zh-CN">
                <a:ea typeface="宋体" pitchFamily="2" charset="-122"/>
              </a:rPr>
              <a:t> of </a:t>
            </a:r>
            <a:r>
              <a:rPr lang="en-US" altLang="zh-CN" i="1">
                <a:ea typeface="宋体" pitchFamily="2" charset="-122"/>
              </a:rPr>
              <a:t>n </a:t>
            </a:r>
            <a:r>
              <a:rPr lang="en-US" altLang="zh-CN">
                <a:ea typeface="宋体" pitchFamily="2" charset="-122"/>
              </a:rPr>
              <a:t>activities, </a:t>
            </a:r>
            <a:r>
              <a:rPr lang="en-US" altLang="zh-CN" i="1">
                <a:ea typeface="宋体" pitchFamily="2" charset="-122"/>
              </a:rPr>
              <a:t>a</a:t>
            </a:r>
            <a:r>
              <a:rPr lang="en-US" altLang="zh-CN" baseline="-25000">
                <a:ea typeface="宋体" pitchFamily="2" charset="-122"/>
              </a:rPr>
              <a:t>1</a:t>
            </a:r>
            <a:r>
              <a:rPr lang="en-US" altLang="zh-CN">
                <a:ea typeface="宋体" pitchFamily="2" charset="-122"/>
              </a:rPr>
              <a:t>, </a:t>
            </a:r>
            <a:r>
              <a:rPr lang="en-US" altLang="zh-CN" i="1">
                <a:ea typeface="宋体" pitchFamily="2" charset="-122"/>
              </a:rPr>
              <a:t>a</a:t>
            </a:r>
            <a:r>
              <a:rPr lang="en-US" altLang="zh-CN" baseline="-25000">
                <a:ea typeface="宋体" pitchFamily="2" charset="-122"/>
              </a:rPr>
              <a:t>2</a:t>
            </a:r>
            <a:r>
              <a:rPr lang="en-US" altLang="zh-CN">
                <a:ea typeface="宋体" pitchFamily="2" charset="-122"/>
              </a:rPr>
              <a:t>, …, </a:t>
            </a:r>
            <a:r>
              <a:rPr lang="en-US" altLang="zh-CN" i="1">
                <a:ea typeface="宋体" pitchFamily="2" charset="-122"/>
              </a:rPr>
              <a:t>a</a:t>
            </a:r>
            <a:r>
              <a:rPr lang="en-US" altLang="zh-CN" baseline="-25000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.</a:t>
            </a:r>
          </a:p>
          <a:p>
            <a:pPr lvl="1"/>
            <a:r>
              <a:rPr lang="en-US" altLang="zh-CN" i="1">
                <a:ea typeface="宋体" pitchFamily="2" charset="-122"/>
              </a:rPr>
              <a:t>s</a:t>
            </a:r>
            <a:r>
              <a:rPr lang="en-US" altLang="zh-CN" baseline="-25000">
                <a:ea typeface="宋体" pitchFamily="2" charset="-122"/>
              </a:rPr>
              <a:t>i</a:t>
            </a:r>
            <a:r>
              <a:rPr lang="en-US" altLang="zh-CN">
                <a:ea typeface="宋体" pitchFamily="2" charset="-122"/>
              </a:rPr>
              <a:t> = start time of activity </a:t>
            </a:r>
            <a:r>
              <a:rPr lang="en-US" altLang="zh-CN" i="1">
                <a:ea typeface="宋体" pitchFamily="2" charset="-122"/>
              </a:rPr>
              <a:t>i</a:t>
            </a:r>
            <a:r>
              <a:rPr lang="en-US" altLang="zh-CN">
                <a:ea typeface="宋体" pitchFamily="2" charset="-122"/>
              </a:rPr>
              <a:t>.</a:t>
            </a:r>
          </a:p>
          <a:p>
            <a:pPr lvl="1"/>
            <a:r>
              <a:rPr lang="en-US" altLang="zh-CN" i="1">
                <a:ea typeface="宋体" pitchFamily="2" charset="-122"/>
              </a:rPr>
              <a:t>f</a:t>
            </a:r>
            <a:r>
              <a:rPr lang="en-US" altLang="zh-CN" baseline="-25000">
                <a:ea typeface="宋体" pitchFamily="2" charset="-122"/>
              </a:rPr>
              <a:t>i</a:t>
            </a:r>
            <a:r>
              <a:rPr lang="en-US" altLang="zh-CN">
                <a:ea typeface="宋体" pitchFamily="2" charset="-122"/>
              </a:rPr>
              <a:t> = finish time of activity </a:t>
            </a:r>
            <a:r>
              <a:rPr lang="en-US" altLang="zh-CN" i="1">
                <a:ea typeface="宋体" pitchFamily="2" charset="-122"/>
              </a:rPr>
              <a:t>i</a:t>
            </a:r>
            <a:r>
              <a:rPr lang="en-US" altLang="zh-CN">
                <a:ea typeface="宋体" pitchFamily="2" charset="-122"/>
              </a:rPr>
              <a:t>.</a:t>
            </a:r>
          </a:p>
          <a:p>
            <a:r>
              <a:rPr lang="en-US" altLang="zh-CN" u="sng">
                <a:solidFill>
                  <a:srgbClr val="CC3300"/>
                </a:solidFill>
                <a:ea typeface="宋体" pitchFamily="2" charset="-122"/>
              </a:rPr>
              <a:t>Output:</a:t>
            </a:r>
            <a:r>
              <a:rPr lang="en-US" altLang="zh-CN">
                <a:ea typeface="宋体" pitchFamily="2" charset="-122"/>
              </a:rPr>
              <a:t> Subset A</a:t>
            </a:r>
            <a:r>
              <a:rPr lang="en-US" altLang="zh-CN" i="1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of maximum number of compatible activities.</a:t>
            </a:r>
          </a:p>
          <a:p>
            <a:pPr lvl="1"/>
            <a:r>
              <a:rPr lang="en-US" altLang="zh-CN">
                <a:ea typeface="宋体" pitchFamily="2" charset="-122"/>
              </a:rPr>
              <a:t>Two activities are compatible, if their intervals don’t overlap.</a:t>
            </a:r>
          </a:p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914400" y="5791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6"/>
          <p:cNvSpPr>
            <a:spLocks noChangeShapeType="1"/>
          </p:cNvSpPr>
          <p:nvPr/>
        </p:nvSpPr>
        <p:spPr bwMode="auto">
          <a:xfrm>
            <a:off x="1676400" y="53340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7"/>
          <p:cNvSpPr>
            <a:spLocks noChangeShapeType="1"/>
          </p:cNvSpPr>
          <p:nvPr/>
        </p:nvSpPr>
        <p:spPr bwMode="auto">
          <a:xfrm>
            <a:off x="1143000" y="48768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8"/>
          <p:cNvSpPr>
            <a:spLocks noChangeShapeType="1"/>
          </p:cNvSpPr>
          <p:nvPr/>
        </p:nvSpPr>
        <p:spPr bwMode="auto">
          <a:xfrm>
            <a:off x="2362200" y="57912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9"/>
          <p:cNvSpPr>
            <a:spLocks noChangeShapeType="1"/>
          </p:cNvSpPr>
          <p:nvPr/>
        </p:nvSpPr>
        <p:spPr bwMode="auto">
          <a:xfrm>
            <a:off x="2971800" y="48768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10"/>
          <p:cNvSpPr>
            <a:spLocks noChangeShapeType="1"/>
          </p:cNvSpPr>
          <p:nvPr/>
        </p:nvSpPr>
        <p:spPr bwMode="auto">
          <a:xfrm>
            <a:off x="4953000" y="53340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Line 11"/>
          <p:cNvSpPr>
            <a:spLocks noChangeShapeType="1"/>
          </p:cNvSpPr>
          <p:nvPr/>
        </p:nvSpPr>
        <p:spPr bwMode="auto">
          <a:xfrm>
            <a:off x="4495800" y="579120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381000" y="4114800"/>
            <a:ext cx="13493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Example:</a:t>
            </a:r>
          </a:p>
        </p:txBody>
      </p:sp>
      <p:sp>
        <p:nvSpPr>
          <p:cNvPr id="16396" name="Text Box 13"/>
          <p:cNvSpPr txBox="1">
            <a:spLocks noChangeArrowheads="1"/>
          </p:cNvSpPr>
          <p:nvPr/>
        </p:nvSpPr>
        <p:spPr bwMode="auto">
          <a:xfrm>
            <a:off x="5851525" y="4156075"/>
            <a:ext cx="28448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u="none">
                <a:solidFill>
                  <a:srgbClr val="CC3300"/>
                </a:solidFill>
                <a:ea typeface="宋体" pitchFamily="2" charset="-122"/>
              </a:rPr>
              <a:t>Activities in each line</a:t>
            </a:r>
          </a:p>
          <a:p>
            <a:r>
              <a:rPr lang="en-US" altLang="zh-CN" u="none">
                <a:solidFill>
                  <a:srgbClr val="CC3300"/>
                </a:solidFill>
                <a:ea typeface="宋体" pitchFamily="2" charset="-122"/>
              </a:rPr>
              <a:t>are compatible.</a:t>
            </a:r>
          </a:p>
        </p:txBody>
      </p:sp>
      <p:sp>
        <p:nvSpPr>
          <p:cNvPr id="16397" name="Text Box 15"/>
          <p:cNvSpPr txBox="1">
            <a:spLocks noChangeArrowheads="1"/>
          </p:cNvSpPr>
          <p:nvPr/>
        </p:nvSpPr>
        <p:spPr bwMode="auto">
          <a:xfrm>
            <a:off x="1219200" y="5334000"/>
            <a:ext cx="368300" cy="4619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 New" pitchFamily="49" charset="0"/>
                <a:ea typeface="宋体" pitchFamily="2" charset="-122"/>
              </a:rPr>
              <a:t>1</a:t>
            </a:r>
          </a:p>
        </p:txBody>
      </p:sp>
      <p:sp>
        <p:nvSpPr>
          <p:cNvPr id="16398" name="Text Box 15"/>
          <p:cNvSpPr txBox="1">
            <a:spLocks noChangeArrowheads="1"/>
          </p:cNvSpPr>
          <p:nvPr/>
        </p:nvSpPr>
        <p:spPr bwMode="auto">
          <a:xfrm>
            <a:off x="1905000" y="4343400"/>
            <a:ext cx="368300" cy="4619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 New" pitchFamily="49" charset="0"/>
                <a:ea typeface="宋体" pitchFamily="2" charset="-122"/>
              </a:rPr>
              <a:t>2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2438400" y="4876800"/>
            <a:ext cx="368300" cy="4619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 New" pitchFamily="49" charset="0"/>
                <a:ea typeface="宋体" pitchFamily="2" charset="-122"/>
              </a:rPr>
              <a:t>3</a:t>
            </a:r>
          </a:p>
        </p:txBody>
      </p:sp>
      <p:sp>
        <p:nvSpPr>
          <p:cNvPr id="16400" name="Text Box 15"/>
          <p:cNvSpPr txBox="1">
            <a:spLocks noChangeArrowheads="1"/>
          </p:cNvSpPr>
          <p:nvPr/>
        </p:nvSpPr>
        <p:spPr bwMode="auto">
          <a:xfrm>
            <a:off x="3124200" y="5334000"/>
            <a:ext cx="368300" cy="4619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 New" pitchFamily="49" charset="0"/>
                <a:ea typeface="宋体" pitchFamily="2" charset="-122"/>
              </a:rPr>
              <a:t>4</a:t>
            </a:r>
          </a:p>
        </p:txBody>
      </p:sp>
      <p:sp>
        <p:nvSpPr>
          <p:cNvPr id="16401" name="Text Box 15"/>
          <p:cNvSpPr txBox="1">
            <a:spLocks noChangeArrowheads="1"/>
          </p:cNvSpPr>
          <p:nvPr/>
        </p:nvSpPr>
        <p:spPr bwMode="auto">
          <a:xfrm>
            <a:off x="5715000" y="4876800"/>
            <a:ext cx="368300" cy="4619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 New" pitchFamily="49" charset="0"/>
                <a:ea typeface="宋体" pitchFamily="2" charset="-122"/>
              </a:rPr>
              <a:t>6</a:t>
            </a:r>
          </a:p>
        </p:txBody>
      </p:sp>
      <p:sp>
        <p:nvSpPr>
          <p:cNvPr id="16402" name="Text Box 15"/>
          <p:cNvSpPr txBox="1">
            <a:spLocks noChangeArrowheads="1"/>
          </p:cNvSpPr>
          <p:nvPr/>
        </p:nvSpPr>
        <p:spPr bwMode="auto">
          <a:xfrm>
            <a:off x="4267200" y="4343400"/>
            <a:ext cx="368300" cy="4619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 New" pitchFamily="49" charset="0"/>
                <a:ea typeface="宋体" pitchFamily="2" charset="-122"/>
              </a:rPr>
              <a:t>5</a:t>
            </a:r>
          </a:p>
        </p:txBody>
      </p:sp>
      <p:sp>
        <p:nvSpPr>
          <p:cNvPr id="16403" name="Text Box 15"/>
          <p:cNvSpPr txBox="1">
            <a:spLocks noChangeArrowheads="1"/>
          </p:cNvSpPr>
          <p:nvPr/>
        </p:nvSpPr>
        <p:spPr bwMode="auto">
          <a:xfrm>
            <a:off x="6781800" y="5334000"/>
            <a:ext cx="368300" cy="4619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 New" pitchFamily="49" charset="0"/>
                <a:ea typeface="宋体" pitchFamily="2" charset="-122"/>
              </a:rPr>
              <a:t>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Optimal Substructure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Assume activities are sorted by finishing times.</a:t>
            </a:r>
          </a:p>
          <a:p>
            <a:pPr lvl="1"/>
            <a:r>
              <a:rPr lang="en-US" altLang="zh-CN" i="1">
                <a:solidFill>
                  <a:srgbClr val="CC3300"/>
                </a:solidFill>
                <a:ea typeface="宋体" pitchFamily="2" charset="-122"/>
              </a:rPr>
              <a:t>f</a:t>
            </a:r>
            <a:r>
              <a:rPr lang="en-US" altLang="zh-CN" baseline="-25000">
                <a:solidFill>
                  <a:srgbClr val="CC3300"/>
                </a:solidFill>
                <a:ea typeface="宋体" pitchFamily="2" charset="-122"/>
              </a:rPr>
              <a:t>1</a:t>
            </a:r>
            <a:r>
              <a:rPr lang="en-US" altLang="zh-CN">
                <a:solidFill>
                  <a:srgbClr val="CC3300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CC3300"/>
                </a:solidFill>
                <a:ea typeface="宋体" pitchFamily="2" charset="-122"/>
                <a:sym typeface="Symbol" pitchFamily="18" charset="2"/>
              </a:rPr>
              <a:t> </a:t>
            </a:r>
            <a:r>
              <a:rPr lang="en-US" altLang="zh-CN" i="1">
                <a:solidFill>
                  <a:srgbClr val="CC3300"/>
                </a:solidFill>
                <a:ea typeface="宋体" pitchFamily="2" charset="-122"/>
              </a:rPr>
              <a:t>f</a:t>
            </a:r>
            <a:r>
              <a:rPr lang="en-US" altLang="zh-CN" baseline="-25000">
                <a:solidFill>
                  <a:srgbClr val="CC3300"/>
                </a:solidFill>
                <a:ea typeface="宋体" pitchFamily="2" charset="-122"/>
              </a:rPr>
              <a:t>2</a:t>
            </a:r>
            <a:r>
              <a:rPr lang="en-US" altLang="zh-CN">
                <a:solidFill>
                  <a:srgbClr val="CC3300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CC3300"/>
                </a:solidFill>
                <a:ea typeface="宋体" pitchFamily="2" charset="-122"/>
                <a:sym typeface="Symbol" pitchFamily="18" charset="2"/>
              </a:rPr>
              <a:t> …  </a:t>
            </a:r>
            <a:r>
              <a:rPr lang="en-US" altLang="zh-CN" i="1">
                <a:solidFill>
                  <a:srgbClr val="CC3300"/>
                </a:solidFill>
                <a:ea typeface="宋体" pitchFamily="2" charset="-122"/>
              </a:rPr>
              <a:t>f</a:t>
            </a:r>
            <a:r>
              <a:rPr lang="en-US" altLang="zh-CN" baseline="-25000">
                <a:solidFill>
                  <a:srgbClr val="CC3300"/>
                </a:solidFill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.</a:t>
            </a:r>
            <a:endParaRPr lang="en-US" altLang="zh-CN" i="1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Suppose an optimal solution includes activity </a:t>
            </a:r>
            <a:r>
              <a:rPr lang="en-US" altLang="zh-CN" i="1">
                <a:ea typeface="宋体" pitchFamily="2" charset="-122"/>
              </a:rPr>
              <a:t>a</a:t>
            </a:r>
            <a:r>
              <a:rPr lang="en-US" altLang="zh-CN" baseline="-25000">
                <a:ea typeface="宋体" pitchFamily="2" charset="-122"/>
              </a:rPr>
              <a:t>k</a:t>
            </a:r>
            <a:r>
              <a:rPr lang="en-US" altLang="zh-CN">
                <a:ea typeface="宋体" pitchFamily="2" charset="-122"/>
              </a:rPr>
              <a:t>.</a:t>
            </a:r>
          </a:p>
          <a:p>
            <a:pPr lvl="1"/>
            <a:r>
              <a:rPr lang="en-US" altLang="zh-CN">
                <a:ea typeface="宋体" pitchFamily="2" charset="-122"/>
              </a:rPr>
              <a:t>This generates two subproblems.</a:t>
            </a:r>
          </a:p>
          <a:p>
            <a:pPr lvl="1"/>
            <a:r>
              <a:rPr lang="en-US" altLang="zh-CN">
                <a:solidFill>
                  <a:srgbClr val="CC3300"/>
                </a:solidFill>
                <a:ea typeface="宋体" pitchFamily="2" charset="-122"/>
              </a:rPr>
              <a:t>Selecting from </a:t>
            </a:r>
            <a:r>
              <a:rPr lang="en-US" altLang="zh-CN" i="1">
                <a:solidFill>
                  <a:srgbClr val="CC3300"/>
                </a:solidFill>
                <a:ea typeface="宋体" pitchFamily="2" charset="-122"/>
              </a:rPr>
              <a:t>a</a:t>
            </a:r>
            <a:r>
              <a:rPr lang="en-US" altLang="zh-CN" baseline="-25000">
                <a:solidFill>
                  <a:srgbClr val="CC3300"/>
                </a:solidFill>
                <a:ea typeface="宋体" pitchFamily="2" charset="-122"/>
              </a:rPr>
              <a:t>1</a:t>
            </a:r>
            <a:r>
              <a:rPr lang="en-US" altLang="zh-CN">
                <a:solidFill>
                  <a:srgbClr val="CC3300"/>
                </a:solidFill>
                <a:ea typeface="宋体" pitchFamily="2" charset="-122"/>
              </a:rPr>
              <a:t>, …, </a:t>
            </a:r>
            <a:r>
              <a:rPr lang="en-US" altLang="zh-CN" i="1">
                <a:solidFill>
                  <a:srgbClr val="CC3300"/>
                </a:solidFill>
                <a:ea typeface="宋体" pitchFamily="2" charset="-122"/>
              </a:rPr>
              <a:t>a</a:t>
            </a:r>
            <a:r>
              <a:rPr lang="en-US" altLang="zh-CN" baseline="-25000">
                <a:solidFill>
                  <a:srgbClr val="CC3300"/>
                </a:solidFill>
                <a:ea typeface="宋体" pitchFamily="2" charset="-122"/>
              </a:rPr>
              <a:t>k-1</a:t>
            </a:r>
            <a:r>
              <a:rPr lang="en-US" altLang="zh-CN">
                <a:ea typeface="宋体" pitchFamily="2" charset="-122"/>
              </a:rPr>
              <a:t>, activities compatible with one another, and </a:t>
            </a:r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that finish before </a:t>
            </a:r>
            <a:r>
              <a:rPr lang="en-US" altLang="zh-CN" i="1">
                <a:solidFill>
                  <a:schemeClr val="hlink"/>
                </a:solidFill>
                <a:ea typeface="宋体" pitchFamily="2" charset="-122"/>
              </a:rPr>
              <a:t>a</a:t>
            </a:r>
            <a:r>
              <a:rPr lang="en-US" altLang="zh-CN" baseline="-25000">
                <a:solidFill>
                  <a:schemeClr val="hlink"/>
                </a:solidFill>
                <a:ea typeface="宋体" pitchFamily="2" charset="-122"/>
              </a:rPr>
              <a:t>k</a:t>
            </a:r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 starts</a:t>
            </a:r>
            <a:r>
              <a:rPr lang="en-US" altLang="zh-CN">
                <a:ea typeface="宋体" pitchFamily="2" charset="-122"/>
              </a:rPr>
              <a:t> (compatible with </a:t>
            </a:r>
            <a:r>
              <a:rPr lang="en-US" altLang="zh-CN" i="1">
                <a:ea typeface="宋体" pitchFamily="2" charset="-122"/>
              </a:rPr>
              <a:t>a</a:t>
            </a:r>
            <a:r>
              <a:rPr lang="en-US" altLang="zh-CN" baseline="-25000">
                <a:ea typeface="宋体" pitchFamily="2" charset="-122"/>
              </a:rPr>
              <a:t>k</a:t>
            </a:r>
            <a:r>
              <a:rPr lang="en-US" altLang="zh-CN">
                <a:ea typeface="宋体" pitchFamily="2" charset="-122"/>
              </a:rPr>
              <a:t>).</a:t>
            </a:r>
          </a:p>
          <a:p>
            <a:pPr lvl="1"/>
            <a:r>
              <a:rPr lang="en-US" altLang="zh-CN">
                <a:solidFill>
                  <a:srgbClr val="CC3300"/>
                </a:solidFill>
                <a:ea typeface="宋体" pitchFamily="2" charset="-122"/>
              </a:rPr>
              <a:t>Selecting from </a:t>
            </a:r>
            <a:r>
              <a:rPr lang="en-US" altLang="zh-CN" i="1">
                <a:solidFill>
                  <a:srgbClr val="CC3300"/>
                </a:solidFill>
                <a:ea typeface="宋体" pitchFamily="2" charset="-122"/>
              </a:rPr>
              <a:t>a</a:t>
            </a:r>
            <a:r>
              <a:rPr lang="en-US" altLang="zh-CN" baseline="-25000">
                <a:solidFill>
                  <a:srgbClr val="CC3300"/>
                </a:solidFill>
                <a:ea typeface="宋体" pitchFamily="2" charset="-122"/>
              </a:rPr>
              <a:t>k+1</a:t>
            </a:r>
            <a:r>
              <a:rPr lang="en-US" altLang="zh-CN">
                <a:solidFill>
                  <a:srgbClr val="CC3300"/>
                </a:solidFill>
                <a:ea typeface="宋体" pitchFamily="2" charset="-122"/>
              </a:rPr>
              <a:t>, …, </a:t>
            </a:r>
            <a:r>
              <a:rPr lang="en-US" altLang="zh-CN" i="1">
                <a:solidFill>
                  <a:srgbClr val="CC3300"/>
                </a:solidFill>
                <a:ea typeface="宋体" pitchFamily="2" charset="-122"/>
              </a:rPr>
              <a:t>a</a:t>
            </a:r>
            <a:r>
              <a:rPr lang="en-US" altLang="zh-CN" baseline="-25000">
                <a:solidFill>
                  <a:srgbClr val="CC3300"/>
                </a:solidFill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, activities compatible with one another, and </a:t>
            </a:r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that start after </a:t>
            </a:r>
            <a:r>
              <a:rPr lang="en-US" altLang="zh-CN" i="1">
                <a:solidFill>
                  <a:schemeClr val="hlink"/>
                </a:solidFill>
                <a:ea typeface="宋体" pitchFamily="2" charset="-122"/>
              </a:rPr>
              <a:t>a</a:t>
            </a:r>
            <a:r>
              <a:rPr lang="en-US" altLang="zh-CN" baseline="-25000">
                <a:solidFill>
                  <a:schemeClr val="hlink"/>
                </a:solidFill>
                <a:ea typeface="宋体" pitchFamily="2" charset="-122"/>
              </a:rPr>
              <a:t>k</a:t>
            </a:r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 finishes</a:t>
            </a:r>
            <a:r>
              <a:rPr lang="en-US" altLang="zh-CN">
                <a:ea typeface="宋体" pitchFamily="2" charset="-122"/>
              </a:rPr>
              <a:t>.</a:t>
            </a:r>
          </a:p>
          <a:p>
            <a:pPr lvl="1"/>
            <a:r>
              <a:rPr lang="en-US" altLang="zh-CN">
                <a:ea typeface="宋体" pitchFamily="2" charset="-122"/>
              </a:rPr>
              <a:t>The solutions to the two subproblems must be optimal.</a:t>
            </a:r>
          </a:p>
          <a:p>
            <a:pPr lvl="2"/>
            <a:r>
              <a:rPr lang="en-US" altLang="zh-CN">
                <a:ea typeface="宋体" pitchFamily="2" charset="-122"/>
              </a:rPr>
              <a:t>Prove using the cut-and-paste approach.</a:t>
            </a:r>
          </a:p>
          <a:p>
            <a:pPr lvl="1"/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Greedy Choice Property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Dynamic programming? </a:t>
            </a:r>
            <a:r>
              <a:rPr lang="en-US" altLang="zh-CN" dirty="0" err="1">
                <a:ea typeface="宋体" pitchFamily="2" charset="-122"/>
              </a:rPr>
              <a:t>Memoize</a:t>
            </a:r>
            <a:r>
              <a:rPr lang="en-US" altLang="zh-CN" dirty="0">
                <a:ea typeface="宋体" pitchFamily="2" charset="-122"/>
              </a:rPr>
              <a:t>? Yes, but…</a:t>
            </a:r>
          </a:p>
          <a:p>
            <a:r>
              <a:rPr lang="en-US" altLang="zh-CN" dirty="0">
                <a:ea typeface="宋体" pitchFamily="2" charset="-122"/>
              </a:rPr>
              <a:t>Activity selection problem also exhibits the </a:t>
            </a:r>
            <a:r>
              <a:rPr lang="en-US" altLang="zh-CN" i="1" dirty="0">
                <a:solidFill>
                  <a:schemeClr val="tx2"/>
                </a:solidFill>
                <a:ea typeface="宋体" pitchFamily="2" charset="-122"/>
              </a:rPr>
              <a:t>greedy choice</a:t>
            </a:r>
            <a:r>
              <a:rPr lang="en-US" altLang="zh-CN" dirty="0">
                <a:ea typeface="宋体" pitchFamily="2" charset="-122"/>
              </a:rPr>
              <a:t> property: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Locally optimal choice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 globally optimal </a:t>
            </a:r>
            <a:r>
              <a:rPr lang="en-US" altLang="zh-CN" dirty="0" err="1">
                <a:ea typeface="宋体" pitchFamily="2" charset="-122"/>
                <a:sym typeface="Symbol" pitchFamily="18" charset="2"/>
              </a:rPr>
              <a:t>sol’n</a:t>
            </a:r>
            <a:endParaRPr lang="en-US" altLang="zh-CN" dirty="0">
              <a:ea typeface="宋体" pitchFamily="2" charset="-122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Greedy-choice Property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The problem also exhibits the </a:t>
            </a:r>
            <a:r>
              <a:rPr lang="en-US" altLang="zh-CN" dirty="0">
                <a:solidFill>
                  <a:srgbClr val="CC3300"/>
                </a:solidFill>
                <a:ea typeface="宋体" pitchFamily="2" charset="-122"/>
              </a:rPr>
              <a:t>greedy-choice property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There is an optimal solution to the </a:t>
            </a:r>
            <a:r>
              <a:rPr lang="en-US" altLang="zh-CN" dirty="0" err="1">
                <a:ea typeface="宋体" pitchFamily="2" charset="-122"/>
              </a:rPr>
              <a:t>subproblem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i="1" dirty="0" err="1">
                <a:ea typeface="宋体" pitchFamily="2" charset="-122"/>
              </a:rPr>
              <a:t>S</a:t>
            </a:r>
            <a:r>
              <a:rPr lang="en-US" altLang="zh-CN" baseline="-25000" dirty="0" err="1">
                <a:ea typeface="宋体" pitchFamily="2" charset="-122"/>
              </a:rPr>
              <a:t>ij</a:t>
            </a:r>
            <a:r>
              <a:rPr lang="en-US" altLang="zh-CN" dirty="0">
                <a:ea typeface="宋体" pitchFamily="2" charset="-122"/>
              </a:rPr>
              <a:t>, that includes the activity with the smallest finish time in set </a:t>
            </a:r>
            <a:r>
              <a:rPr lang="en-US" altLang="zh-CN" i="1" dirty="0" err="1">
                <a:ea typeface="宋体" pitchFamily="2" charset="-122"/>
              </a:rPr>
              <a:t>S</a:t>
            </a:r>
            <a:r>
              <a:rPr lang="en-US" altLang="zh-CN" baseline="-25000" dirty="0" err="1">
                <a:ea typeface="宋体" pitchFamily="2" charset="-122"/>
              </a:rPr>
              <a:t>ij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Can be proved easily.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Hence, </a:t>
            </a:r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there is an optimal solution to S that includes </a:t>
            </a:r>
            <a:r>
              <a:rPr lang="en-US" altLang="zh-CN" i="1" dirty="0">
                <a:solidFill>
                  <a:schemeClr val="hlink"/>
                </a:solidFill>
                <a:ea typeface="宋体" pitchFamily="2" charset="-122"/>
              </a:rPr>
              <a:t>a</a:t>
            </a:r>
            <a:r>
              <a:rPr lang="en-US" altLang="zh-CN" baseline="-25000" dirty="0">
                <a:solidFill>
                  <a:schemeClr val="hlink"/>
                </a:solidFill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Therefore, </a:t>
            </a:r>
            <a:r>
              <a:rPr lang="en-US" altLang="zh-CN" dirty="0">
                <a:solidFill>
                  <a:srgbClr val="CC3300"/>
                </a:solidFill>
                <a:ea typeface="宋体" pitchFamily="2" charset="-122"/>
              </a:rPr>
              <a:t>make</a:t>
            </a:r>
            <a:r>
              <a:rPr lang="en-US" altLang="zh-CN" dirty="0">
                <a:ea typeface="宋体" pitchFamily="2" charset="-122"/>
              </a:rPr>
              <a:t> this </a:t>
            </a:r>
            <a:r>
              <a:rPr lang="en-US" altLang="zh-CN" dirty="0">
                <a:solidFill>
                  <a:srgbClr val="CC3300"/>
                </a:solidFill>
                <a:ea typeface="宋体" pitchFamily="2" charset="-122"/>
              </a:rPr>
              <a:t>greedy choice</a:t>
            </a:r>
            <a:r>
              <a:rPr lang="en-US" altLang="zh-CN" dirty="0">
                <a:ea typeface="宋体" pitchFamily="2" charset="-122"/>
              </a:rPr>
              <a:t> without solving </a:t>
            </a:r>
            <a:r>
              <a:rPr lang="en-US" altLang="zh-CN" dirty="0" err="1">
                <a:ea typeface="宋体" pitchFamily="2" charset="-122"/>
              </a:rPr>
              <a:t>subproblems</a:t>
            </a:r>
            <a:r>
              <a:rPr lang="en-US" altLang="zh-CN" dirty="0">
                <a:ea typeface="宋体" pitchFamily="2" charset="-122"/>
              </a:rPr>
              <a:t> first and evaluating them.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Solve the </a:t>
            </a:r>
            <a:r>
              <a:rPr lang="en-US" altLang="zh-CN" dirty="0" err="1">
                <a:ea typeface="宋体" pitchFamily="2" charset="-122"/>
              </a:rPr>
              <a:t>subproblem</a:t>
            </a:r>
            <a:r>
              <a:rPr lang="en-US" altLang="zh-CN" dirty="0">
                <a:ea typeface="宋体" pitchFamily="2" charset="-122"/>
              </a:rPr>
              <a:t> that ensures as a result of making this greedy choice.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Combine the greedy choice and the solution to the </a:t>
            </a:r>
            <a:r>
              <a:rPr lang="en-US" altLang="zh-CN" dirty="0" err="1">
                <a:ea typeface="宋体" pitchFamily="2" charset="-122"/>
              </a:rPr>
              <a:t>subproblem</a:t>
            </a:r>
            <a:r>
              <a:rPr lang="en-US" altLang="zh-CN" dirty="0"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Group 2"/>
          <p:cNvGrpSpPr>
            <a:grpSpLocks/>
          </p:cNvGrpSpPr>
          <p:nvPr/>
        </p:nvGrpSpPr>
        <p:grpSpPr bwMode="auto">
          <a:xfrm>
            <a:off x="457200" y="3686175"/>
            <a:ext cx="3352800" cy="381000"/>
            <a:chOff x="240" y="1488"/>
            <a:chExt cx="2496" cy="240"/>
          </a:xfrm>
        </p:grpSpPr>
        <p:sp>
          <p:nvSpPr>
            <p:cNvPr id="51203" name="Rectangle 3"/>
            <p:cNvSpPr>
              <a:spLocks noChangeArrowheads="1"/>
            </p:cNvSpPr>
            <p:nvPr/>
          </p:nvSpPr>
          <p:spPr bwMode="auto">
            <a:xfrm>
              <a:off x="240" y="1488"/>
              <a:ext cx="2496" cy="240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4" name="AutoShape 4"/>
            <p:cNvSpPr>
              <a:spLocks noChangeArrowheads="1"/>
            </p:cNvSpPr>
            <p:nvPr/>
          </p:nvSpPr>
          <p:spPr bwMode="auto">
            <a:xfrm>
              <a:off x="288" y="1536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Design Methods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Algorithm types we will consider include:</a:t>
            </a:r>
          </a:p>
          <a:p>
            <a:pPr lvl="1"/>
            <a:r>
              <a:rPr lang="en-US"/>
              <a:t>Simple recursive algorithms</a:t>
            </a:r>
          </a:p>
          <a:p>
            <a:pPr lvl="1"/>
            <a:r>
              <a:rPr lang="en-US"/>
              <a:t>Backtracking algorithms</a:t>
            </a:r>
          </a:p>
          <a:p>
            <a:pPr lvl="1"/>
            <a:r>
              <a:rPr lang="en-US"/>
              <a:t>Divide and conquer algorithms</a:t>
            </a:r>
          </a:p>
          <a:p>
            <a:pPr lvl="1"/>
            <a:r>
              <a:rPr lang="en-US"/>
              <a:t>Dynamic programming algorithms</a:t>
            </a:r>
          </a:p>
          <a:p>
            <a:pPr lvl="1"/>
            <a:r>
              <a:rPr lang="en-US"/>
              <a:t>Greedy algorithms</a:t>
            </a:r>
          </a:p>
          <a:p>
            <a:pPr lvl="1"/>
            <a:r>
              <a:rPr lang="en-US"/>
              <a:t>Branch and bound algorithms</a:t>
            </a:r>
          </a:p>
          <a:p>
            <a:pPr lvl="1"/>
            <a:r>
              <a:rPr lang="en-US"/>
              <a:t>Brute force algorithms</a:t>
            </a:r>
          </a:p>
          <a:p>
            <a:pPr lvl="1"/>
            <a:r>
              <a:rPr lang="en-US"/>
              <a:t>Randomized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Recursive Algorithm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6858000" cy="3276600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u="sng">
                <a:solidFill>
                  <a:srgbClr val="CC3300"/>
                </a:solidFill>
                <a:ea typeface="宋体" pitchFamily="2" charset="-122"/>
              </a:rPr>
              <a:t>Recursive-Activity-Selector (</a:t>
            </a:r>
            <a:r>
              <a:rPr lang="en-US" altLang="zh-CN" sz="2400" b="1" i="1" u="sng">
                <a:solidFill>
                  <a:srgbClr val="CC3300"/>
                </a:solidFill>
                <a:ea typeface="宋体" pitchFamily="2" charset="-122"/>
              </a:rPr>
              <a:t>s</a:t>
            </a:r>
            <a:r>
              <a:rPr lang="en-US" altLang="zh-CN" sz="2400" b="1" u="sng">
                <a:solidFill>
                  <a:srgbClr val="CC3300"/>
                </a:solidFill>
                <a:ea typeface="宋体" pitchFamily="2" charset="-122"/>
              </a:rPr>
              <a:t>, </a:t>
            </a:r>
            <a:r>
              <a:rPr lang="en-US" altLang="zh-CN" sz="2400" b="1" i="1" u="sng">
                <a:solidFill>
                  <a:srgbClr val="CC3300"/>
                </a:solidFill>
                <a:ea typeface="宋体" pitchFamily="2" charset="-122"/>
              </a:rPr>
              <a:t>f</a:t>
            </a:r>
            <a:r>
              <a:rPr lang="en-US" altLang="zh-CN" sz="2400" b="1" u="sng">
                <a:solidFill>
                  <a:srgbClr val="CC3300"/>
                </a:solidFill>
                <a:ea typeface="宋体" pitchFamily="2" charset="-122"/>
              </a:rPr>
              <a:t>, </a:t>
            </a:r>
            <a:r>
              <a:rPr lang="en-US" altLang="zh-CN" sz="2400" b="1" i="1" u="sng">
                <a:solidFill>
                  <a:srgbClr val="CC3300"/>
                </a:solidFill>
                <a:ea typeface="宋体" pitchFamily="2" charset="-122"/>
              </a:rPr>
              <a:t>i</a:t>
            </a:r>
            <a:r>
              <a:rPr lang="en-US" altLang="zh-CN" sz="2400" b="1" u="sng">
                <a:solidFill>
                  <a:srgbClr val="CC3300"/>
                </a:solidFill>
                <a:ea typeface="宋体" pitchFamily="2" charset="-122"/>
              </a:rPr>
              <a:t>, </a:t>
            </a:r>
            <a:r>
              <a:rPr lang="en-US" altLang="zh-CN" sz="2400" b="1" i="1" u="sng">
                <a:solidFill>
                  <a:srgbClr val="CC3300"/>
                </a:solidFill>
                <a:ea typeface="宋体" pitchFamily="2" charset="-122"/>
              </a:rPr>
              <a:t>j</a:t>
            </a:r>
            <a:r>
              <a:rPr lang="en-US" altLang="zh-CN" sz="2400" b="1" u="sng">
                <a:solidFill>
                  <a:srgbClr val="CC3300"/>
                </a:solidFill>
                <a:ea typeface="宋体" pitchFamily="2" charset="-122"/>
              </a:rPr>
              <a:t>)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400" i="1">
                <a:ea typeface="宋体" pitchFamily="2" charset="-122"/>
              </a:rPr>
              <a:t>m</a:t>
            </a:r>
            <a:r>
              <a:rPr lang="en-US" altLang="zh-CN" sz="2400"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  <a:sym typeface="Symbol" pitchFamily="18" charset="2"/>
              </a:rPr>
              <a:t> </a:t>
            </a:r>
            <a:r>
              <a:rPr lang="en-US" altLang="zh-CN" sz="2400" i="1"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400">
                <a:ea typeface="宋体" pitchFamily="2" charset="-122"/>
                <a:sym typeface="Symbol" pitchFamily="18" charset="2"/>
              </a:rPr>
              <a:t>+1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400" b="1">
                <a:ea typeface="宋体" pitchFamily="2" charset="-122"/>
                <a:sym typeface="Symbol" pitchFamily="18" charset="2"/>
              </a:rPr>
              <a:t>while</a:t>
            </a:r>
            <a:r>
              <a:rPr lang="en-US" altLang="zh-CN" sz="240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i="1"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400">
                <a:ea typeface="宋体" pitchFamily="2" charset="-122"/>
                <a:sym typeface="Symbol" pitchFamily="18" charset="2"/>
              </a:rPr>
              <a:t> &lt; </a:t>
            </a:r>
            <a:r>
              <a:rPr lang="en-US" altLang="zh-CN" sz="2400" i="1">
                <a:ea typeface="宋体" pitchFamily="2" charset="-122"/>
                <a:sym typeface="Symbol" pitchFamily="18" charset="2"/>
              </a:rPr>
              <a:t>j</a:t>
            </a:r>
            <a:r>
              <a:rPr lang="en-US" altLang="zh-CN" sz="2400">
                <a:ea typeface="宋体" pitchFamily="2" charset="-122"/>
                <a:sym typeface="Symbol" pitchFamily="18" charset="2"/>
              </a:rPr>
              <a:t> and </a:t>
            </a:r>
            <a:r>
              <a:rPr lang="en-US" altLang="zh-CN" sz="2400" i="1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400" baseline="-25000"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400">
                <a:ea typeface="宋体" pitchFamily="2" charset="-122"/>
                <a:sym typeface="Symbol" pitchFamily="18" charset="2"/>
              </a:rPr>
              <a:t> &lt; </a:t>
            </a:r>
            <a:r>
              <a:rPr lang="en-US" altLang="zh-CN" sz="2400" i="1"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sz="2400" baseline="-25000">
                <a:ea typeface="宋体" pitchFamily="2" charset="-122"/>
                <a:sym typeface="Symbol" pitchFamily="18" charset="2"/>
              </a:rPr>
              <a:t>i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400" b="1">
                <a:ea typeface="宋体" pitchFamily="2" charset="-122"/>
                <a:sym typeface="Symbol" pitchFamily="18" charset="2"/>
              </a:rPr>
              <a:t>    do</a:t>
            </a:r>
            <a:r>
              <a:rPr lang="en-US" altLang="zh-CN" sz="240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i="1">
                <a:ea typeface="宋体" pitchFamily="2" charset="-122"/>
                <a:sym typeface="Symbol" pitchFamily="18" charset="2"/>
              </a:rPr>
              <a:t>m </a:t>
            </a:r>
            <a:r>
              <a:rPr lang="en-US" altLang="zh-CN" sz="2400">
                <a:ea typeface="宋体" pitchFamily="2" charset="-122"/>
                <a:sym typeface="Symbol" pitchFamily="18" charset="2"/>
              </a:rPr>
              <a:t> </a:t>
            </a:r>
            <a:r>
              <a:rPr lang="en-US" altLang="zh-CN" sz="2400" i="1"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400">
                <a:ea typeface="宋体" pitchFamily="2" charset="-122"/>
                <a:sym typeface="Symbol" pitchFamily="18" charset="2"/>
              </a:rPr>
              <a:t>+1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400" b="1">
                <a:ea typeface="宋体" pitchFamily="2" charset="-122"/>
                <a:sym typeface="Symbol" pitchFamily="18" charset="2"/>
              </a:rPr>
              <a:t>if</a:t>
            </a:r>
            <a:r>
              <a:rPr lang="en-US" altLang="zh-CN" sz="2400"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400" i="1"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400">
                <a:ea typeface="宋体" pitchFamily="2" charset="-122"/>
                <a:sym typeface="Symbol" pitchFamily="18" charset="2"/>
              </a:rPr>
              <a:t> &lt; </a:t>
            </a:r>
            <a:r>
              <a:rPr lang="en-US" altLang="zh-CN" sz="2400" i="1">
                <a:ea typeface="宋体" pitchFamily="2" charset="-122"/>
                <a:sym typeface="Symbol" pitchFamily="18" charset="2"/>
              </a:rPr>
              <a:t>j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400"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400" b="1"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z="240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b="1">
                <a:ea typeface="宋体" pitchFamily="2" charset="-122"/>
                <a:sym typeface="Symbol" pitchFamily="18" charset="2"/>
              </a:rPr>
              <a:t>return</a:t>
            </a:r>
            <a:r>
              <a:rPr lang="en-US" altLang="zh-CN" sz="2400">
                <a:ea typeface="宋体" pitchFamily="2" charset="-122"/>
                <a:sym typeface="Symbol" pitchFamily="18" charset="2"/>
              </a:rPr>
              <a:t> {</a:t>
            </a:r>
            <a:r>
              <a:rPr lang="en-US" altLang="zh-CN" sz="2400" i="1"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400" baseline="-25000"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400">
                <a:ea typeface="宋体" pitchFamily="2" charset="-122"/>
                <a:sym typeface="Symbol" pitchFamily="18" charset="2"/>
              </a:rPr>
              <a:t>}  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  <a:sym typeface="Symbol" pitchFamily="18" charset="2"/>
              </a:rPr>
              <a:t>                    Recursive-Activity-Selector(</a:t>
            </a:r>
            <a:r>
              <a:rPr lang="en-US" altLang="zh-CN" sz="2400" i="1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40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400" i="1"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sz="240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400" i="1"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40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400" i="1">
                <a:ea typeface="宋体" pitchFamily="2" charset="-122"/>
                <a:sym typeface="Symbol" pitchFamily="18" charset="2"/>
              </a:rPr>
              <a:t>j</a:t>
            </a:r>
            <a:r>
              <a:rPr lang="en-US" altLang="zh-CN" sz="2400">
                <a:ea typeface="宋体" pitchFamily="2" charset="-122"/>
                <a:sym typeface="Symbol" pitchFamily="18" charset="2"/>
              </a:rPr>
              <a:t>)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 startAt="6"/>
            </a:pPr>
            <a:r>
              <a:rPr lang="en-US" altLang="zh-CN" sz="2400">
                <a:ea typeface="宋体" pitchFamily="2" charset="-122"/>
                <a:sym typeface="Symbol" pitchFamily="18" charset="2"/>
              </a:rPr>
              <a:t>    else return </a:t>
            </a:r>
            <a:endParaRPr lang="en-US" altLang="zh-CN" sz="2400" b="1">
              <a:ea typeface="宋体" pitchFamily="2" charset="-122"/>
              <a:sym typeface="Symbol" pitchFamily="18" charset="2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81000" y="4572000"/>
            <a:ext cx="66532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C3300"/>
                </a:solidFill>
                <a:ea typeface="宋体" pitchFamily="2" charset="-122"/>
              </a:rPr>
              <a:t>Initial Call:</a:t>
            </a:r>
            <a:r>
              <a:rPr lang="en-US" altLang="zh-CN" u="none">
                <a:ea typeface="宋体" pitchFamily="2" charset="-122"/>
              </a:rPr>
              <a:t> Recursive-Activity-Selector (s, f, 0, n+1)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57200" y="5105400"/>
            <a:ext cx="2362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C3300"/>
                </a:solidFill>
                <a:ea typeface="宋体" pitchFamily="2" charset="-122"/>
              </a:rPr>
              <a:t>Complexity:</a:t>
            </a:r>
            <a:r>
              <a:rPr lang="en-US" altLang="zh-CN" u="none">
                <a:ea typeface="宋体" pitchFamily="2" charset="-122"/>
              </a:rPr>
              <a:t> </a:t>
            </a:r>
            <a:r>
              <a:rPr lang="en-US" altLang="zh-CN" u="none">
                <a:ea typeface="宋体" pitchFamily="2" charset="-122"/>
                <a:sym typeface="Symbol" pitchFamily="18" charset="2"/>
              </a:rPr>
              <a:t></a:t>
            </a:r>
            <a:r>
              <a:rPr lang="en-US" altLang="zh-CN" u="none">
                <a:ea typeface="宋体" pitchFamily="2" charset="-122"/>
              </a:rPr>
              <a:t>(n)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517525" y="5680075"/>
            <a:ext cx="7532688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u="none">
                <a:solidFill>
                  <a:schemeClr val="hlink"/>
                </a:solidFill>
                <a:ea typeface="宋体" pitchFamily="2" charset="-122"/>
              </a:rPr>
              <a:t>Straightforward to convert the algorithm to an iterative one.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Typical Steps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Cast the optimization problem as one in which we make a choice and are left with one subproblem to solve.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  <a:ea typeface="宋体" pitchFamily="2" charset="-122"/>
              </a:rPr>
              <a:t>Prove that there’s always an optimal solution that makes the greedy choice</a:t>
            </a:r>
            <a:r>
              <a:rPr lang="en-US" altLang="zh-CN">
                <a:ea typeface="宋体" pitchFamily="2" charset="-122"/>
              </a:rPr>
              <a:t>, so that the greedy choice is always safe.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Show that greedy choice and optimal solution to subproblem </a:t>
            </a:r>
            <a:r>
              <a:rPr lang="en-US" altLang="zh-CN">
                <a:latin typeface="MTSYN" charset="-127"/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>
                <a:latin typeface="MTSYN" charset="-127"/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optimal solution to the problem.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Make the greedy choice and </a:t>
            </a:r>
            <a:r>
              <a:rPr lang="en-US" altLang="zh-CN" b="1">
                <a:solidFill>
                  <a:srgbClr val="CC3300"/>
                </a:solidFill>
                <a:ea typeface="宋体" pitchFamily="2" charset="-122"/>
              </a:rPr>
              <a:t>solve top-down</a:t>
            </a:r>
            <a:r>
              <a:rPr lang="en-US" altLang="zh-CN">
                <a:ea typeface="宋体" pitchFamily="2" charset="-12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May have to </a:t>
            </a:r>
            <a:r>
              <a:rPr lang="en-US" altLang="zh-CN">
                <a:solidFill>
                  <a:srgbClr val="CC3300"/>
                </a:solidFill>
                <a:ea typeface="宋体" pitchFamily="2" charset="-122"/>
              </a:rPr>
              <a:t>preprocess input to put it into greedy order</a:t>
            </a:r>
            <a:r>
              <a:rPr lang="en-US" altLang="zh-CN">
                <a:ea typeface="宋体" pitchFamily="2" charset="-12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u="sng">
                <a:solidFill>
                  <a:schemeClr val="hlink"/>
                </a:solidFill>
                <a:ea typeface="宋体" pitchFamily="2" charset="-122"/>
              </a:rPr>
              <a:t>Example:</a:t>
            </a:r>
            <a:r>
              <a:rPr lang="en-US" altLang="zh-CN">
                <a:ea typeface="宋体" pitchFamily="2" charset="-122"/>
              </a:rPr>
              <a:t> Sorting activities by finish time.</a:t>
            </a:r>
          </a:p>
          <a:p>
            <a:pPr>
              <a:lnSpc>
                <a:spcPct val="90000"/>
              </a:lnSpc>
            </a:pP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88" y="228600"/>
            <a:ext cx="9142412" cy="914400"/>
          </a:xfrm>
        </p:spPr>
        <p:txBody>
          <a:bodyPr/>
          <a:lstStyle/>
          <a:p>
            <a:pPr algn="ctr"/>
            <a:r>
              <a:rPr lang="en-US" altLang="zh-CN" sz="2800" dirty="0">
                <a:ea typeface="宋体" pitchFamily="2" charset="-122"/>
              </a:rPr>
              <a:t>Activity Selection: A Greedy Algorithm</a:t>
            </a:r>
            <a:br>
              <a:rPr lang="en-US" altLang="zh-CN" sz="2800" dirty="0">
                <a:ea typeface="宋体" pitchFamily="2" charset="-122"/>
              </a:rPr>
            </a:b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8200" cy="51054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So actual algorithm is simple:</a:t>
            </a:r>
          </a:p>
          <a:p>
            <a:pPr lvl="1"/>
            <a:r>
              <a:rPr lang="en-US" altLang="zh-CN">
                <a:ea typeface="宋体" pitchFamily="2" charset="-122"/>
              </a:rPr>
              <a:t>Sort the activities by finish time</a:t>
            </a:r>
          </a:p>
          <a:p>
            <a:pPr lvl="1"/>
            <a:r>
              <a:rPr lang="en-US" altLang="zh-CN">
                <a:ea typeface="宋体" pitchFamily="2" charset="-122"/>
              </a:rPr>
              <a:t>Schedule the first activity</a:t>
            </a:r>
          </a:p>
          <a:p>
            <a:pPr lvl="1"/>
            <a:r>
              <a:rPr lang="en-US" altLang="zh-CN">
                <a:ea typeface="宋体" pitchFamily="2" charset="-122"/>
              </a:rPr>
              <a:t>Then schedule the next activity in sorted list which starts after previous activity finishes</a:t>
            </a:r>
          </a:p>
          <a:p>
            <a:pPr lvl="1"/>
            <a:r>
              <a:rPr lang="en-US" altLang="zh-CN">
                <a:ea typeface="宋体" pitchFamily="2" charset="-122"/>
              </a:rPr>
              <a:t>Repeat until no more activities</a:t>
            </a:r>
          </a:p>
          <a:p>
            <a:r>
              <a:rPr lang="en-US" altLang="zh-CN">
                <a:ea typeface="宋体" pitchFamily="2" charset="-122"/>
              </a:rPr>
              <a:t>Intuition is even more simple:</a:t>
            </a:r>
          </a:p>
          <a:p>
            <a:pPr lvl="1"/>
            <a:r>
              <a:rPr lang="en-US" altLang="zh-CN">
                <a:ea typeface="宋体" pitchFamily="2" charset="-122"/>
              </a:rPr>
              <a:t>Always pick the shortest ride available at the time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900" b="1">
                <a:latin typeface="Arial" pitchFamily="34" charset="0"/>
                <a:ea typeface="宋体" pitchFamily="2" charset="-122"/>
              </a:rPr>
              <a:t>Copyright </a:t>
            </a:r>
            <a:r>
              <a:rPr lang="en-US" altLang="zh-CN" sz="900" b="1">
                <a:latin typeface="Arial" pitchFamily="34" charset="0"/>
                <a:ea typeface="宋体" pitchFamily="2" charset="-122"/>
                <a:cs typeface="Arial" pitchFamily="34" charset="0"/>
              </a:rPr>
              <a:t>© The McGraw-Hill Companies, Inc. Permission required for reproduction or display.</a:t>
            </a:r>
            <a:endParaRPr lang="en-US" altLang="zh-CN" sz="900" b="1">
              <a:latin typeface="Arial" pitchFamily="34" charset="0"/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>
              <a:ea typeface="宋体" pitchFamily="2" charset="-122"/>
            </a:endParaRPr>
          </a:p>
        </p:txBody>
      </p:sp>
      <p:pic>
        <p:nvPicPr>
          <p:cNvPr id="24579" name="Picture 8" descr="D:\McGraw-Hill Projects\Cormen\algorithms\greedy_activity_selecto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95288"/>
            <a:ext cx="9144000" cy="615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Elements of Greedy Algorithms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Greedy-choice Property.</a:t>
            </a:r>
          </a:p>
          <a:p>
            <a:pPr lvl="1"/>
            <a:r>
              <a:rPr lang="en-US" altLang="zh-CN">
                <a:ea typeface="宋体" pitchFamily="2" charset="-122"/>
              </a:rPr>
              <a:t>A globally optimal solution can be arrived at by making a locally optimal (greedy) choice.</a:t>
            </a:r>
          </a:p>
          <a:p>
            <a:r>
              <a:rPr lang="en-US" altLang="zh-CN">
                <a:ea typeface="宋体" pitchFamily="2" charset="-122"/>
              </a:rPr>
              <a:t>Optimal Substructure.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Collecting coins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7848600" cy="3124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checkerboard has a certain number of coins on it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robot starts in the upper-left corner, and walks to the bottom left-hand corner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robot can only move in two directions: right and down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robot collects coins as it goes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You want to collect </a:t>
            </a:r>
            <a:r>
              <a:rPr lang="en-US" sz="2400" i="1" dirty="0"/>
              <a:t>all</a:t>
            </a:r>
            <a:r>
              <a:rPr lang="en-US" sz="2400" dirty="0"/>
              <a:t> the coins using the </a:t>
            </a:r>
            <a:r>
              <a:rPr lang="en-US" sz="2400" i="1" dirty="0"/>
              <a:t>minimum</a:t>
            </a:r>
            <a:r>
              <a:rPr lang="en-US" sz="2400" dirty="0"/>
              <a:t> number of robots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Example:</a:t>
            </a:r>
          </a:p>
        </p:txBody>
      </p:sp>
      <p:sp>
        <p:nvSpPr>
          <p:cNvPr id="33871" name="Rectangle 79"/>
          <p:cNvSpPr>
            <a:spLocks noGrp="1" noChangeArrowheads="1"/>
          </p:cNvSpPr>
          <p:nvPr>
            <p:ph type="body" sz="half" idx="2"/>
          </p:nvPr>
        </p:nvSpPr>
        <p:spPr>
          <a:xfrm>
            <a:off x="3276600" y="4191000"/>
            <a:ext cx="5410200" cy="2362200"/>
          </a:xfrm>
        </p:spPr>
        <p:txBody>
          <a:bodyPr/>
          <a:lstStyle/>
          <a:p>
            <a:r>
              <a:rPr lang="en-US" sz="2400"/>
              <a:t>Do you see a greedy algorithm for doing this?</a:t>
            </a:r>
          </a:p>
          <a:p>
            <a:r>
              <a:rPr lang="en-US" sz="2400"/>
              <a:t>Does the algorithm guarantee an optimal solution?</a:t>
            </a:r>
          </a:p>
          <a:p>
            <a:pPr lvl="1"/>
            <a:r>
              <a:rPr lang="en-US" sz="2000"/>
              <a:t>Can you prove it?</a:t>
            </a:r>
          </a:p>
          <a:p>
            <a:pPr lvl="1"/>
            <a:r>
              <a:rPr lang="en-US" sz="2000"/>
              <a:t>Can you find a counterexample?</a:t>
            </a:r>
          </a:p>
        </p:txBody>
      </p:sp>
      <p:grpSp>
        <p:nvGrpSpPr>
          <p:cNvPr id="33880" name="Group 88"/>
          <p:cNvGrpSpPr>
            <a:grpSpLocks/>
          </p:cNvGrpSpPr>
          <p:nvPr/>
        </p:nvGrpSpPr>
        <p:grpSpPr bwMode="auto">
          <a:xfrm>
            <a:off x="1066800" y="4572000"/>
            <a:ext cx="1828800" cy="1828800"/>
            <a:chOff x="672" y="2880"/>
            <a:chExt cx="1152" cy="1152"/>
          </a:xfrm>
        </p:grpSpPr>
        <p:sp>
          <p:nvSpPr>
            <p:cNvPr id="33796" name="Rectangle 4"/>
            <p:cNvSpPr>
              <a:spLocks noChangeArrowheads="1"/>
            </p:cNvSpPr>
            <p:nvPr/>
          </p:nvSpPr>
          <p:spPr bwMode="auto">
            <a:xfrm>
              <a:off x="672" y="288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7" name="Rectangle 5"/>
            <p:cNvSpPr>
              <a:spLocks noChangeArrowheads="1"/>
            </p:cNvSpPr>
            <p:nvPr/>
          </p:nvSpPr>
          <p:spPr bwMode="auto">
            <a:xfrm>
              <a:off x="672" y="302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8" name="Rectangle 6"/>
            <p:cNvSpPr>
              <a:spLocks noChangeArrowheads="1"/>
            </p:cNvSpPr>
            <p:nvPr/>
          </p:nvSpPr>
          <p:spPr bwMode="auto">
            <a:xfrm>
              <a:off x="672" y="316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9" name="Rectangle 7"/>
            <p:cNvSpPr>
              <a:spLocks noChangeArrowheads="1"/>
            </p:cNvSpPr>
            <p:nvPr/>
          </p:nvSpPr>
          <p:spPr bwMode="auto">
            <a:xfrm>
              <a:off x="672" y="331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0" name="Rectangle 8"/>
            <p:cNvSpPr>
              <a:spLocks noChangeArrowheads="1"/>
            </p:cNvSpPr>
            <p:nvPr/>
          </p:nvSpPr>
          <p:spPr bwMode="auto">
            <a:xfrm>
              <a:off x="672" y="345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1" name="Rectangle 9"/>
            <p:cNvSpPr>
              <a:spLocks noChangeArrowheads="1"/>
            </p:cNvSpPr>
            <p:nvPr/>
          </p:nvSpPr>
          <p:spPr bwMode="auto">
            <a:xfrm>
              <a:off x="672" y="360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2" name="Rectangle 10"/>
            <p:cNvSpPr>
              <a:spLocks noChangeArrowheads="1"/>
            </p:cNvSpPr>
            <p:nvPr/>
          </p:nvSpPr>
          <p:spPr bwMode="auto">
            <a:xfrm>
              <a:off x="672" y="37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Rectangle 11"/>
            <p:cNvSpPr>
              <a:spLocks noChangeArrowheads="1"/>
            </p:cNvSpPr>
            <p:nvPr/>
          </p:nvSpPr>
          <p:spPr bwMode="auto">
            <a:xfrm>
              <a:off x="672" y="388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4" name="Rectangle 12"/>
            <p:cNvSpPr>
              <a:spLocks noChangeArrowheads="1"/>
            </p:cNvSpPr>
            <p:nvPr/>
          </p:nvSpPr>
          <p:spPr bwMode="auto">
            <a:xfrm>
              <a:off x="816" y="288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5" name="Rectangle 13"/>
            <p:cNvSpPr>
              <a:spLocks noChangeArrowheads="1"/>
            </p:cNvSpPr>
            <p:nvPr/>
          </p:nvSpPr>
          <p:spPr bwMode="auto">
            <a:xfrm>
              <a:off x="816" y="302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Rectangle 14"/>
            <p:cNvSpPr>
              <a:spLocks noChangeArrowheads="1"/>
            </p:cNvSpPr>
            <p:nvPr/>
          </p:nvSpPr>
          <p:spPr bwMode="auto">
            <a:xfrm>
              <a:off x="816" y="316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Rectangle 15"/>
            <p:cNvSpPr>
              <a:spLocks noChangeArrowheads="1"/>
            </p:cNvSpPr>
            <p:nvPr/>
          </p:nvSpPr>
          <p:spPr bwMode="auto">
            <a:xfrm>
              <a:off x="816" y="331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Rectangle 16"/>
            <p:cNvSpPr>
              <a:spLocks noChangeArrowheads="1"/>
            </p:cNvSpPr>
            <p:nvPr/>
          </p:nvSpPr>
          <p:spPr bwMode="auto">
            <a:xfrm>
              <a:off x="816" y="345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Rectangle 17"/>
            <p:cNvSpPr>
              <a:spLocks noChangeArrowheads="1"/>
            </p:cNvSpPr>
            <p:nvPr/>
          </p:nvSpPr>
          <p:spPr bwMode="auto">
            <a:xfrm>
              <a:off x="816" y="360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Rectangle 18"/>
            <p:cNvSpPr>
              <a:spLocks noChangeArrowheads="1"/>
            </p:cNvSpPr>
            <p:nvPr/>
          </p:nvSpPr>
          <p:spPr bwMode="auto">
            <a:xfrm>
              <a:off x="816" y="37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Rectangle 19"/>
            <p:cNvSpPr>
              <a:spLocks noChangeArrowheads="1"/>
            </p:cNvSpPr>
            <p:nvPr/>
          </p:nvSpPr>
          <p:spPr bwMode="auto">
            <a:xfrm>
              <a:off x="816" y="388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Rectangle 20"/>
            <p:cNvSpPr>
              <a:spLocks noChangeArrowheads="1"/>
            </p:cNvSpPr>
            <p:nvPr/>
          </p:nvSpPr>
          <p:spPr bwMode="auto">
            <a:xfrm>
              <a:off x="960" y="288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3" name="Rectangle 21"/>
            <p:cNvSpPr>
              <a:spLocks noChangeArrowheads="1"/>
            </p:cNvSpPr>
            <p:nvPr/>
          </p:nvSpPr>
          <p:spPr bwMode="auto">
            <a:xfrm>
              <a:off x="960" y="302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4" name="Rectangle 22"/>
            <p:cNvSpPr>
              <a:spLocks noChangeArrowheads="1"/>
            </p:cNvSpPr>
            <p:nvPr/>
          </p:nvSpPr>
          <p:spPr bwMode="auto">
            <a:xfrm>
              <a:off x="960" y="316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5" name="Rectangle 23"/>
            <p:cNvSpPr>
              <a:spLocks noChangeArrowheads="1"/>
            </p:cNvSpPr>
            <p:nvPr/>
          </p:nvSpPr>
          <p:spPr bwMode="auto">
            <a:xfrm>
              <a:off x="960" y="331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6" name="Rectangle 24"/>
            <p:cNvSpPr>
              <a:spLocks noChangeArrowheads="1"/>
            </p:cNvSpPr>
            <p:nvPr/>
          </p:nvSpPr>
          <p:spPr bwMode="auto">
            <a:xfrm>
              <a:off x="960" y="345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7" name="Rectangle 25"/>
            <p:cNvSpPr>
              <a:spLocks noChangeArrowheads="1"/>
            </p:cNvSpPr>
            <p:nvPr/>
          </p:nvSpPr>
          <p:spPr bwMode="auto">
            <a:xfrm>
              <a:off x="960" y="360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8" name="Rectangle 26"/>
            <p:cNvSpPr>
              <a:spLocks noChangeArrowheads="1"/>
            </p:cNvSpPr>
            <p:nvPr/>
          </p:nvSpPr>
          <p:spPr bwMode="auto">
            <a:xfrm>
              <a:off x="960" y="37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9" name="Rectangle 27"/>
            <p:cNvSpPr>
              <a:spLocks noChangeArrowheads="1"/>
            </p:cNvSpPr>
            <p:nvPr/>
          </p:nvSpPr>
          <p:spPr bwMode="auto">
            <a:xfrm>
              <a:off x="960" y="388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Rectangle 28"/>
            <p:cNvSpPr>
              <a:spLocks noChangeArrowheads="1"/>
            </p:cNvSpPr>
            <p:nvPr/>
          </p:nvSpPr>
          <p:spPr bwMode="auto">
            <a:xfrm>
              <a:off x="1104" y="288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1" name="Rectangle 29"/>
            <p:cNvSpPr>
              <a:spLocks noChangeArrowheads="1"/>
            </p:cNvSpPr>
            <p:nvPr/>
          </p:nvSpPr>
          <p:spPr bwMode="auto">
            <a:xfrm>
              <a:off x="1104" y="302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Rectangle 30"/>
            <p:cNvSpPr>
              <a:spLocks noChangeArrowheads="1"/>
            </p:cNvSpPr>
            <p:nvPr/>
          </p:nvSpPr>
          <p:spPr bwMode="auto">
            <a:xfrm>
              <a:off x="1104" y="316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3" name="Rectangle 31"/>
            <p:cNvSpPr>
              <a:spLocks noChangeArrowheads="1"/>
            </p:cNvSpPr>
            <p:nvPr/>
          </p:nvSpPr>
          <p:spPr bwMode="auto">
            <a:xfrm>
              <a:off x="1104" y="331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4" name="Rectangle 32"/>
            <p:cNvSpPr>
              <a:spLocks noChangeArrowheads="1"/>
            </p:cNvSpPr>
            <p:nvPr/>
          </p:nvSpPr>
          <p:spPr bwMode="auto">
            <a:xfrm>
              <a:off x="1104" y="345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5" name="Rectangle 33"/>
            <p:cNvSpPr>
              <a:spLocks noChangeArrowheads="1"/>
            </p:cNvSpPr>
            <p:nvPr/>
          </p:nvSpPr>
          <p:spPr bwMode="auto">
            <a:xfrm>
              <a:off x="1104" y="360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6" name="Rectangle 34"/>
            <p:cNvSpPr>
              <a:spLocks noChangeArrowheads="1"/>
            </p:cNvSpPr>
            <p:nvPr/>
          </p:nvSpPr>
          <p:spPr bwMode="auto">
            <a:xfrm>
              <a:off x="1104" y="37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7" name="Rectangle 35"/>
            <p:cNvSpPr>
              <a:spLocks noChangeArrowheads="1"/>
            </p:cNvSpPr>
            <p:nvPr/>
          </p:nvSpPr>
          <p:spPr bwMode="auto">
            <a:xfrm>
              <a:off x="1104" y="388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8" name="Rectangle 36"/>
            <p:cNvSpPr>
              <a:spLocks noChangeArrowheads="1"/>
            </p:cNvSpPr>
            <p:nvPr/>
          </p:nvSpPr>
          <p:spPr bwMode="auto">
            <a:xfrm>
              <a:off x="1248" y="288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9" name="Rectangle 37"/>
            <p:cNvSpPr>
              <a:spLocks noChangeArrowheads="1"/>
            </p:cNvSpPr>
            <p:nvPr/>
          </p:nvSpPr>
          <p:spPr bwMode="auto">
            <a:xfrm>
              <a:off x="1248" y="302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0" name="Rectangle 38"/>
            <p:cNvSpPr>
              <a:spLocks noChangeArrowheads="1"/>
            </p:cNvSpPr>
            <p:nvPr/>
          </p:nvSpPr>
          <p:spPr bwMode="auto">
            <a:xfrm>
              <a:off x="1248" y="316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1" name="Rectangle 39"/>
            <p:cNvSpPr>
              <a:spLocks noChangeArrowheads="1"/>
            </p:cNvSpPr>
            <p:nvPr/>
          </p:nvSpPr>
          <p:spPr bwMode="auto">
            <a:xfrm>
              <a:off x="1248" y="331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2" name="Rectangle 40"/>
            <p:cNvSpPr>
              <a:spLocks noChangeArrowheads="1"/>
            </p:cNvSpPr>
            <p:nvPr/>
          </p:nvSpPr>
          <p:spPr bwMode="auto">
            <a:xfrm>
              <a:off x="1248" y="345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3" name="Rectangle 41"/>
            <p:cNvSpPr>
              <a:spLocks noChangeArrowheads="1"/>
            </p:cNvSpPr>
            <p:nvPr/>
          </p:nvSpPr>
          <p:spPr bwMode="auto">
            <a:xfrm>
              <a:off x="1248" y="360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4" name="Rectangle 42"/>
            <p:cNvSpPr>
              <a:spLocks noChangeArrowheads="1"/>
            </p:cNvSpPr>
            <p:nvPr/>
          </p:nvSpPr>
          <p:spPr bwMode="auto">
            <a:xfrm>
              <a:off x="1248" y="37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5" name="Rectangle 43"/>
            <p:cNvSpPr>
              <a:spLocks noChangeArrowheads="1"/>
            </p:cNvSpPr>
            <p:nvPr/>
          </p:nvSpPr>
          <p:spPr bwMode="auto">
            <a:xfrm>
              <a:off x="1248" y="388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6" name="Rectangle 44"/>
            <p:cNvSpPr>
              <a:spLocks noChangeArrowheads="1"/>
            </p:cNvSpPr>
            <p:nvPr/>
          </p:nvSpPr>
          <p:spPr bwMode="auto">
            <a:xfrm>
              <a:off x="1392" y="288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7" name="Rectangle 45"/>
            <p:cNvSpPr>
              <a:spLocks noChangeArrowheads="1"/>
            </p:cNvSpPr>
            <p:nvPr/>
          </p:nvSpPr>
          <p:spPr bwMode="auto">
            <a:xfrm>
              <a:off x="1392" y="302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8" name="Rectangle 46"/>
            <p:cNvSpPr>
              <a:spLocks noChangeArrowheads="1"/>
            </p:cNvSpPr>
            <p:nvPr/>
          </p:nvSpPr>
          <p:spPr bwMode="auto">
            <a:xfrm>
              <a:off x="1392" y="316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9" name="Rectangle 47"/>
            <p:cNvSpPr>
              <a:spLocks noChangeArrowheads="1"/>
            </p:cNvSpPr>
            <p:nvPr/>
          </p:nvSpPr>
          <p:spPr bwMode="auto">
            <a:xfrm>
              <a:off x="1392" y="331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0" name="Rectangle 48"/>
            <p:cNvSpPr>
              <a:spLocks noChangeArrowheads="1"/>
            </p:cNvSpPr>
            <p:nvPr/>
          </p:nvSpPr>
          <p:spPr bwMode="auto">
            <a:xfrm>
              <a:off x="1392" y="345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1" name="Rectangle 49"/>
            <p:cNvSpPr>
              <a:spLocks noChangeArrowheads="1"/>
            </p:cNvSpPr>
            <p:nvPr/>
          </p:nvSpPr>
          <p:spPr bwMode="auto">
            <a:xfrm>
              <a:off x="1392" y="360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2" name="Rectangle 50"/>
            <p:cNvSpPr>
              <a:spLocks noChangeArrowheads="1"/>
            </p:cNvSpPr>
            <p:nvPr/>
          </p:nvSpPr>
          <p:spPr bwMode="auto">
            <a:xfrm>
              <a:off x="1392" y="37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3" name="Rectangle 51"/>
            <p:cNvSpPr>
              <a:spLocks noChangeArrowheads="1"/>
            </p:cNvSpPr>
            <p:nvPr/>
          </p:nvSpPr>
          <p:spPr bwMode="auto">
            <a:xfrm>
              <a:off x="1392" y="388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4" name="Rectangle 52"/>
            <p:cNvSpPr>
              <a:spLocks noChangeArrowheads="1"/>
            </p:cNvSpPr>
            <p:nvPr/>
          </p:nvSpPr>
          <p:spPr bwMode="auto">
            <a:xfrm>
              <a:off x="1536" y="288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5" name="Rectangle 53"/>
            <p:cNvSpPr>
              <a:spLocks noChangeArrowheads="1"/>
            </p:cNvSpPr>
            <p:nvPr/>
          </p:nvSpPr>
          <p:spPr bwMode="auto">
            <a:xfrm>
              <a:off x="1536" y="302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6" name="Rectangle 54"/>
            <p:cNvSpPr>
              <a:spLocks noChangeArrowheads="1"/>
            </p:cNvSpPr>
            <p:nvPr/>
          </p:nvSpPr>
          <p:spPr bwMode="auto">
            <a:xfrm>
              <a:off x="1536" y="316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7" name="Rectangle 55"/>
            <p:cNvSpPr>
              <a:spLocks noChangeArrowheads="1"/>
            </p:cNvSpPr>
            <p:nvPr/>
          </p:nvSpPr>
          <p:spPr bwMode="auto">
            <a:xfrm>
              <a:off x="1536" y="331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8" name="Rectangle 56"/>
            <p:cNvSpPr>
              <a:spLocks noChangeArrowheads="1"/>
            </p:cNvSpPr>
            <p:nvPr/>
          </p:nvSpPr>
          <p:spPr bwMode="auto">
            <a:xfrm>
              <a:off x="1536" y="345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9" name="Rectangle 57"/>
            <p:cNvSpPr>
              <a:spLocks noChangeArrowheads="1"/>
            </p:cNvSpPr>
            <p:nvPr/>
          </p:nvSpPr>
          <p:spPr bwMode="auto">
            <a:xfrm>
              <a:off x="1536" y="360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0" name="Rectangle 58"/>
            <p:cNvSpPr>
              <a:spLocks noChangeArrowheads="1"/>
            </p:cNvSpPr>
            <p:nvPr/>
          </p:nvSpPr>
          <p:spPr bwMode="auto">
            <a:xfrm>
              <a:off x="1536" y="37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1" name="Rectangle 59"/>
            <p:cNvSpPr>
              <a:spLocks noChangeArrowheads="1"/>
            </p:cNvSpPr>
            <p:nvPr/>
          </p:nvSpPr>
          <p:spPr bwMode="auto">
            <a:xfrm>
              <a:off x="1536" y="388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2" name="Rectangle 60"/>
            <p:cNvSpPr>
              <a:spLocks noChangeArrowheads="1"/>
            </p:cNvSpPr>
            <p:nvPr/>
          </p:nvSpPr>
          <p:spPr bwMode="auto">
            <a:xfrm>
              <a:off x="1680" y="288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3" name="Rectangle 61"/>
            <p:cNvSpPr>
              <a:spLocks noChangeArrowheads="1"/>
            </p:cNvSpPr>
            <p:nvPr/>
          </p:nvSpPr>
          <p:spPr bwMode="auto">
            <a:xfrm>
              <a:off x="1680" y="302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4" name="Rectangle 62"/>
            <p:cNvSpPr>
              <a:spLocks noChangeArrowheads="1"/>
            </p:cNvSpPr>
            <p:nvPr/>
          </p:nvSpPr>
          <p:spPr bwMode="auto">
            <a:xfrm>
              <a:off x="1680" y="316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5" name="Rectangle 63"/>
            <p:cNvSpPr>
              <a:spLocks noChangeArrowheads="1"/>
            </p:cNvSpPr>
            <p:nvPr/>
          </p:nvSpPr>
          <p:spPr bwMode="auto">
            <a:xfrm>
              <a:off x="1680" y="3312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6" name="Rectangle 64"/>
            <p:cNvSpPr>
              <a:spLocks noChangeArrowheads="1"/>
            </p:cNvSpPr>
            <p:nvPr/>
          </p:nvSpPr>
          <p:spPr bwMode="auto">
            <a:xfrm>
              <a:off x="1680" y="3456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7" name="Rectangle 65"/>
            <p:cNvSpPr>
              <a:spLocks noChangeArrowheads="1"/>
            </p:cNvSpPr>
            <p:nvPr/>
          </p:nvSpPr>
          <p:spPr bwMode="auto">
            <a:xfrm>
              <a:off x="1680" y="3600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8" name="Rectangle 66"/>
            <p:cNvSpPr>
              <a:spLocks noChangeArrowheads="1"/>
            </p:cNvSpPr>
            <p:nvPr/>
          </p:nvSpPr>
          <p:spPr bwMode="auto">
            <a:xfrm>
              <a:off x="1680" y="3744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9" name="Rectangle 67"/>
            <p:cNvSpPr>
              <a:spLocks noChangeArrowheads="1"/>
            </p:cNvSpPr>
            <p:nvPr/>
          </p:nvSpPr>
          <p:spPr bwMode="auto">
            <a:xfrm>
              <a:off x="1680" y="3888"/>
              <a:ext cx="144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0" name="Oval 68"/>
            <p:cNvSpPr>
              <a:spLocks noChangeArrowheads="1"/>
            </p:cNvSpPr>
            <p:nvPr/>
          </p:nvSpPr>
          <p:spPr bwMode="auto">
            <a:xfrm>
              <a:off x="1413" y="3045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1" name="Oval 69"/>
            <p:cNvSpPr>
              <a:spLocks noChangeArrowheads="1"/>
            </p:cNvSpPr>
            <p:nvPr/>
          </p:nvSpPr>
          <p:spPr bwMode="auto">
            <a:xfrm>
              <a:off x="1694" y="3195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2" name="Oval 70"/>
            <p:cNvSpPr>
              <a:spLocks noChangeArrowheads="1"/>
            </p:cNvSpPr>
            <p:nvPr/>
          </p:nvSpPr>
          <p:spPr bwMode="auto">
            <a:xfrm>
              <a:off x="974" y="3189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3" name="Oval 71"/>
            <p:cNvSpPr>
              <a:spLocks noChangeArrowheads="1"/>
            </p:cNvSpPr>
            <p:nvPr/>
          </p:nvSpPr>
          <p:spPr bwMode="auto">
            <a:xfrm>
              <a:off x="1126" y="3334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4" name="Oval 72"/>
            <p:cNvSpPr>
              <a:spLocks noChangeArrowheads="1"/>
            </p:cNvSpPr>
            <p:nvPr/>
          </p:nvSpPr>
          <p:spPr bwMode="auto">
            <a:xfrm>
              <a:off x="981" y="3479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5" name="Oval 73"/>
            <p:cNvSpPr>
              <a:spLocks noChangeArrowheads="1"/>
            </p:cNvSpPr>
            <p:nvPr/>
          </p:nvSpPr>
          <p:spPr bwMode="auto">
            <a:xfrm>
              <a:off x="1426" y="3344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6" name="Oval 74"/>
            <p:cNvSpPr>
              <a:spLocks noChangeArrowheads="1"/>
            </p:cNvSpPr>
            <p:nvPr/>
          </p:nvSpPr>
          <p:spPr bwMode="auto">
            <a:xfrm>
              <a:off x="1424" y="3482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7" name="Oval 75"/>
            <p:cNvSpPr>
              <a:spLocks noChangeArrowheads="1"/>
            </p:cNvSpPr>
            <p:nvPr/>
          </p:nvSpPr>
          <p:spPr bwMode="auto">
            <a:xfrm>
              <a:off x="1707" y="3627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8" name="Oval 76"/>
            <p:cNvSpPr>
              <a:spLocks noChangeArrowheads="1"/>
            </p:cNvSpPr>
            <p:nvPr/>
          </p:nvSpPr>
          <p:spPr bwMode="auto">
            <a:xfrm>
              <a:off x="1413" y="3909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9" name="Oval 77"/>
            <p:cNvSpPr>
              <a:spLocks noChangeArrowheads="1"/>
            </p:cNvSpPr>
            <p:nvPr/>
          </p:nvSpPr>
          <p:spPr bwMode="auto">
            <a:xfrm>
              <a:off x="1558" y="3909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2" name="Line 80"/>
            <p:cNvSpPr>
              <a:spLocks noChangeShapeType="1"/>
            </p:cNvSpPr>
            <p:nvPr/>
          </p:nvSpPr>
          <p:spPr bwMode="auto">
            <a:xfrm>
              <a:off x="720" y="2982"/>
              <a:ext cx="0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73" name="Line 81"/>
            <p:cNvSpPr>
              <a:spLocks noChangeShapeType="1"/>
            </p:cNvSpPr>
            <p:nvPr/>
          </p:nvSpPr>
          <p:spPr bwMode="auto">
            <a:xfrm flipH="1">
              <a:off x="720" y="2982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74" name="Line 82"/>
            <p:cNvSpPr>
              <a:spLocks noChangeShapeType="1"/>
            </p:cNvSpPr>
            <p:nvPr/>
          </p:nvSpPr>
          <p:spPr bwMode="auto">
            <a:xfrm>
              <a:off x="768" y="2982"/>
              <a:ext cx="0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75" name="Line 83"/>
            <p:cNvSpPr>
              <a:spLocks noChangeShapeType="1"/>
            </p:cNvSpPr>
            <p:nvPr/>
          </p:nvSpPr>
          <p:spPr bwMode="auto">
            <a:xfrm>
              <a:off x="720" y="2955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76" name="Line 84"/>
            <p:cNvSpPr>
              <a:spLocks noChangeShapeType="1"/>
            </p:cNvSpPr>
            <p:nvPr/>
          </p:nvSpPr>
          <p:spPr bwMode="auto">
            <a:xfrm flipV="1">
              <a:off x="744" y="2928"/>
              <a:ext cx="0" cy="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77" name="Oval 85"/>
            <p:cNvSpPr>
              <a:spLocks noChangeArrowheads="1"/>
            </p:cNvSpPr>
            <p:nvPr/>
          </p:nvSpPr>
          <p:spPr bwMode="auto">
            <a:xfrm>
              <a:off x="720" y="2913"/>
              <a:ext cx="48" cy="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8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8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bldLvl="4" autoUpdateAnimBg="0"/>
      <p:bldP spid="33871" grpId="0" build="p" bldLvl="4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667000"/>
            <a:ext cx="7793037" cy="685800"/>
          </a:xfrm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dirty="0"/>
              <a:t>The End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7002EE-0572-4CF9-8944-B28588E20D31}"/>
              </a:ext>
            </a:extLst>
          </p:cNvPr>
          <p:cNvSpPr/>
          <p:nvPr/>
        </p:nvSpPr>
        <p:spPr>
          <a:xfrm>
            <a:off x="457200" y="1056042"/>
            <a:ext cx="8686800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dirty="0"/>
              <a:t>Implement any algorithm which follow greedy strategy.</a:t>
            </a:r>
          </a:p>
          <a:p>
            <a:pPr>
              <a:lnSpc>
                <a:spcPct val="90000"/>
              </a:lnSpc>
            </a:pPr>
            <a:endParaRPr lang="en-US" sz="4800" dirty="0"/>
          </a:p>
          <a:p>
            <a:pPr>
              <a:lnSpc>
                <a:spcPct val="90000"/>
              </a:lnSpc>
            </a:pPr>
            <a:r>
              <a:rPr lang="en-US" sz="4800" dirty="0"/>
              <a:t>Remaining Tasks:</a:t>
            </a:r>
          </a:p>
          <a:p>
            <a:pPr marL="914400" indent="-914400">
              <a:lnSpc>
                <a:spcPct val="90000"/>
              </a:lnSpc>
              <a:buAutoNum type="arabicPeriod"/>
            </a:pPr>
            <a:r>
              <a:rPr lang="en-US" sz="4800" dirty="0"/>
              <a:t>Quick Sort</a:t>
            </a:r>
          </a:p>
          <a:p>
            <a:pPr marL="914400" indent="-914400">
              <a:lnSpc>
                <a:spcPct val="90000"/>
              </a:lnSpc>
              <a:buAutoNum type="arabicPeriod"/>
            </a:pPr>
            <a:r>
              <a:rPr lang="en-US" sz="4800" dirty="0"/>
              <a:t>0/1 and fractional Knapsack Problem</a:t>
            </a:r>
          </a:p>
          <a:p>
            <a:pPr marL="914400" indent="-914400">
              <a:lnSpc>
                <a:spcPct val="90000"/>
              </a:lnSpc>
              <a:buAutoNum type="arabicPeriod"/>
            </a:pPr>
            <a:r>
              <a:rPr lang="en-US" sz="4800" dirty="0"/>
              <a:t>Dynamic Programming: LCS </a:t>
            </a:r>
          </a:p>
        </p:txBody>
      </p:sp>
    </p:spTree>
    <p:extLst>
      <p:ext uri="{BB962C8B-B14F-4D97-AF65-F5344CB8AC3E}">
        <p14:creationId xmlns:p14="http://schemas.microsoft.com/office/powerpoint/2010/main" val="649543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0BBDFCE-C977-481E-99B8-641EB77D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722794"/>
              </p:ext>
            </p:extLst>
          </p:nvPr>
        </p:nvGraphicFramePr>
        <p:xfrm>
          <a:off x="1295400" y="1447800"/>
          <a:ext cx="4779816" cy="2355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636">
                  <a:extLst>
                    <a:ext uri="{9D8B030D-6E8A-4147-A177-3AD203B41FA5}">
                      <a16:colId xmlns:a16="http://schemas.microsoft.com/office/drawing/2014/main" val="2352690736"/>
                    </a:ext>
                  </a:extLst>
                </a:gridCol>
                <a:gridCol w="796636">
                  <a:extLst>
                    <a:ext uri="{9D8B030D-6E8A-4147-A177-3AD203B41FA5}">
                      <a16:colId xmlns:a16="http://schemas.microsoft.com/office/drawing/2014/main" val="3620398523"/>
                    </a:ext>
                  </a:extLst>
                </a:gridCol>
                <a:gridCol w="796636">
                  <a:extLst>
                    <a:ext uri="{9D8B030D-6E8A-4147-A177-3AD203B41FA5}">
                      <a16:colId xmlns:a16="http://schemas.microsoft.com/office/drawing/2014/main" val="1124924743"/>
                    </a:ext>
                  </a:extLst>
                </a:gridCol>
                <a:gridCol w="796636">
                  <a:extLst>
                    <a:ext uri="{9D8B030D-6E8A-4147-A177-3AD203B41FA5}">
                      <a16:colId xmlns:a16="http://schemas.microsoft.com/office/drawing/2014/main" val="824713233"/>
                    </a:ext>
                  </a:extLst>
                </a:gridCol>
                <a:gridCol w="796636">
                  <a:extLst>
                    <a:ext uri="{9D8B030D-6E8A-4147-A177-3AD203B41FA5}">
                      <a16:colId xmlns:a16="http://schemas.microsoft.com/office/drawing/2014/main" val="548083443"/>
                    </a:ext>
                  </a:extLst>
                </a:gridCol>
                <a:gridCol w="796636">
                  <a:extLst>
                    <a:ext uri="{9D8B030D-6E8A-4147-A177-3AD203B41FA5}">
                      <a16:colId xmlns:a16="http://schemas.microsoft.com/office/drawing/2014/main" val="936952302"/>
                    </a:ext>
                  </a:extLst>
                </a:gridCol>
              </a:tblGrid>
              <a:tr h="3925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804097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080049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316705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828646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466401"/>
                  </a:ext>
                </a:extLst>
              </a:tr>
              <a:tr h="39254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578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FB3B402-A698-4307-A9A9-80D024C4AAD8}"/>
              </a:ext>
            </a:extLst>
          </p:cNvPr>
          <p:cNvSpPr/>
          <p:nvPr/>
        </p:nvSpPr>
        <p:spPr>
          <a:xfrm>
            <a:off x="1268896" y="4559615"/>
            <a:ext cx="49244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1. </a:t>
            </a:r>
          </a:p>
          <a:p>
            <a:r>
              <a:rPr lang="en-US" dirty="0"/>
              <a:t>2.</a:t>
            </a:r>
          </a:p>
          <a:p>
            <a:r>
              <a:rPr lang="en-US" dirty="0"/>
              <a:t>3.</a:t>
            </a:r>
          </a:p>
          <a:p>
            <a:r>
              <a:rPr lang="en-US" dirty="0"/>
              <a:t>4.</a:t>
            </a:r>
          </a:p>
          <a:p>
            <a:r>
              <a:rPr lang="en-US" dirty="0"/>
              <a:t>5.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617AED-7EE3-4DDB-9F29-0CEC47FC87E6}"/>
              </a:ext>
            </a:extLst>
          </p:cNvPr>
          <p:cNvSpPr/>
          <p:nvPr/>
        </p:nvSpPr>
        <p:spPr>
          <a:xfrm>
            <a:off x="2819400" y="986135"/>
            <a:ext cx="1021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Matrix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FC4636-45E8-4A4A-9920-C07E0495354E}"/>
              </a:ext>
            </a:extLst>
          </p:cNvPr>
          <p:cNvSpPr/>
          <p:nvPr/>
        </p:nvSpPr>
        <p:spPr>
          <a:xfrm>
            <a:off x="1268896" y="3927733"/>
            <a:ext cx="3145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Threshold Value &gt; 0.40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1A8EE-4D05-4C6D-ADAA-1F1384B6A1E9}"/>
              </a:ext>
            </a:extLst>
          </p:cNvPr>
          <p:cNvSpPr/>
          <p:nvPr/>
        </p:nvSpPr>
        <p:spPr>
          <a:xfrm>
            <a:off x="2438400" y="359627"/>
            <a:ext cx="2191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Greedy Strategy</a:t>
            </a:r>
          </a:p>
        </p:txBody>
      </p:sp>
    </p:spTree>
    <p:extLst>
      <p:ext uri="{BB962C8B-B14F-4D97-AF65-F5344CB8AC3E}">
        <p14:creationId xmlns:p14="http://schemas.microsoft.com/office/powerpoint/2010/main" val="175780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EE1B-3155-4978-AC66-DBC1CACF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method not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BF148-B015-4F5A-BBF7-70116CF53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Programming </a:t>
            </a:r>
          </a:p>
          <a:p>
            <a:r>
              <a:rPr lang="en-US" dirty="0"/>
              <a:t>Integer Programming</a:t>
            </a:r>
          </a:p>
          <a:p>
            <a:r>
              <a:rPr lang="en-US" dirty="0"/>
              <a:t>Simulated Annealing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Genetic Algorithms</a:t>
            </a:r>
          </a:p>
          <a:p>
            <a:r>
              <a:rPr lang="en-US" dirty="0"/>
              <a:t>Tabu Search</a:t>
            </a:r>
          </a:p>
        </p:txBody>
      </p:sp>
    </p:spTree>
    <p:extLst>
      <p:ext uri="{BB962C8B-B14F-4D97-AF65-F5344CB8AC3E}">
        <p14:creationId xmlns:p14="http://schemas.microsoft.com/office/powerpoint/2010/main" val="3178178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Optimization problems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  <a:noFill/>
          <a:ln/>
        </p:spPr>
        <p:txBody>
          <a:bodyPr lIns="90488" tIns="44450" rIns="90488" bIns="44450"/>
          <a:lstStyle/>
          <a:p>
            <a:r>
              <a:rPr lang="en-US" dirty="0"/>
              <a:t>An </a:t>
            </a:r>
            <a:r>
              <a:rPr lang="en-US" dirty="0">
                <a:solidFill>
                  <a:schemeClr val="tx2"/>
                </a:solidFill>
              </a:rPr>
              <a:t>optimization problem</a:t>
            </a:r>
            <a:r>
              <a:rPr lang="en-US" dirty="0"/>
              <a:t> is one in which you want to find, not just </a:t>
            </a:r>
            <a:r>
              <a:rPr lang="en-US" i="1" dirty="0"/>
              <a:t>a</a:t>
            </a:r>
            <a:r>
              <a:rPr lang="en-US" dirty="0"/>
              <a:t> solution, but the </a:t>
            </a:r>
            <a:r>
              <a:rPr lang="en-US" i="1" dirty="0"/>
              <a:t>best</a:t>
            </a:r>
            <a:r>
              <a:rPr lang="en-US" dirty="0"/>
              <a:t> solution</a:t>
            </a:r>
          </a:p>
          <a:p>
            <a:r>
              <a:rPr lang="en-US" dirty="0"/>
              <a:t>A problem in which some functions(called the optimization or objective function) is to be optimized(usually minimized or maximized) subject to some constraints</a:t>
            </a:r>
          </a:p>
          <a:p>
            <a:r>
              <a:rPr lang="en-US" dirty="0"/>
              <a:t>A “greedy algorithm” sometimes works well for optimization problems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1821-B80A-42BB-87E3-216626EA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3F99-8159-42E7-B128-26D040FCA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</a:rPr>
              <a:t>greedy algorithm</a:t>
            </a:r>
            <a:r>
              <a:rPr lang="en-US" dirty="0"/>
              <a:t> works in phases. At each phase:</a:t>
            </a:r>
          </a:p>
          <a:p>
            <a:pPr lvl="1"/>
            <a:r>
              <a:rPr lang="en-US" dirty="0"/>
              <a:t>You take the best you can get right now, without regard for future consequences</a:t>
            </a:r>
          </a:p>
          <a:p>
            <a:pPr lvl="1"/>
            <a:r>
              <a:rPr lang="en-US" dirty="0"/>
              <a:t>You hope that by choosing a </a:t>
            </a:r>
            <a:r>
              <a:rPr lang="en-US" i="1" dirty="0"/>
              <a:t>local</a:t>
            </a:r>
            <a:r>
              <a:rPr lang="en-US" dirty="0"/>
              <a:t> optimum at each step, you will end up at a </a:t>
            </a:r>
            <a:r>
              <a:rPr lang="en-US" i="1" dirty="0"/>
              <a:t>global</a:t>
            </a:r>
            <a:r>
              <a:rPr lang="en-US" dirty="0"/>
              <a:t> optimum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1E315-7F95-45B3-930B-54A63986C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585953"/>
            <a:ext cx="5867400" cy="306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dirty="0"/>
              <a:t>Example: Make money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51816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dirty="0"/>
              <a:t>Suppose you have a friend who has a lot of coins including $5, $10, $20.</a:t>
            </a:r>
          </a:p>
          <a:p>
            <a:pPr>
              <a:lnSpc>
                <a:spcPct val="90000"/>
              </a:lnSpc>
            </a:pPr>
            <a:r>
              <a:rPr lang="en-US" dirty="0"/>
              <a:t>You need only $35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Example: To make $35, you can choose: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5+ 5+ 5+ 5+ 5+ 5+ 5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20+5+5+5, to make 35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10+10+5+10, to make 35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20+10+5</a:t>
            </a:r>
          </a:p>
          <a:p>
            <a:pPr>
              <a:lnSpc>
                <a:spcPct val="90000"/>
              </a:lnSpc>
            </a:pPr>
            <a:r>
              <a:rPr lang="en-US" dirty="0"/>
              <a:t>Your friend agree to give you the minimum number of coins </a:t>
            </a:r>
          </a:p>
          <a:p>
            <a:pPr>
              <a:lnSpc>
                <a:spcPct val="90000"/>
              </a:lnSpc>
            </a:pPr>
            <a:r>
              <a:rPr lang="en-US" dirty="0"/>
              <a:t>A greedy algorithm would do this would be: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At each step, take the largest possible bill or coin that does not overshoot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A failure of the greedy algorithm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51054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/>
              <a:t>In some (fictional) monetary system, “krons” come in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1</a:t>
            </a:r>
            <a:r>
              <a:rPr lang="en-US"/>
              <a:t> kron,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7</a:t>
            </a:r>
            <a:r>
              <a:rPr lang="en-US"/>
              <a:t> kron, and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10</a:t>
            </a:r>
            <a:r>
              <a:rPr lang="en-US"/>
              <a:t> kron coins</a:t>
            </a:r>
          </a:p>
          <a:p>
            <a:pPr>
              <a:lnSpc>
                <a:spcPct val="90000"/>
              </a:lnSpc>
            </a:pPr>
            <a:r>
              <a:rPr lang="en-US"/>
              <a:t>Using a greedy algorithm to count out 15 krons, you would get</a:t>
            </a:r>
          </a:p>
          <a:p>
            <a:pPr lvl="1">
              <a:lnSpc>
                <a:spcPct val="90000"/>
              </a:lnSpc>
            </a:pPr>
            <a:r>
              <a:rPr lang="en-US"/>
              <a:t>A 10 kron piece</a:t>
            </a:r>
          </a:p>
          <a:p>
            <a:pPr lvl="1">
              <a:lnSpc>
                <a:spcPct val="90000"/>
              </a:lnSpc>
            </a:pPr>
            <a:r>
              <a:rPr lang="en-US"/>
              <a:t>Five 1 kron pieces, for a total of 15 krons</a:t>
            </a:r>
          </a:p>
          <a:p>
            <a:pPr lvl="1">
              <a:lnSpc>
                <a:spcPct val="90000"/>
              </a:lnSpc>
            </a:pPr>
            <a:r>
              <a:rPr lang="en-US"/>
              <a:t>This requires six coins</a:t>
            </a:r>
          </a:p>
          <a:p>
            <a:pPr>
              <a:lnSpc>
                <a:spcPct val="90000"/>
              </a:lnSpc>
            </a:pPr>
            <a:r>
              <a:rPr lang="en-US"/>
              <a:t>A better solution would be to use two 7 kron pieces and one 1 kron piece</a:t>
            </a:r>
          </a:p>
          <a:p>
            <a:pPr lvl="1">
              <a:lnSpc>
                <a:spcPct val="90000"/>
              </a:lnSpc>
            </a:pPr>
            <a:r>
              <a:rPr lang="en-US"/>
              <a:t>This only requires three coins</a:t>
            </a:r>
          </a:p>
          <a:p>
            <a:pPr>
              <a:lnSpc>
                <a:spcPct val="90000"/>
              </a:lnSpc>
            </a:pPr>
            <a:r>
              <a:rPr lang="en-US"/>
              <a:t>The greedy algorithm results in a solution, but not in an optimal solution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A scheduling problem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2116138"/>
          </a:xfrm>
          <a:noFill/>
          <a:ln/>
        </p:spPr>
        <p:txBody>
          <a:bodyPr lIns="90488" tIns="44450" rIns="90488" bIns="44450"/>
          <a:lstStyle/>
          <a:p>
            <a:r>
              <a:rPr lang="en-US" sz="2400"/>
              <a:t>You have to run nine jobs, with running times of 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3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5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6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10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11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14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15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18</a:t>
            </a:r>
            <a:r>
              <a:rPr lang="en-US" sz="2400"/>
              <a:t>, and 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20</a:t>
            </a:r>
            <a:r>
              <a:rPr lang="en-US" sz="2400"/>
              <a:t> minutes</a:t>
            </a:r>
          </a:p>
          <a:p>
            <a:r>
              <a:rPr lang="en-US" sz="2400"/>
              <a:t>You have three processors on which you can run these jobs</a:t>
            </a:r>
          </a:p>
          <a:p>
            <a:r>
              <a:rPr lang="en-US" sz="2400"/>
              <a:t>You decide to do the longest-running jobs first, on whatever processor is available</a:t>
            </a:r>
          </a:p>
        </p:txBody>
      </p:sp>
      <p:grpSp>
        <p:nvGrpSpPr>
          <p:cNvPr id="12296" name="Group 8"/>
          <p:cNvGrpSpPr>
            <a:grpSpLocks/>
          </p:cNvGrpSpPr>
          <p:nvPr/>
        </p:nvGrpSpPr>
        <p:grpSpPr bwMode="auto">
          <a:xfrm>
            <a:off x="1219200" y="3657600"/>
            <a:ext cx="3802063" cy="382588"/>
            <a:chOff x="768" y="2304"/>
            <a:chExt cx="2395" cy="241"/>
          </a:xfrm>
        </p:grpSpPr>
        <p:sp>
          <p:nvSpPr>
            <p:cNvPr id="12294" name="Freeform 6"/>
            <p:cNvSpPr>
              <a:spLocks/>
            </p:cNvSpPr>
            <p:nvPr/>
          </p:nvSpPr>
          <p:spPr bwMode="auto">
            <a:xfrm>
              <a:off x="768" y="2304"/>
              <a:ext cx="2395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2394" y="240"/>
                </a:cxn>
                <a:cxn ang="0">
                  <a:pos x="2394" y="0"/>
                </a:cxn>
                <a:cxn ang="0">
                  <a:pos x="0" y="0"/>
                </a:cxn>
              </a:cxnLst>
              <a:rect l="0" t="0" r="r" b="b"/>
              <a:pathLst>
                <a:path w="2395" h="241">
                  <a:moveTo>
                    <a:pt x="0" y="0"/>
                  </a:moveTo>
                  <a:lnTo>
                    <a:pt x="0" y="240"/>
                  </a:lnTo>
                  <a:lnTo>
                    <a:pt x="2394" y="240"/>
                  </a:lnTo>
                  <a:lnTo>
                    <a:pt x="2394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829" y="2336"/>
              <a:ext cx="2272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20</a:t>
              </a:r>
            </a:p>
          </p:txBody>
        </p:sp>
      </p:grpSp>
      <p:grpSp>
        <p:nvGrpSpPr>
          <p:cNvPr id="12299" name="Group 11"/>
          <p:cNvGrpSpPr>
            <a:grpSpLocks/>
          </p:cNvGrpSpPr>
          <p:nvPr/>
        </p:nvGrpSpPr>
        <p:grpSpPr bwMode="auto">
          <a:xfrm>
            <a:off x="1219200" y="4267200"/>
            <a:ext cx="3468688" cy="382588"/>
            <a:chOff x="768" y="2688"/>
            <a:chExt cx="2185" cy="241"/>
          </a:xfrm>
        </p:grpSpPr>
        <p:sp>
          <p:nvSpPr>
            <p:cNvPr id="12297" name="Freeform 9"/>
            <p:cNvSpPr>
              <a:spLocks/>
            </p:cNvSpPr>
            <p:nvPr/>
          </p:nvSpPr>
          <p:spPr bwMode="auto">
            <a:xfrm>
              <a:off x="768" y="2688"/>
              <a:ext cx="2185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2184" y="240"/>
                </a:cxn>
                <a:cxn ang="0">
                  <a:pos x="2184" y="0"/>
                </a:cxn>
                <a:cxn ang="0">
                  <a:pos x="0" y="0"/>
                </a:cxn>
              </a:cxnLst>
              <a:rect l="0" t="0" r="r" b="b"/>
              <a:pathLst>
                <a:path w="2185" h="241">
                  <a:moveTo>
                    <a:pt x="0" y="0"/>
                  </a:moveTo>
                  <a:lnTo>
                    <a:pt x="0" y="240"/>
                  </a:lnTo>
                  <a:lnTo>
                    <a:pt x="2184" y="240"/>
                  </a:lnTo>
                  <a:lnTo>
                    <a:pt x="218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829" y="2720"/>
              <a:ext cx="2062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18</a:t>
              </a:r>
            </a:p>
          </p:txBody>
        </p:sp>
      </p:grpSp>
      <p:grpSp>
        <p:nvGrpSpPr>
          <p:cNvPr id="12302" name="Group 14"/>
          <p:cNvGrpSpPr>
            <a:grpSpLocks/>
          </p:cNvGrpSpPr>
          <p:nvPr/>
        </p:nvGrpSpPr>
        <p:grpSpPr bwMode="auto">
          <a:xfrm>
            <a:off x="1219200" y="4953000"/>
            <a:ext cx="2868613" cy="382588"/>
            <a:chOff x="768" y="3120"/>
            <a:chExt cx="1807" cy="241"/>
          </a:xfrm>
        </p:grpSpPr>
        <p:sp>
          <p:nvSpPr>
            <p:cNvPr id="12300" name="Freeform 12"/>
            <p:cNvSpPr>
              <a:spLocks/>
            </p:cNvSpPr>
            <p:nvPr/>
          </p:nvSpPr>
          <p:spPr bwMode="auto">
            <a:xfrm>
              <a:off x="768" y="3120"/>
              <a:ext cx="1807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1806" y="240"/>
                </a:cxn>
                <a:cxn ang="0">
                  <a:pos x="1806" y="0"/>
                </a:cxn>
                <a:cxn ang="0">
                  <a:pos x="0" y="0"/>
                </a:cxn>
              </a:cxnLst>
              <a:rect l="0" t="0" r="r" b="b"/>
              <a:pathLst>
                <a:path w="1807" h="241">
                  <a:moveTo>
                    <a:pt x="0" y="0"/>
                  </a:moveTo>
                  <a:lnTo>
                    <a:pt x="0" y="240"/>
                  </a:lnTo>
                  <a:lnTo>
                    <a:pt x="1806" y="240"/>
                  </a:lnTo>
                  <a:lnTo>
                    <a:pt x="1806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Rectangle 13"/>
            <p:cNvSpPr>
              <a:spLocks noChangeArrowheads="1"/>
            </p:cNvSpPr>
            <p:nvPr/>
          </p:nvSpPr>
          <p:spPr bwMode="auto">
            <a:xfrm>
              <a:off x="829" y="3152"/>
              <a:ext cx="1684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15</a:t>
              </a:r>
            </a:p>
          </p:txBody>
        </p:sp>
      </p:grpSp>
      <p:grpSp>
        <p:nvGrpSpPr>
          <p:cNvPr id="12305" name="Group 17"/>
          <p:cNvGrpSpPr>
            <a:grpSpLocks/>
          </p:cNvGrpSpPr>
          <p:nvPr/>
        </p:nvGrpSpPr>
        <p:grpSpPr bwMode="auto">
          <a:xfrm>
            <a:off x="4083050" y="4953000"/>
            <a:ext cx="2735263" cy="382588"/>
            <a:chOff x="2572" y="3120"/>
            <a:chExt cx="1723" cy="241"/>
          </a:xfrm>
        </p:grpSpPr>
        <p:sp>
          <p:nvSpPr>
            <p:cNvPr id="12303" name="Freeform 15"/>
            <p:cNvSpPr>
              <a:spLocks/>
            </p:cNvSpPr>
            <p:nvPr/>
          </p:nvSpPr>
          <p:spPr bwMode="auto">
            <a:xfrm>
              <a:off x="2572" y="3120"/>
              <a:ext cx="1723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1722" y="240"/>
                </a:cxn>
                <a:cxn ang="0">
                  <a:pos x="1722" y="0"/>
                </a:cxn>
                <a:cxn ang="0">
                  <a:pos x="0" y="0"/>
                </a:cxn>
              </a:cxnLst>
              <a:rect l="0" t="0" r="r" b="b"/>
              <a:pathLst>
                <a:path w="1723" h="241">
                  <a:moveTo>
                    <a:pt x="0" y="0"/>
                  </a:moveTo>
                  <a:lnTo>
                    <a:pt x="0" y="240"/>
                  </a:lnTo>
                  <a:lnTo>
                    <a:pt x="1722" y="240"/>
                  </a:lnTo>
                  <a:lnTo>
                    <a:pt x="172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Rectangle 16"/>
            <p:cNvSpPr>
              <a:spLocks noChangeArrowheads="1"/>
            </p:cNvSpPr>
            <p:nvPr/>
          </p:nvSpPr>
          <p:spPr bwMode="auto">
            <a:xfrm>
              <a:off x="2633" y="3152"/>
              <a:ext cx="160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14</a:t>
              </a:r>
            </a:p>
          </p:txBody>
        </p:sp>
      </p:grpSp>
      <p:grpSp>
        <p:nvGrpSpPr>
          <p:cNvPr id="12308" name="Group 20"/>
          <p:cNvGrpSpPr>
            <a:grpSpLocks/>
          </p:cNvGrpSpPr>
          <p:nvPr/>
        </p:nvGrpSpPr>
        <p:grpSpPr bwMode="auto">
          <a:xfrm>
            <a:off x="4679950" y="4267200"/>
            <a:ext cx="2135188" cy="382588"/>
            <a:chOff x="2948" y="2688"/>
            <a:chExt cx="1345" cy="241"/>
          </a:xfrm>
        </p:grpSpPr>
        <p:sp>
          <p:nvSpPr>
            <p:cNvPr id="12306" name="Freeform 18"/>
            <p:cNvSpPr>
              <a:spLocks/>
            </p:cNvSpPr>
            <p:nvPr/>
          </p:nvSpPr>
          <p:spPr bwMode="auto">
            <a:xfrm>
              <a:off x="2948" y="2688"/>
              <a:ext cx="1345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1344" y="240"/>
                </a:cxn>
                <a:cxn ang="0">
                  <a:pos x="1344" y="0"/>
                </a:cxn>
                <a:cxn ang="0">
                  <a:pos x="0" y="0"/>
                </a:cxn>
              </a:cxnLst>
              <a:rect l="0" t="0" r="r" b="b"/>
              <a:pathLst>
                <a:path w="1345" h="241">
                  <a:moveTo>
                    <a:pt x="0" y="0"/>
                  </a:moveTo>
                  <a:lnTo>
                    <a:pt x="0" y="240"/>
                  </a:lnTo>
                  <a:lnTo>
                    <a:pt x="1344" y="240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Rectangle 19"/>
            <p:cNvSpPr>
              <a:spLocks noChangeArrowheads="1"/>
            </p:cNvSpPr>
            <p:nvPr/>
          </p:nvSpPr>
          <p:spPr bwMode="auto">
            <a:xfrm>
              <a:off x="3009" y="2720"/>
              <a:ext cx="1222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11</a:t>
              </a:r>
            </a:p>
          </p:txBody>
        </p:sp>
      </p:grpSp>
      <p:grpSp>
        <p:nvGrpSpPr>
          <p:cNvPr id="12311" name="Group 23"/>
          <p:cNvGrpSpPr>
            <a:grpSpLocks/>
          </p:cNvGrpSpPr>
          <p:nvPr/>
        </p:nvGrpSpPr>
        <p:grpSpPr bwMode="auto">
          <a:xfrm>
            <a:off x="5029200" y="3657600"/>
            <a:ext cx="1935163" cy="382588"/>
            <a:chOff x="3168" y="2304"/>
            <a:chExt cx="1219" cy="241"/>
          </a:xfrm>
        </p:grpSpPr>
        <p:sp>
          <p:nvSpPr>
            <p:cNvPr id="12309" name="Freeform 21"/>
            <p:cNvSpPr>
              <a:spLocks/>
            </p:cNvSpPr>
            <p:nvPr/>
          </p:nvSpPr>
          <p:spPr bwMode="auto">
            <a:xfrm>
              <a:off x="3168" y="2304"/>
              <a:ext cx="121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1218" y="240"/>
                </a:cxn>
                <a:cxn ang="0">
                  <a:pos x="1218" y="0"/>
                </a:cxn>
                <a:cxn ang="0">
                  <a:pos x="0" y="0"/>
                </a:cxn>
              </a:cxnLst>
              <a:rect l="0" t="0" r="r" b="b"/>
              <a:pathLst>
                <a:path w="1219" h="241">
                  <a:moveTo>
                    <a:pt x="0" y="0"/>
                  </a:moveTo>
                  <a:lnTo>
                    <a:pt x="0" y="240"/>
                  </a:lnTo>
                  <a:lnTo>
                    <a:pt x="1218" y="240"/>
                  </a:lnTo>
                  <a:lnTo>
                    <a:pt x="1218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Rectangle 22"/>
            <p:cNvSpPr>
              <a:spLocks noChangeArrowheads="1"/>
            </p:cNvSpPr>
            <p:nvPr/>
          </p:nvSpPr>
          <p:spPr bwMode="auto">
            <a:xfrm>
              <a:off x="3229" y="2336"/>
              <a:ext cx="1096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10</a:t>
              </a:r>
            </a:p>
          </p:txBody>
        </p:sp>
      </p:grpSp>
      <p:grpSp>
        <p:nvGrpSpPr>
          <p:cNvPr id="12314" name="Group 26"/>
          <p:cNvGrpSpPr>
            <a:grpSpLocks/>
          </p:cNvGrpSpPr>
          <p:nvPr/>
        </p:nvGrpSpPr>
        <p:grpSpPr bwMode="auto">
          <a:xfrm>
            <a:off x="6800850" y="4267200"/>
            <a:ext cx="1201738" cy="382588"/>
            <a:chOff x="4284" y="2688"/>
            <a:chExt cx="757" cy="241"/>
          </a:xfrm>
        </p:grpSpPr>
        <p:sp>
          <p:nvSpPr>
            <p:cNvPr id="12312" name="Freeform 24"/>
            <p:cNvSpPr>
              <a:spLocks/>
            </p:cNvSpPr>
            <p:nvPr/>
          </p:nvSpPr>
          <p:spPr bwMode="auto">
            <a:xfrm>
              <a:off x="4284" y="2688"/>
              <a:ext cx="757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756" y="240"/>
                </a:cxn>
                <a:cxn ang="0">
                  <a:pos x="756" y="0"/>
                </a:cxn>
                <a:cxn ang="0">
                  <a:pos x="0" y="0"/>
                </a:cxn>
              </a:cxnLst>
              <a:rect l="0" t="0" r="r" b="b"/>
              <a:pathLst>
                <a:path w="757" h="241">
                  <a:moveTo>
                    <a:pt x="0" y="0"/>
                  </a:moveTo>
                  <a:lnTo>
                    <a:pt x="0" y="240"/>
                  </a:lnTo>
                  <a:lnTo>
                    <a:pt x="756" y="240"/>
                  </a:lnTo>
                  <a:lnTo>
                    <a:pt x="756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Rectangle 25"/>
            <p:cNvSpPr>
              <a:spLocks noChangeArrowheads="1"/>
            </p:cNvSpPr>
            <p:nvPr/>
          </p:nvSpPr>
          <p:spPr bwMode="auto">
            <a:xfrm>
              <a:off x="4345" y="2720"/>
              <a:ext cx="634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6</a:t>
              </a:r>
            </a:p>
          </p:txBody>
        </p:sp>
      </p:grpSp>
      <p:grpSp>
        <p:nvGrpSpPr>
          <p:cNvPr id="12317" name="Group 29"/>
          <p:cNvGrpSpPr>
            <a:grpSpLocks/>
          </p:cNvGrpSpPr>
          <p:nvPr/>
        </p:nvGrpSpPr>
        <p:grpSpPr bwMode="auto">
          <a:xfrm>
            <a:off x="6824663" y="4953000"/>
            <a:ext cx="1068387" cy="382588"/>
            <a:chOff x="4299" y="3120"/>
            <a:chExt cx="673" cy="241"/>
          </a:xfrm>
        </p:grpSpPr>
        <p:sp>
          <p:nvSpPr>
            <p:cNvPr id="12315" name="Freeform 27"/>
            <p:cNvSpPr>
              <a:spLocks/>
            </p:cNvSpPr>
            <p:nvPr/>
          </p:nvSpPr>
          <p:spPr bwMode="auto">
            <a:xfrm>
              <a:off x="4299" y="3120"/>
              <a:ext cx="673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672" y="240"/>
                </a:cxn>
                <a:cxn ang="0">
                  <a:pos x="672" y="0"/>
                </a:cxn>
                <a:cxn ang="0">
                  <a:pos x="0" y="0"/>
                </a:cxn>
              </a:cxnLst>
              <a:rect l="0" t="0" r="r" b="b"/>
              <a:pathLst>
                <a:path w="673" h="241">
                  <a:moveTo>
                    <a:pt x="0" y="0"/>
                  </a:moveTo>
                  <a:lnTo>
                    <a:pt x="0" y="240"/>
                  </a:lnTo>
                  <a:lnTo>
                    <a:pt x="672" y="240"/>
                  </a:lnTo>
                  <a:lnTo>
                    <a:pt x="67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Rectangle 28"/>
            <p:cNvSpPr>
              <a:spLocks noChangeArrowheads="1"/>
            </p:cNvSpPr>
            <p:nvPr/>
          </p:nvSpPr>
          <p:spPr bwMode="auto">
            <a:xfrm>
              <a:off x="4360" y="3152"/>
              <a:ext cx="55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5</a:t>
              </a:r>
            </a:p>
          </p:txBody>
        </p:sp>
      </p:grpSp>
      <p:grpSp>
        <p:nvGrpSpPr>
          <p:cNvPr id="12320" name="Group 32"/>
          <p:cNvGrpSpPr>
            <a:grpSpLocks/>
          </p:cNvGrpSpPr>
          <p:nvPr/>
        </p:nvGrpSpPr>
        <p:grpSpPr bwMode="auto">
          <a:xfrm>
            <a:off x="6953250" y="3657600"/>
            <a:ext cx="668338" cy="382588"/>
            <a:chOff x="4380" y="2304"/>
            <a:chExt cx="421" cy="241"/>
          </a:xfrm>
        </p:grpSpPr>
        <p:sp>
          <p:nvSpPr>
            <p:cNvPr id="12318" name="Freeform 30"/>
            <p:cNvSpPr>
              <a:spLocks/>
            </p:cNvSpPr>
            <p:nvPr/>
          </p:nvSpPr>
          <p:spPr bwMode="auto">
            <a:xfrm>
              <a:off x="4380" y="2304"/>
              <a:ext cx="421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420" y="240"/>
                </a:cxn>
                <a:cxn ang="0">
                  <a:pos x="420" y="0"/>
                </a:cxn>
                <a:cxn ang="0">
                  <a:pos x="0" y="0"/>
                </a:cxn>
              </a:cxnLst>
              <a:rect l="0" t="0" r="r" b="b"/>
              <a:pathLst>
                <a:path w="421" h="241">
                  <a:moveTo>
                    <a:pt x="0" y="0"/>
                  </a:moveTo>
                  <a:lnTo>
                    <a:pt x="0" y="240"/>
                  </a:lnTo>
                  <a:lnTo>
                    <a:pt x="420" y="240"/>
                  </a:lnTo>
                  <a:lnTo>
                    <a:pt x="420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Rectangle 31"/>
            <p:cNvSpPr>
              <a:spLocks noChangeArrowheads="1"/>
            </p:cNvSpPr>
            <p:nvPr/>
          </p:nvSpPr>
          <p:spPr bwMode="auto">
            <a:xfrm>
              <a:off x="4441" y="2336"/>
              <a:ext cx="298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3</a:t>
              </a:r>
            </a:p>
          </p:txBody>
        </p:sp>
      </p:grp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763588" y="3582988"/>
            <a:ext cx="606425" cy="176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P1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P2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P3</a:t>
            </a:r>
          </a:p>
        </p:txBody>
      </p:sp>
      <p:sp>
        <p:nvSpPr>
          <p:cNvPr id="12322" name="Rectangle 34"/>
          <p:cNvSpPr>
            <a:spLocks noGrp="1" noChangeArrowheads="1"/>
          </p:cNvSpPr>
          <p:nvPr>
            <p:ph type="body" sz="half" idx="2"/>
          </p:nvPr>
        </p:nvSpPr>
        <p:spPr>
          <a:xfrm>
            <a:off x="762000" y="5638800"/>
            <a:ext cx="7696200" cy="1066800"/>
          </a:xfrm>
          <a:noFill/>
          <a:ln/>
        </p:spPr>
        <p:txBody>
          <a:bodyPr lIns="90488" tIns="44450" rIns="90488" bIns="44450"/>
          <a:lstStyle/>
          <a:p>
            <a:r>
              <a:rPr lang="en-US" sz="2400"/>
              <a:t>Time to completion: 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18 + 11 + 6 = 35</a:t>
            </a:r>
            <a:r>
              <a:rPr lang="en-US" sz="2400"/>
              <a:t> minutes</a:t>
            </a:r>
          </a:p>
          <a:p>
            <a:r>
              <a:rPr lang="en-US" sz="2400"/>
              <a:t>This solution isn’t bad, but we might be able to do better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 bldLvl="5" autoUpdateAnimBg="0"/>
      <p:bldP spid="12321" grpId="0" autoUpdateAnimBg="0"/>
      <p:bldP spid="12322" grpId="0" build="p" bldLvl="4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Another approach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1435100"/>
          </a:xfrm>
          <a:noFill/>
          <a:ln/>
        </p:spPr>
        <p:txBody>
          <a:bodyPr lIns="90488" tIns="44450" rIns="90488" bIns="44450"/>
          <a:lstStyle/>
          <a:p>
            <a:r>
              <a:rPr lang="en-US" sz="2400"/>
              <a:t>What would be the result if you ran the </a:t>
            </a:r>
            <a:r>
              <a:rPr lang="en-US" sz="2400" i="1"/>
              <a:t>shortest</a:t>
            </a:r>
            <a:r>
              <a:rPr lang="en-US" sz="2400"/>
              <a:t> job first?</a:t>
            </a:r>
          </a:p>
          <a:p>
            <a:r>
              <a:rPr lang="en-US" sz="2400"/>
              <a:t>Again, the running times are 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3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5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6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10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11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14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15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18</a:t>
            </a:r>
            <a:r>
              <a:rPr lang="en-US" sz="2400"/>
              <a:t>, and 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20</a:t>
            </a:r>
            <a:r>
              <a:rPr lang="en-US" sz="2400"/>
              <a:t> minutes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4876800"/>
            <a:ext cx="7848600" cy="1828800"/>
          </a:xfrm>
          <a:noFill/>
          <a:ln/>
        </p:spPr>
        <p:txBody>
          <a:bodyPr lIns="90488" tIns="44450" rIns="90488" bIns="44450"/>
          <a:lstStyle/>
          <a:p>
            <a:r>
              <a:rPr lang="en-US" sz="2400"/>
              <a:t>That wasn’t such a good idea; time to completion is now</a:t>
            </a:r>
            <a:br>
              <a:rPr lang="en-US" sz="2400"/>
            </a:b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6 + 14 + 20 = 40</a:t>
            </a:r>
            <a:r>
              <a:rPr lang="en-US" sz="2400"/>
              <a:t> minutes</a:t>
            </a:r>
          </a:p>
          <a:p>
            <a:r>
              <a:rPr lang="en-US" sz="2400"/>
              <a:t>Note, however, that the greedy algorithm itself is fast</a:t>
            </a:r>
          </a:p>
          <a:p>
            <a:pPr lvl="1"/>
            <a:r>
              <a:rPr lang="en-US" sz="2000"/>
              <a:t>All we had to do at each stage was pick the minimum or maximum</a:t>
            </a:r>
          </a:p>
        </p:txBody>
      </p:sp>
      <p:grpSp>
        <p:nvGrpSpPr>
          <p:cNvPr id="14345" name="Group 9"/>
          <p:cNvGrpSpPr>
            <a:grpSpLocks/>
          </p:cNvGrpSpPr>
          <p:nvPr/>
        </p:nvGrpSpPr>
        <p:grpSpPr bwMode="auto">
          <a:xfrm>
            <a:off x="5235575" y="4343400"/>
            <a:ext cx="3802063" cy="382588"/>
            <a:chOff x="3298" y="2736"/>
            <a:chExt cx="2395" cy="241"/>
          </a:xfrm>
        </p:grpSpPr>
        <p:sp>
          <p:nvSpPr>
            <p:cNvPr id="14343" name="Freeform 7"/>
            <p:cNvSpPr>
              <a:spLocks/>
            </p:cNvSpPr>
            <p:nvPr/>
          </p:nvSpPr>
          <p:spPr bwMode="auto">
            <a:xfrm>
              <a:off x="3298" y="2736"/>
              <a:ext cx="2395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2394" y="240"/>
                </a:cxn>
                <a:cxn ang="0">
                  <a:pos x="2394" y="0"/>
                </a:cxn>
                <a:cxn ang="0">
                  <a:pos x="0" y="0"/>
                </a:cxn>
              </a:cxnLst>
              <a:rect l="0" t="0" r="r" b="b"/>
              <a:pathLst>
                <a:path w="2395" h="241">
                  <a:moveTo>
                    <a:pt x="0" y="0"/>
                  </a:moveTo>
                  <a:lnTo>
                    <a:pt x="0" y="240"/>
                  </a:lnTo>
                  <a:lnTo>
                    <a:pt x="2394" y="240"/>
                  </a:lnTo>
                  <a:lnTo>
                    <a:pt x="2394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3359" y="2768"/>
              <a:ext cx="2272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20</a:t>
              </a:r>
            </a:p>
          </p:txBody>
        </p:sp>
      </p:grpSp>
      <p:grpSp>
        <p:nvGrpSpPr>
          <p:cNvPr id="14348" name="Group 12"/>
          <p:cNvGrpSpPr>
            <a:grpSpLocks/>
          </p:cNvGrpSpPr>
          <p:nvPr/>
        </p:nvGrpSpPr>
        <p:grpSpPr bwMode="auto">
          <a:xfrm>
            <a:off x="4495800" y="3733800"/>
            <a:ext cx="3468688" cy="382588"/>
            <a:chOff x="2832" y="2352"/>
            <a:chExt cx="2185" cy="241"/>
          </a:xfrm>
        </p:grpSpPr>
        <p:sp>
          <p:nvSpPr>
            <p:cNvPr id="14346" name="Freeform 10"/>
            <p:cNvSpPr>
              <a:spLocks/>
            </p:cNvSpPr>
            <p:nvPr/>
          </p:nvSpPr>
          <p:spPr bwMode="auto">
            <a:xfrm>
              <a:off x="2832" y="2352"/>
              <a:ext cx="2185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2184" y="240"/>
                </a:cxn>
                <a:cxn ang="0">
                  <a:pos x="2184" y="0"/>
                </a:cxn>
                <a:cxn ang="0">
                  <a:pos x="0" y="0"/>
                </a:cxn>
              </a:cxnLst>
              <a:rect l="0" t="0" r="r" b="b"/>
              <a:pathLst>
                <a:path w="2185" h="241">
                  <a:moveTo>
                    <a:pt x="0" y="0"/>
                  </a:moveTo>
                  <a:lnTo>
                    <a:pt x="0" y="240"/>
                  </a:lnTo>
                  <a:lnTo>
                    <a:pt x="2184" y="240"/>
                  </a:lnTo>
                  <a:lnTo>
                    <a:pt x="218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2893" y="2384"/>
              <a:ext cx="2062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18</a:t>
              </a:r>
            </a:p>
          </p:txBody>
        </p:sp>
      </p:grpSp>
      <p:grpSp>
        <p:nvGrpSpPr>
          <p:cNvPr id="14351" name="Group 15"/>
          <p:cNvGrpSpPr>
            <a:grpSpLocks/>
          </p:cNvGrpSpPr>
          <p:nvPr/>
        </p:nvGrpSpPr>
        <p:grpSpPr bwMode="auto">
          <a:xfrm>
            <a:off x="3886200" y="3124200"/>
            <a:ext cx="2868613" cy="382588"/>
            <a:chOff x="2448" y="1968"/>
            <a:chExt cx="1807" cy="241"/>
          </a:xfrm>
        </p:grpSpPr>
        <p:sp>
          <p:nvSpPr>
            <p:cNvPr id="14349" name="Freeform 13"/>
            <p:cNvSpPr>
              <a:spLocks/>
            </p:cNvSpPr>
            <p:nvPr/>
          </p:nvSpPr>
          <p:spPr bwMode="auto">
            <a:xfrm>
              <a:off x="2448" y="1968"/>
              <a:ext cx="1807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1806" y="240"/>
                </a:cxn>
                <a:cxn ang="0">
                  <a:pos x="1806" y="0"/>
                </a:cxn>
                <a:cxn ang="0">
                  <a:pos x="0" y="0"/>
                </a:cxn>
              </a:cxnLst>
              <a:rect l="0" t="0" r="r" b="b"/>
              <a:pathLst>
                <a:path w="1807" h="241">
                  <a:moveTo>
                    <a:pt x="0" y="0"/>
                  </a:moveTo>
                  <a:lnTo>
                    <a:pt x="0" y="240"/>
                  </a:lnTo>
                  <a:lnTo>
                    <a:pt x="1806" y="240"/>
                  </a:lnTo>
                  <a:lnTo>
                    <a:pt x="1806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2509" y="2000"/>
              <a:ext cx="1684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15</a:t>
              </a:r>
            </a:p>
          </p:txBody>
        </p:sp>
      </p:grpSp>
      <p:grpSp>
        <p:nvGrpSpPr>
          <p:cNvPr id="14354" name="Group 18"/>
          <p:cNvGrpSpPr>
            <a:grpSpLocks/>
          </p:cNvGrpSpPr>
          <p:nvPr/>
        </p:nvGrpSpPr>
        <p:grpSpPr bwMode="auto">
          <a:xfrm>
            <a:off x="2490788" y="4343400"/>
            <a:ext cx="2735262" cy="382588"/>
            <a:chOff x="1569" y="2736"/>
            <a:chExt cx="1723" cy="241"/>
          </a:xfrm>
        </p:grpSpPr>
        <p:sp>
          <p:nvSpPr>
            <p:cNvPr id="14352" name="Freeform 16"/>
            <p:cNvSpPr>
              <a:spLocks/>
            </p:cNvSpPr>
            <p:nvPr/>
          </p:nvSpPr>
          <p:spPr bwMode="auto">
            <a:xfrm>
              <a:off x="1569" y="2736"/>
              <a:ext cx="1723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1722" y="240"/>
                </a:cxn>
                <a:cxn ang="0">
                  <a:pos x="1722" y="0"/>
                </a:cxn>
                <a:cxn ang="0">
                  <a:pos x="0" y="0"/>
                </a:cxn>
              </a:cxnLst>
              <a:rect l="0" t="0" r="r" b="b"/>
              <a:pathLst>
                <a:path w="1723" h="241">
                  <a:moveTo>
                    <a:pt x="0" y="0"/>
                  </a:moveTo>
                  <a:lnTo>
                    <a:pt x="0" y="240"/>
                  </a:lnTo>
                  <a:lnTo>
                    <a:pt x="1722" y="240"/>
                  </a:lnTo>
                  <a:lnTo>
                    <a:pt x="172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Rectangle 17"/>
            <p:cNvSpPr>
              <a:spLocks noChangeArrowheads="1"/>
            </p:cNvSpPr>
            <p:nvPr/>
          </p:nvSpPr>
          <p:spPr bwMode="auto">
            <a:xfrm>
              <a:off x="1630" y="2768"/>
              <a:ext cx="160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14</a:t>
              </a:r>
            </a:p>
          </p:txBody>
        </p:sp>
      </p:grpSp>
      <p:grpSp>
        <p:nvGrpSpPr>
          <p:cNvPr id="14357" name="Group 21"/>
          <p:cNvGrpSpPr>
            <a:grpSpLocks/>
          </p:cNvGrpSpPr>
          <p:nvPr/>
        </p:nvGrpSpPr>
        <p:grpSpPr bwMode="auto">
          <a:xfrm>
            <a:off x="2362200" y="3733800"/>
            <a:ext cx="2135188" cy="382588"/>
            <a:chOff x="1488" y="2352"/>
            <a:chExt cx="1345" cy="241"/>
          </a:xfrm>
        </p:grpSpPr>
        <p:sp>
          <p:nvSpPr>
            <p:cNvPr id="14355" name="Freeform 19"/>
            <p:cNvSpPr>
              <a:spLocks/>
            </p:cNvSpPr>
            <p:nvPr/>
          </p:nvSpPr>
          <p:spPr bwMode="auto">
            <a:xfrm>
              <a:off x="1488" y="2352"/>
              <a:ext cx="1345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1344" y="240"/>
                </a:cxn>
                <a:cxn ang="0">
                  <a:pos x="1344" y="0"/>
                </a:cxn>
                <a:cxn ang="0">
                  <a:pos x="0" y="0"/>
                </a:cxn>
              </a:cxnLst>
              <a:rect l="0" t="0" r="r" b="b"/>
              <a:pathLst>
                <a:path w="1345" h="241">
                  <a:moveTo>
                    <a:pt x="0" y="0"/>
                  </a:moveTo>
                  <a:lnTo>
                    <a:pt x="0" y="240"/>
                  </a:lnTo>
                  <a:lnTo>
                    <a:pt x="1344" y="240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Rectangle 20"/>
            <p:cNvSpPr>
              <a:spLocks noChangeArrowheads="1"/>
            </p:cNvSpPr>
            <p:nvPr/>
          </p:nvSpPr>
          <p:spPr bwMode="auto">
            <a:xfrm>
              <a:off x="1549" y="2384"/>
              <a:ext cx="1222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11</a:t>
              </a:r>
            </a:p>
          </p:txBody>
        </p:sp>
      </p:grpSp>
      <p:grpSp>
        <p:nvGrpSpPr>
          <p:cNvPr id="14360" name="Group 24"/>
          <p:cNvGrpSpPr>
            <a:grpSpLocks/>
          </p:cNvGrpSpPr>
          <p:nvPr/>
        </p:nvGrpSpPr>
        <p:grpSpPr bwMode="auto">
          <a:xfrm>
            <a:off x="1958975" y="3124200"/>
            <a:ext cx="1935163" cy="382588"/>
            <a:chOff x="1234" y="1968"/>
            <a:chExt cx="1219" cy="241"/>
          </a:xfrm>
        </p:grpSpPr>
        <p:sp>
          <p:nvSpPr>
            <p:cNvPr id="14358" name="Freeform 22"/>
            <p:cNvSpPr>
              <a:spLocks/>
            </p:cNvSpPr>
            <p:nvPr/>
          </p:nvSpPr>
          <p:spPr bwMode="auto">
            <a:xfrm>
              <a:off x="1234" y="1968"/>
              <a:ext cx="121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1218" y="240"/>
                </a:cxn>
                <a:cxn ang="0">
                  <a:pos x="1218" y="0"/>
                </a:cxn>
                <a:cxn ang="0">
                  <a:pos x="0" y="0"/>
                </a:cxn>
              </a:cxnLst>
              <a:rect l="0" t="0" r="r" b="b"/>
              <a:pathLst>
                <a:path w="1219" h="241">
                  <a:moveTo>
                    <a:pt x="0" y="0"/>
                  </a:moveTo>
                  <a:lnTo>
                    <a:pt x="0" y="240"/>
                  </a:lnTo>
                  <a:lnTo>
                    <a:pt x="1218" y="240"/>
                  </a:lnTo>
                  <a:lnTo>
                    <a:pt x="1218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59" name="Rectangle 23"/>
            <p:cNvSpPr>
              <a:spLocks noChangeArrowheads="1"/>
            </p:cNvSpPr>
            <p:nvPr/>
          </p:nvSpPr>
          <p:spPr bwMode="auto">
            <a:xfrm>
              <a:off x="1295" y="2000"/>
              <a:ext cx="1096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10</a:t>
              </a:r>
            </a:p>
          </p:txBody>
        </p:sp>
      </p:grpSp>
      <p:grpSp>
        <p:nvGrpSpPr>
          <p:cNvPr id="14363" name="Group 27"/>
          <p:cNvGrpSpPr>
            <a:grpSpLocks/>
          </p:cNvGrpSpPr>
          <p:nvPr/>
        </p:nvGrpSpPr>
        <p:grpSpPr bwMode="auto">
          <a:xfrm>
            <a:off x="1295400" y="4343400"/>
            <a:ext cx="1201738" cy="382588"/>
            <a:chOff x="816" y="2736"/>
            <a:chExt cx="757" cy="241"/>
          </a:xfrm>
        </p:grpSpPr>
        <p:sp>
          <p:nvSpPr>
            <p:cNvPr id="14361" name="Freeform 25"/>
            <p:cNvSpPr>
              <a:spLocks/>
            </p:cNvSpPr>
            <p:nvPr/>
          </p:nvSpPr>
          <p:spPr bwMode="auto">
            <a:xfrm>
              <a:off x="816" y="2736"/>
              <a:ext cx="757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756" y="240"/>
                </a:cxn>
                <a:cxn ang="0">
                  <a:pos x="756" y="0"/>
                </a:cxn>
                <a:cxn ang="0">
                  <a:pos x="0" y="0"/>
                </a:cxn>
              </a:cxnLst>
              <a:rect l="0" t="0" r="r" b="b"/>
              <a:pathLst>
                <a:path w="757" h="241">
                  <a:moveTo>
                    <a:pt x="0" y="0"/>
                  </a:moveTo>
                  <a:lnTo>
                    <a:pt x="0" y="240"/>
                  </a:lnTo>
                  <a:lnTo>
                    <a:pt x="756" y="240"/>
                  </a:lnTo>
                  <a:lnTo>
                    <a:pt x="756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Rectangle 26"/>
            <p:cNvSpPr>
              <a:spLocks noChangeArrowheads="1"/>
            </p:cNvSpPr>
            <p:nvPr/>
          </p:nvSpPr>
          <p:spPr bwMode="auto">
            <a:xfrm>
              <a:off x="877" y="2768"/>
              <a:ext cx="634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6</a:t>
              </a:r>
            </a:p>
          </p:txBody>
        </p:sp>
      </p:grpSp>
      <p:grpSp>
        <p:nvGrpSpPr>
          <p:cNvPr id="14366" name="Group 30"/>
          <p:cNvGrpSpPr>
            <a:grpSpLocks/>
          </p:cNvGrpSpPr>
          <p:nvPr/>
        </p:nvGrpSpPr>
        <p:grpSpPr bwMode="auto">
          <a:xfrm>
            <a:off x="1295400" y="3733800"/>
            <a:ext cx="1068388" cy="382588"/>
            <a:chOff x="816" y="2352"/>
            <a:chExt cx="673" cy="241"/>
          </a:xfrm>
        </p:grpSpPr>
        <p:sp>
          <p:nvSpPr>
            <p:cNvPr id="14364" name="Freeform 28"/>
            <p:cNvSpPr>
              <a:spLocks/>
            </p:cNvSpPr>
            <p:nvPr/>
          </p:nvSpPr>
          <p:spPr bwMode="auto">
            <a:xfrm>
              <a:off x="816" y="2352"/>
              <a:ext cx="673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672" y="240"/>
                </a:cxn>
                <a:cxn ang="0">
                  <a:pos x="672" y="0"/>
                </a:cxn>
                <a:cxn ang="0">
                  <a:pos x="0" y="0"/>
                </a:cxn>
              </a:cxnLst>
              <a:rect l="0" t="0" r="r" b="b"/>
              <a:pathLst>
                <a:path w="673" h="241">
                  <a:moveTo>
                    <a:pt x="0" y="0"/>
                  </a:moveTo>
                  <a:lnTo>
                    <a:pt x="0" y="240"/>
                  </a:lnTo>
                  <a:lnTo>
                    <a:pt x="672" y="240"/>
                  </a:lnTo>
                  <a:lnTo>
                    <a:pt x="672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65" name="Rectangle 29"/>
            <p:cNvSpPr>
              <a:spLocks noChangeArrowheads="1"/>
            </p:cNvSpPr>
            <p:nvPr/>
          </p:nvSpPr>
          <p:spPr bwMode="auto">
            <a:xfrm>
              <a:off x="877" y="2384"/>
              <a:ext cx="550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5</a:t>
              </a:r>
            </a:p>
          </p:txBody>
        </p:sp>
      </p:grpSp>
      <p:grpSp>
        <p:nvGrpSpPr>
          <p:cNvPr id="14369" name="Group 33"/>
          <p:cNvGrpSpPr>
            <a:grpSpLocks/>
          </p:cNvGrpSpPr>
          <p:nvPr/>
        </p:nvGrpSpPr>
        <p:grpSpPr bwMode="auto">
          <a:xfrm>
            <a:off x="1295400" y="3124200"/>
            <a:ext cx="668338" cy="382588"/>
            <a:chOff x="816" y="1968"/>
            <a:chExt cx="421" cy="241"/>
          </a:xfrm>
        </p:grpSpPr>
        <p:sp>
          <p:nvSpPr>
            <p:cNvPr id="14367" name="Freeform 31"/>
            <p:cNvSpPr>
              <a:spLocks/>
            </p:cNvSpPr>
            <p:nvPr/>
          </p:nvSpPr>
          <p:spPr bwMode="auto">
            <a:xfrm>
              <a:off x="816" y="1968"/>
              <a:ext cx="421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420" y="240"/>
                </a:cxn>
                <a:cxn ang="0">
                  <a:pos x="420" y="0"/>
                </a:cxn>
                <a:cxn ang="0">
                  <a:pos x="0" y="0"/>
                </a:cxn>
              </a:cxnLst>
              <a:rect l="0" t="0" r="r" b="b"/>
              <a:pathLst>
                <a:path w="421" h="241">
                  <a:moveTo>
                    <a:pt x="0" y="0"/>
                  </a:moveTo>
                  <a:lnTo>
                    <a:pt x="0" y="240"/>
                  </a:lnTo>
                  <a:lnTo>
                    <a:pt x="420" y="240"/>
                  </a:lnTo>
                  <a:lnTo>
                    <a:pt x="420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Rectangle 32"/>
            <p:cNvSpPr>
              <a:spLocks noChangeArrowheads="1"/>
            </p:cNvSpPr>
            <p:nvPr/>
          </p:nvSpPr>
          <p:spPr bwMode="auto">
            <a:xfrm>
              <a:off x="877" y="2000"/>
              <a:ext cx="298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3</a:t>
              </a:r>
            </a:p>
          </p:txBody>
        </p:sp>
      </p:grp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763588" y="3049588"/>
            <a:ext cx="606425" cy="176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P1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P2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P3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bldLvl="5" autoUpdateAnimBg="0"/>
      <p:bldP spid="14342" grpId="0" build="p" bldLvl="4" autoUpdateAnimBg="0"/>
      <p:bldP spid="14370" grpId="0" autoUpdateAnimBg="0"/>
    </p:bldLst>
  </p:timing>
</p:sld>
</file>

<file path=ppt/theme/theme1.xml><?xml version="1.0" encoding="utf-8"?>
<a:theme xmlns:a="http://schemas.openxmlformats.org/drawingml/2006/main" name="duke6">
  <a:themeElements>
    <a:clrScheme name="">
      <a:dk1>
        <a:srgbClr val="000000"/>
      </a:dk1>
      <a:lt1>
        <a:srgbClr val="FFFFFF"/>
      </a:lt1>
      <a:dk2>
        <a:srgbClr val="FF0000"/>
      </a:dk2>
      <a:lt2>
        <a:srgbClr val="FF9900"/>
      </a:lt2>
      <a:accent1>
        <a:srgbClr val="0099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AAA"/>
      </a:accent5>
      <a:accent6>
        <a:srgbClr val="2D00E7"/>
      </a:accent6>
      <a:hlink>
        <a:srgbClr val="FF00FF"/>
      </a:hlink>
      <a:folHlink>
        <a:srgbClr val="9900FF"/>
      </a:folHlink>
    </a:clrScheme>
    <a:fontScheme name="duke6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duke6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6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6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6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6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6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6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6 8">
        <a:dk1>
          <a:srgbClr val="000000"/>
        </a:dk1>
        <a:lt1>
          <a:srgbClr val="FFFFFF"/>
        </a:lt1>
        <a:dk2>
          <a:srgbClr val="FF0000"/>
        </a:dk2>
        <a:lt2>
          <a:srgbClr val="FF9900"/>
        </a:lt2>
        <a:accent1>
          <a:srgbClr val="0099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5C2D"/>
        </a:accent6>
        <a:hlink>
          <a:srgbClr val="CC00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616</TotalTime>
  <Words>1667</Words>
  <Application>Microsoft Office PowerPoint</Application>
  <PresentationFormat>On-screen Show (4:3)</PresentationFormat>
  <Paragraphs>318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Courier New</vt:lpstr>
      <vt:lpstr>Geneva</vt:lpstr>
      <vt:lpstr>MTSYN</vt:lpstr>
      <vt:lpstr>Times</vt:lpstr>
      <vt:lpstr>Times New Roman</vt:lpstr>
      <vt:lpstr>Trebuchet MS</vt:lpstr>
      <vt:lpstr>Wingdings</vt:lpstr>
      <vt:lpstr>duke6</vt:lpstr>
      <vt:lpstr>Greedy Algorithms</vt:lpstr>
      <vt:lpstr>Algorithm Design Methods</vt:lpstr>
      <vt:lpstr>Some method not covered</vt:lpstr>
      <vt:lpstr>Optimization problems</vt:lpstr>
      <vt:lpstr>Optimization problems</vt:lpstr>
      <vt:lpstr>Example: Make money</vt:lpstr>
      <vt:lpstr>A failure of the greedy algorithm</vt:lpstr>
      <vt:lpstr>A scheduling problem</vt:lpstr>
      <vt:lpstr>Another approach</vt:lpstr>
      <vt:lpstr>An optimum solution</vt:lpstr>
      <vt:lpstr>PowerPoint Presentation</vt:lpstr>
      <vt:lpstr>PowerPoint Presentation</vt:lpstr>
      <vt:lpstr>Minimum spanning tree</vt:lpstr>
      <vt:lpstr>Analysis</vt:lpstr>
      <vt:lpstr>Activity-Selection Problem</vt:lpstr>
      <vt:lpstr>Activity-selection Problem</vt:lpstr>
      <vt:lpstr>Optimal Substructure</vt:lpstr>
      <vt:lpstr>Greedy Choice Property</vt:lpstr>
      <vt:lpstr>Greedy-choice Property</vt:lpstr>
      <vt:lpstr>Recursive Algorithm</vt:lpstr>
      <vt:lpstr>Typical Steps</vt:lpstr>
      <vt:lpstr>Activity Selection: A Greedy Algorithm </vt:lpstr>
      <vt:lpstr>PowerPoint Presentation</vt:lpstr>
      <vt:lpstr>Elements of Greedy Algorithms</vt:lpstr>
      <vt:lpstr>Collecting coins</vt:lpstr>
      <vt:lpstr>The End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Algorithms</dc:title>
  <dc:creator>MAOWA</dc:creator>
  <cp:lastModifiedBy> </cp:lastModifiedBy>
  <cp:revision>34</cp:revision>
  <dcterms:modified xsi:type="dcterms:W3CDTF">2019-10-09T08:01:09Z</dcterms:modified>
</cp:coreProperties>
</file>