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1"/>
  </p:notesMasterIdLst>
  <p:handoutMasterIdLst>
    <p:handoutMasterId r:id="rId12"/>
  </p:handoutMasterIdLst>
  <p:sldIdLst>
    <p:sldId id="256" r:id="rId2"/>
    <p:sldId id="257" r:id="rId3"/>
    <p:sldId id="258" r:id="rId4"/>
    <p:sldId id="259" r:id="rId5"/>
    <p:sldId id="260" r:id="rId6"/>
    <p:sldId id="264"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66CE"/>
    <a:srgbClr val="3A68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9" autoAdjust="0"/>
    <p:restoredTop sz="94660"/>
  </p:normalViewPr>
  <p:slideViewPr>
    <p:cSldViewPr snapToGrid="0">
      <p:cViewPr>
        <p:scale>
          <a:sx n="66" d="100"/>
          <a:sy n="66" d="100"/>
        </p:scale>
        <p:origin x="-174" y="-15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410E4D1-1A82-8197-49B9-5C04D60AD0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E5F71CA2-DCF5-26DE-1D1E-579D99DC662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6ACAD5-BCD2-4646-BDB3-39349CCE826E}" type="datetime2">
              <a:rPr lang="en-IN" smtClean="0"/>
              <a:t>Tuesday, 15 October 2024</a:t>
            </a:fld>
            <a:endParaRPr lang="en-IN"/>
          </a:p>
        </p:txBody>
      </p:sp>
      <p:sp>
        <p:nvSpPr>
          <p:cNvPr id="4" name="Footer Placeholder 3">
            <a:extLst>
              <a:ext uri="{FF2B5EF4-FFF2-40B4-BE49-F238E27FC236}">
                <a16:creationId xmlns:a16="http://schemas.microsoft.com/office/drawing/2014/main" xmlns="" id="{AFCE81AF-EFD8-2657-83BA-85143DCBAF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0119670A-9DB5-A2F7-125B-3ED186B33BD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049AF3-E989-4483-AE32-666DC05E7000}" type="slidenum">
              <a:rPr lang="en-IN" smtClean="0"/>
              <a:t>‹#›</a:t>
            </a:fld>
            <a:endParaRPr lang="en-IN"/>
          </a:p>
        </p:txBody>
      </p:sp>
    </p:spTree>
    <p:extLst>
      <p:ext uri="{BB962C8B-B14F-4D97-AF65-F5344CB8AC3E}">
        <p14:creationId xmlns:p14="http://schemas.microsoft.com/office/powerpoint/2010/main" val="310178251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EEDE23-A9D7-4158-A7EE-8BE602E5CC73}" type="datetime2">
              <a:rPr lang="en-IN" smtClean="0"/>
              <a:t>Tuesday, 15 October 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A9679E-3D8B-43BC-9B19-BF9BADD753D1}" type="slidenum">
              <a:rPr lang="en-IN" smtClean="0"/>
              <a:t>‹#›</a:t>
            </a:fld>
            <a:endParaRPr lang="en-IN"/>
          </a:p>
        </p:txBody>
      </p:sp>
    </p:spTree>
    <p:extLst>
      <p:ext uri="{BB962C8B-B14F-4D97-AF65-F5344CB8AC3E}">
        <p14:creationId xmlns:p14="http://schemas.microsoft.com/office/powerpoint/2010/main" val="2077135954"/>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fld id="{C0EEDE23-A9D7-4158-A7EE-8BE602E5CC73}" type="datetime2">
              <a:rPr lang="en-IN" smtClean="0"/>
              <a:t>Tuesday, 15 October 2024</a:t>
            </a:fld>
            <a:endParaRPr lang="en-IN"/>
          </a:p>
        </p:txBody>
      </p:sp>
      <p:sp>
        <p:nvSpPr>
          <p:cNvPr id="5" name="Footer Placeholder 4"/>
          <p:cNvSpPr>
            <a:spLocks noGrp="1"/>
          </p:cNvSpPr>
          <p:nvPr>
            <p:ph type="ftr" sz="quarter" idx="4"/>
          </p:nvPr>
        </p:nvSpPr>
        <p:spPr/>
        <p:txBody>
          <a:bodyPr/>
          <a:lstStyle/>
          <a:p>
            <a:endParaRPr lang="en-IN"/>
          </a:p>
        </p:txBody>
      </p:sp>
      <p:sp>
        <p:nvSpPr>
          <p:cNvPr id="6" name="Slide Number Placeholder 5"/>
          <p:cNvSpPr>
            <a:spLocks noGrp="1"/>
          </p:cNvSpPr>
          <p:nvPr>
            <p:ph type="sldNum" sz="quarter" idx="5"/>
          </p:nvPr>
        </p:nvSpPr>
        <p:spPr/>
        <p:txBody>
          <a:bodyPr/>
          <a:lstStyle/>
          <a:p>
            <a:fld id="{D1A9679E-3D8B-43BC-9B19-BF9BADD753D1}" type="slidenum">
              <a:rPr lang="en-IN" smtClean="0"/>
              <a:t>5</a:t>
            </a:fld>
            <a:endParaRPr lang="en-IN"/>
          </a:p>
        </p:txBody>
      </p:sp>
    </p:spTree>
    <p:extLst>
      <p:ext uri="{BB962C8B-B14F-4D97-AF65-F5344CB8AC3E}">
        <p14:creationId xmlns:p14="http://schemas.microsoft.com/office/powerpoint/2010/main" val="1560008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fld id="{C0EEDE23-A9D7-4158-A7EE-8BE602E5CC73}" type="datetime2">
              <a:rPr lang="en-IN" smtClean="0"/>
              <a:t>Tuesday, 15 October 2024</a:t>
            </a:fld>
            <a:endParaRPr lang="en-IN"/>
          </a:p>
        </p:txBody>
      </p:sp>
      <p:sp>
        <p:nvSpPr>
          <p:cNvPr id="5" name="Footer Placeholder 4"/>
          <p:cNvSpPr>
            <a:spLocks noGrp="1"/>
          </p:cNvSpPr>
          <p:nvPr>
            <p:ph type="ftr" sz="quarter" idx="4"/>
          </p:nvPr>
        </p:nvSpPr>
        <p:spPr/>
        <p:txBody>
          <a:bodyPr/>
          <a:lstStyle/>
          <a:p>
            <a:endParaRPr lang="en-IN"/>
          </a:p>
        </p:txBody>
      </p:sp>
      <p:sp>
        <p:nvSpPr>
          <p:cNvPr id="6" name="Slide Number Placeholder 5"/>
          <p:cNvSpPr>
            <a:spLocks noGrp="1"/>
          </p:cNvSpPr>
          <p:nvPr>
            <p:ph type="sldNum" sz="quarter" idx="5"/>
          </p:nvPr>
        </p:nvSpPr>
        <p:spPr/>
        <p:txBody>
          <a:bodyPr/>
          <a:lstStyle/>
          <a:p>
            <a:fld id="{D1A9679E-3D8B-43BC-9B19-BF9BADD753D1}" type="slidenum">
              <a:rPr lang="en-IN" smtClean="0"/>
              <a:t>6</a:t>
            </a:fld>
            <a:endParaRPr lang="en-IN"/>
          </a:p>
        </p:txBody>
      </p:sp>
    </p:spTree>
    <p:extLst>
      <p:ext uri="{BB962C8B-B14F-4D97-AF65-F5344CB8AC3E}">
        <p14:creationId xmlns:p14="http://schemas.microsoft.com/office/powerpoint/2010/main" val="6637105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A7DA409F-1777-431F-A8C2-BCDDC8B6675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59181" y="-5"/>
            <a:ext cx="8073638" cy="822960"/>
          </a:xfrm>
          <a:prstGeom prst="rect">
            <a:avLst/>
          </a:prstGeom>
        </p:spPr>
      </p:pic>
      <p:sp>
        <p:nvSpPr>
          <p:cNvPr id="14" name="Rectangle 13">
            <a:extLst>
              <a:ext uri="{FF2B5EF4-FFF2-40B4-BE49-F238E27FC236}">
                <a16:creationId xmlns:a16="http://schemas.microsoft.com/office/drawing/2014/main" xmlns="" id="{DCAD8236-8849-4935-AC3F-EF75D0CA2473}"/>
              </a:ext>
            </a:extLst>
          </p:cNvPr>
          <p:cNvSpPr/>
          <p:nvPr userDrawn="1"/>
        </p:nvSpPr>
        <p:spPr>
          <a:xfrm>
            <a:off x="1112808" y="1595886"/>
            <a:ext cx="10308566" cy="1224951"/>
          </a:xfrm>
          <a:prstGeom prst="rect">
            <a:avLst/>
          </a:prstGeom>
          <a:solidFill>
            <a:schemeClr val="accent5">
              <a:lumMod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xmlns="" id="{73A2CCF1-4ACA-4215-A543-24E57060C517}"/>
              </a:ext>
            </a:extLst>
          </p:cNvPr>
          <p:cNvSpPr/>
          <p:nvPr userDrawn="1"/>
        </p:nvSpPr>
        <p:spPr>
          <a:xfrm>
            <a:off x="0" y="6642340"/>
            <a:ext cx="3321170" cy="21566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9790B27C-B705-4079-BAF2-F289A7A4F9E9}" type="datetime2">
              <a:rPr lang="en-IN" sz="1400" smtClean="0">
                <a:latin typeface="Times New Roman" panose="02020603050405020304" pitchFamily="18" charset="0"/>
                <a:cs typeface="Times New Roman" panose="02020603050405020304" pitchFamily="18" charset="0"/>
              </a:rPr>
              <a:t>Tuesday, 15 October 2024</a:t>
            </a:fld>
            <a:endParaRPr lang="en-US" sz="1400"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xmlns="" id="{BAC5FB1D-364C-434F-ABE7-9D5F1E484034}"/>
              </a:ext>
            </a:extLst>
          </p:cNvPr>
          <p:cNvSpPr/>
          <p:nvPr userDrawn="1"/>
        </p:nvSpPr>
        <p:spPr>
          <a:xfrm>
            <a:off x="3321170" y="6642340"/>
            <a:ext cx="5624422" cy="2156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lumMod val="75000"/>
                  </a:schemeClr>
                </a:solidFill>
                <a:latin typeface="Times New Roman" panose="02020603050405020304" pitchFamily="18" charset="0"/>
                <a:cs typeface="Times New Roman" panose="02020603050405020304" pitchFamily="18" charset="0"/>
              </a:rPr>
              <a:t>Department of Computer Science and Engineering</a:t>
            </a:r>
          </a:p>
        </p:txBody>
      </p:sp>
      <p:sp>
        <p:nvSpPr>
          <p:cNvPr id="18" name="Rectangle 17">
            <a:extLst>
              <a:ext uri="{FF2B5EF4-FFF2-40B4-BE49-F238E27FC236}">
                <a16:creationId xmlns:a16="http://schemas.microsoft.com/office/drawing/2014/main" xmlns="" id="{7CBF25D5-399F-46E1-AA7A-D19643B957E1}"/>
              </a:ext>
            </a:extLst>
          </p:cNvPr>
          <p:cNvSpPr/>
          <p:nvPr userDrawn="1"/>
        </p:nvSpPr>
        <p:spPr>
          <a:xfrm>
            <a:off x="8945592" y="6642340"/>
            <a:ext cx="3246408" cy="2156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D6F468A3-9449-4C6C-BB11-05F806E8C34F}" type="slidenum">
              <a:rPr lang="en-US" sz="1400" smtClean="0">
                <a:latin typeface="Times New Roman" panose="02020603050405020304" pitchFamily="18" charset="0"/>
                <a:cs typeface="Times New Roman" panose="02020603050405020304" pitchFamily="18" charset="0"/>
              </a:rPr>
              <a:t>‹#›</a:t>
            </a:fld>
            <a:endParaRPr lang="en-US" dirty="0">
              <a:latin typeface="Times New Roman" panose="02020603050405020304" pitchFamily="18" charset="0"/>
              <a:cs typeface="Times New Roman" panose="02020603050405020304" pitchFamily="18" charset="0"/>
            </a:endParaRPr>
          </a:p>
        </p:txBody>
      </p:sp>
      <p:sp>
        <p:nvSpPr>
          <p:cNvPr id="19" name="Rectangle: Rounded Corners 18">
            <a:extLst>
              <a:ext uri="{FF2B5EF4-FFF2-40B4-BE49-F238E27FC236}">
                <a16:creationId xmlns:a16="http://schemas.microsoft.com/office/drawing/2014/main" xmlns="" id="{6A14CDB6-A2F3-4AC5-8F82-572A6FB70A6D}"/>
              </a:ext>
            </a:extLst>
          </p:cNvPr>
          <p:cNvSpPr/>
          <p:nvPr userDrawn="1"/>
        </p:nvSpPr>
        <p:spPr>
          <a:xfrm>
            <a:off x="3710796" y="940279"/>
            <a:ext cx="4770408" cy="56934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B.Tech Major Project Review - 1</a:t>
            </a:r>
          </a:p>
        </p:txBody>
      </p:sp>
      <p:sp>
        <p:nvSpPr>
          <p:cNvPr id="20" name="TextBox 19">
            <a:extLst>
              <a:ext uri="{FF2B5EF4-FFF2-40B4-BE49-F238E27FC236}">
                <a16:creationId xmlns:a16="http://schemas.microsoft.com/office/drawing/2014/main" xmlns="" id="{8BFC255C-2164-4C03-94E7-EBA71B8CA09D}"/>
              </a:ext>
            </a:extLst>
          </p:cNvPr>
          <p:cNvSpPr txBox="1"/>
          <p:nvPr userDrawn="1"/>
        </p:nvSpPr>
        <p:spPr>
          <a:xfrm>
            <a:off x="4444042" y="2866376"/>
            <a:ext cx="3303917" cy="369332"/>
          </a:xfrm>
          <a:prstGeom prst="rect">
            <a:avLst/>
          </a:prstGeom>
          <a:noFill/>
        </p:spPr>
        <p:txBody>
          <a:bodyPr wrap="square" rtlCol="0">
            <a:spAutoFit/>
          </a:bodyPr>
          <a:lstStyle/>
          <a:p>
            <a:pPr algn="ctr"/>
            <a:r>
              <a:rPr lang="en-US" b="1" i="1" dirty="0">
                <a:solidFill>
                  <a:schemeClr val="accent2"/>
                </a:solidFill>
                <a:effectLst/>
                <a:latin typeface="Times New Roman" panose="02020603050405020304" pitchFamily="18" charset="0"/>
                <a:cs typeface="Times New Roman" panose="02020603050405020304" pitchFamily="18" charset="0"/>
              </a:rPr>
              <a:t>Presented by</a:t>
            </a:r>
          </a:p>
        </p:txBody>
      </p:sp>
      <p:sp>
        <p:nvSpPr>
          <p:cNvPr id="21" name="TextBox 20">
            <a:extLst>
              <a:ext uri="{FF2B5EF4-FFF2-40B4-BE49-F238E27FC236}">
                <a16:creationId xmlns:a16="http://schemas.microsoft.com/office/drawing/2014/main" xmlns="" id="{77417B4B-0FCD-4DFE-BB61-85A9584AD993}"/>
              </a:ext>
            </a:extLst>
          </p:cNvPr>
          <p:cNvSpPr txBox="1"/>
          <p:nvPr userDrawn="1"/>
        </p:nvSpPr>
        <p:spPr>
          <a:xfrm>
            <a:off x="1086929" y="3852498"/>
            <a:ext cx="1147312"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i="1" dirty="0">
                <a:solidFill>
                  <a:schemeClr val="accent2"/>
                </a:solidFill>
                <a:effectLst/>
                <a:latin typeface="Times New Roman" panose="02020603050405020304" pitchFamily="18" charset="0"/>
                <a:cs typeface="Times New Roman" panose="02020603050405020304" pitchFamily="18" charset="0"/>
              </a:rPr>
              <a:t>Team No:</a:t>
            </a:r>
          </a:p>
        </p:txBody>
      </p:sp>
      <p:sp>
        <p:nvSpPr>
          <p:cNvPr id="22" name="TextBox 21">
            <a:extLst>
              <a:ext uri="{FF2B5EF4-FFF2-40B4-BE49-F238E27FC236}">
                <a16:creationId xmlns:a16="http://schemas.microsoft.com/office/drawing/2014/main" xmlns="" id="{82429234-F98D-44AE-9EBA-28217305B5DF}"/>
              </a:ext>
            </a:extLst>
          </p:cNvPr>
          <p:cNvSpPr txBox="1"/>
          <p:nvPr userDrawn="1"/>
        </p:nvSpPr>
        <p:spPr>
          <a:xfrm>
            <a:off x="4595723" y="5331126"/>
            <a:ext cx="3000555" cy="369332"/>
          </a:xfrm>
          <a:prstGeom prst="rect">
            <a:avLst/>
          </a:prstGeom>
          <a:noFill/>
        </p:spPr>
        <p:txBody>
          <a:bodyPr wrap="square" rtlCol="0">
            <a:spAutoFit/>
          </a:bodyPr>
          <a:lstStyle/>
          <a:p>
            <a:pPr algn="ctr"/>
            <a:r>
              <a:rPr lang="en-US" b="1" i="1" dirty="0">
                <a:solidFill>
                  <a:schemeClr val="accent2"/>
                </a:solidFill>
                <a:effectLst/>
                <a:latin typeface="Times New Roman" panose="02020603050405020304" pitchFamily="18" charset="0"/>
                <a:cs typeface="Times New Roman" panose="02020603050405020304" pitchFamily="18" charset="0"/>
              </a:rPr>
              <a:t>Under the Guidance of </a:t>
            </a:r>
          </a:p>
        </p:txBody>
      </p:sp>
    </p:spTree>
    <p:extLst>
      <p:ext uri="{BB962C8B-B14F-4D97-AF65-F5344CB8AC3E}">
        <p14:creationId xmlns:p14="http://schemas.microsoft.com/office/powerpoint/2010/main" val="897263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201855-5643-4BF0-9AFE-3833932CCB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9D0A85D4-69BB-45A1-AAB7-7E3E3CDA4C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1A9CDCF-ADF0-4D43-B87E-C71BAA1CA075}"/>
              </a:ext>
            </a:extLst>
          </p:cNvPr>
          <p:cNvSpPr>
            <a:spLocks noGrp="1"/>
          </p:cNvSpPr>
          <p:nvPr>
            <p:ph type="dt" sz="half" idx="10"/>
          </p:nvPr>
        </p:nvSpPr>
        <p:spPr/>
        <p:txBody>
          <a:bodyPr/>
          <a:lstStyle/>
          <a:p>
            <a:fld id="{3A06D920-8E2D-4789-A379-3793340C4D25}" type="datetime2">
              <a:rPr lang="en-US" smtClean="0"/>
              <a:t>Tuesday, October 15, 2024</a:t>
            </a:fld>
            <a:endParaRPr lang="en-US"/>
          </a:p>
        </p:txBody>
      </p:sp>
      <p:sp>
        <p:nvSpPr>
          <p:cNvPr id="5" name="Footer Placeholder 4">
            <a:extLst>
              <a:ext uri="{FF2B5EF4-FFF2-40B4-BE49-F238E27FC236}">
                <a16:creationId xmlns:a16="http://schemas.microsoft.com/office/drawing/2014/main" xmlns="" id="{B22B8916-FF33-4727-ABDA-1B78DECC4E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650CD00-CCCC-4E6C-B990-77223BD124C2}"/>
              </a:ext>
            </a:extLst>
          </p:cNvPr>
          <p:cNvSpPr>
            <a:spLocks noGrp="1"/>
          </p:cNvSpPr>
          <p:nvPr>
            <p:ph type="sldNum" sz="quarter" idx="12"/>
          </p:nvPr>
        </p:nvSpPr>
        <p:spPr/>
        <p:txBody>
          <a:bodyPr/>
          <a:lstStyle/>
          <a:p>
            <a:fld id="{33B4B0E0-C371-47CC-B6C7-DCC88A9CF3A1}" type="slidenum">
              <a:rPr lang="en-US" smtClean="0"/>
              <a:t>‹#›</a:t>
            </a:fld>
            <a:endParaRPr lang="en-US"/>
          </a:p>
        </p:txBody>
      </p:sp>
    </p:spTree>
    <p:extLst>
      <p:ext uri="{BB962C8B-B14F-4D97-AF65-F5344CB8AC3E}">
        <p14:creationId xmlns:p14="http://schemas.microsoft.com/office/powerpoint/2010/main" val="794393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309C8BD-2528-4CF7-8788-84282CD030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F9E4212-CCA1-4F89-8465-A3B78B955F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B0CC322-E37E-4475-BE1A-BAE436F06C2D}"/>
              </a:ext>
            </a:extLst>
          </p:cNvPr>
          <p:cNvSpPr>
            <a:spLocks noGrp="1"/>
          </p:cNvSpPr>
          <p:nvPr>
            <p:ph type="dt" sz="half" idx="10"/>
          </p:nvPr>
        </p:nvSpPr>
        <p:spPr/>
        <p:txBody>
          <a:bodyPr/>
          <a:lstStyle/>
          <a:p>
            <a:fld id="{4D3DE62E-D6AF-4C7A-956C-298BE0F753C3}" type="datetime2">
              <a:rPr lang="en-US" smtClean="0"/>
              <a:t>Tuesday, October 15, 2024</a:t>
            </a:fld>
            <a:endParaRPr lang="en-US"/>
          </a:p>
        </p:txBody>
      </p:sp>
      <p:sp>
        <p:nvSpPr>
          <p:cNvPr id="5" name="Footer Placeholder 4">
            <a:extLst>
              <a:ext uri="{FF2B5EF4-FFF2-40B4-BE49-F238E27FC236}">
                <a16:creationId xmlns:a16="http://schemas.microsoft.com/office/drawing/2014/main" xmlns="" id="{FD46CB27-5A3C-4201-AA8E-752F8D60AB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2B9EDDB-4E39-4CC3-A801-A23AE7A15E9A}"/>
              </a:ext>
            </a:extLst>
          </p:cNvPr>
          <p:cNvSpPr>
            <a:spLocks noGrp="1"/>
          </p:cNvSpPr>
          <p:nvPr>
            <p:ph type="sldNum" sz="quarter" idx="12"/>
          </p:nvPr>
        </p:nvSpPr>
        <p:spPr/>
        <p:txBody>
          <a:bodyPr/>
          <a:lstStyle/>
          <a:p>
            <a:fld id="{33B4B0E0-C371-47CC-B6C7-DCC88A9CF3A1}" type="slidenum">
              <a:rPr lang="en-US" smtClean="0"/>
              <a:t>‹#›</a:t>
            </a:fld>
            <a:endParaRPr lang="en-US"/>
          </a:p>
        </p:txBody>
      </p:sp>
    </p:spTree>
    <p:extLst>
      <p:ext uri="{BB962C8B-B14F-4D97-AF65-F5344CB8AC3E}">
        <p14:creationId xmlns:p14="http://schemas.microsoft.com/office/powerpoint/2010/main" val="2633567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9070D3-CEA9-49CC-9E7B-9E55F79231B8}"/>
              </a:ext>
            </a:extLst>
          </p:cNvPr>
          <p:cNvSpPr>
            <a:spLocks noGrp="1"/>
          </p:cNvSpPr>
          <p:nvPr>
            <p:ph type="title"/>
          </p:nvPr>
        </p:nvSpPr>
        <p:spPr>
          <a:xfrm>
            <a:off x="0" y="-1"/>
            <a:ext cx="10783020" cy="681037"/>
          </a:xfrm>
          <a:solidFill>
            <a:schemeClr val="accent1">
              <a:lumMod val="50000"/>
            </a:schemeClr>
          </a:solidFill>
        </p:spPr>
        <p:txBody>
          <a:bodyPr>
            <a:noAutofit/>
          </a:bodyPr>
          <a:lstStyle>
            <a:lvl1pPr>
              <a:defRPr sz="4400">
                <a:solidFill>
                  <a:schemeClr val="bg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8438D069-605D-4D11-A134-52700E08E423}"/>
              </a:ext>
            </a:extLst>
          </p:cNvPr>
          <p:cNvSpPr>
            <a:spLocks noGrp="1"/>
          </p:cNvSpPr>
          <p:nvPr>
            <p:ph idx="1"/>
          </p:nvPr>
        </p:nvSpPr>
        <p:spPr>
          <a:xfrm>
            <a:off x="129396" y="828136"/>
            <a:ext cx="11766430" cy="5769752"/>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a:extLst>
              <a:ext uri="{FF2B5EF4-FFF2-40B4-BE49-F238E27FC236}">
                <a16:creationId xmlns:a16="http://schemas.microsoft.com/office/drawing/2014/main" xmlns="" id="{7E818504-0585-4493-B8ED-7965744DDB8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84367" b="19824"/>
          <a:stretch/>
        </p:blipFill>
        <p:spPr>
          <a:xfrm>
            <a:off x="10804225" y="0"/>
            <a:ext cx="1387775" cy="725488"/>
          </a:xfrm>
          <a:prstGeom prst="rect">
            <a:avLst/>
          </a:prstGeom>
        </p:spPr>
      </p:pic>
      <p:sp>
        <p:nvSpPr>
          <p:cNvPr id="9" name="Rectangle 8">
            <a:extLst>
              <a:ext uri="{FF2B5EF4-FFF2-40B4-BE49-F238E27FC236}">
                <a16:creationId xmlns:a16="http://schemas.microsoft.com/office/drawing/2014/main" xmlns="" id="{5C86CFE7-8C01-4FC8-8EA0-2393B7836D25}"/>
              </a:ext>
            </a:extLst>
          </p:cNvPr>
          <p:cNvSpPr/>
          <p:nvPr userDrawn="1"/>
        </p:nvSpPr>
        <p:spPr>
          <a:xfrm>
            <a:off x="0" y="6642340"/>
            <a:ext cx="3321170" cy="21566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19D37D2C-072E-4642-82BF-2F4D505049A0}" type="datetime2">
              <a:rPr lang="en-IN" sz="1400" smtClean="0">
                <a:solidFill>
                  <a:schemeClr val="bg1"/>
                </a:solidFill>
                <a:latin typeface="Times New Roman" panose="02020603050405020304" pitchFamily="18" charset="0"/>
                <a:cs typeface="Times New Roman" panose="02020603050405020304" pitchFamily="18" charset="0"/>
              </a:rPr>
              <a:t>Tuesday, 15 October 2024</a:t>
            </a:fld>
            <a:endParaRPr lang="en-US" sz="1400"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xmlns="" id="{E73B0CCD-9024-4097-AED7-A8EE407B0FD2}"/>
              </a:ext>
            </a:extLst>
          </p:cNvPr>
          <p:cNvSpPr/>
          <p:nvPr userDrawn="1"/>
        </p:nvSpPr>
        <p:spPr>
          <a:xfrm>
            <a:off x="3321170" y="6642340"/>
            <a:ext cx="5624422" cy="2156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lumMod val="75000"/>
                  </a:schemeClr>
                </a:solidFill>
                <a:latin typeface="Times New Roman" panose="02020603050405020304" pitchFamily="18" charset="0"/>
                <a:cs typeface="Times New Roman" panose="02020603050405020304" pitchFamily="18" charset="0"/>
              </a:rPr>
              <a:t>Department of Computer Science and Engineering</a:t>
            </a:r>
          </a:p>
        </p:txBody>
      </p:sp>
      <p:sp>
        <p:nvSpPr>
          <p:cNvPr id="11" name="Rectangle 10">
            <a:extLst>
              <a:ext uri="{FF2B5EF4-FFF2-40B4-BE49-F238E27FC236}">
                <a16:creationId xmlns:a16="http://schemas.microsoft.com/office/drawing/2014/main" xmlns="" id="{12067662-38F1-4460-BA95-08F9CCD1C136}"/>
              </a:ext>
            </a:extLst>
          </p:cNvPr>
          <p:cNvSpPr/>
          <p:nvPr userDrawn="1"/>
        </p:nvSpPr>
        <p:spPr>
          <a:xfrm>
            <a:off x="8945592" y="6642340"/>
            <a:ext cx="3246408" cy="2156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D6F468A3-9449-4C6C-BB11-05F806E8C34F}" type="slidenum">
              <a:rPr lang="en-US" sz="1400" smtClean="0">
                <a:latin typeface="Times New Roman" panose="02020603050405020304" pitchFamily="18" charset="0"/>
                <a:cs typeface="Times New Roman" panose="02020603050405020304" pitchFamily="18" charset="0"/>
              </a:rPr>
              <a:t>‹#›</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3658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B2288E-0986-42DA-B4FA-7CC890C797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DDDAE4DC-CCBF-4572-A604-78D0824D30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12759C6-B507-4632-9E30-8B94C0B63F0B}"/>
              </a:ext>
            </a:extLst>
          </p:cNvPr>
          <p:cNvSpPr>
            <a:spLocks noGrp="1"/>
          </p:cNvSpPr>
          <p:nvPr>
            <p:ph type="dt" sz="half" idx="10"/>
          </p:nvPr>
        </p:nvSpPr>
        <p:spPr/>
        <p:txBody>
          <a:bodyPr/>
          <a:lstStyle/>
          <a:p>
            <a:fld id="{C519DA8E-D997-4FF1-9156-1BF2D3CD3D8A}" type="datetime2">
              <a:rPr lang="en-US" smtClean="0"/>
              <a:t>Tuesday, October 15, 2024</a:t>
            </a:fld>
            <a:endParaRPr lang="en-US"/>
          </a:p>
        </p:txBody>
      </p:sp>
      <p:sp>
        <p:nvSpPr>
          <p:cNvPr id="5" name="Footer Placeholder 4">
            <a:extLst>
              <a:ext uri="{FF2B5EF4-FFF2-40B4-BE49-F238E27FC236}">
                <a16:creationId xmlns:a16="http://schemas.microsoft.com/office/drawing/2014/main" xmlns="" id="{839D0A2A-8F24-4501-B618-5F8F500D12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CB9918D-DB29-4000-8471-2E9157DAC91B}"/>
              </a:ext>
            </a:extLst>
          </p:cNvPr>
          <p:cNvSpPr>
            <a:spLocks noGrp="1"/>
          </p:cNvSpPr>
          <p:nvPr>
            <p:ph type="sldNum" sz="quarter" idx="12"/>
          </p:nvPr>
        </p:nvSpPr>
        <p:spPr/>
        <p:txBody>
          <a:bodyPr/>
          <a:lstStyle/>
          <a:p>
            <a:fld id="{33B4B0E0-C371-47CC-B6C7-DCC88A9CF3A1}" type="slidenum">
              <a:rPr lang="en-US" smtClean="0"/>
              <a:t>‹#›</a:t>
            </a:fld>
            <a:endParaRPr lang="en-US"/>
          </a:p>
        </p:txBody>
      </p:sp>
    </p:spTree>
    <p:extLst>
      <p:ext uri="{BB962C8B-B14F-4D97-AF65-F5344CB8AC3E}">
        <p14:creationId xmlns:p14="http://schemas.microsoft.com/office/powerpoint/2010/main" val="220374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DC64DF-5D66-403A-8B91-DA1960F3CC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56ECD7B-B2EC-4333-B204-D7D5A2F3C1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BB304F62-0C76-494F-A2F3-6AB3D026C7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1E3F33D-0479-4D6B-8C8F-5294BDCF15E2}"/>
              </a:ext>
            </a:extLst>
          </p:cNvPr>
          <p:cNvSpPr>
            <a:spLocks noGrp="1"/>
          </p:cNvSpPr>
          <p:nvPr>
            <p:ph type="dt" sz="half" idx="10"/>
          </p:nvPr>
        </p:nvSpPr>
        <p:spPr/>
        <p:txBody>
          <a:bodyPr/>
          <a:lstStyle/>
          <a:p>
            <a:fld id="{37B0AF02-8954-45D3-91D9-98797AF214B9}" type="datetime2">
              <a:rPr lang="en-US" smtClean="0"/>
              <a:t>Tuesday, October 15, 2024</a:t>
            </a:fld>
            <a:endParaRPr lang="en-US"/>
          </a:p>
        </p:txBody>
      </p:sp>
      <p:sp>
        <p:nvSpPr>
          <p:cNvPr id="6" name="Footer Placeholder 5">
            <a:extLst>
              <a:ext uri="{FF2B5EF4-FFF2-40B4-BE49-F238E27FC236}">
                <a16:creationId xmlns:a16="http://schemas.microsoft.com/office/drawing/2014/main" xmlns="" id="{62EE00CA-2161-40BB-B35F-538D4A0492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1013D9F-3323-4612-9C3D-A7221FE96622}"/>
              </a:ext>
            </a:extLst>
          </p:cNvPr>
          <p:cNvSpPr>
            <a:spLocks noGrp="1"/>
          </p:cNvSpPr>
          <p:nvPr>
            <p:ph type="sldNum" sz="quarter" idx="12"/>
          </p:nvPr>
        </p:nvSpPr>
        <p:spPr/>
        <p:txBody>
          <a:bodyPr/>
          <a:lstStyle/>
          <a:p>
            <a:fld id="{33B4B0E0-C371-47CC-B6C7-DCC88A9CF3A1}" type="slidenum">
              <a:rPr lang="en-US" smtClean="0"/>
              <a:t>‹#›</a:t>
            </a:fld>
            <a:endParaRPr lang="en-US"/>
          </a:p>
        </p:txBody>
      </p:sp>
    </p:spTree>
    <p:extLst>
      <p:ext uri="{BB962C8B-B14F-4D97-AF65-F5344CB8AC3E}">
        <p14:creationId xmlns:p14="http://schemas.microsoft.com/office/powerpoint/2010/main" val="3929080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C8137B-1AD8-48FB-9E9F-43BA6CAEA1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4357EDCD-5B2D-4748-8B4F-FE4A308EA2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4F23DBD-C09B-45CE-B222-D0FD79BD46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1645298-33B8-4B58-9431-976ADD1FBA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533A0C4-BB9A-476D-B79B-25F771E9CF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5FC788B2-81BD-4227-BB0A-FDBFCFD1F64F}"/>
              </a:ext>
            </a:extLst>
          </p:cNvPr>
          <p:cNvSpPr>
            <a:spLocks noGrp="1"/>
          </p:cNvSpPr>
          <p:nvPr>
            <p:ph type="dt" sz="half" idx="10"/>
          </p:nvPr>
        </p:nvSpPr>
        <p:spPr/>
        <p:txBody>
          <a:bodyPr/>
          <a:lstStyle/>
          <a:p>
            <a:fld id="{F23BACBB-13D8-44B0-B94A-6B308EBF1E7F}" type="datetime2">
              <a:rPr lang="en-US" smtClean="0"/>
              <a:t>Tuesday, October 15, 2024</a:t>
            </a:fld>
            <a:endParaRPr lang="en-US"/>
          </a:p>
        </p:txBody>
      </p:sp>
      <p:sp>
        <p:nvSpPr>
          <p:cNvPr id="8" name="Footer Placeholder 7">
            <a:extLst>
              <a:ext uri="{FF2B5EF4-FFF2-40B4-BE49-F238E27FC236}">
                <a16:creationId xmlns:a16="http://schemas.microsoft.com/office/drawing/2014/main" xmlns="" id="{D3CE878E-9B0F-4125-B948-BE8F5A9C29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89D3EC0C-B797-4055-994E-F6E86EC8D0FA}"/>
              </a:ext>
            </a:extLst>
          </p:cNvPr>
          <p:cNvSpPr>
            <a:spLocks noGrp="1"/>
          </p:cNvSpPr>
          <p:nvPr>
            <p:ph type="sldNum" sz="quarter" idx="12"/>
          </p:nvPr>
        </p:nvSpPr>
        <p:spPr/>
        <p:txBody>
          <a:bodyPr/>
          <a:lstStyle/>
          <a:p>
            <a:fld id="{33B4B0E0-C371-47CC-B6C7-DCC88A9CF3A1}" type="slidenum">
              <a:rPr lang="en-US" smtClean="0"/>
              <a:t>‹#›</a:t>
            </a:fld>
            <a:endParaRPr lang="en-US"/>
          </a:p>
        </p:txBody>
      </p:sp>
    </p:spTree>
    <p:extLst>
      <p:ext uri="{BB962C8B-B14F-4D97-AF65-F5344CB8AC3E}">
        <p14:creationId xmlns:p14="http://schemas.microsoft.com/office/powerpoint/2010/main" val="6876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41D045-6A99-4D02-899A-B685FE0264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BB8C7E5B-0330-49EC-8C46-01ED642FED33}"/>
              </a:ext>
            </a:extLst>
          </p:cNvPr>
          <p:cNvSpPr>
            <a:spLocks noGrp="1"/>
          </p:cNvSpPr>
          <p:nvPr>
            <p:ph type="dt" sz="half" idx="10"/>
          </p:nvPr>
        </p:nvSpPr>
        <p:spPr/>
        <p:txBody>
          <a:bodyPr/>
          <a:lstStyle/>
          <a:p>
            <a:fld id="{C6BD0D6E-1625-4F68-AD07-89BA97BB111A}" type="datetime2">
              <a:rPr lang="en-US" smtClean="0"/>
              <a:t>Tuesday, October 15, 2024</a:t>
            </a:fld>
            <a:endParaRPr lang="en-US"/>
          </a:p>
        </p:txBody>
      </p:sp>
      <p:sp>
        <p:nvSpPr>
          <p:cNvPr id="4" name="Footer Placeholder 3">
            <a:extLst>
              <a:ext uri="{FF2B5EF4-FFF2-40B4-BE49-F238E27FC236}">
                <a16:creationId xmlns:a16="http://schemas.microsoft.com/office/drawing/2014/main" xmlns="" id="{E4476CE2-27C1-48A9-A583-5C06CDA0D9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74EB841-EF94-4E30-9986-900CAB42BC44}"/>
              </a:ext>
            </a:extLst>
          </p:cNvPr>
          <p:cNvSpPr>
            <a:spLocks noGrp="1"/>
          </p:cNvSpPr>
          <p:nvPr>
            <p:ph type="sldNum" sz="quarter" idx="12"/>
          </p:nvPr>
        </p:nvSpPr>
        <p:spPr/>
        <p:txBody>
          <a:bodyPr/>
          <a:lstStyle/>
          <a:p>
            <a:fld id="{33B4B0E0-C371-47CC-B6C7-DCC88A9CF3A1}" type="slidenum">
              <a:rPr lang="en-US" smtClean="0"/>
              <a:t>‹#›</a:t>
            </a:fld>
            <a:endParaRPr lang="en-US"/>
          </a:p>
        </p:txBody>
      </p:sp>
    </p:spTree>
    <p:extLst>
      <p:ext uri="{BB962C8B-B14F-4D97-AF65-F5344CB8AC3E}">
        <p14:creationId xmlns:p14="http://schemas.microsoft.com/office/powerpoint/2010/main" val="2342706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1F7A9BD-A932-49F1-B172-0CAA7582AFDE}"/>
              </a:ext>
            </a:extLst>
          </p:cNvPr>
          <p:cNvSpPr>
            <a:spLocks noGrp="1"/>
          </p:cNvSpPr>
          <p:nvPr>
            <p:ph type="dt" sz="half" idx="10"/>
          </p:nvPr>
        </p:nvSpPr>
        <p:spPr/>
        <p:txBody>
          <a:bodyPr/>
          <a:lstStyle/>
          <a:p>
            <a:fld id="{B4695BA7-50B3-4FFA-BE25-36CB226852E4}" type="datetime2">
              <a:rPr lang="en-US" smtClean="0"/>
              <a:t>Tuesday, October 15, 2024</a:t>
            </a:fld>
            <a:endParaRPr lang="en-US"/>
          </a:p>
        </p:txBody>
      </p:sp>
      <p:sp>
        <p:nvSpPr>
          <p:cNvPr id="3" name="Footer Placeholder 2">
            <a:extLst>
              <a:ext uri="{FF2B5EF4-FFF2-40B4-BE49-F238E27FC236}">
                <a16:creationId xmlns:a16="http://schemas.microsoft.com/office/drawing/2014/main" xmlns="" id="{36B0D6C1-98E1-44B3-A3FA-89CAE054B0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B70596F-6261-4936-BCF6-8C22D6CB6C28}"/>
              </a:ext>
            </a:extLst>
          </p:cNvPr>
          <p:cNvSpPr>
            <a:spLocks noGrp="1"/>
          </p:cNvSpPr>
          <p:nvPr>
            <p:ph type="sldNum" sz="quarter" idx="12"/>
          </p:nvPr>
        </p:nvSpPr>
        <p:spPr/>
        <p:txBody>
          <a:bodyPr/>
          <a:lstStyle/>
          <a:p>
            <a:fld id="{33B4B0E0-C371-47CC-B6C7-DCC88A9CF3A1}" type="slidenum">
              <a:rPr lang="en-US" smtClean="0"/>
              <a:t>‹#›</a:t>
            </a:fld>
            <a:endParaRPr lang="en-US"/>
          </a:p>
        </p:txBody>
      </p:sp>
    </p:spTree>
    <p:extLst>
      <p:ext uri="{BB962C8B-B14F-4D97-AF65-F5344CB8AC3E}">
        <p14:creationId xmlns:p14="http://schemas.microsoft.com/office/powerpoint/2010/main" val="34651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8B5332-FB0F-4C2F-AF0F-F37CEDAF73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34B87D33-BF35-4118-9822-D71E0B7948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AFAD0A3-4B62-47EF-A625-9D64C1242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A826DD9-100C-4429-9FB1-6A939258F529}"/>
              </a:ext>
            </a:extLst>
          </p:cNvPr>
          <p:cNvSpPr>
            <a:spLocks noGrp="1"/>
          </p:cNvSpPr>
          <p:nvPr>
            <p:ph type="dt" sz="half" idx="10"/>
          </p:nvPr>
        </p:nvSpPr>
        <p:spPr/>
        <p:txBody>
          <a:bodyPr/>
          <a:lstStyle/>
          <a:p>
            <a:fld id="{200DC378-7991-4F26-8C7C-B900909F08A4}" type="datetime2">
              <a:rPr lang="en-US" smtClean="0"/>
              <a:t>Tuesday, October 15, 2024</a:t>
            </a:fld>
            <a:endParaRPr lang="en-US"/>
          </a:p>
        </p:txBody>
      </p:sp>
      <p:sp>
        <p:nvSpPr>
          <p:cNvPr id="6" name="Footer Placeholder 5">
            <a:extLst>
              <a:ext uri="{FF2B5EF4-FFF2-40B4-BE49-F238E27FC236}">
                <a16:creationId xmlns:a16="http://schemas.microsoft.com/office/drawing/2014/main" xmlns="" id="{046DA346-F39E-48A8-AF30-506312AC44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470F45B-5967-42B9-AEF7-8EDDBBC3B9CC}"/>
              </a:ext>
            </a:extLst>
          </p:cNvPr>
          <p:cNvSpPr>
            <a:spLocks noGrp="1"/>
          </p:cNvSpPr>
          <p:nvPr>
            <p:ph type="sldNum" sz="quarter" idx="12"/>
          </p:nvPr>
        </p:nvSpPr>
        <p:spPr/>
        <p:txBody>
          <a:bodyPr/>
          <a:lstStyle/>
          <a:p>
            <a:fld id="{33B4B0E0-C371-47CC-B6C7-DCC88A9CF3A1}" type="slidenum">
              <a:rPr lang="en-US" smtClean="0"/>
              <a:t>‹#›</a:t>
            </a:fld>
            <a:endParaRPr lang="en-US"/>
          </a:p>
        </p:txBody>
      </p:sp>
    </p:spTree>
    <p:extLst>
      <p:ext uri="{BB962C8B-B14F-4D97-AF65-F5344CB8AC3E}">
        <p14:creationId xmlns:p14="http://schemas.microsoft.com/office/powerpoint/2010/main" val="1818967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EB5ABC-1D12-447F-99A8-5BC445F42E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BEF0430D-7D28-4651-958E-D37E7C00A0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F2050BB3-88F6-4C3D-91FD-D145A5B939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EBE862D-9A82-4A40-BFEE-B088A9E4378B}"/>
              </a:ext>
            </a:extLst>
          </p:cNvPr>
          <p:cNvSpPr>
            <a:spLocks noGrp="1"/>
          </p:cNvSpPr>
          <p:nvPr>
            <p:ph type="dt" sz="half" idx="10"/>
          </p:nvPr>
        </p:nvSpPr>
        <p:spPr/>
        <p:txBody>
          <a:bodyPr/>
          <a:lstStyle/>
          <a:p>
            <a:fld id="{410406A0-20B9-4757-B8F1-E53F2871EAF5}" type="datetime2">
              <a:rPr lang="en-US" smtClean="0"/>
              <a:t>Tuesday, October 15, 2024</a:t>
            </a:fld>
            <a:endParaRPr lang="en-US"/>
          </a:p>
        </p:txBody>
      </p:sp>
      <p:sp>
        <p:nvSpPr>
          <p:cNvPr id="6" name="Footer Placeholder 5">
            <a:extLst>
              <a:ext uri="{FF2B5EF4-FFF2-40B4-BE49-F238E27FC236}">
                <a16:creationId xmlns:a16="http://schemas.microsoft.com/office/drawing/2014/main" xmlns="" id="{F32A3D2C-B6DF-4CED-AEF8-16AE61C2D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E6D1256-2293-45AE-B11F-317346E82515}"/>
              </a:ext>
            </a:extLst>
          </p:cNvPr>
          <p:cNvSpPr>
            <a:spLocks noGrp="1"/>
          </p:cNvSpPr>
          <p:nvPr>
            <p:ph type="sldNum" sz="quarter" idx="12"/>
          </p:nvPr>
        </p:nvSpPr>
        <p:spPr/>
        <p:txBody>
          <a:bodyPr/>
          <a:lstStyle/>
          <a:p>
            <a:fld id="{33B4B0E0-C371-47CC-B6C7-DCC88A9CF3A1}" type="slidenum">
              <a:rPr lang="en-US" smtClean="0"/>
              <a:t>‹#›</a:t>
            </a:fld>
            <a:endParaRPr lang="en-US"/>
          </a:p>
        </p:txBody>
      </p:sp>
    </p:spTree>
    <p:extLst>
      <p:ext uri="{BB962C8B-B14F-4D97-AF65-F5344CB8AC3E}">
        <p14:creationId xmlns:p14="http://schemas.microsoft.com/office/powerpoint/2010/main" val="2434056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2A30691-3DA3-4049-8D16-A8ED9D329C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4D5E1E69-CABD-4EC5-98CD-348A76C600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2FB44C04-6B22-43AB-ACEF-6BCFF09598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D79498-6609-4993-898B-05229AAE0C16}" type="datetime2">
              <a:rPr lang="en-US" smtClean="0"/>
              <a:t>Tuesday, October 15, 2024</a:t>
            </a:fld>
            <a:endParaRPr lang="en-US"/>
          </a:p>
        </p:txBody>
      </p:sp>
      <p:sp>
        <p:nvSpPr>
          <p:cNvPr id="5" name="Footer Placeholder 4">
            <a:extLst>
              <a:ext uri="{FF2B5EF4-FFF2-40B4-BE49-F238E27FC236}">
                <a16:creationId xmlns:a16="http://schemas.microsoft.com/office/drawing/2014/main" xmlns="" id="{8C26AC56-C5C8-415D-8036-3137DF2B15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59926BA-C2DB-41A6-BD37-105692F1E5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B4B0E0-C371-47CC-B6C7-DCC88A9CF3A1}" type="slidenum">
              <a:rPr lang="en-US" smtClean="0"/>
              <a:t>‹#›</a:t>
            </a:fld>
            <a:endParaRPr lang="en-US"/>
          </a:p>
        </p:txBody>
      </p:sp>
    </p:spTree>
    <p:extLst>
      <p:ext uri="{BB962C8B-B14F-4D97-AF65-F5344CB8AC3E}">
        <p14:creationId xmlns:p14="http://schemas.microsoft.com/office/powerpoint/2010/main" val="1544455574"/>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24151E9-6848-453D-ACA0-002E9B303597}"/>
              </a:ext>
            </a:extLst>
          </p:cNvPr>
          <p:cNvSpPr txBox="1"/>
          <p:nvPr/>
        </p:nvSpPr>
        <p:spPr>
          <a:xfrm>
            <a:off x="849745" y="1820842"/>
            <a:ext cx="10215419"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Skin Disease Detection Using Deep Learning</a:t>
            </a:r>
          </a:p>
        </p:txBody>
      </p:sp>
      <p:sp>
        <p:nvSpPr>
          <p:cNvPr id="3" name="TextBox 2">
            <a:extLst>
              <a:ext uri="{FF2B5EF4-FFF2-40B4-BE49-F238E27FC236}">
                <a16:creationId xmlns:a16="http://schemas.microsoft.com/office/drawing/2014/main" xmlns="" id="{4560E2ED-D4D4-4C03-8291-BF30EACC0270}"/>
              </a:ext>
            </a:extLst>
          </p:cNvPr>
          <p:cNvSpPr txBox="1"/>
          <p:nvPr/>
        </p:nvSpPr>
        <p:spPr>
          <a:xfrm>
            <a:off x="2262910" y="3851564"/>
            <a:ext cx="153323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MP_T 11</a:t>
            </a:r>
          </a:p>
        </p:txBody>
      </p:sp>
      <p:graphicFrame>
        <p:nvGraphicFramePr>
          <p:cNvPr id="4" name="Table 4">
            <a:extLst>
              <a:ext uri="{FF2B5EF4-FFF2-40B4-BE49-F238E27FC236}">
                <a16:creationId xmlns:a16="http://schemas.microsoft.com/office/drawing/2014/main" xmlns="" id="{70B5C4C9-ABA3-4EB9-A269-881F3DE4F008}"/>
              </a:ext>
            </a:extLst>
          </p:cNvPr>
          <p:cNvGraphicFramePr>
            <a:graphicFrameLocks noGrp="1"/>
          </p:cNvGraphicFramePr>
          <p:nvPr>
            <p:extLst>
              <p:ext uri="{D42A27DB-BD31-4B8C-83A1-F6EECF244321}">
                <p14:modId xmlns:p14="http://schemas.microsoft.com/office/powerpoint/2010/main" val="4183950305"/>
              </p:ext>
            </p:extLst>
          </p:nvPr>
        </p:nvGraphicFramePr>
        <p:xfrm>
          <a:off x="3906980" y="3297582"/>
          <a:ext cx="4876801" cy="2011680"/>
        </p:xfrm>
        <a:graphic>
          <a:graphicData uri="http://schemas.openxmlformats.org/drawingml/2006/table">
            <a:tbl>
              <a:tblPr firstRow="1" bandRow="1">
                <a:tableStyleId>{ED083AE6-46FA-4A59-8FB0-9F97EB10719F}</a:tableStyleId>
              </a:tblPr>
              <a:tblGrid>
                <a:gridCol w="1363323">
                  <a:extLst>
                    <a:ext uri="{9D8B030D-6E8A-4147-A177-3AD203B41FA5}">
                      <a16:colId xmlns:a16="http://schemas.microsoft.com/office/drawing/2014/main" xmlns="" val="1267259197"/>
                    </a:ext>
                  </a:extLst>
                </a:gridCol>
                <a:gridCol w="3513478">
                  <a:extLst>
                    <a:ext uri="{9D8B030D-6E8A-4147-A177-3AD203B41FA5}">
                      <a16:colId xmlns:a16="http://schemas.microsoft.com/office/drawing/2014/main" xmlns="" val="412733836"/>
                    </a:ext>
                  </a:extLst>
                </a:gridCol>
              </a:tblGrid>
              <a:tr h="286327">
                <a:tc>
                  <a:txBody>
                    <a:bodyPr/>
                    <a:lstStyle/>
                    <a:p>
                      <a:pPr algn="ctr"/>
                      <a:r>
                        <a:rPr lang="en-US" sz="1600" dirty="0"/>
                        <a:t>Roll Number</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t>Name of the Student</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4219105022"/>
                  </a:ext>
                </a:extLst>
              </a:tr>
              <a:tr h="274320">
                <a:tc>
                  <a:txBody>
                    <a:bodyPr/>
                    <a:lstStyle/>
                    <a:p>
                      <a:pPr algn="ctr"/>
                      <a:r>
                        <a:rPr lang="en-US" sz="1600" dirty="0">
                          <a:latin typeface="Times New Roman" panose="02020603050405020304" pitchFamily="18" charset="0"/>
                          <a:cs typeface="Times New Roman" panose="02020603050405020304" pitchFamily="18" charset="0"/>
                        </a:rPr>
                        <a:t>21R21A05J8</a:t>
                      </a:r>
                    </a:p>
                  </a:txBody>
                  <a:tcPr/>
                </a:tc>
                <a:tc>
                  <a:txBody>
                    <a:bodyPr/>
                    <a:lstStyle/>
                    <a:p>
                      <a:pPr algn="ctr"/>
                      <a:r>
                        <a:rPr lang="en-US" sz="1600" dirty="0">
                          <a:latin typeface="Times New Roman" panose="02020603050405020304" pitchFamily="18" charset="0"/>
                          <a:cs typeface="Times New Roman" panose="02020603050405020304" pitchFamily="18" charset="0"/>
                        </a:rPr>
                        <a:t>S.SRINIDHI</a:t>
                      </a:r>
                    </a:p>
                  </a:txBody>
                  <a:tcPr/>
                </a:tc>
                <a:extLst>
                  <a:ext uri="{0D108BD9-81ED-4DB2-BD59-A6C34878D82A}">
                    <a16:rowId xmlns:a16="http://schemas.microsoft.com/office/drawing/2014/main" xmlns="" val="2471204902"/>
                  </a:ext>
                </a:extLst>
              </a:tr>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21R21A05H8</a:t>
                      </a:r>
                    </a:p>
                  </a:txBody>
                  <a:tcPr/>
                </a:tc>
                <a:tc>
                  <a:txBody>
                    <a:bodyPr/>
                    <a:lstStyle/>
                    <a:p>
                      <a:pPr algn="ctr"/>
                      <a:r>
                        <a:rPr lang="en-US" sz="1600" dirty="0">
                          <a:latin typeface="Times New Roman" panose="02020603050405020304" pitchFamily="18" charset="0"/>
                          <a:cs typeface="Times New Roman" panose="02020603050405020304" pitchFamily="18" charset="0"/>
                        </a:rPr>
                        <a:t>N.MANUSHA</a:t>
                      </a:r>
                    </a:p>
                  </a:txBody>
                  <a:tcPr/>
                </a:tc>
                <a:extLst>
                  <a:ext uri="{0D108BD9-81ED-4DB2-BD59-A6C34878D82A}">
                    <a16:rowId xmlns:a16="http://schemas.microsoft.com/office/drawing/2014/main" xmlns="" val="772572802"/>
                  </a:ext>
                </a:extLst>
              </a:tr>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21R21A05H0</a:t>
                      </a:r>
                    </a:p>
                  </a:txBody>
                  <a:tcPr/>
                </a:tc>
                <a:tc>
                  <a:txBody>
                    <a:bodyPr/>
                    <a:lstStyle/>
                    <a:p>
                      <a:pPr algn="ctr"/>
                      <a:r>
                        <a:rPr lang="en-US" sz="1600" dirty="0">
                          <a:latin typeface="Times New Roman" panose="02020603050405020304" pitchFamily="18" charset="0"/>
                          <a:cs typeface="Times New Roman" panose="02020603050405020304" pitchFamily="18" charset="0"/>
                        </a:rPr>
                        <a:t>M.MANI RATAN</a:t>
                      </a:r>
                    </a:p>
                  </a:txBody>
                  <a:tcPr/>
                </a:tc>
                <a:extLst>
                  <a:ext uri="{0D108BD9-81ED-4DB2-BD59-A6C34878D82A}">
                    <a16:rowId xmlns:a16="http://schemas.microsoft.com/office/drawing/2014/main" xmlns="" val="1010593654"/>
                  </a:ext>
                </a:extLst>
              </a:tr>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21R21A05J9</a:t>
                      </a:r>
                    </a:p>
                  </a:txBody>
                  <a:tcPr/>
                </a:tc>
                <a:tc>
                  <a:txBody>
                    <a:bodyPr/>
                    <a:lstStyle/>
                    <a:p>
                      <a:pPr algn="ctr"/>
                      <a:r>
                        <a:rPr lang="en-US" sz="1600" dirty="0">
                          <a:latin typeface="Times New Roman" panose="02020603050405020304" pitchFamily="18" charset="0"/>
                          <a:cs typeface="Times New Roman" panose="02020603050405020304" pitchFamily="18" charset="0"/>
                        </a:rPr>
                        <a:t>S.ABHISHEK</a:t>
                      </a:r>
                    </a:p>
                  </a:txBody>
                  <a:tcPr/>
                </a:tc>
                <a:extLst>
                  <a:ext uri="{0D108BD9-81ED-4DB2-BD59-A6C34878D82A}">
                    <a16:rowId xmlns:a16="http://schemas.microsoft.com/office/drawing/2014/main" xmlns="" val="3311116374"/>
                  </a:ext>
                </a:extLst>
              </a:tr>
              <a:tr h="274320">
                <a:tc>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882516935"/>
                  </a:ext>
                </a:extLst>
              </a:tr>
            </a:tbl>
          </a:graphicData>
        </a:graphic>
      </p:graphicFrame>
      <p:sp>
        <p:nvSpPr>
          <p:cNvPr id="6" name="TextBox 5">
            <a:extLst>
              <a:ext uri="{FF2B5EF4-FFF2-40B4-BE49-F238E27FC236}">
                <a16:creationId xmlns:a16="http://schemas.microsoft.com/office/drawing/2014/main" xmlns="" id="{2C55221C-635D-4204-9E23-47CD6623787D}"/>
              </a:ext>
            </a:extLst>
          </p:cNvPr>
          <p:cNvSpPr txBox="1"/>
          <p:nvPr/>
        </p:nvSpPr>
        <p:spPr>
          <a:xfrm>
            <a:off x="4572000" y="5680364"/>
            <a:ext cx="3048000" cy="677108"/>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Mrs.J.Sri</a:t>
            </a:r>
            <a:r>
              <a:rPr lang="en-US" sz="2000" b="1" dirty="0">
                <a:latin typeface="Times New Roman" panose="02020603050405020304" pitchFamily="18" charset="0"/>
                <a:cs typeface="Times New Roman" panose="02020603050405020304" pitchFamily="18" charset="0"/>
              </a:rPr>
              <a:t> Lakshmi </a:t>
            </a:r>
          </a:p>
          <a:p>
            <a:pPr algn="ctr"/>
            <a:r>
              <a:rPr lang="en-US" sz="1800" b="1" dirty="0">
                <a:latin typeface="Times New Roman" panose="02020603050405020304" pitchFamily="18" charset="0"/>
                <a:cs typeface="Times New Roman" panose="02020603050405020304" pitchFamily="18" charset="0"/>
              </a:rPr>
              <a:t>Assistant Professor</a:t>
            </a:r>
          </a:p>
        </p:txBody>
      </p:sp>
    </p:spTree>
    <p:extLst>
      <p:ext uri="{BB962C8B-B14F-4D97-AF65-F5344CB8AC3E}">
        <p14:creationId xmlns:p14="http://schemas.microsoft.com/office/powerpoint/2010/main" val="4162527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250DDE-98F0-4980-99F4-5F0C670712C5}"/>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xmlns="" id="{D4B73D50-6856-4067-900E-7B8BF3897DAB}"/>
              </a:ext>
            </a:extLst>
          </p:cNvPr>
          <p:cNvSpPr>
            <a:spLocks noGrp="1"/>
          </p:cNvSpPr>
          <p:nvPr>
            <p:ph idx="1"/>
          </p:nvPr>
        </p:nvSpPr>
        <p:spPr/>
        <p:txBody>
          <a:bodyPr/>
          <a:lstStyle/>
          <a:p>
            <a:r>
              <a:rPr lang="en-US" dirty="0"/>
              <a:t>INTRODUCTION</a:t>
            </a:r>
          </a:p>
          <a:p>
            <a:r>
              <a:rPr lang="en-US" dirty="0"/>
              <a:t>ABSTRACT</a:t>
            </a:r>
          </a:p>
          <a:p>
            <a:r>
              <a:rPr lang="en-US" dirty="0"/>
              <a:t>LITERATURE SURVEY</a:t>
            </a:r>
          </a:p>
          <a:p>
            <a:r>
              <a:rPr lang="en-US" dirty="0"/>
              <a:t>PROBLEM SURVEY</a:t>
            </a:r>
          </a:p>
          <a:p>
            <a:r>
              <a:rPr lang="en-US" dirty="0"/>
              <a:t>OBJECTIVE</a:t>
            </a:r>
          </a:p>
          <a:p>
            <a:r>
              <a:rPr lang="en-US" dirty="0"/>
              <a:t>REFERENCES</a:t>
            </a:r>
          </a:p>
        </p:txBody>
      </p:sp>
    </p:spTree>
    <p:extLst>
      <p:ext uri="{BB962C8B-B14F-4D97-AF65-F5344CB8AC3E}">
        <p14:creationId xmlns:p14="http://schemas.microsoft.com/office/powerpoint/2010/main" val="2688938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81DF82-B535-46A6-BA18-CED9CD5C4F3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AC36F283-F74C-4C03-A33B-AD82D5C94687}"/>
              </a:ext>
            </a:extLst>
          </p:cNvPr>
          <p:cNvSpPr>
            <a:spLocks noGrp="1"/>
          </p:cNvSpPr>
          <p:nvPr>
            <p:ph idx="1"/>
          </p:nvPr>
        </p:nvSpPr>
        <p:spPr/>
        <p:txBody>
          <a:bodyPr/>
          <a:lstStyle/>
          <a:p>
            <a:r>
              <a:rPr lang="en-US" dirty="0"/>
              <a:t>Among the various types of medical treatments, skin treatment is one of the most prominent, encompassing processes such as detection, analysis, diagnosis, and treatment of various skin conditions. </a:t>
            </a:r>
          </a:p>
          <a:p>
            <a:r>
              <a:rPr lang="en-US" dirty="0"/>
              <a:t>Accurate detection and analysis are crucial for effective treatment; incorrect identification of a skin condition can lead to inappropriate treatment, exacerbating the condition or causing adverse side effects.</a:t>
            </a:r>
          </a:p>
          <a:p>
            <a:r>
              <a:rPr lang="en-US" dirty="0"/>
              <a:t>The integration of technology, particularly machine learning, into healthcare can significantly enhance the accuracy and efficiency of skin treatment.</a:t>
            </a:r>
          </a:p>
          <a:p>
            <a:r>
              <a:rPr lang="en-US" dirty="0"/>
              <a:t> Machine learning techniques, including image processing, offer a promising approach to improving the detection and analysis of skin conditions.</a:t>
            </a:r>
          </a:p>
        </p:txBody>
      </p:sp>
    </p:spTree>
    <p:extLst>
      <p:ext uri="{BB962C8B-B14F-4D97-AF65-F5344CB8AC3E}">
        <p14:creationId xmlns:p14="http://schemas.microsoft.com/office/powerpoint/2010/main" val="543829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B400DF-5B2F-4410-8BC4-CD2E711300E3}"/>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xmlns="" id="{F3D02BC8-D3EC-4FEF-A44A-B38A71A6FB9B}"/>
              </a:ext>
            </a:extLst>
          </p:cNvPr>
          <p:cNvSpPr>
            <a:spLocks noGrp="1"/>
          </p:cNvSpPr>
          <p:nvPr>
            <p:ph idx="1"/>
          </p:nvPr>
        </p:nvSpPr>
        <p:spPr/>
        <p:txBody>
          <a:bodyPr>
            <a:normAutofit fontScale="92500" lnSpcReduction="10000"/>
          </a:bodyPr>
          <a:lstStyle/>
          <a:p>
            <a:r>
              <a:rPr lang="en-US" dirty="0"/>
              <a:t>Skin treatment involves detection, analysis, diagnosis, and treatment of skin conditions.</a:t>
            </a:r>
          </a:p>
          <a:p>
            <a:r>
              <a:rPr lang="en-US" dirty="0"/>
              <a:t>A web application that can assist both the patients and doctors in recognizing and keeping track of the respective skin diseases, withholding the corresponding symptoms, medicines, severity and other such info.</a:t>
            </a:r>
          </a:p>
          <a:p>
            <a:r>
              <a:rPr lang="en-US" dirty="0"/>
              <a:t> Accurate detection and analysis will help accelerate the process of the skin treatment. Integrating a machine learning model into a web application will make it quick, smooth and user-friendly for both doctors and patients alike.</a:t>
            </a:r>
          </a:p>
          <a:p>
            <a:r>
              <a:rPr lang="en-US" dirty="0"/>
              <a:t> Machine learning techniques, like </a:t>
            </a:r>
            <a:r>
              <a:rPr lang="en-US" b="1" dirty="0"/>
              <a:t>Convolutional Neural Networks (CNNs), </a:t>
            </a:r>
            <a:r>
              <a:rPr lang="en-US" dirty="0"/>
              <a:t>are key in analyzing skin conditions.</a:t>
            </a:r>
          </a:p>
          <a:p>
            <a:r>
              <a:rPr lang="en-US" dirty="0"/>
              <a:t>CNNs are effective for image classification, automatically learning features like edges and textures. Python libraries like </a:t>
            </a:r>
            <a:r>
              <a:rPr lang="en-US" b="1" dirty="0"/>
              <a:t>TensorFlow</a:t>
            </a:r>
            <a:r>
              <a:rPr lang="en-US" dirty="0"/>
              <a:t> and </a:t>
            </a:r>
            <a:r>
              <a:rPr lang="en-US" b="1" dirty="0" err="1"/>
              <a:t>Keras</a:t>
            </a:r>
            <a:r>
              <a:rPr lang="en-US" dirty="0"/>
              <a:t> are used to implement CNNs for accurate skin disease detection.</a:t>
            </a:r>
          </a:p>
          <a:p>
            <a:r>
              <a:rPr lang="en-US" dirty="0"/>
              <a:t>CNNs outperform traditional models like SVMs or Decision Trees in handling complex image data, supporting timely and precise diagnoses.</a:t>
            </a:r>
            <a:endParaRPr lang="en-US" sz="2400" dirty="0"/>
          </a:p>
          <a:p>
            <a:endParaRPr lang="en-US" dirty="0"/>
          </a:p>
        </p:txBody>
      </p:sp>
    </p:spTree>
    <p:extLst>
      <p:ext uri="{BB962C8B-B14F-4D97-AF65-F5344CB8AC3E}">
        <p14:creationId xmlns:p14="http://schemas.microsoft.com/office/powerpoint/2010/main" val="1955036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D02917-7528-4925-9E2B-7F112528E3D7}"/>
              </a:ext>
            </a:extLst>
          </p:cNvPr>
          <p:cNvSpPr>
            <a:spLocks noGrp="1"/>
          </p:cNvSpPr>
          <p:nvPr>
            <p:ph type="title"/>
          </p:nvPr>
        </p:nvSpPr>
        <p:spPr/>
        <p:txBody>
          <a:bodyPr/>
          <a:lstStyle/>
          <a:p>
            <a:r>
              <a:rPr lang="en-US" dirty="0"/>
              <a:t>Literature Survey</a:t>
            </a:r>
          </a:p>
        </p:txBody>
      </p:sp>
      <p:graphicFrame>
        <p:nvGraphicFramePr>
          <p:cNvPr id="6" name="Table 5">
            <a:extLst>
              <a:ext uri="{FF2B5EF4-FFF2-40B4-BE49-F238E27FC236}">
                <a16:creationId xmlns:a16="http://schemas.microsoft.com/office/drawing/2014/main" xmlns="" id="{2FCE54B9-C352-1300-A2CA-CAFEA4C2E870}"/>
              </a:ext>
            </a:extLst>
          </p:cNvPr>
          <p:cNvGraphicFramePr>
            <a:graphicFrameLocks noGrp="1"/>
          </p:cNvGraphicFramePr>
          <p:nvPr>
            <p:extLst>
              <p:ext uri="{D42A27DB-BD31-4B8C-83A1-F6EECF244321}">
                <p14:modId xmlns:p14="http://schemas.microsoft.com/office/powerpoint/2010/main" val="3623772720"/>
              </p:ext>
            </p:extLst>
          </p:nvPr>
        </p:nvGraphicFramePr>
        <p:xfrm>
          <a:off x="126840" y="745855"/>
          <a:ext cx="11345492" cy="5791759"/>
        </p:xfrm>
        <a:graphic>
          <a:graphicData uri="http://schemas.openxmlformats.org/drawingml/2006/table">
            <a:tbl>
              <a:tblPr firstRow="1" bandRow="1">
                <a:tableStyleId>{5C22544A-7EE6-4342-B048-85BDC9FD1C3A}</a:tableStyleId>
              </a:tblPr>
              <a:tblGrid>
                <a:gridCol w="685953">
                  <a:extLst>
                    <a:ext uri="{9D8B030D-6E8A-4147-A177-3AD203B41FA5}">
                      <a16:colId xmlns:a16="http://schemas.microsoft.com/office/drawing/2014/main" xmlns="" val="2979856290"/>
                    </a:ext>
                  </a:extLst>
                </a:gridCol>
                <a:gridCol w="3439773">
                  <a:extLst>
                    <a:ext uri="{9D8B030D-6E8A-4147-A177-3AD203B41FA5}">
                      <a16:colId xmlns:a16="http://schemas.microsoft.com/office/drawing/2014/main" xmlns="" val="4230804607"/>
                    </a:ext>
                  </a:extLst>
                </a:gridCol>
                <a:gridCol w="2647128">
                  <a:extLst>
                    <a:ext uri="{9D8B030D-6E8A-4147-A177-3AD203B41FA5}">
                      <a16:colId xmlns:a16="http://schemas.microsoft.com/office/drawing/2014/main" xmlns="" val="3660715773"/>
                    </a:ext>
                  </a:extLst>
                </a:gridCol>
                <a:gridCol w="2647128">
                  <a:extLst>
                    <a:ext uri="{9D8B030D-6E8A-4147-A177-3AD203B41FA5}">
                      <a16:colId xmlns:a16="http://schemas.microsoft.com/office/drawing/2014/main" xmlns="" val="70487065"/>
                    </a:ext>
                  </a:extLst>
                </a:gridCol>
                <a:gridCol w="1925510">
                  <a:extLst>
                    <a:ext uri="{9D8B030D-6E8A-4147-A177-3AD203B41FA5}">
                      <a16:colId xmlns:a16="http://schemas.microsoft.com/office/drawing/2014/main" xmlns="" val="1162808973"/>
                    </a:ext>
                  </a:extLst>
                </a:gridCol>
              </a:tblGrid>
              <a:tr h="416773">
                <a:tc>
                  <a:txBody>
                    <a:bodyPr/>
                    <a:lstStyle/>
                    <a:p>
                      <a:pPr algn="ctr"/>
                      <a:r>
                        <a:rPr lang="en-US" sz="1100" dirty="0">
                          <a:latin typeface="Times New Roman" panose="02020603050405020304" pitchFamily="18" charset="0"/>
                          <a:cs typeface="Times New Roman" panose="02020603050405020304" pitchFamily="18" charset="0"/>
                        </a:rPr>
                        <a:t>S.No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a:r>
                        <a:rPr lang="en-US" sz="1100" dirty="0">
                          <a:latin typeface="Times New Roman" panose="02020603050405020304" pitchFamily="18" charset="0"/>
                          <a:cs typeface="Times New Roman" panose="02020603050405020304" pitchFamily="18" charset="0"/>
                        </a:rPr>
                        <a:t>Title of the Paper and Year of publication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latin typeface="Times New Roman" panose="02020603050405020304" pitchFamily="18" charset="0"/>
                          <a:cs typeface="Times New Roman" panose="02020603050405020304" pitchFamily="18" charset="0"/>
                        </a:rPr>
                        <a:t>Objective/Methods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latin typeface="Times New Roman" panose="02020603050405020304" pitchFamily="18" charset="0"/>
                          <a:cs typeface="Times New Roman" panose="02020603050405020304" pitchFamily="18" charset="0"/>
                        </a:rPr>
                        <a:t>Outcome of the paper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latin typeface="Times New Roman" panose="02020603050405020304" pitchFamily="18" charset="0"/>
                          <a:cs typeface="Times New Roman" panose="02020603050405020304" pitchFamily="18" charset="0"/>
                        </a:rPr>
                        <a:t>Limitations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xmlns="" val="3229003277"/>
                  </a:ext>
                </a:extLst>
              </a:tr>
              <a:tr h="950133">
                <a:tc>
                  <a:txBody>
                    <a:bodyPr/>
                    <a:lstStyle/>
                    <a:p>
                      <a:pPr algn="ctr"/>
                      <a:r>
                        <a:rPr lang="en-US" sz="1400" dirty="0">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CNN-Based Model for Skin Diseases Classification, 2021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Explores CNN-based ensembles and shifting-based deep networks for classifying multiple skin lesions.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Improved classification accuracy with reduced computational overhead.</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Limited to a specific set of skin conditions and lacks dataset diversity​</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284017942"/>
                  </a:ext>
                </a:extLst>
              </a:tr>
              <a:tr h="950133">
                <a:tc>
                  <a:txBody>
                    <a:bodyPr/>
                    <a:lstStyle/>
                    <a:p>
                      <a:pPr algn="ctr"/>
                      <a:r>
                        <a:rPr lang="en-US" sz="1400" dirty="0" smtClean="0">
                          <a:latin typeface="Times New Roman" panose="02020603050405020304" pitchFamily="18" charset="0"/>
                          <a:cs typeface="Times New Roman" panose="02020603050405020304" pitchFamily="18" charset="0"/>
                        </a:rPr>
                        <a:t>2.</a:t>
                      </a:r>
                      <a:endParaRPr 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t>Eff2Net: Efficient Channel Attention-Based CNN for Skin Disease Classification, 2022</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Develops a CNN model with channel attention to focus on essential features for skin lesion classification.</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Enhanced classification performance with improved feature extraction.</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Faces challenges with large-scale datasets due to high computational cost​</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486705388"/>
                  </a:ext>
                </a:extLst>
              </a:tr>
              <a:tr h="950133">
                <a:tc>
                  <a:txBody>
                    <a:bodyPr/>
                    <a:lstStyle/>
                    <a:p>
                      <a:pPr algn="ctr"/>
                      <a:r>
                        <a:rPr lang="en-US" sz="1400" dirty="0" smtClean="0">
                          <a:latin typeface="Times New Roman" panose="02020603050405020304" pitchFamily="18" charset="0"/>
                          <a:cs typeface="Times New Roman" panose="02020603050405020304" pitchFamily="18" charset="0"/>
                        </a:rPr>
                        <a:t>3.</a:t>
                      </a:r>
                      <a:endParaRPr 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i="1" dirty="0"/>
                        <a:t>Federated Learning for Skin Lesion Diagnosis: Asynchronous and Weighted Approach, 2023</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Uses federated learning to enhance privacy-preserving skin disease detection.</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Achieves reasonable accuracy while maintaining patient privacy.</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Communication overhead and model convergence issues need further optimization​</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355850641"/>
                  </a:ext>
                </a:extLst>
              </a:tr>
              <a:tr h="950133">
                <a:tc>
                  <a:txBody>
                    <a:bodyPr/>
                    <a:lstStyle/>
                    <a:p>
                      <a:pPr algn="ctr"/>
                      <a:r>
                        <a:rPr lang="en-US" sz="1400" dirty="0" smtClean="0">
                          <a:latin typeface="Times New Roman" panose="02020603050405020304" pitchFamily="18" charset="0"/>
                          <a:cs typeface="Times New Roman" panose="02020603050405020304" pitchFamily="18" charset="0"/>
                        </a:rPr>
                        <a:t>4.</a:t>
                      </a:r>
                      <a:endParaRPr 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Skin Disease Detection and Classification Using Deep Learning: A Systematic Review, 2022</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Surveys various deep learning models for dermatology applications, highlighting advances in CNNs and transformers.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Identifies CNNs as more effective than traditional ML methods for skin lesion detection.</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Over-reliance on datasets focused on melanoma; limited research on other conditions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165771768"/>
                  </a:ext>
                </a:extLst>
              </a:tr>
              <a:tr h="950133">
                <a:tc>
                  <a:txBody>
                    <a:bodyPr/>
                    <a:lstStyle/>
                    <a:p>
                      <a:pPr algn="ctr"/>
                      <a:r>
                        <a:rPr lang="en-US" sz="1400" dirty="0" smtClean="0">
                          <a:latin typeface="Times New Roman" panose="02020603050405020304" pitchFamily="18" charset="0"/>
                          <a:cs typeface="Times New Roman" panose="02020603050405020304" pitchFamily="18" charset="0"/>
                        </a:rPr>
                        <a:t>5.</a:t>
                      </a:r>
                      <a:endParaRPr 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Model Hybridization &amp; Learning Rate Annealing for Skin Cancer Detection, 2022</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Implements hybrid deep learning models combined with learning rate annealing to detect melanoma.</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Higher accuracy and faster convergence compared to standard CNNs.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Requires better generalization on underrepresented skin types​</a:t>
                      </a:r>
                    </a:p>
                    <a:p>
                      <a:pPr algn="ct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059988604"/>
                  </a:ext>
                </a:extLst>
              </a:tr>
            </a:tbl>
          </a:graphicData>
        </a:graphic>
      </p:graphicFrame>
    </p:spTree>
    <p:extLst>
      <p:ext uri="{BB962C8B-B14F-4D97-AF65-F5344CB8AC3E}">
        <p14:creationId xmlns:p14="http://schemas.microsoft.com/office/powerpoint/2010/main" val="2561556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D02917-7528-4925-9E2B-7F112528E3D7}"/>
              </a:ext>
            </a:extLst>
          </p:cNvPr>
          <p:cNvSpPr>
            <a:spLocks noGrp="1"/>
          </p:cNvSpPr>
          <p:nvPr>
            <p:ph type="title"/>
          </p:nvPr>
        </p:nvSpPr>
        <p:spPr/>
        <p:txBody>
          <a:bodyPr/>
          <a:lstStyle/>
          <a:p>
            <a:r>
              <a:rPr lang="en-US" dirty="0"/>
              <a:t>Literature Survey</a:t>
            </a:r>
          </a:p>
        </p:txBody>
      </p:sp>
      <p:graphicFrame>
        <p:nvGraphicFramePr>
          <p:cNvPr id="6" name="Table 5">
            <a:extLst>
              <a:ext uri="{FF2B5EF4-FFF2-40B4-BE49-F238E27FC236}">
                <a16:creationId xmlns:a16="http://schemas.microsoft.com/office/drawing/2014/main" xmlns="" id="{2FCE54B9-C352-1300-A2CA-CAFEA4C2E870}"/>
              </a:ext>
            </a:extLst>
          </p:cNvPr>
          <p:cNvGraphicFramePr>
            <a:graphicFrameLocks noGrp="1"/>
          </p:cNvGraphicFramePr>
          <p:nvPr>
            <p:extLst>
              <p:ext uri="{D42A27DB-BD31-4B8C-83A1-F6EECF244321}">
                <p14:modId xmlns:p14="http://schemas.microsoft.com/office/powerpoint/2010/main" val="2668191806"/>
              </p:ext>
            </p:extLst>
          </p:nvPr>
        </p:nvGraphicFramePr>
        <p:xfrm>
          <a:off x="313108" y="788189"/>
          <a:ext cx="11212642" cy="5375545"/>
        </p:xfrm>
        <a:graphic>
          <a:graphicData uri="http://schemas.openxmlformats.org/drawingml/2006/table">
            <a:tbl>
              <a:tblPr firstRow="1" bandRow="1">
                <a:tableStyleId>{5C22544A-7EE6-4342-B048-85BDC9FD1C3A}</a:tableStyleId>
              </a:tblPr>
              <a:tblGrid>
                <a:gridCol w="671620">
                  <a:extLst>
                    <a:ext uri="{9D8B030D-6E8A-4147-A177-3AD203B41FA5}">
                      <a16:colId xmlns:a16="http://schemas.microsoft.com/office/drawing/2014/main" xmlns="" val="2979856290"/>
                    </a:ext>
                  </a:extLst>
                </a:gridCol>
                <a:gridCol w="3367898">
                  <a:extLst>
                    <a:ext uri="{9D8B030D-6E8A-4147-A177-3AD203B41FA5}">
                      <a16:colId xmlns:a16="http://schemas.microsoft.com/office/drawing/2014/main" xmlns="" val="4230804607"/>
                    </a:ext>
                  </a:extLst>
                </a:gridCol>
                <a:gridCol w="2591816">
                  <a:extLst>
                    <a:ext uri="{9D8B030D-6E8A-4147-A177-3AD203B41FA5}">
                      <a16:colId xmlns:a16="http://schemas.microsoft.com/office/drawing/2014/main" xmlns="" val="3660715773"/>
                    </a:ext>
                  </a:extLst>
                </a:gridCol>
                <a:gridCol w="2591816">
                  <a:extLst>
                    <a:ext uri="{9D8B030D-6E8A-4147-A177-3AD203B41FA5}">
                      <a16:colId xmlns:a16="http://schemas.microsoft.com/office/drawing/2014/main" xmlns="" val="70487065"/>
                    </a:ext>
                  </a:extLst>
                </a:gridCol>
                <a:gridCol w="1989492">
                  <a:extLst>
                    <a:ext uri="{9D8B030D-6E8A-4147-A177-3AD203B41FA5}">
                      <a16:colId xmlns:a16="http://schemas.microsoft.com/office/drawing/2014/main" xmlns="" val="1162808973"/>
                    </a:ext>
                  </a:extLst>
                </a:gridCol>
              </a:tblGrid>
              <a:tr h="416773">
                <a:tc>
                  <a:txBody>
                    <a:bodyPr/>
                    <a:lstStyle/>
                    <a:p>
                      <a:pPr algn="ctr"/>
                      <a:r>
                        <a:rPr lang="en-US" sz="1100" dirty="0">
                          <a:latin typeface="Times New Roman" panose="02020603050405020304" pitchFamily="18" charset="0"/>
                          <a:cs typeface="Times New Roman" panose="02020603050405020304" pitchFamily="18" charset="0"/>
                        </a:rPr>
                        <a:t>S.No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a:r>
                        <a:rPr lang="en-US" sz="1100" dirty="0">
                          <a:latin typeface="Times New Roman" panose="02020603050405020304" pitchFamily="18" charset="0"/>
                          <a:cs typeface="Times New Roman" panose="02020603050405020304" pitchFamily="18" charset="0"/>
                        </a:rPr>
                        <a:t>Title of the Paper and Year of publication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latin typeface="Times New Roman" panose="02020603050405020304" pitchFamily="18" charset="0"/>
                          <a:cs typeface="Times New Roman" panose="02020603050405020304" pitchFamily="18" charset="0"/>
                        </a:rPr>
                        <a:t>Objective/Methods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latin typeface="Times New Roman" panose="02020603050405020304" pitchFamily="18" charset="0"/>
                          <a:cs typeface="Times New Roman" panose="02020603050405020304" pitchFamily="18" charset="0"/>
                        </a:rPr>
                        <a:t>Outcome of the paper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latin typeface="Times New Roman" panose="02020603050405020304" pitchFamily="18" charset="0"/>
                          <a:cs typeface="Times New Roman" panose="02020603050405020304" pitchFamily="18" charset="0"/>
                        </a:rPr>
                        <a:t>Limitations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xmlns="" val="3229003277"/>
                  </a:ext>
                </a:extLst>
              </a:tr>
              <a:tr h="950133">
                <a:tc>
                  <a:txBody>
                    <a:bodyPr/>
                    <a:lstStyle/>
                    <a:p>
                      <a:pPr algn="ctr"/>
                      <a:r>
                        <a:rPr lang="en-US" sz="1400" dirty="0">
                          <a:latin typeface="Times New Roman" panose="02020603050405020304" pitchFamily="18" charset="0"/>
                          <a:cs typeface="Times New Roman" panose="02020603050405020304" pitchFamily="18" charset="0"/>
                        </a:rPr>
                        <a:t>6</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400" dirty="0" err="1"/>
                        <a:t>TransSLC</a:t>
                      </a:r>
                      <a:r>
                        <a:rPr lang="fr-FR" sz="1400" dirty="0"/>
                        <a:t>: Transformer-</a:t>
                      </a:r>
                      <a:r>
                        <a:rPr lang="fr-FR" sz="1400" dirty="0" err="1"/>
                        <a:t>Based</a:t>
                      </a:r>
                      <a:r>
                        <a:rPr lang="fr-FR" sz="1400" dirty="0"/>
                        <a:t> Skin </a:t>
                      </a:r>
                      <a:r>
                        <a:rPr lang="fr-FR" sz="1400" dirty="0" err="1"/>
                        <a:t>Lesion</a:t>
                      </a:r>
                      <a:r>
                        <a:rPr lang="fr-FR" sz="1400" dirty="0"/>
                        <a:t> Classification, 2022</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Applies transformer networks for feature extraction from </a:t>
                      </a:r>
                      <a:r>
                        <a:rPr lang="en-US" sz="1400" dirty="0" err="1"/>
                        <a:t>dermoscopic</a:t>
                      </a:r>
                      <a:r>
                        <a:rPr lang="en-US" sz="1400" dirty="0"/>
                        <a:t> images.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Shows superior performance over conventional CNNs on certain tasks.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Transformers require more data and are computationally expensive​</a:t>
                      </a:r>
                    </a:p>
                    <a:p>
                      <a:pPr algn="ct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284017942"/>
                  </a:ext>
                </a:extLst>
              </a:tr>
              <a:tr h="950133">
                <a:tc>
                  <a:txBody>
                    <a:bodyPr/>
                    <a:lstStyle/>
                    <a:p>
                      <a:pPr algn="ctr"/>
                      <a:r>
                        <a:rPr lang="en-US" sz="1400" dirty="0" smtClean="0">
                          <a:latin typeface="Times New Roman" panose="02020603050405020304" pitchFamily="18" charset="0"/>
                          <a:cs typeface="Times New Roman" panose="02020603050405020304" pitchFamily="18" charset="0"/>
                        </a:rPr>
                        <a:t>7.</a:t>
                      </a:r>
                      <a:endParaRPr 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 Computer-Aided Diagnosis System for Classifying Skin Lesions, 2021</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Integrates texture and color features with machine learning algorithms for diagnosis.</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Achieves good accuracy in classifying prominent skin conditions.</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Limited by small dataset size, affecting generalization</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486705388"/>
                  </a:ext>
                </a:extLst>
              </a:tr>
              <a:tr h="950133">
                <a:tc>
                  <a:txBody>
                    <a:bodyPr/>
                    <a:lstStyle/>
                    <a:p>
                      <a:pPr algn="ctr"/>
                      <a:r>
                        <a:rPr lang="en-US" sz="1400" dirty="0" smtClean="0">
                          <a:latin typeface="Times New Roman" panose="02020603050405020304" pitchFamily="18" charset="0"/>
                          <a:cs typeface="Times New Roman" panose="02020603050405020304" pitchFamily="18" charset="0"/>
                        </a:rPr>
                        <a:t>8.</a:t>
                      </a:r>
                      <a:endParaRPr 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Recent Advancements in the Diagnosis of Skin Diseases Using Deep Learning, 2023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Provides a detailed review of AI-driven techniques for skin disease detection, including CNNs and federated learning.</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Demonstrates the effectiveness of deep learning in healthcare diagnostics.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Highlights issues such as model bias and lack of diverse datasets.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355850641"/>
                  </a:ext>
                </a:extLst>
              </a:tr>
              <a:tr h="950133">
                <a:tc>
                  <a:txBody>
                    <a:bodyPr/>
                    <a:lstStyle/>
                    <a:p>
                      <a:pPr algn="ctr"/>
                      <a:r>
                        <a:rPr lang="en-US" sz="1400" dirty="0" smtClean="0">
                          <a:latin typeface="Times New Roman" panose="02020603050405020304" pitchFamily="18" charset="0"/>
                          <a:cs typeface="Times New Roman" panose="02020603050405020304" pitchFamily="18" charset="0"/>
                        </a:rPr>
                        <a:t>9.</a:t>
                      </a:r>
                      <a:endParaRPr 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Skin Cancer Detection: Review Using Deep Learning Techniques, 2021</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Focuses on deep learning for skin cancer detection and compares it with traditional methods.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Confirms the superiority of deep learning in image-based diagnosis.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Dataset imbalance and overfitting are key challenges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165771768"/>
                  </a:ext>
                </a:extLst>
              </a:tr>
              <a:tr h="950133">
                <a:tc>
                  <a:txBody>
                    <a:bodyPr/>
                    <a:lstStyle/>
                    <a:p>
                      <a:pPr algn="ctr"/>
                      <a:r>
                        <a:rPr lang="en-US" sz="1400" dirty="0" smtClean="0">
                          <a:latin typeface="Times New Roman" panose="02020603050405020304" pitchFamily="18" charset="0"/>
                          <a:cs typeface="Times New Roman" panose="02020603050405020304" pitchFamily="18" charset="0"/>
                        </a:rPr>
                        <a:t>10.</a:t>
                      </a:r>
                      <a:endParaRPr 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Skin Image Segmentation Using CNN for Improved Classification, 2023</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t>Proposes a CNN-based segmentation model to enhance classification accuracy.</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Results in better feature extraction and improved classification accuracy.</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Requires high-quality labeled data for effective segmentation​</a:t>
                      </a:r>
                    </a:p>
                    <a:p>
                      <a:pPr algn="ct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059988604"/>
                  </a:ext>
                </a:extLst>
              </a:tr>
            </a:tbl>
          </a:graphicData>
        </a:graphic>
      </p:graphicFrame>
    </p:spTree>
    <p:extLst>
      <p:ext uri="{BB962C8B-B14F-4D97-AF65-F5344CB8AC3E}">
        <p14:creationId xmlns:p14="http://schemas.microsoft.com/office/powerpoint/2010/main" val="4153301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DD1914-B4A4-4AD9-9211-F2DC4A3A1388}"/>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xmlns="" id="{6132443F-A196-4F8F-BC9B-6D9F80A88A26}"/>
              </a:ext>
            </a:extLst>
          </p:cNvPr>
          <p:cNvSpPr>
            <a:spLocks noGrp="1"/>
          </p:cNvSpPr>
          <p:nvPr>
            <p:ph idx="1"/>
          </p:nvPr>
        </p:nvSpPr>
        <p:spPr/>
        <p:txBody>
          <a:bodyPr/>
          <a:lstStyle/>
          <a:p>
            <a:r>
              <a:rPr lang="en-US" dirty="0"/>
              <a:t>Skin diseases represent a substantial global health burden, with millions of people affected by various conditions, including eczema, psoriasis, and skin cancers such as melanoma. </a:t>
            </a:r>
            <a:endParaRPr lang="en-US" dirty="0" smtClean="0"/>
          </a:p>
          <a:p>
            <a:r>
              <a:rPr lang="en-US" dirty="0" smtClean="0"/>
              <a:t>Access </a:t>
            </a:r>
            <a:r>
              <a:rPr lang="en-US" dirty="0"/>
              <a:t>to timely and accurate dermatological assessments is hindered by a critical shortage of dermatologists, particularly in rural and underserved regions. </a:t>
            </a:r>
            <a:endParaRPr lang="en-US" dirty="0" smtClean="0"/>
          </a:p>
          <a:p>
            <a:r>
              <a:rPr lang="en-US" dirty="0" smtClean="0"/>
              <a:t>Furthermore</a:t>
            </a:r>
            <a:r>
              <a:rPr lang="en-US" dirty="0"/>
              <a:t>, the visual complexity and similarities among different skin conditions can lead to misdiagnosis and delayed treatment when relying solely on clinical evaluations by general practitioners. </a:t>
            </a:r>
            <a:endParaRPr lang="en-US" dirty="0" smtClean="0"/>
          </a:p>
          <a:p>
            <a:r>
              <a:rPr lang="en-US" dirty="0" smtClean="0"/>
              <a:t>This </a:t>
            </a:r>
            <a:r>
              <a:rPr lang="en-US" dirty="0"/>
              <a:t>situation </a:t>
            </a:r>
            <a:r>
              <a:rPr lang="en-US" b="1" dirty="0"/>
              <a:t>intensifies</a:t>
            </a:r>
            <a:r>
              <a:rPr lang="en-US" dirty="0"/>
              <a:t> healthcare disparities, resulting in adverse patient outcomes. Therefore, there is an urgent need for an effective, accessible, and reliable diagnostic tool that can provide rapid and accurate skin disease </a:t>
            </a:r>
            <a:r>
              <a:rPr lang="en-US" dirty="0" smtClean="0"/>
              <a:t>identification that can be accessed by both doctors and patients alike.</a:t>
            </a:r>
            <a:endParaRPr lang="en-US" dirty="0"/>
          </a:p>
        </p:txBody>
      </p:sp>
    </p:spTree>
    <p:extLst>
      <p:ext uri="{BB962C8B-B14F-4D97-AF65-F5344CB8AC3E}">
        <p14:creationId xmlns:p14="http://schemas.microsoft.com/office/powerpoint/2010/main" val="1355601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DE6833-4C88-421C-9743-D772562AA221}"/>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xmlns="" id="{592A6805-483C-476A-B7EA-805C1EEEE211}"/>
              </a:ext>
            </a:extLst>
          </p:cNvPr>
          <p:cNvSpPr>
            <a:spLocks noGrp="1"/>
          </p:cNvSpPr>
          <p:nvPr>
            <p:ph idx="1"/>
          </p:nvPr>
        </p:nvSpPr>
        <p:spPr/>
        <p:txBody>
          <a:bodyPr/>
          <a:lstStyle/>
          <a:p>
            <a:r>
              <a:rPr lang="en-US" dirty="0" smtClean="0"/>
              <a:t>The </a:t>
            </a:r>
            <a:r>
              <a:rPr lang="en-US" dirty="0"/>
              <a:t>main and important objective of this project is to build a machine learning model that can process images, detect the skin condition and give what type of condition it has and suggest treatment, medicines and etc. </a:t>
            </a:r>
            <a:endParaRPr lang="en-US" dirty="0" smtClean="0"/>
          </a:p>
          <a:p>
            <a:r>
              <a:rPr lang="en-US" dirty="0"/>
              <a:t>Increased diversity in training datasets will reduce bias, ensuring fair diagnosis across different skin tones and demographics</a:t>
            </a:r>
            <a:r>
              <a:rPr lang="en-US" dirty="0" smtClean="0"/>
              <a:t>.</a:t>
            </a:r>
            <a:endParaRPr lang="en-US" dirty="0"/>
          </a:p>
          <a:p>
            <a:r>
              <a:rPr lang="en-US" dirty="0"/>
              <a:t>The next objective would be to build a web application using web development creating frontend and backend parts containing user interface and database regarding the skin images, the patients’, medicines’ data and embedding the machine learning model into this achieving the end goal of the desired project.</a:t>
            </a:r>
          </a:p>
          <a:p>
            <a:endParaRPr lang="en-US" dirty="0"/>
          </a:p>
        </p:txBody>
      </p:sp>
    </p:spTree>
    <p:extLst>
      <p:ext uri="{BB962C8B-B14F-4D97-AF65-F5344CB8AC3E}">
        <p14:creationId xmlns:p14="http://schemas.microsoft.com/office/powerpoint/2010/main" val="2971894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DEE915-EDCA-4F6F-8172-E5CB9126EA6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xmlns="" id="{184E3C04-669E-45A2-828C-7750118DBF8A}"/>
              </a:ext>
            </a:extLst>
          </p:cNvPr>
          <p:cNvSpPr>
            <a:spLocks noGrp="1"/>
          </p:cNvSpPr>
          <p:nvPr>
            <p:ph idx="1"/>
          </p:nvPr>
        </p:nvSpPr>
        <p:spPr/>
        <p:txBody>
          <a:bodyPr>
            <a:normAutofit fontScale="92500"/>
          </a:bodyPr>
          <a:lstStyle/>
          <a:p>
            <a:r>
              <a:rPr lang="en-IN" sz="2800" b="1" dirty="0"/>
              <a:t>Z. Habib R. </a:t>
            </a:r>
            <a:r>
              <a:rPr lang="en-IN" sz="2800" b="1" dirty="0" err="1"/>
              <a:t>Naji</a:t>
            </a:r>
            <a:r>
              <a:rPr lang="en-IN" sz="2800" b="1" dirty="0"/>
              <a:t> and N. K. Abbas El </a:t>
            </a:r>
            <a:r>
              <a:rPr lang="en-IN" sz="2800" b="1" dirty="0" err="1"/>
              <a:t>Abbadi</a:t>
            </a:r>
            <a:r>
              <a:rPr lang="en-IN" sz="2800" dirty="0"/>
              <a:t>, “Skin Diseases Detection, Classification, and Segmentation,” in </a:t>
            </a:r>
            <a:r>
              <a:rPr lang="en-IN" sz="2800" i="1" dirty="0"/>
              <a:t>Proceedings of the 2022 International Conference on Green Energy, Computing and Sustainable Technology (GECOST)</a:t>
            </a:r>
            <a:r>
              <a:rPr lang="en-IN" sz="2800" dirty="0"/>
              <a:t>, 2022, pp. 1–6.</a:t>
            </a:r>
          </a:p>
          <a:p>
            <a:r>
              <a:rPr lang="en-IN" sz="2800" b="1" dirty="0"/>
              <a:t>M. </a:t>
            </a:r>
            <a:r>
              <a:rPr lang="en-IN" sz="2800" b="1" dirty="0" err="1"/>
              <a:t>Maniraju</a:t>
            </a:r>
            <a:r>
              <a:rPr lang="en-IN" sz="2800" b="1" dirty="0"/>
              <a:t>, R. Adithya, and G. </a:t>
            </a:r>
            <a:r>
              <a:rPr lang="en-IN" sz="2800" b="1" dirty="0" err="1"/>
              <a:t>Srilekha</a:t>
            </a:r>
            <a:r>
              <a:rPr lang="en-IN" sz="2800" dirty="0"/>
              <a:t>, “Recognition of Type of Skin Disease Using CNN,” in </a:t>
            </a:r>
            <a:r>
              <a:rPr lang="en-IN" sz="2800" i="1" dirty="0"/>
              <a:t>Proceedings of the 2022 First International Conference on Artificial Intelligence Trends and Pattern Recognition (ICAITPR)</a:t>
            </a:r>
            <a:r>
              <a:rPr lang="en-IN" sz="2800" dirty="0"/>
              <a:t>, 2022, pp. 125–130.</a:t>
            </a:r>
          </a:p>
          <a:p>
            <a:r>
              <a:rPr lang="en-US" sz="2800" b="1" dirty="0"/>
              <a:t>G. Singh, K. </a:t>
            </a:r>
            <a:r>
              <a:rPr lang="en-US" sz="2800" b="1" dirty="0" err="1"/>
              <a:t>Guleria</a:t>
            </a:r>
            <a:r>
              <a:rPr lang="en-US" sz="2800" b="1" dirty="0"/>
              <a:t>, and S. Sharma</a:t>
            </a:r>
            <a:r>
              <a:rPr lang="en-US" sz="2800" dirty="0"/>
              <a:t>, “A Transfer Learning-based Pre-trained VGG16 Model for Skin Disease Classification,” in </a:t>
            </a:r>
            <a:r>
              <a:rPr lang="en-US" sz="2800" i="1" dirty="0"/>
              <a:t>Proceedings of the 2023 IEEE 3rd Mysore Sub Section International Conference (</a:t>
            </a:r>
            <a:r>
              <a:rPr lang="en-US" sz="2800" i="1" dirty="0" err="1"/>
              <a:t>MysuruCon</a:t>
            </a:r>
            <a:r>
              <a:rPr lang="en-US" sz="2800" i="1" dirty="0"/>
              <a:t>)</a:t>
            </a:r>
            <a:r>
              <a:rPr lang="en-US" sz="2800" dirty="0"/>
              <a:t>, 2023, pp. 221–226.</a:t>
            </a:r>
          </a:p>
          <a:p>
            <a:r>
              <a:rPr lang="en-US" sz="2800" b="1" dirty="0"/>
              <a:t>A. Haddad and S. A. Hameed</a:t>
            </a:r>
            <a:r>
              <a:rPr lang="en-US" sz="2800" dirty="0"/>
              <a:t>, “Image Analysis Model For Skin Disease Detection: Framework,” in </a:t>
            </a:r>
            <a:r>
              <a:rPr lang="en-US" sz="2800" i="1" dirty="0"/>
              <a:t>Proceedings of the 2018 7th International Conference on Computer and Communication Engineering (ICCCE)</a:t>
            </a:r>
            <a:r>
              <a:rPr lang="en-US" sz="2800" dirty="0"/>
              <a:t>, 2018, pp. 431–436.</a:t>
            </a:r>
            <a:endParaRPr lang="en-US" sz="4000" dirty="0"/>
          </a:p>
          <a:p>
            <a:endParaRPr lang="en-US" dirty="0"/>
          </a:p>
        </p:txBody>
      </p:sp>
    </p:spTree>
    <p:extLst>
      <p:ext uri="{BB962C8B-B14F-4D97-AF65-F5344CB8AC3E}">
        <p14:creationId xmlns:p14="http://schemas.microsoft.com/office/powerpoint/2010/main" val="339715771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1235</Words>
  <Application>Microsoft Office PowerPoint</Application>
  <PresentationFormat>Custom</PresentationFormat>
  <Paragraphs>113</Paragraphs>
  <Slides>9</Slides>
  <Notes>2</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Custom Design</vt:lpstr>
      <vt:lpstr>PowerPoint Presentation</vt:lpstr>
      <vt:lpstr>Outline</vt:lpstr>
      <vt:lpstr>Introduction</vt:lpstr>
      <vt:lpstr>Abstract</vt:lpstr>
      <vt:lpstr>Literature Survey</vt:lpstr>
      <vt:lpstr>Literature Survey</vt:lpstr>
      <vt:lpstr>Problem Statement</vt:lpstr>
      <vt:lpstr>Objectives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Ravindra Nath</dc:creator>
  <cp:lastModifiedBy>welcome</cp:lastModifiedBy>
  <cp:revision>14</cp:revision>
  <dcterms:created xsi:type="dcterms:W3CDTF">2024-09-11T14:31:38Z</dcterms:created>
  <dcterms:modified xsi:type="dcterms:W3CDTF">2024-10-15T18:01:30Z</dcterms:modified>
</cp:coreProperties>
</file>