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6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9" r:id="rId3"/>
    <p:sldId id="266" r:id="rId5"/>
    <p:sldId id="271" r:id="rId6"/>
    <p:sldId id="272" r:id="rId7"/>
    <p:sldId id="269" r:id="rId8"/>
    <p:sldId id="270" r:id="rId9"/>
    <p:sldId id="267" r:id="rId10"/>
    <p:sldId id="268" r:id="rId11"/>
    <p:sldId id="258" r:id="rId12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771" y="43"/>
      </p:cViewPr>
      <p:guideLst>
        <p:guide orient="horz" pos="2178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4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6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685800"/>
            <a:ext cx="53721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685800"/>
            <a:ext cx="53721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685800"/>
            <a:ext cx="53721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-333" y="14169228"/>
            <a:ext cx="3907790" cy="43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703" tIns="43352" rIns="86703" bIns="43352" numCol="1" anchor="ctr" anchorCtr="0" compatLnSpc="1">
            <a:spAutoFit/>
          </a:bodyPr>
          <a:lstStyle>
            <a:lvl1pPr indent="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lang="en-US" altLang="zh-CN" sz="665">
                <a:cs typeface="宋体" panose="02010600030101010101" pitchFamily="2" charset="-122"/>
              </a:rPr>
            </a:br>
            <a:endParaRPr lang="en-US" altLang="zh-CN" sz="760"/>
          </a:p>
          <a:p>
            <a:r>
              <a:rPr lang="en-US" altLang="zh-CN" sz="850">
                <a:latin typeface="Calibri" panose="020F0502020204030204" charset="0"/>
                <a:cs typeface="Times New Roman" panose="02020603050405020304" pitchFamily="18" charset="0"/>
              </a:rPr>
              <a:t>(i)</a:t>
            </a:r>
            <a:r>
              <a:rPr lang="zh-CN" altLang="en-US" sz="850">
                <a:latin typeface="Calibri" panose="020F0502020204030204" charset="0"/>
                <a:cs typeface="宋体" panose="02010600030101010101" pitchFamily="2" charset="-122"/>
              </a:rPr>
              <a:t>原图                   </a:t>
            </a:r>
            <a:r>
              <a:rPr lang="en-US" altLang="zh-CN" sz="850">
                <a:latin typeface="Calibri" panose="020F0502020204030204" charset="0"/>
                <a:cs typeface="Times New Roman" panose="02020603050405020304" pitchFamily="18" charset="0"/>
              </a:rPr>
              <a:t>(j)</a:t>
            </a:r>
            <a:r>
              <a:rPr lang="zh-CN" altLang="en-US" sz="850">
                <a:latin typeface="Calibri" panose="020F0502020204030204" charset="0"/>
                <a:cs typeface="宋体" panose="02010600030101010101" pitchFamily="2" charset="-122"/>
              </a:rPr>
              <a:t>增强</a:t>
            </a:r>
            <a:r>
              <a:rPr lang="en-US" altLang="zh-CN" sz="850">
                <a:latin typeface="Calibri" panose="020F0502020204030204" charset="0"/>
                <a:cs typeface="宋体" panose="02010600030101010101" pitchFamily="2" charset="-122"/>
              </a:rPr>
              <a:t>10%                        </a:t>
            </a:r>
            <a:r>
              <a:rPr lang="en-US" altLang="zh-CN" sz="850">
                <a:latin typeface="Calibri" panose="020F0502020204030204" charset="0"/>
                <a:cs typeface="Times New Roman" panose="02020603050405020304" pitchFamily="18" charset="0"/>
              </a:rPr>
              <a:t>(k)</a:t>
            </a:r>
            <a:r>
              <a:rPr lang="zh-CN" altLang="en-US" sz="850">
                <a:latin typeface="Calibri" panose="020F0502020204030204" charset="0"/>
                <a:cs typeface="宋体" panose="02010600030101010101" pitchFamily="2" charset="-122"/>
              </a:rPr>
              <a:t>增强</a:t>
            </a:r>
            <a:r>
              <a:rPr lang="en-US" altLang="zh-CN" sz="850">
                <a:latin typeface="Calibri" panose="020F0502020204030204" charset="0"/>
                <a:cs typeface="宋体" panose="02010600030101010101" pitchFamily="2" charset="-122"/>
              </a:rPr>
              <a:t>20%             </a:t>
            </a:r>
            <a:r>
              <a:rPr lang="en-US" altLang="zh-CN" sz="850">
                <a:latin typeface="Calibri" panose="020F0502020204030204" charset="0"/>
                <a:cs typeface="Times New Roman" panose="02020603050405020304" pitchFamily="18" charset="0"/>
              </a:rPr>
              <a:t>(l)</a:t>
            </a:r>
            <a:r>
              <a:rPr lang="zh-CN" altLang="en-US" sz="850">
                <a:latin typeface="Calibri" panose="020F0502020204030204" charset="0"/>
                <a:cs typeface="宋体" panose="02010600030101010101" pitchFamily="2" charset="-122"/>
              </a:rPr>
              <a:t>增强</a:t>
            </a:r>
            <a:r>
              <a:rPr lang="en-US" altLang="zh-CN" sz="850">
                <a:latin typeface="Calibri" panose="020F0502020204030204" charset="0"/>
                <a:cs typeface="宋体" panose="02010600030101010101" pitchFamily="2" charset="-122"/>
              </a:rPr>
              <a:t>30%</a:t>
            </a:r>
            <a:endParaRPr lang="en-US" altLang="zh-CN" sz="1505"/>
          </a:p>
        </p:txBody>
      </p:sp>
      <p:sp>
        <p:nvSpPr>
          <p:cNvPr id="6" name="矩形 5"/>
          <p:cNvSpPr/>
          <p:nvPr/>
        </p:nvSpPr>
        <p:spPr>
          <a:xfrm>
            <a:off x="1522762" y="1578534"/>
            <a:ext cx="726921" cy="172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3293" y="1927668"/>
            <a:ext cx="714187" cy="176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35496" y="2257171"/>
            <a:ext cx="714187" cy="1777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C3K2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9292" y="2606836"/>
            <a:ext cx="714187" cy="1915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35322" y="2950247"/>
            <a:ext cx="714187" cy="20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C3K2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49292" y="3309209"/>
            <a:ext cx="714187" cy="1841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23404" y="3645078"/>
            <a:ext cx="714187" cy="195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C3K2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8017" y="4051908"/>
            <a:ext cx="714187" cy="1745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08164" y="4366162"/>
            <a:ext cx="714187" cy="228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C3K2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08164" y="4813528"/>
            <a:ext cx="714187" cy="194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3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SPPF</a:t>
            </a:r>
            <a:endParaRPr lang="en-US" altLang="zh-CN" sz="83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26162" y="4692623"/>
            <a:ext cx="714187" cy="2270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平行四边形 34"/>
          <p:cNvSpPr/>
          <p:nvPr/>
        </p:nvSpPr>
        <p:spPr>
          <a:xfrm>
            <a:off x="2666204" y="4090923"/>
            <a:ext cx="789002" cy="227097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/>
              <a:t>Concat</a:t>
            </a:r>
            <a:endParaRPr lang="en-US" altLang="zh-CN" sz="1005"/>
          </a:p>
        </p:txBody>
      </p:sp>
      <p:sp>
        <p:nvSpPr>
          <p:cNvPr id="36" name="矩形 35"/>
          <p:cNvSpPr/>
          <p:nvPr/>
        </p:nvSpPr>
        <p:spPr>
          <a:xfrm>
            <a:off x="2666204" y="3429265"/>
            <a:ext cx="714187" cy="2270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C3K2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66204" y="2827565"/>
            <a:ext cx="714187" cy="2270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2605716" y="2346311"/>
            <a:ext cx="789002" cy="227097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/>
              <a:t>Concat</a:t>
            </a:r>
            <a:endParaRPr lang="en-US" altLang="zh-CN" sz="1005"/>
          </a:p>
        </p:txBody>
      </p:sp>
      <p:sp>
        <p:nvSpPr>
          <p:cNvPr id="40" name="矩形 39"/>
          <p:cNvSpPr/>
          <p:nvPr/>
        </p:nvSpPr>
        <p:spPr>
          <a:xfrm>
            <a:off x="2666735" y="1637961"/>
            <a:ext cx="714187" cy="2270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C3K2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24822" y="2177050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平行四边形 42"/>
          <p:cNvSpPr/>
          <p:nvPr/>
        </p:nvSpPr>
        <p:spPr>
          <a:xfrm>
            <a:off x="4103598" y="2887523"/>
            <a:ext cx="789002" cy="227097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/>
              <a:t>Concat</a:t>
            </a:r>
            <a:endParaRPr lang="en-US" altLang="zh-CN" sz="1005"/>
          </a:p>
        </p:txBody>
      </p:sp>
      <p:sp>
        <p:nvSpPr>
          <p:cNvPr id="44" name="矩形 43"/>
          <p:cNvSpPr/>
          <p:nvPr/>
        </p:nvSpPr>
        <p:spPr>
          <a:xfrm>
            <a:off x="4124822" y="3535916"/>
            <a:ext cx="714187" cy="2270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C3K2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09966" y="4183247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平行四边形 45"/>
          <p:cNvSpPr/>
          <p:nvPr/>
        </p:nvSpPr>
        <p:spPr>
          <a:xfrm>
            <a:off x="4050008" y="4813069"/>
            <a:ext cx="789002" cy="227097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/>
              <a:t>Concat</a:t>
            </a:r>
            <a:endParaRPr lang="en-US" altLang="zh-CN" sz="1005"/>
          </a:p>
        </p:txBody>
      </p:sp>
      <p:sp>
        <p:nvSpPr>
          <p:cNvPr id="47" name="矩形 46"/>
          <p:cNvSpPr/>
          <p:nvPr/>
        </p:nvSpPr>
        <p:spPr>
          <a:xfrm>
            <a:off x="4124822" y="5247630"/>
            <a:ext cx="714187" cy="2270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C3K2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13896" y="1637961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03835" y="1637961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13896" y="2059257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96850" y="2059257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13366" y="3308819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96319" y="3308819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13366" y="3730115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396319" y="3730115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73854" y="4993473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56808" y="4993473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373854" y="5414769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456808" y="5414769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419295" y="1553596"/>
            <a:ext cx="939692" cy="4270796"/>
          </a:xfrm>
          <a:prstGeom prst="rect">
            <a:avLst/>
          </a:prstGeom>
          <a:noFill/>
          <a:ln w="12700" cmpd="sng">
            <a:solidFill>
              <a:srgbClr val="0C2744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463335" y="5585092"/>
            <a:ext cx="941814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5">
                <a:latin typeface="宋体" panose="02010600030101010101" pitchFamily="2" charset="-122"/>
              </a:rPr>
              <a:t>2</a:t>
            </a:r>
            <a:r>
              <a:rPr lang="en-US" altLang="zh-CN" sz="1505">
                <a:latin typeface="宋体" panose="02010600030101010101" pitchFamily="2" charset="-122"/>
              </a:rPr>
              <a:t> </a:t>
            </a:r>
            <a:r>
              <a:rPr lang="en-US" altLang="zh-CN" sz="1005">
                <a:latin typeface="宋体" panose="02010600030101010101" pitchFamily="2" charset="-122"/>
              </a:rPr>
              <a:t>backbone</a:t>
            </a:r>
            <a:endParaRPr lang="en-US" altLang="zh-CN" sz="1505">
              <a:latin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500657" y="1551473"/>
            <a:ext cx="2586673" cy="4277163"/>
          </a:xfrm>
          <a:prstGeom prst="rect">
            <a:avLst/>
          </a:prstGeom>
          <a:noFill/>
          <a:ln w="12700" cmpd="sng">
            <a:solidFill>
              <a:srgbClr val="0C2744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5"/>
          </a:p>
        </p:txBody>
      </p:sp>
      <p:sp>
        <p:nvSpPr>
          <p:cNvPr id="73" name="文本框 72"/>
          <p:cNvSpPr txBox="1"/>
          <p:nvPr/>
        </p:nvSpPr>
        <p:spPr>
          <a:xfrm>
            <a:off x="3328392" y="5534685"/>
            <a:ext cx="941814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5">
                <a:latin typeface="宋体" panose="02010600030101010101" pitchFamily="2" charset="-122"/>
              </a:rPr>
              <a:t>3</a:t>
            </a:r>
            <a:r>
              <a:rPr lang="en-US" altLang="zh-CN" sz="1505">
                <a:latin typeface="宋体" panose="02010600030101010101" pitchFamily="2" charset="-122"/>
              </a:rPr>
              <a:t> </a:t>
            </a:r>
            <a:r>
              <a:rPr lang="en-US" altLang="zh-CN" sz="1005">
                <a:latin typeface="宋体" panose="02010600030101010101" pitchFamily="2" charset="-122"/>
              </a:rPr>
              <a:t>Neck</a:t>
            </a:r>
            <a:endParaRPr lang="en-US" altLang="zh-CN" sz="1505">
              <a:latin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53408" y="1545106"/>
            <a:ext cx="2889645" cy="4277163"/>
          </a:xfrm>
          <a:prstGeom prst="rect">
            <a:avLst/>
          </a:prstGeom>
          <a:noFill/>
          <a:ln w="12700" cmpd="sng">
            <a:solidFill>
              <a:srgbClr val="0C2744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5"/>
          </a:p>
        </p:txBody>
      </p:sp>
      <p:sp>
        <p:nvSpPr>
          <p:cNvPr id="76" name="文本框 75"/>
          <p:cNvSpPr txBox="1"/>
          <p:nvPr/>
        </p:nvSpPr>
        <p:spPr>
          <a:xfrm>
            <a:off x="6417543" y="5581908"/>
            <a:ext cx="941814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5">
                <a:latin typeface="宋体" panose="02010600030101010101" pitchFamily="2" charset="-122"/>
              </a:rPr>
              <a:t>4</a:t>
            </a:r>
            <a:r>
              <a:rPr lang="en-US" altLang="zh-CN" sz="1505">
                <a:latin typeface="宋体" panose="02010600030101010101" pitchFamily="2" charset="-122"/>
              </a:rPr>
              <a:t> </a:t>
            </a:r>
            <a:r>
              <a:rPr lang="en-US" altLang="zh-CN" sz="1005">
                <a:latin typeface="宋体" panose="02010600030101010101" pitchFamily="2" charset="-122"/>
              </a:rPr>
              <a:t>Head</a:t>
            </a:r>
            <a:endParaRPr lang="en-US" altLang="zh-CN" sz="1505">
              <a:latin typeface="宋体" panose="02010600030101010101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H="1">
            <a:off x="1900549" y="1766366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1908508" y="2105419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1905324" y="2434922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1906916" y="2798382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1952010" y="3493327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1864049" y="3843522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1874801" y="4214410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869495" y="4610768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4" idx="3"/>
          </p:cNvCxnSpPr>
          <p:nvPr/>
        </p:nvCxnSpPr>
        <p:spPr>
          <a:xfrm flipV="1">
            <a:off x="2222500" y="4942840"/>
            <a:ext cx="1840865" cy="400685"/>
          </a:xfrm>
          <a:prstGeom prst="bentConnector3">
            <a:avLst>
              <a:gd name="adj1" fmla="val 70369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3060440" y="4331285"/>
            <a:ext cx="0" cy="361338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3060440" y="3669627"/>
            <a:ext cx="0" cy="361338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3060440" y="3067927"/>
            <a:ext cx="0" cy="361338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3027542" y="2586673"/>
            <a:ext cx="0" cy="240892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3027542" y="1851262"/>
            <a:ext cx="0" cy="481254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40" idx="3"/>
            <a:endCxn id="39" idx="0"/>
          </p:cNvCxnSpPr>
          <p:nvPr/>
        </p:nvCxnSpPr>
        <p:spPr>
          <a:xfrm>
            <a:off x="3380922" y="1751509"/>
            <a:ext cx="1100994" cy="425541"/>
          </a:xfrm>
          <a:prstGeom prst="bentConnector2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flipV="1">
            <a:off x="4471304" y="1744612"/>
            <a:ext cx="842592" cy="173506"/>
          </a:xfrm>
          <a:prstGeom prst="bentConnector3">
            <a:avLst>
              <a:gd name="adj1" fmla="val 50063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endCxn id="51" idx="1"/>
          </p:cNvCxnSpPr>
          <p:nvPr/>
        </p:nvCxnSpPr>
        <p:spPr>
          <a:xfrm>
            <a:off x="4892600" y="1925015"/>
            <a:ext cx="421296" cy="247790"/>
          </a:xfrm>
          <a:prstGeom prst="bentConnector3">
            <a:avLst>
              <a:gd name="adj1" fmla="val 377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471304" y="2404147"/>
            <a:ext cx="0" cy="483376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4476079" y="3128415"/>
            <a:ext cx="5837" cy="42076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4471304" y="3762482"/>
            <a:ext cx="5837" cy="42076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481916" y="4391773"/>
            <a:ext cx="5837" cy="42076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4487753" y="5067226"/>
            <a:ext cx="4245" cy="180404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44" idx="3"/>
          </p:cNvCxnSpPr>
          <p:nvPr/>
        </p:nvCxnSpPr>
        <p:spPr>
          <a:xfrm flipV="1">
            <a:off x="4839010" y="3429265"/>
            <a:ext cx="474356" cy="220199"/>
          </a:xfrm>
          <a:prstGeom prst="bentConnector3">
            <a:avLst>
              <a:gd name="adj1" fmla="val 352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肘形连接符 107"/>
          <p:cNvCxnSpPr/>
          <p:nvPr/>
        </p:nvCxnSpPr>
        <p:spPr>
          <a:xfrm>
            <a:off x="4839010" y="3649464"/>
            <a:ext cx="474356" cy="194199"/>
          </a:xfrm>
          <a:prstGeom prst="bentConnector3">
            <a:avLst>
              <a:gd name="adj1" fmla="val 35346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47" idx="3"/>
            <a:endCxn id="60" idx="1"/>
          </p:cNvCxnSpPr>
          <p:nvPr/>
        </p:nvCxnSpPr>
        <p:spPr>
          <a:xfrm flipV="1">
            <a:off x="4839010" y="5107021"/>
            <a:ext cx="534844" cy="254157"/>
          </a:xfrm>
          <a:prstGeom prst="bentConnector3">
            <a:avLst>
              <a:gd name="adj1" fmla="val 34523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endCxn id="63" idx="1"/>
          </p:cNvCxnSpPr>
          <p:nvPr/>
        </p:nvCxnSpPr>
        <p:spPr>
          <a:xfrm>
            <a:off x="5013046" y="5354281"/>
            <a:ext cx="360808" cy="174037"/>
          </a:xfrm>
          <a:prstGeom prst="bentConnector3">
            <a:avLst>
              <a:gd name="adj1" fmla="val 3823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8" idx="3"/>
            <a:endCxn id="49" idx="1"/>
          </p:cNvCxnSpPr>
          <p:nvPr/>
        </p:nvCxnSpPr>
        <p:spPr>
          <a:xfrm>
            <a:off x="6028083" y="1751509"/>
            <a:ext cx="375920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3"/>
          </p:cNvCxnSpPr>
          <p:nvPr/>
        </p:nvCxnSpPr>
        <p:spPr>
          <a:xfrm>
            <a:off x="7118657" y="1751509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1" idx="3"/>
            <a:endCxn id="52" idx="1"/>
          </p:cNvCxnSpPr>
          <p:nvPr/>
        </p:nvCxnSpPr>
        <p:spPr>
          <a:xfrm>
            <a:off x="6028083" y="2172805"/>
            <a:ext cx="368767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3"/>
          </p:cNvCxnSpPr>
          <p:nvPr/>
        </p:nvCxnSpPr>
        <p:spPr>
          <a:xfrm>
            <a:off x="7111037" y="2172805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6035512" y="3429265"/>
            <a:ext cx="368767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7118465" y="3429265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6035512" y="3850561"/>
            <a:ext cx="368767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118465" y="3850561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088041" y="5107021"/>
            <a:ext cx="368767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170995" y="5107021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088041" y="5528317"/>
            <a:ext cx="368767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7170995" y="5528317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Google Shape;4862;p44"/>
          <p:cNvSpPr/>
          <p:nvPr/>
        </p:nvSpPr>
        <p:spPr>
          <a:xfrm>
            <a:off x="7366786" y="1579064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4862;p44"/>
          <p:cNvSpPr/>
          <p:nvPr/>
        </p:nvSpPr>
        <p:spPr>
          <a:xfrm>
            <a:off x="7366786" y="2016279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4862;p44"/>
          <p:cNvSpPr/>
          <p:nvPr/>
        </p:nvSpPr>
        <p:spPr>
          <a:xfrm>
            <a:off x="7359358" y="3263188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4862;p44"/>
          <p:cNvSpPr/>
          <p:nvPr/>
        </p:nvSpPr>
        <p:spPr>
          <a:xfrm>
            <a:off x="7359358" y="3671219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4862;p44"/>
          <p:cNvSpPr/>
          <p:nvPr/>
        </p:nvSpPr>
        <p:spPr>
          <a:xfrm>
            <a:off x="7419315" y="4934576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4862;p44"/>
          <p:cNvSpPr/>
          <p:nvPr/>
        </p:nvSpPr>
        <p:spPr>
          <a:xfrm>
            <a:off x="7419315" y="5414769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肘形连接符 116"/>
          <p:cNvCxnSpPr>
            <a:stCxn id="118" idx="3"/>
            <a:endCxn id="38" idx="5"/>
          </p:cNvCxnSpPr>
          <p:nvPr/>
        </p:nvCxnSpPr>
        <p:spPr>
          <a:xfrm flipV="1">
            <a:off x="2263479" y="2459860"/>
            <a:ext cx="370889" cy="939692"/>
          </a:xfrm>
          <a:prstGeom prst="bentConnector3">
            <a:avLst>
              <a:gd name="adj1" fmla="val 46209"/>
            </a:avLst>
          </a:prstGeom>
          <a:ln w="9525"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1913283" y="3157598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30" idx="3"/>
            <a:endCxn id="35" idx="5"/>
          </p:cNvCxnSpPr>
          <p:nvPr/>
        </p:nvCxnSpPr>
        <p:spPr>
          <a:xfrm>
            <a:off x="2237740" y="3742690"/>
            <a:ext cx="457200" cy="461645"/>
          </a:xfrm>
          <a:prstGeom prst="bentConnector3">
            <a:avLst>
              <a:gd name="adj1" fmla="val 46944"/>
            </a:avLst>
          </a:prstGeom>
          <a:ln w="9525"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3024915" y="4932679"/>
            <a:ext cx="2540" cy="39497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82720" y="720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原模型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08017" y="5247850"/>
            <a:ext cx="714187" cy="1915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3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C2PSA</a:t>
            </a:r>
            <a:endParaRPr lang="en-US" altLang="zh-CN" sz="83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1860544" y="5036171"/>
            <a:ext cx="4445" cy="21145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2762" y="1578534"/>
            <a:ext cx="726921" cy="172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3293" y="1927668"/>
            <a:ext cx="714187" cy="176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7490" y="2257425"/>
            <a:ext cx="742315" cy="177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ym typeface="+mn-ea"/>
              </a:rPr>
              <a:t>C3k2_DFF1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9292" y="2606836"/>
            <a:ext cx="714187" cy="1915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8125" y="2950210"/>
            <a:ext cx="75565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ym typeface="+mn-ea"/>
              </a:rPr>
              <a:t>C3k2_DFF1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9292" y="3309209"/>
            <a:ext cx="714187" cy="1841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7490" y="3644900"/>
            <a:ext cx="756285" cy="1955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ym typeface="+mn-ea"/>
              </a:rPr>
              <a:t>C3k2_DFF1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8017" y="4051908"/>
            <a:ext cx="714187" cy="1745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6855" y="4366260"/>
            <a:ext cx="756285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ym typeface="+mn-ea"/>
              </a:rPr>
              <a:t>C3k2_DFF1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8164" y="4813528"/>
            <a:ext cx="714187" cy="194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35">
                <a:solidFill>
                  <a:schemeClr val="tx1"/>
                </a:solidFill>
                <a:sym typeface="+mn-ea"/>
              </a:rPr>
              <a:t>AFPN</a:t>
            </a:r>
            <a:endParaRPr lang="en-US" altLang="zh-CN" sz="83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6162" y="4692623"/>
            <a:ext cx="714187" cy="2270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2665569" y="4182998"/>
            <a:ext cx="789002" cy="227097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/>
              <a:t>Concat</a:t>
            </a:r>
            <a:endParaRPr lang="en-US" altLang="zh-CN" sz="1005"/>
          </a:p>
        </p:txBody>
      </p:sp>
      <p:sp>
        <p:nvSpPr>
          <p:cNvPr id="17" name="矩形 16"/>
          <p:cNvSpPr/>
          <p:nvPr/>
        </p:nvSpPr>
        <p:spPr>
          <a:xfrm>
            <a:off x="2635250" y="3345180"/>
            <a:ext cx="760095" cy="227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800">
                <a:sym typeface="+mn-ea"/>
              </a:rPr>
              <a:t>C3k2_DFF2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6839" y="2885350"/>
            <a:ext cx="714187" cy="2270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2606351" y="2404096"/>
            <a:ext cx="789002" cy="227097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/>
              <a:t>Concat</a:t>
            </a:r>
            <a:endParaRPr lang="en-US" altLang="zh-CN" sz="1005"/>
          </a:p>
        </p:txBody>
      </p:sp>
      <p:sp>
        <p:nvSpPr>
          <p:cNvPr id="25" name="矩形 24"/>
          <p:cNvSpPr/>
          <p:nvPr/>
        </p:nvSpPr>
        <p:spPr>
          <a:xfrm>
            <a:off x="2634615" y="1637665"/>
            <a:ext cx="746760" cy="227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800">
                <a:sym typeface="+mn-ea"/>
              </a:rPr>
              <a:t>C3k2_DFF2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4822" y="2177050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4096613" y="3055163"/>
            <a:ext cx="789002" cy="227097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/>
              <a:t>Concat</a:t>
            </a:r>
            <a:endParaRPr lang="en-US" altLang="zh-CN" sz="1005"/>
          </a:p>
        </p:txBody>
      </p:sp>
      <p:sp>
        <p:nvSpPr>
          <p:cNvPr id="28" name="矩形 27"/>
          <p:cNvSpPr/>
          <p:nvPr/>
        </p:nvSpPr>
        <p:spPr>
          <a:xfrm>
            <a:off x="4050665" y="3535680"/>
            <a:ext cx="788670" cy="227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800">
                <a:sym typeface="+mn-ea"/>
              </a:rPr>
              <a:t>C3k2_DFF2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09966" y="4183247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4050008" y="4813069"/>
            <a:ext cx="789002" cy="227097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/>
              <a:t>Concat</a:t>
            </a:r>
            <a:endParaRPr lang="en-US" altLang="zh-CN" sz="1005"/>
          </a:p>
        </p:txBody>
      </p:sp>
      <p:sp>
        <p:nvSpPr>
          <p:cNvPr id="42" name="矩形 41"/>
          <p:cNvSpPr/>
          <p:nvPr/>
        </p:nvSpPr>
        <p:spPr>
          <a:xfrm>
            <a:off x="4050665" y="5247640"/>
            <a:ext cx="788670" cy="227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800">
                <a:sym typeface="+mn-ea"/>
              </a:rPr>
              <a:t>C3k2_DFF2</a:t>
            </a:r>
            <a:endParaRPr lang="en-US" altLang="zh-CN" sz="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13896" y="1637961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03835" y="1637961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313896" y="2059257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396850" y="2059257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313366" y="3308819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96319" y="3308819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313366" y="3730115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396319" y="3730115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373854" y="4993473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456808" y="4993473"/>
            <a:ext cx="714187" cy="22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CBS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373854" y="5414769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456808" y="5414769"/>
            <a:ext cx="714187" cy="227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DSC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419295" y="1553596"/>
            <a:ext cx="939692" cy="4270796"/>
          </a:xfrm>
          <a:prstGeom prst="rect">
            <a:avLst/>
          </a:prstGeom>
          <a:noFill/>
          <a:ln w="12700" cmpd="sng">
            <a:solidFill>
              <a:srgbClr val="0C2744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463335" y="5585092"/>
            <a:ext cx="941814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5">
                <a:latin typeface="宋体" panose="02010600030101010101" pitchFamily="2" charset="-122"/>
              </a:rPr>
              <a:t>2</a:t>
            </a:r>
            <a:r>
              <a:rPr lang="en-US" altLang="zh-CN" sz="1505">
                <a:latin typeface="宋体" panose="02010600030101010101" pitchFamily="2" charset="-122"/>
              </a:rPr>
              <a:t> </a:t>
            </a:r>
            <a:r>
              <a:rPr lang="en-US" altLang="zh-CN" sz="1005">
                <a:latin typeface="宋体" panose="02010600030101010101" pitchFamily="2" charset="-122"/>
              </a:rPr>
              <a:t>backbone</a:t>
            </a:r>
            <a:endParaRPr lang="en-US" altLang="zh-CN" sz="1505">
              <a:latin typeface="宋体" panose="02010600030101010101" pitchFamily="2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500657" y="1551473"/>
            <a:ext cx="2586673" cy="4277163"/>
          </a:xfrm>
          <a:prstGeom prst="rect">
            <a:avLst/>
          </a:prstGeom>
          <a:noFill/>
          <a:ln w="12700" cmpd="sng">
            <a:solidFill>
              <a:srgbClr val="0C2744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5"/>
          </a:p>
        </p:txBody>
      </p:sp>
      <p:sp>
        <p:nvSpPr>
          <p:cNvPr id="136" name="文本框 135"/>
          <p:cNvSpPr txBox="1"/>
          <p:nvPr/>
        </p:nvSpPr>
        <p:spPr>
          <a:xfrm>
            <a:off x="3328392" y="5534685"/>
            <a:ext cx="941814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5">
                <a:latin typeface="宋体" panose="02010600030101010101" pitchFamily="2" charset="-122"/>
              </a:rPr>
              <a:t>3</a:t>
            </a:r>
            <a:r>
              <a:rPr lang="en-US" altLang="zh-CN" sz="1505">
                <a:latin typeface="宋体" panose="02010600030101010101" pitchFamily="2" charset="-122"/>
              </a:rPr>
              <a:t> </a:t>
            </a:r>
            <a:r>
              <a:rPr lang="en-US" altLang="zh-CN" sz="1005">
                <a:latin typeface="宋体" panose="02010600030101010101" pitchFamily="2" charset="-122"/>
              </a:rPr>
              <a:t>Neck</a:t>
            </a:r>
            <a:endParaRPr lang="en-US" altLang="zh-CN" sz="1505">
              <a:latin typeface="宋体" panose="02010600030101010101" pitchFamily="2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253408" y="1545106"/>
            <a:ext cx="2889645" cy="4277163"/>
          </a:xfrm>
          <a:prstGeom prst="rect">
            <a:avLst/>
          </a:prstGeom>
          <a:noFill/>
          <a:ln w="12700" cmpd="sng">
            <a:solidFill>
              <a:srgbClr val="0C2744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5"/>
          </a:p>
        </p:txBody>
      </p:sp>
      <p:sp>
        <p:nvSpPr>
          <p:cNvPr id="138" name="文本框 137"/>
          <p:cNvSpPr txBox="1"/>
          <p:nvPr/>
        </p:nvSpPr>
        <p:spPr>
          <a:xfrm>
            <a:off x="6417543" y="5581908"/>
            <a:ext cx="941814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5">
                <a:latin typeface="宋体" panose="02010600030101010101" pitchFamily="2" charset="-122"/>
              </a:rPr>
              <a:t>4</a:t>
            </a:r>
            <a:r>
              <a:rPr lang="en-US" altLang="zh-CN" sz="1505">
                <a:latin typeface="宋体" panose="02010600030101010101" pitchFamily="2" charset="-122"/>
              </a:rPr>
              <a:t> </a:t>
            </a:r>
            <a:r>
              <a:rPr lang="en-US" altLang="zh-CN" sz="1005">
                <a:latin typeface="宋体" panose="02010600030101010101" pitchFamily="2" charset="-122"/>
              </a:rPr>
              <a:t>Head</a:t>
            </a:r>
            <a:endParaRPr lang="en-US" altLang="zh-CN" sz="1505">
              <a:latin typeface="宋体" panose="02010600030101010101" pitchFamily="2" charset="-122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 flipH="1">
            <a:off x="1900549" y="1766366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H="1">
            <a:off x="1908508" y="2105419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1905324" y="2434922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>
            <a:off x="1906916" y="2798382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H="1">
            <a:off x="1952010" y="3493327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>
            <a:off x="1864049" y="3843522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H="1">
            <a:off x="1874801" y="4214410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1869495" y="4610768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88" idx="3"/>
          </p:cNvCxnSpPr>
          <p:nvPr/>
        </p:nvCxnSpPr>
        <p:spPr>
          <a:xfrm flipV="1">
            <a:off x="2222500" y="4942840"/>
            <a:ext cx="1840865" cy="400685"/>
          </a:xfrm>
          <a:prstGeom prst="bentConnector3">
            <a:avLst>
              <a:gd name="adj1" fmla="val 70369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060440" y="4422748"/>
            <a:ext cx="4445" cy="26987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7" idx="0"/>
          </p:cNvCxnSpPr>
          <p:nvPr/>
        </p:nvCxnSpPr>
        <p:spPr>
          <a:xfrm flipV="1">
            <a:off x="3015355" y="3114940"/>
            <a:ext cx="0" cy="23050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3028177" y="2644458"/>
            <a:ext cx="0" cy="240892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25" idx="3"/>
            <a:endCxn id="26" idx="0"/>
          </p:cNvCxnSpPr>
          <p:nvPr/>
        </p:nvCxnSpPr>
        <p:spPr>
          <a:xfrm>
            <a:off x="3381375" y="1751330"/>
            <a:ext cx="1101090" cy="425450"/>
          </a:xfrm>
          <a:prstGeom prst="bentConnector2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4" name="肘形连接符 153"/>
          <p:cNvCxnSpPr/>
          <p:nvPr/>
        </p:nvCxnSpPr>
        <p:spPr>
          <a:xfrm flipV="1">
            <a:off x="4471304" y="1744612"/>
            <a:ext cx="842592" cy="173506"/>
          </a:xfrm>
          <a:prstGeom prst="bentConnector3">
            <a:avLst>
              <a:gd name="adj1" fmla="val 50063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endCxn id="115" idx="1"/>
          </p:cNvCxnSpPr>
          <p:nvPr/>
        </p:nvCxnSpPr>
        <p:spPr>
          <a:xfrm>
            <a:off x="4892600" y="1925015"/>
            <a:ext cx="421296" cy="247790"/>
          </a:xfrm>
          <a:prstGeom prst="bentConnector3">
            <a:avLst>
              <a:gd name="adj1" fmla="val 377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4478619" y="3323360"/>
            <a:ext cx="3175" cy="22606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>
            <a:off x="4471304" y="3762482"/>
            <a:ext cx="5837" cy="42076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4481916" y="4391773"/>
            <a:ext cx="5837" cy="42076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4487753" y="5067226"/>
            <a:ext cx="4245" cy="180404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stCxn id="28" idx="3"/>
          </p:cNvCxnSpPr>
          <p:nvPr/>
        </p:nvCxnSpPr>
        <p:spPr>
          <a:xfrm flipV="1">
            <a:off x="4839645" y="3429265"/>
            <a:ext cx="474356" cy="220199"/>
          </a:xfrm>
          <a:prstGeom prst="bentConnector3">
            <a:avLst>
              <a:gd name="adj1" fmla="val 352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2" name="肘形连接符 161"/>
          <p:cNvCxnSpPr/>
          <p:nvPr/>
        </p:nvCxnSpPr>
        <p:spPr>
          <a:xfrm>
            <a:off x="4839010" y="3649464"/>
            <a:ext cx="474356" cy="194199"/>
          </a:xfrm>
          <a:prstGeom prst="bentConnector3">
            <a:avLst>
              <a:gd name="adj1" fmla="val 35346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42" idx="3"/>
            <a:endCxn id="128" idx="1"/>
          </p:cNvCxnSpPr>
          <p:nvPr/>
        </p:nvCxnSpPr>
        <p:spPr>
          <a:xfrm flipV="1">
            <a:off x="4839335" y="5107305"/>
            <a:ext cx="534670" cy="254000"/>
          </a:xfrm>
          <a:prstGeom prst="bentConnector3">
            <a:avLst>
              <a:gd name="adj1" fmla="val 50000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endCxn id="131" idx="1"/>
          </p:cNvCxnSpPr>
          <p:nvPr/>
        </p:nvCxnSpPr>
        <p:spPr>
          <a:xfrm>
            <a:off x="5013046" y="5354281"/>
            <a:ext cx="360808" cy="174037"/>
          </a:xfrm>
          <a:prstGeom prst="bentConnector3">
            <a:avLst>
              <a:gd name="adj1" fmla="val 3823"/>
            </a:avLst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62" idx="3"/>
            <a:endCxn id="90" idx="1"/>
          </p:cNvCxnSpPr>
          <p:nvPr/>
        </p:nvCxnSpPr>
        <p:spPr>
          <a:xfrm>
            <a:off x="6028083" y="1751509"/>
            <a:ext cx="375920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90" idx="3"/>
          </p:cNvCxnSpPr>
          <p:nvPr/>
        </p:nvCxnSpPr>
        <p:spPr>
          <a:xfrm>
            <a:off x="7118657" y="1751509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15" idx="3"/>
            <a:endCxn id="116" idx="1"/>
          </p:cNvCxnSpPr>
          <p:nvPr/>
        </p:nvCxnSpPr>
        <p:spPr>
          <a:xfrm>
            <a:off x="6028083" y="2172805"/>
            <a:ext cx="368767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16" idx="3"/>
          </p:cNvCxnSpPr>
          <p:nvPr/>
        </p:nvCxnSpPr>
        <p:spPr>
          <a:xfrm>
            <a:off x="7111037" y="2172805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>
            <a:off x="6035512" y="3429265"/>
            <a:ext cx="368767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7118465" y="3429265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6035512" y="3850561"/>
            <a:ext cx="368767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7118465" y="3850561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6088041" y="5107021"/>
            <a:ext cx="368767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7170995" y="5107021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6088041" y="5528317"/>
            <a:ext cx="368767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>
            <a:off x="7170995" y="5528317"/>
            <a:ext cx="248321" cy="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7" name="Google Shape;4862;p44"/>
          <p:cNvSpPr/>
          <p:nvPr/>
        </p:nvSpPr>
        <p:spPr>
          <a:xfrm>
            <a:off x="7366786" y="1579064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4862;p44"/>
          <p:cNvSpPr/>
          <p:nvPr/>
        </p:nvSpPr>
        <p:spPr>
          <a:xfrm>
            <a:off x="7366786" y="2016279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Google Shape;4862;p44"/>
          <p:cNvSpPr/>
          <p:nvPr/>
        </p:nvSpPr>
        <p:spPr>
          <a:xfrm>
            <a:off x="7359358" y="3263188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Google Shape;4862;p44"/>
          <p:cNvSpPr/>
          <p:nvPr/>
        </p:nvSpPr>
        <p:spPr>
          <a:xfrm>
            <a:off x="7359358" y="3671219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4862;p44"/>
          <p:cNvSpPr/>
          <p:nvPr/>
        </p:nvSpPr>
        <p:spPr>
          <a:xfrm>
            <a:off x="7419315" y="4934576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4862;p44"/>
          <p:cNvSpPr/>
          <p:nvPr/>
        </p:nvSpPr>
        <p:spPr>
          <a:xfrm>
            <a:off x="7419315" y="5414769"/>
            <a:ext cx="676515" cy="285993"/>
          </a:xfrm>
          <a:prstGeom prst="cube">
            <a:avLst>
              <a:gd name="adj" fmla="val 31369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53477" tIns="53477" rIns="53477" bIns="53477" anchor="ctr" anchorCtr="0">
            <a:noAutofit/>
          </a:bodyPr>
          <a:lstStyle/>
          <a:p>
            <a:r>
              <a:rPr lang="en-US" altLang="zh-CN" sz="82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Conv2d</a:t>
            </a:r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2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肘形连接符 182"/>
          <p:cNvCxnSpPr>
            <a:endCxn id="23" idx="5"/>
          </p:cNvCxnSpPr>
          <p:nvPr/>
        </p:nvCxnSpPr>
        <p:spPr>
          <a:xfrm flipV="1">
            <a:off x="2263479" y="2517645"/>
            <a:ext cx="370889" cy="939692"/>
          </a:xfrm>
          <a:prstGeom prst="bentConnector3">
            <a:avLst>
              <a:gd name="adj1" fmla="val 46209"/>
            </a:avLst>
          </a:prstGeom>
          <a:ln w="9525"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H="1">
            <a:off x="1913283" y="3157598"/>
            <a:ext cx="1592" cy="151751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0" idx="3"/>
            <a:endCxn id="16" idx="5"/>
          </p:cNvCxnSpPr>
          <p:nvPr/>
        </p:nvCxnSpPr>
        <p:spPr>
          <a:xfrm>
            <a:off x="2263775" y="3742690"/>
            <a:ext cx="430530" cy="553720"/>
          </a:xfrm>
          <a:prstGeom prst="bentConnector3">
            <a:avLst>
              <a:gd name="adj1" fmla="val 46755"/>
            </a:avLst>
          </a:prstGeom>
          <a:ln w="9525"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V="1">
            <a:off x="3024915" y="4932679"/>
            <a:ext cx="2540" cy="39497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3982720" y="720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改进模型</a:t>
            </a: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1508017" y="5247850"/>
            <a:ext cx="714187" cy="1915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3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C2PSA</a:t>
            </a:r>
            <a:endParaRPr lang="en-US" altLang="zh-CN" sz="83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9" name="直接箭头连接符 188"/>
          <p:cNvCxnSpPr>
            <a:endCxn id="188" idx="0"/>
          </p:cNvCxnSpPr>
          <p:nvPr/>
        </p:nvCxnSpPr>
        <p:spPr>
          <a:xfrm>
            <a:off x="1861179" y="5036171"/>
            <a:ext cx="4445" cy="21145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endCxn id="192" idx="2"/>
          </p:cNvCxnSpPr>
          <p:nvPr/>
        </p:nvCxnSpPr>
        <p:spPr>
          <a:xfrm flipV="1">
            <a:off x="3064885" y="3960480"/>
            <a:ext cx="10795" cy="26606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2695575" y="3787775"/>
            <a:ext cx="760730" cy="172720"/>
          </a:xfrm>
          <a:prstGeom prst="rect">
            <a:avLst/>
          </a:prstGeom>
          <a:gradFill>
            <a:gsLst>
              <a:gs pos="50000">
                <a:schemeClr val="accent4"/>
              </a:gs>
              <a:gs pos="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634615" y="2059305"/>
            <a:ext cx="760730" cy="172720"/>
          </a:xfrm>
          <a:prstGeom prst="rect">
            <a:avLst/>
          </a:prstGeom>
          <a:gradFill>
            <a:gsLst>
              <a:gs pos="50000">
                <a:schemeClr val="accent4"/>
              </a:gs>
              <a:gs pos="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iEMA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4131945" y="2644775"/>
            <a:ext cx="760730" cy="172720"/>
          </a:xfrm>
          <a:prstGeom prst="rect">
            <a:avLst/>
          </a:prstGeom>
          <a:gradFill>
            <a:gsLst>
              <a:gs pos="50000">
                <a:schemeClr val="accent4"/>
              </a:gs>
              <a:gs pos="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5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iEMA</a:t>
            </a:r>
            <a:endParaRPr lang="en-US" altLang="zh-CN" sz="1005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6" name="直接箭头连接符 195"/>
          <p:cNvCxnSpPr/>
          <p:nvPr/>
        </p:nvCxnSpPr>
        <p:spPr>
          <a:xfrm flipV="1">
            <a:off x="3060440" y="3549000"/>
            <a:ext cx="10795" cy="26606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V="1">
            <a:off x="3014085" y="2247885"/>
            <a:ext cx="1270" cy="156210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3011545" y="1837675"/>
            <a:ext cx="13335" cy="19875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H="1">
            <a:off x="4491730" y="2848595"/>
            <a:ext cx="3175" cy="20637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H="1">
            <a:off x="4478395" y="2425050"/>
            <a:ext cx="3175" cy="206375"/>
          </a:xfrm>
          <a:prstGeom prst="straightConnector1">
            <a:avLst/>
          </a:prstGeom>
          <a:ln>
            <a:solidFill>
              <a:srgbClr val="0C274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2355" y="13017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这是公开数据集的</a:t>
            </a:r>
            <a:r>
              <a:rPr lang="en-US" altLang="zh-CN"/>
              <a:t>label</a:t>
            </a:r>
            <a:r>
              <a:rPr lang="zh-CN" altLang="en-US"/>
              <a:t>方式，有重叠有大有小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47065" y="-83185"/>
            <a:ext cx="14025880" cy="17532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4150" y="2128520"/>
            <a:ext cx="500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</a:t>
            </a:r>
            <a:r>
              <a:rPr lang="en-US" altLang="zh-CN"/>
              <a:t>sc</a:t>
            </a:r>
            <a:r>
              <a:rPr lang="zh-CN" altLang="en-US"/>
              <a:t>比较低，较大概率识别成背景，需要针对其类别进行数据清洗，存在一定的数据</a:t>
            </a:r>
            <a:r>
              <a:rPr lang="zh-CN" altLang="en-US"/>
              <a:t>污染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8535" y="3168015"/>
            <a:ext cx="6179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需要先进行数据增强如</a:t>
            </a:r>
            <a:r>
              <a:rPr lang="en-US" altLang="zh-CN"/>
              <a:t>masoc</a:t>
            </a:r>
            <a:r>
              <a:rPr lang="zh-CN" altLang="en-US"/>
              <a:t>增强、对比度增强等，进行半监督重新</a:t>
            </a:r>
            <a:r>
              <a:rPr lang="zh-CN" altLang="en-US"/>
              <a:t>标注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373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目前调查到的</a:t>
            </a:r>
            <a:r>
              <a:rPr lang="zh-CN" altLang="en-US"/>
              <a:t>问题：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2560" y="829945"/>
            <a:ext cx="10606405" cy="534797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在钢材表面缺陷检测任务中，常见的缺陷类型（如凹坑、划痕、汽泡等）具有以下显著特征，给模型检测带来了较大挑战：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Calibri" panose="020F0502020204030204"/>
              </a:rPr>
              <a:t>1.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形态不规则性强：缺陷呈现圆形、椭圆形或非对称几何形态，边缘模糊且呈锯齿状分布，缺乏统一的结构规律。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Calibri" panose="020F0502020204030204"/>
              </a:rPr>
              <a:t>2.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环境干扰显著：部分缺陷（如浅层划痕）与正常区域颜色差异微弱，易受光照变化影响，加之缺陷面积较小，导致其表观特征不稳定、识别难度大。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Calibri" panose="020F0502020204030204"/>
              </a:rPr>
              <a:t>3.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尺度多变性突出：相同类型的缺陷在图像中可能表现为不同尺度，远景小目标因分辨率低而模糊，增加了检测一致性建模的难度。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YOLOv11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原生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网络模块在该场景下的局限性分析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针对上述钢材缺陷特性，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YOLOv11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中的原生</a:t>
            </a:r>
            <a:r>
              <a:rPr lang="zh-CN" altLang="en-US" sz="1600">
                <a:latin typeface="Calibri" panose="020F0502020204030204"/>
                <a:ea typeface="Calibri" panose="020F0502020204030204"/>
              </a:rPr>
              <a:t>网络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模块存在以下关键瓶颈：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1.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浅层纹理感知能力不足 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: 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标准卷积核在提取钢材表面微弱边缘和梯度变化（如坑洞边界、轻微划痕）时表现较弱，难以有效捕捉局部细节信息。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Calibri" panose="020F0502020204030204"/>
              </a:rPr>
              <a:t>2.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通道特征敏感性较低 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  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对于钢材表面由于湿度、氧化程度不同造成的细微色度差异（如深色湿润区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vs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干燥区），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C3K2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模块缺乏自适应通道增强机制，导致关键颜色特征未能被充分激活。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Calibri" panose="020F0502020204030204"/>
              </a:rPr>
              <a:t>3.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局部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-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全局上下文建模能力有限 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  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对于不规则且连续性的缺陷轮廓（如大面积塌陷区域），</a:t>
            </a:r>
            <a:r>
              <a:rPr lang="zh-CN" altLang="en-US" sz="1600">
                <a:latin typeface="Calibri" panose="020F0502020204030204"/>
                <a:ea typeface="Calibri" panose="020F0502020204030204"/>
              </a:rPr>
              <a:t>网络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模块在建模长程依赖关系上存在短板，容易出现断裂误检或漏检现象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5600" y="1120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引入</a:t>
            </a:r>
            <a:r>
              <a:rPr lang="en-US" altLang="zh-CN"/>
              <a:t>DFF</a:t>
            </a:r>
            <a:r>
              <a:rPr lang="zh-CN" altLang="en-US"/>
              <a:t>模块构建</a:t>
            </a:r>
            <a:r>
              <a:rPr lang="en-US" altLang="zh-CN">
                <a:sym typeface="+mn-ea"/>
              </a:rPr>
              <a:t>C3k2_DFF</a:t>
            </a:r>
            <a:r>
              <a:rPr lang="zh-CN" altLang="en-US">
                <a:sym typeface="+mn-ea"/>
              </a:rPr>
              <a:t>模块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360" y="2123440"/>
            <a:ext cx="925576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本文提出</a:t>
            </a:r>
            <a:r>
              <a:rPr lang="en-US" altLang="zh-CN" sz="1400"/>
              <a:t>C3K2DFF</a:t>
            </a:r>
            <a:r>
              <a:rPr lang="zh-CN" altLang="en-US" sz="1400"/>
              <a:t>模块，通过融合</a:t>
            </a:r>
            <a:r>
              <a:rPr lang="en-US" altLang="zh-CN" sz="1400"/>
              <a:t>C3K2</a:t>
            </a:r>
            <a:r>
              <a:rPr lang="zh-CN" altLang="en-US" sz="1400"/>
              <a:t>特征提取结构与双域动态融合（</a:t>
            </a:r>
            <a:r>
              <a:rPr lang="en-US" altLang="zh-CN" sz="1400"/>
              <a:t>Dual-Domain Feature Fusion, DFF</a:t>
            </a:r>
            <a:r>
              <a:rPr lang="zh-CN" altLang="en-US" sz="1400"/>
              <a:t>）注意力机制，替代</a:t>
            </a:r>
            <a:r>
              <a:rPr lang="en-US" altLang="zh-CN" sz="1400"/>
              <a:t>YOLOv11</a:t>
            </a:r>
            <a:r>
              <a:rPr lang="zh-CN" altLang="en-US" sz="1400"/>
              <a:t>原始</a:t>
            </a:r>
            <a:r>
              <a:rPr lang="en-US" altLang="zh-CN" sz="1400"/>
              <a:t>C3K2</a:t>
            </a:r>
            <a:r>
              <a:rPr lang="zh-CN" altLang="en-US" sz="1400"/>
              <a:t>模块。该设计针对钢材表面缺陷检测任务中目标形态不规则、环境干扰显著及多尺度分布等核心挑战，从特征增强与噪声抑制两个维度进行针对性优化。</a:t>
            </a:r>
            <a:endParaRPr lang="zh-CN" altLang="en-US" sz="1400"/>
          </a:p>
          <a:p>
            <a:r>
              <a:rPr lang="en-US" altLang="zh-CN" sz="1400"/>
              <a:t>1:</a:t>
            </a:r>
            <a:r>
              <a:rPr lang="zh-CN" altLang="en-US" sz="1400"/>
              <a:t>改进模块继承</a:t>
            </a:r>
            <a:r>
              <a:rPr lang="en-US" altLang="zh-CN" sz="1400"/>
              <a:t>C3K2</a:t>
            </a:r>
            <a:r>
              <a:rPr lang="zh-CN" altLang="en-US" sz="1400"/>
              <a:t>的分流融合框架保留双路并行处理结构，通过特征解耦</a:t>
            </a:r>
            <a:r>
              <a:rPr lang="en-US" altLang="zh-CN" sz="1400"/>
              <a:t>-</a:t>
            </a:r>
            <a:r>
              <a:rPr lang="zh-CN" altLang="en-US" sz="1400"/>
              <a:t>增强</a:t>
            </a:r>
            <a:r>
              <a:rPr lang="en-US" altLang="zh-CN" sz="1400"/>
              <a:t>-</a:t>
            </a:r>
            <a:r>
              <a:rPr lang="zh-CN" altLang="en-US" sz="1400"/>
              <a:t>融合三阶段提升检测鲁棒性：例如：特征解耦：将输入特征分割为两路分支。一分支是</a:t>
            </a:r>
            <a:r>
              <a:rPr lang="en-US" altLang="zh-CN" sz="1400"/>
              <a:t>Identity</a:t>
            </a:r>
            <a:r>
              <a:rPr lang="zh-CN" altLang="en-US" sz="1400"/>
              <a:t>支路：直接传递浅层高分辨率特征（保留土壤塌陷边缘的微弱梯度信息）。另一条</a:t>
            </a:r>
            <a:r>
              <a:rPr lang="en-US" altLang="zh-CN" sz="1400"/>
              <a:t>C3K/Bottleneck</a:t>
            </a:r>
            <a:r>
              <a:rPr lang="zh-CN" altLang="en-US" sz="1400"/>
              <a:t>支路：通过多级堆叠的混合卷积核（</a:t>
            </a:r>
            <a:r>
              <a:rPr lang="en-US" altLang="zh-CN" sz="1400"/>
              <a:t>3</a:t>
            </a:r>
            <a:r>
              <a:rPr lang="en-US" altLang="en-US" sz="1400"/>
              <a:t>×</a:t>
            </a:r>
            <a:r>
              <a:rPr lang="en-US" altLang="zh-CN" sz="1400"/>
              <a:t>3</a:t>
            </a:r>
            <a:r>
              <a:rPr lang="zh-CN" altLang="en-US" sz="1400"/>
              <a:t>与</a:t>
            </a:r>
            <a:r>
              <a:rPr lang="en-US" altLang="zh-CN" sz="1400"/>
              <a:t>1</a:t>
            </a:r>
            <a:r>
              <a:rPr lang="en-US" altLang="en-US" sz="1400"/>
              <a:t>×</a:t>
            </a:r>
            <a:r>
              <a:rPr lang="en-US" altLang="zh-CN" sz="1400"/>
              <a:t>1</a:t>
            </a:r>
            <a:r>
              <a:rPr lang="zh-CN" altLang="en-US" sz="1400"/>
              <a:t>）提取深层语义特征（建模坑洞整体形态与局部纹理）最后</a:t>
            </a:r>
            <a:r>
              <a:rPr lang="zh-CN" altLang="en-US" sz="1400"/>
              <a:t>通过动态融合：采用</a:t>
            </a:r>
            <a:r>
              <a:rPr lang="en-US" altLang="zh-CN" sz="1400"/>
              <a:t>DFF</a:t>
            </a:r>
            <a:r>
              <a:rPr lang="zh-CN" altLang="en-US" sz="1400"/>
              <a:t>模块实现跨层级特征交互，通过</a:t>
            </a:r>
            <a:r>
              <a:rPr lang="en-US" altLang="zh-CN" sz="1400"/>
              <a:t>1</a:t>
            </a:r>
            <a:r>
              <a:rPr lang="en-US" altLang="en-US" sz="1400"/>
              <a:t>×</a:t>
            </a:r>
            <a:r>
              <a:rPr lang="en-US" altLang="zh-CN" sz="1400"/>
              <a:t>1</a:t>
            </a:r>
            <a:r>
              <a:rPr lang="zh-CN" altLang="en-US" sz="1400"/>
              <a:t>卷积生成多尺度融合权重。</a:t>
            </a:r>
            <a:endParaRPr lang="zh-CN" altLang="en-US" sz="1400"/>
          </a:p>
          <a:p>
            <a:r>
              <a:rPr lang="en-US" altLang="zh-CN" sz="1400"/>
              <a:t>2:</a:t>
            </a:r>
            <a:r>
              <a:rPr lang="zh-CN" altLang="en-US" sz="1400"/>
              <a:t>利用动态权重分配：</a:t>
            </a:r>
            <a:r>
              <a:rPr lang="en-US" altLang="zh-CN" sz="1400"/>
              <a:t>DFF</a:t>
            </a:r>
            <a:r>
              <a:rPr lang="zh-CN" altLang="en-US" sz="1400"/>
              <a:t>通过自适应学习通道与空间权重，在边缘区域（高空间权重）与湿度差异区域（高通道权重）形成协同增强效应。进行通道注意力优化：通过全局平均池化建立通道级关联，抑制光照突变导致的色彩偏移。有效提升植被遮挡场景中的检测精度，。最后</a:t>
            </a:r>
            <a:r>
              <a:rPr lang="en-US" altLang="zh-CN" sz="1400"/>
              <a:t>DFF</a:t>
            </a:r>
            <a:r>
              <a:rPr lang="zh-CN" altLang="en-US" sz="1400"/>
              <a:t>通过</a:t>
            </a:r>
            <a:r>
              <a:rPr lang="en-US" altLang="zh-CN" sz="1400"/>
              <a:t>1</a:t>
            </a:r>
            <a:r>
              <a:rPr lang="en-US" altLang="en-US" sz="1400"/>
              <a:t>×</a:t>
            </a:r>
            <a:r>
              <a:rPr lang="en-US" altLang="zh-CN" sz="1400"/>
              <a:t>1</a:t>
            </a:r>
            <a:r>
              <a:rPr lang="zh-CN" altLang="en-US" sz="1400"/>
              <a:t>卷积建立浅层（高分辨率低语义）与深层（低分辨率高语义）特征间的非线性映射，在远距离拍摄场景中，能有效提高小尺度坑洞检测</a:t>
            </a:r>
            <a:r>
              <a:rPr lang="zh-CN" altLang="en-US" sz="1400"/>
              <a:t>精度。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2400" y="8220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800"/>
              </a:spcAft>
            </a:pPr>
            <a:r>
              <a:rPr lang="en-US" altLang="zh-CN" sz="1600" b="0" i="0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iEMA</a:t>
            </a:r>
            <a:r>
              <a:rPr lang="zh-CN" altLang="en-US" sz="1600" b="0" i="0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（高效倒置注意力模块）</a:t>
            </a:r>
            <a:endParaRPr lang="zh-CN" altLang="en-US" sz="1600" b="0" i="0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1159510"/>
            <a:ext cx="963168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针对钢材表面缺陷检测任务中存在的形态多样性（不规则缺陷边缘）、环境干扰（相同缺陷色差大、光照变化）及多尺度分布（不同缺陷形状差异</a:t>
            </a:r>
            <a:r>
              <a:rPr lang="zh-CN" altLang="en-US" sz="1400"/>
              <a:t>大）等挑战，传统检测模块（如</a:t>
            </a:r>
            <a:r>
              <a:rPr lang="en-US" altLang="zh-CN" sz="1400"/>
              <a:t>C2f</a:t>
            </a:r>
            <a:r>
              <a:rPr lang="zh-CN" altLang="en-US" sz="1400"/>
              <a:t>、</a:t>
            </a:r>
            <a:r>
              <a:rPr lang="en-US" altLang="zh-CN" sz="1400"/>
              <a:t>iRMB</a:t>
            </a:r>
            <a:r>
              <a:rPr lang="zh-CN" altLang="en-US" sz="1400"/>
              <a:t>）存在以下局限性：局部特征提取不足：标准卷积难以捕捉塌陷区域的细粒度纹理（如土壤颗粒分布）其次存在全局上下文建模缺失：无法建立长程依赖以保持坑洞轮廓的连续性。并且由于动态适应性弱导致模型中的固定权重机制对光照、遮挡等干扰敏感，容易出现误检</a:t>
            </a:r>
            <a:r>
              <a:rPr lang="zh-CN" altLang="en-US" sz="1400"/>
              <a:t>情况。</a:t>
            </a:r>
            <a:endParaRPr lang="zh-CN" altLang="en-US" sz="1400"/>
          </a:p>
          <a:p>
            <a:r>
              <a:rPr lang="zh-CN" altLang="en-US" sz="1400"/>
              <a:t>针对上述情况，本文</a:t>
            </a:r>
            <a:r>
              <a:rPr lang="zh-CN" altLang="en-US" sz="1400"/>
              <a:t>引入</a:t>
            </a:r>
            <a:r>
              <a:rPr lang="en-US" altLang="zh-CN" sz="1400"/>
              <a:t>IMEA</a:t>
            </a:r>
            <a:r>
              <a:rPr lang="zh-CN" altLang="en-US" sz="1400"/>
              <a:t>注意力机制。</a:t>
            </a:r>
            <a:endParaRPr lang="zh-CN" altLang="en-US" sz="1400"/>
          </a:p>
          <a:p>
            <a:r>
              <a:rPr lang="en-US" altLang="zh-CN" sz="1400"/>
              <a:t>iEMA</a:t>
            </a:r>
            <a:r>
              <a:rPr lang="zh-CN" altLang="en-US" sz="1400"/>
              <a:t>在继承</a:t>
            </a:r>
            <a:r>
              <a:rPr lang="en-US" altLang="zh-CN" sz="1400"/>
              <a:t>iRMB</a:t>
            </a:r>
            <a:r>
              <a:rPr lang="zh-CN" altLang="en-US" sz="1400"/>
              <a:t>（倒置残差</a:t>
            </a:r>
            <a:r>
              <a:rPr lang="en-US" altLang="zh-CN" sz="1400"/>
              <a:t>Mobile Block</a:t>
            </a:r>
            <a:r>
              <a:rPr lang="zh-CN" altLang="en-US" sz="1400"/>
              <a:t>）倒置残差通道扩展与深度可分离卷积优势的基础上，引入</a:t>
            </a:r>
            <a:r>
              <a:rPr lang="en-US" altLang="zh-CN" sz="1400"/>
              <a:t>EMA</a:t>
            </a:r>
            <a:r>
              <a:rPr lang="zh-CN" altLang="en-US" sz="1400"/>
              <a:t>（高效多维注意力）分支，形成双路径协同结构。</a:t>
            </a:r>
            <a:r>
              <a:rPr lang="en-US" altLang="zh-CN" sz="1400"/>
              <a:t> </a:t>
            </a:r>
            <a:r>
              <a:rPr lang="zh-CN" altLang="en-US" sz="1400"/>
              <a:t>双路径协同机制，首先通过局部感知路径，通过深度可分离卷积（</a:t>
            </a:r>
            <a:r>
              <a:rPr lang="en-US" altLang="zh-CN" sz="1400"/>
              <a:t>3</a:t>
            </a:r>
            <a:r>
              <a:rPr lang="en-US" altLang="en-US" sz="1400"/>
              <a:t>×</a:t>
            </a:r>
            <a:r>
              <a:rPr lang="en-US" altLang="zh-CN" sz="1400"/>
              <a:t>3 kernel</a:t>
            </a:r>
            <a:r>
              <a:rPr lang="zh-CN" altLang="en-US" sz="1400"/>
              <a:t>）提取塌陷边缘的局部几何特征（如锯齿状轮廓），计算复杂度仅为标准卷积的</a:t>
            </a:r>
            <a:r>
              <a:rPr lang="en-US" altLang="zh-CN" sz="1400"/>
              <a:t>1/9</a:t>
            </a:r>
            <a:r>
              <a:rPr lang="zh-CN" altLang="en-US" sz="1400"/>
              <a:t>。其次在全局注意力路径中，采用</a:t>
            </a:r>
            <a:r>
              <a:rPr lang="en-US" altLang="zh-CN" sz="1400"/>
              <a:t>EMA</a:t>
            </a:r>
            <a:r>
              <a:rPr lang="zh-CN" altLang="en-US" sz="1400"/>
              <a:t>模块实现多维注意力。</a:t>
            </a:r>
            <a:endParaRPr lang="zh-CN" altLang="en-US" sz="1400"/>
          </a:p>
          <a:p>
            <a:r>
              <a:rPr lang="zh-CN" altLang="en-US" sz="1400"/>
              <a:t>本文借鉴</a:t>
            </a:r>
            <a:r>
              <a:rPr lang="en-US" altLang="zh-CN" sz="1400"/>
              <a:t>IRMB</a:t>
            </a:r>
            <a:r>
              <a:rPr lang="zh-CN" altLang="en-US" sz="1400"/>
              <a:t>模块中的倒置残差模块，对注意力机制进行优化，通过使用通道扩展策略（</a:t>
            </a:r>
            <a:r>
              <a:rPr lang="en-US" altLang="zh-CN" sz="1400"/>
              <a:t>exp_ratio=4</a:t>
            </a:r>
            <a:r>
              <a:rPr lang="zh-CN" altLang="en-US" sz="1400"/>
              <a:t>）：在深度卷积前将通道维度扩展</a:t>
            </a:r>
            <a:r>
              <a:rPr lang="en-US" altLang="zh-CN" sz="1400"/>
              <a:t>4</a:t>
            </a:r>
            <a:r>
              <a:rPr lang="zh-CN" altLang="en-US" sz="1400"/>
              <a:t>倍，增强模型对微弱色差的敏感性。而后引入</a:t>
            </a:r>
            <a:r>
              <a:rPr lang="en-US" altLang="zh-CN" sz="1400"/>
              <a:t>EMA</a:t>
            </a:r>
            <a:r>
              <a:rPr lang="zh-CN" altLang="en-US" sz="1400"/>
              <a:t>的全局平均池化抑制光照突变导致的通道偏差，降低阴影对模型的影响。通过对空间注意力进行增强，实现对遮挡区域（如落叶覆盖）生成低空间权重，有效保持轮廓完整性。最后倒置残差结构通过通道扩展</a:t>
            </a:r>
            <a:r>
              <a:rPr lang="en-US" altLang="zh-CN" sz="1400"/>
              <a:t>-</a:t>
            </a:r>
            <a:r>
              <a:rPr lang="zh-CN" altLang="en-US" sz="1400"/>
              <a:t>压缩机制，实现浅层纹理与深层语义的特征耦合。从而有效提高模型检测</a:t>
            </a:r>
            <a:r>
              <a:rPr lang="zh-CN" altLang="en-US" sz="1400"/>
              <a:t>精度。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88595" y="387985"/>
            <a:ext cx="8029575" cy="164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DFF</a:t>
            </a:r>
            <a:r>
              <a:rPr lang="zh-CN" altLang="en-US"/>
              <a:t>模块基于全局信息自适应地融合不同尺度的局部特征图，使网络在更大的感受野下高效结合多尺度信息。通过动态融合，该模块不仅能够更好地保留局部特征的细节，还能增强全局信息的有效利用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1699895"/>
            <a:ext cx="4733925" cy="302514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27800" y="1668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Bottleneck_DFF</a:t>
            </a:r>
            <a:endParaRPr lang="en-US" altLang="zh-CN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795" y="4725035"/>
            <a:ext cx="5921375" cy="169354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024245" y="4725035"/>
            <a:ext cx="164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C3k2_DFF_1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741920" y="4874260"/>
            <a:ext cx="198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Bottleneck_DFF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741920" y="5369560"/>
            <a:ext cx="198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Bottleneck_DFF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995920" y="5864860"/>
            <a:ext cx="198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Bottleneck_DFF</a:t>
            </a:r>
            <a:endParaRPr lang="en-US" altLang="zh-CN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rcRect b="39011"/>
          <a:stretch>
            <a:fillRect/>
          </a:stretch>
        </p:blipFill>
        <p:spPr>
          <a:xfrm>
            <a:off x="-812800" y="5589270"/>
            <a:ext cx="7261860" cy="126873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153795" y="6319520"/>
            <a:ext cx="111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DFF</a:t>
            </a:r>
            <a:r>
              <a:rPr lang="zh-CN" altLang="en-US">
                <a:sym typeface="+mn-ea"/>
              </a:rPr>
              <a:t>模块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3159760" y="6319520"/>
            <a:ext cx="122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DFF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570" y="1074420"/>
            <a:ext cx="6899910" cy="2583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ECB019B1-382A-4266-B25C-5B523AA43C14-1" descr="C:/Users/lwj/AppData/Local/Temp/wpp.GeszIo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6226" y="371475"/>
            <a:ext cx="6313805" cy="23653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440" y="3611245"/>
            <a:ext cx="5921375" cy="1693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1695" y="3751580"/>
            <a:ext cx="2150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C3k2_DFF_2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7550" y="1089660"/>
            <a:ext cx="1228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C3K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"/>
          <a:srcRect r="52837"/>
          <a:stretch>
            <a:fillRect/>
          </a:stretch>
        </p:blipFill>
        <p:spPr>
          <a:xfrm>
            <a:off x="337820" y="241935"/>
            <a:ext cx="3198495" cy="5219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74820" y="241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IEMA</a:t>
            </a:r>
            <a:r>
              <a:rPr lang="zh-CN" altLang="en-US"/>
              <a:t>注意力机制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40" y="331470"/>
            <a:ext cx="8676005" cy="2827655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938905" y="3225800"/>
            <a:ext cx="2372995" cy="30105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764520" y="2579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EMA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37555" y="4750435"/>
            <a:ext cx="85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IRMB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28000" y="3585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IEMA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655560" y="407543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保留</a:t>
            </a:r>
            <a:r>
              <a:rPr lang="en-US" altLang="zh-CN"/>
              <a:t>iRMB</a:t>
            </a:r>
            <a:r>
              <a:rPr lang="zh-CN" altLang="en-US"/>
              <a:t>的核心设计优势（倒置残差通道扩展机制与深度卷积局部特征提取），但摒弃其原生与特定注意力机制耦合的限制，转而引入即插即用的</a:t>
            </a:r>
            <a:r>
              <a:rPr lang="en-US" altLang="zh-CN"/>
              <a:t>EMA</a:t>
            </a:r>
            <a:r>
              <a:rPr lang="zh-CN" altLang="en-US"/>
              <a:t>注意力分支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526915" y="4075430"/>
            <a:ext cx="131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EMA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4.xml><?xml version="1.0" encoding="utf-8"?>
<p:tagLst xmlns:p="http://schemas.openxmlformats.org/presentationml/2006/main">
  <p:tag name="COMMONDATA" val="eyJoZGlkIjoiM2U3YzA2NDMwYWJiNGQ5YjRkZWZhMWUwMTUwNDRhODc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k0NjU2MTIyODA1IiwKCSJHcm91cElkIiA6ICIzNjI3NzAxODkiLAoJIkltYWdlIiA6ICJpVkJPUncwS0dnb0FBQUFOU1VoRVVnQUFCUFFBQUFIYkNBWUFBQUJNZThRckFBQUFBWE5TUjBJQXJzNGM2UUFBSUFCSlJFRlVlSnpzM1h0NFZPV2g5di83V1RPVFRFZ0NnWVJqQWdtSUNrUVNRamdKSXEyS1ZPcXA2Z2JkaXJnUjMzcEFFUTl2MytwV3F5QmJ1clgreEYxTFFhbUFpdldsclZwL2JBdFlEMndQRk9RUXpoZ0JBVU1Ra01RRWNwcFp6L3RIU0VwSWdBQVRGa20rbit2cWxabDFlTlk5Z0wyR20yZXRSd0l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EaHB4dXNBQUFBQVRVSGJYcjNpZEVoeGZtT2pmVVpSZnIvZjUzVW1OQTZoVUNnY3RpcVB0cWFzdURoOGNOKyt6VVZlWndJQUFHYzNDajBBQUlCVGxOcTlWNVp4QWorU293eGoxTmxheGNvb1dsSzByQnl2ODZHUk1ISWxsVWtxTTlKQmE4MHVXWGUxRzdKTGQzeTk5a3V2NHdFQWdMTVBoUjRBQU1ESkNhVDF5TGhCY3Y2UE1jcndPZ3lhTml0M28yU2UzRjV4OEczbDVwWjVuUWNBQUp3ZEtQUUFBQURxSWJWbno0NDJISFdaNDVpN2pOR0ZraFFJK05XcFkwZTFhOXRXblRxMlYxcHFGN1ZxMVZMeGNmR0tDZ1M4am94R29yeWlRc1hGeFRwUVdLZ2RPM2NwTDIrMzlueTNWN3Z6ODFWZVhpRkpzdFl1bCt4dlZScjYyL2J0Ry9JOWpnd0FBRHhHb1FjQUFIQUNuWHRtWE9DMzVobEpsOHFZWU51MlNicGsyRkFOSGpoQWFhbGQxS2xqQnlVbXR2RTZKcHFJL2Q4ZjBMZDVlZHF4WTVjKy84ZHlMZjdnSSszYnYxK1N5cTIxZjdNaCs2dHZjbk5XZXAwVEFBQjRoMElQQUFEZ09GTFB6YmplK014TVNhMk5NU2F6OXdXYU51VlhTa3Zyd2l3OE5MaUtpZ3A5dlhXN2Z2WDBOUDFqeFpleTFycVNDbDJyTzNkc1h2T1cxL2tBQUlBM0tQUUFBQURxMHF0WFZHcllQOUV4enI4Yng3Uk1TKzJpTzI2N1ZUZU91czdyWkdpbUZ2emxYYjAwOHhWOXMyT25YR3NQV2VzK0VTNysvcmU3ZHUwcThUb2JBQUE0czN4ZUJ3QUFBRGdMbWJURVRnOGJ4L3pDR0pQUUo2TzMvdU9weC9UallSZkpjVmk4RnQ0NC8veHpsWlhaVzE5djNhYmR1L01ETXVvbmZ3dGY0ZjQ5bjNpZERRQUFuRmtVZWdBQUFFZEo3Wkg1b0dQTTAwWW1MaXN6UTYvTytxMjZwS1JRNXNGVGpqRnEzNjZkUmd5L1ZDdFhyVkhlN3Z3WXh6RVh0VXpzVUZhNFAvOVRyL01CQUlBemgwSVBBQURnbjB6cWViMnZjQnp6YThmeHRieGsyRkE5Lyt1bjFhWjFheG5EazByZ1BXT01ndEhSR243cGo3UjV5MWZhdWV0Ym41WGJQejZwN2FvZjluMjNUWkwxT2lNQUFHaDRGSG9BQUFDSHRUL25uSGFCUVBUdlpYWGV1ZWQwTTFPZmVreWRVNUs5amdYVUVoMGRyVjQ5enRmSzFUbjZidSsrYUVmT3VUSHhiUllYRit3cjlEb2JBQUJvZUJSNkFBQUFoeVcyNnp6RnlGelhJaWJHbVQzenYzUmU5M09ZbVllemtqRkdiZHEwVnAvTTNucjdyd3ROUlVWRko1L2ZGeWpjdCtlL3ZjNEdBQUFhSG9VZUFBQ0FwQzduWmw3cE9PYUZtSmlnOCtTLy8xTERoZzZoek1OWnpSaWp0a2xKU2tudXBJK1hmbXBDb1ZELytNVDJxMzdZdjJlejE5a0FBRURENHNuT0FBQ2cyVXZ1bnBIaStQUXJZNHk1OUVmRGRQbWxQL1k2RWxCdmwxMHlURDhhZHBFY3h4aWZNZE9TdTJla2VKMEpBQUEwTEFvOUFBRFE3QVY4NWtySjlJcVBqOU8vanI1QkxWdkdleDBKcUxjV01URzY1Y1pSU215VEtDTjFEZmpOVDczT0JBQUFHaGFGSGdBQWFOWmFkK3ZXeWtnM0dLT1lqUFIwRGVqWGwxdHQwYWdZWXpTZ1gxLzE3Wk1oR1JOdFpLNXZmMDVHTzY5ekFRQ0Foa09oQndBQW1yVldnYmdMWlRRa0tpcEtEOTUvajN3K0hqR014c2Z2OSt1ZW40OVhJQkNRTlJvUzlKa2hYbWNDQUFBTmgwSVBBQUEwYjhhWkptT0MxMTQxVXBtOUwvQTZEWERLTGtqdnFYKzU3aG9acVlWeE5ObnJQQUFBb09GUTZBRUFnR1lyOWR6ZS8ycU1NaEphdGRMWW0yL2tWbHMwYXNZWWpiOXRqRnExYWlsalRIcVg4ekxIZUowSkFBQTBEQW85QUFEUVRHVUhqTSs1VlpKK2RQRkY2cHpDd3FCby9OcTNiNmRoRncyV0pCbWoveVhKNzIwaUFBRFFFQ2owQUFCQXM1VFNvN3lIWk00UEJBTHExN2VQWW1OYmVCMEpPRzNCNkdqMTY1dWxZSFMwSEtQenVuVFBPcy9yVEFBQUlQSW85QUFBUUxQa3MyYUFNVFlwTGpaV21Sa1hjTHN0bWdSampQcGs5RmJyMWdteVVrdkhIeHJnZFNZQUFCQjVGSG9BQUtBWjZoVmxqT2x2cldKVGtqdnAzSE82ZVIwSWlKaHp6ejFIcVYwNlMxSzBqRzlBU2twS2pOZVpBQUJBWkZIb0FRQ0FacWZUZWFHV2tyblFHR091K3VsUEZCVVY1WFVrSUdLaW82TDBrK0dYeWxST083M1FqV3JaMXV0TUFBQWdzaWowQUFCQXMyTjl3UzZTMHYxK3Y2NjU4Z3F2NHdBUk4zTEVjUG45ZnNtcXQ4L3ZUL1U2RHdBQWlDd0tQUUFBME93RXJIT0RNZkwxNjl0SGJaT1N2STREUkZ4U1VxSUc5c3VXTWZJNVJsZDduUWNBQUVRV2hSNEFBR2gySExsREpLbHZud3l2b3dBTlprRC92cElrSXpQUTR5Z0FBQ0RDS1BRQUFFQnpZMlJNUDBsSzc5WFQ2eXhBZytsOVFYclZ5d3hKTE9NTUFFQVRRcUVIQUFDYWxaUnowczh4TWkyQ3dhQzZwdkZvTVRSZDUzUk5VekE2V3NZeHJicWMyN3VyMTNrQUFFRGtVT2dCQUlCbXhSZndaMGhTcDQ3dEZkdWloZGR4Z0FZVEV4TlV4dzd0Szk4NHBxKzNhUUFBUUNSUjZBRUFnR2JGdVBad29kZFJMV0ppdkk0RE5KaW9xQ2gxN05peDhvMFJoUjRBQUUwSWhSNEFBR2hlZkNaVGtwSTdkVlNMRmhSNmFMcWlvNktVM0ttREpNbVJ5Zkk0RGdBQWlDQy8xd0VBQUFET0lMK2tWRWxLU2twVWRIVDBHYjE0Ly83OTVicHU5ZnY0K0hoMTc5NWRZOGVPMWRDaFE4OW9Ga2thTkdpUWV2ZnVyVm16WnAzeGE1K3FDUk1tNlBQUFA5ZXlaY3ZrOTUvNlY5azc3N3hUeTVjdnIzNGZDQVNVbUppb2pJd01YWFhWVlJvOGVIQ2Q1eDM5ZTNpa3FreXJWcTNTK1BIajZ6d21Nek5UczJmUFB1WGNKeU1RaUZMYnBDUkprcEhPa2VTVEZENGpGd2NBQUEyS1FnOEFBSnpWTWpJeVluMCtYL2FxVmFzK2t4UTZuYkdTemo4L1JsS1VNVWF4TFZySWNjNzh6UXJ0MnJYVEZWZGNJZGQxdFh2M2JuM3l5U2U2Ly83NzlmampqK3VhYTY0NTVYSG56WnVuSFR0MjZORkhINjJ4dmFpb1NETm56bFJ5Y3JKdXZQSEcwNDNmNU54NDQ0MHl4cWlzckV5N2QrL1cwcVZMdFdqUklsMTQ0WVdhTW1XS0VoSVNhcDJUbEpTazRjT0gxOXArOUorbjlQUjBaV1JrMU5pV25Kd2MyUTl3SEk1ajFLSkZqQnhqNUVyUjdkdG5CUGZzeVRsNHhnSUFBSUFHUTZFSEFBRE9hajZmTDhrWTgzRldWdFoyMTNYbkdtUCtWbDVldm5YRGhnMzdKVldjMUZpaDZCZ0Y1SE44am9MQllBTWxQcjZPSFR2cXZ2dnVxMzYvWnMwYWpSczNUdlBtelR1dFF1OFBmL2lET25mdVhHdjduajE3OU1ZYmIyanMyTEduUEhaVE5tblNwQm96L1lxTGkvWEtLNjlvN3R5NXV1ZWVlelJyMWl5MU9HcnhsT1RrWkQzMDBFTW5ISHZnd0lHNjU1NTdJcDc1WkFTamczSjhQb1VyS254K2YzbFFFb1VlQUFCTkFNL1FBd0FBallJeEpzM244ejF1akZrVUhSMzladCsrZmFkbVpXWGQycWRQbjdUNmp1R3pvYUF4eHVjNGpvSm4rSGJiWThuTXpGUk1USXdPSHFSbk9SdkV4Y1ZwNHNTSnV2UE9PN1ZwMDZaR2RUdHlYWUxCYVBsOVBrbkdVVXdVRDQwRUFLQ0pvTkFEQUFDTmhyVld4cGhZWTh3d2ErMkR4cGovTXNZc3pzcksrbE5tWnVaMTNidDNQMjVMRngzd3gxaHIvWTdqM1F5OW8rM2V2VnNsSlNYS3pNeXN0UzhuSjBlVEprM1NKWmRjb29FREIrcktLNi9Vczg4K3E4TEN3dXBqbm43NmFXVm5aNnV3c0ZEcjFxMVRkbmEyc3JPenRXSERCbDEzM1hVYVBYcTBKR25PbkRuS3pzN1drQ0ZEVHBocHdZSUZHalZxbEFZT0hLamh3NGZycWFlZVVrRkJRWTFqQmcwYXBISGp4dW1ycjc3U2hBa1RkTkZGRjJubzBLSDY1UzkvV1NOZmxSVXJWdWlPTys3UWtDRkROSFRvVU4xNzc3M2FzbVZMcmVNS0NncjBtOS84UnRkY2M0MEdEaHlvU3k2NVJKTW1UVHJtYytza2FmNzgrY3JPenRZOTk5eWpVT2kwN3NxdWR0dHR0eWtwS1VrTEZpeUkySmhlQ0FhRDh2bDhNc1k2SnVCUTZBRUEwRVJ3eXkwQUFHaFVyTFZWTDQyMU5sNVN2REdtdTgvbnV5NCtQdjY3dm4zN3ZoTUtoZjdvdXU0VzEzVVBiTml3b2JqcWhISTNGQlB3UjFYTzBBdDZPME92dkx4Y1c3WnMwYlJwMDlTbVRadGF0MmErLy83N2V1eXh4eFFmSDYvaHc0Y3JLU2xKNjlhdDAvejU4L1hwcDU5cXpwdzVhdG15cFVhTUdLSHUzYnRyK3ZUcGF0MjZ0Y2FNR1NPcDh0YmU4ZVBIYTl1MmJabzllN1lHRGh5b1ljT0dLUkFJSERmWHRHblQ5TlpiYjJudzRNRzY4c29yOWUyMzMrcnR0OS9XK3ZYck5XL2VQRVZGUlZVZnUyZlBIajN3d0FNYU0yYU14bzRkcXlWTGxtakJnZ1V5eG1qcTFLblZ4eTFhdEVpUFB2cW91bmJ0cXR0dnYxMmxwYVg2ODUvL3JISGp4dW4xMTE5WGFtcXFKQ2svUDErMzMzNjc4dlB6ZGRGRkYrbW5QLzJwaW9xSzlNRUhIOGgxM1RxZmVmanh4eC9ydWVlZVUzcDZ1cDU5OXRuVFdpampTSUZBUUFNR0RORENoUXUxY2VORzllN2RPeUxqbm1uQjZHajVmRDdKR2tjS254MHROZ0FBT0cwVWVnQUFvTkV3eGxTL1BxTFlxMzV0akdrbjZRNmZ6M2VyMysvZllLMWRtNW1aK2Fuak9NdFdyVnExSm1EOVFWbnI2UzIzYTlhc1VYWjJkdlg3eE1SRVRaMDZ0Y2J6N3dvS0NqUjU4bVFsSmlacTd0eTVhdGV1WGZXK1YxOTlWUysrK0tKbXpweXBoeDU2U1AzNjlWTy9mdjMwKzkvL1hvbUppZFV6OGlScDVNaVJ5czNOMWV6WnM5V2pSNDhhKytyeXhSZGY2SzIzM3RJdHQ5eWlTWk1tVlcvdjJiT25KaytlclBmZmYxOVhYMzExOWZiOC9Iek5tREZEL2Z2M2wxUzVBdXptelp1MWFORWlQZkxJSTRxTGkxTmhZYUVtVDU2czlQUjB6Wm8xcTdwUUhEbHlwRWFOR3FYWnMyZnJ5U2VmbENSTm1USkYrZm41bWpKbGlxNjQ0b3JxNjl4MzMzMTFGblViTjI3VUk0ODhvaTVkdW1qNjlPbUtpWW5zQkxTcVgvZjkrL2ZYMko2WGw2Zm5uMysreHJhZVBYdnFKei81U1kxdHk1Y3ZyM1hjOE9IRGRjRUZGMFEwNS9FRWc5RnlmSTVjdVU0TFkzdGxaR1Mwa0NSanpEK2I4Y092NjlvbVNhRlFxTmIrdXM2citsbGVYbDZ2Y1IzSHNaSlVVVkZSNS83Nm5sKzFyYXlzck43SEhqNisxdjZxbjNXZGYralFvZVB1UC9yOFE0Y08xZHAvNUd1ZnoxZnJuQ08zVi8wOGNPQkFqV09PM2k5SmZyL2ZTbElnRUxDN2QrK3VkYzJxL1ZVL3EwUkZSVmxKMnJCaFE5WDJJL2NmdWUzWVUyUUJBSjZnMEFNQUFLY2tKU1VscG0zYnRrOUlHdEhBbDRxcWEyTmQ1ZDRSeFY2MHBDeEpmWHcrM3cyUzl2YnAwMmRMdWV1dVBsUmhmWTVqRk8xUm9WZTF5cTIxVnZ2Mzc5ZXlaY3QwNTUxM2F1ellzZFdMWlN4WnNrU2xwYVdhT0hGaWpUSlBrbTY1NVJiTm16ZFBTNVlzcWRmQ0RDZmpuWGZla2VNNCt0blBmcVo5Ky9aVmI2K2FuYlpxMWFvYWhWNkhEaDJxeTd3cVdWbFpXcnQycmZMeThuVGVlZWRweVpJbE9uVG9rRzY0NFlZYXQrTEd4Y1VwT1RsWksxZXVsRlJaRG43KytlY2FQSGh3alRKUFVwMnpDdlB6OHpWeDRrUzFiTmxTTDczMFVwMnIwWjZ1cWx0dGo3NyszcjE3OWRwcnI5WFlkc1VWVjlRcTlOYXVYYXUxYTlmVzJKYVdsbmFHQzcyZy9ENmZIR044d1NqZkhUN0hPVWMxU3h0SnRjdTZJNDg1b2t5dGNjemgvOTdzVWU4VkNBVHFMUDZPTmY0UnN6NlBIdis0NXgyeDJ4NXZuR050aTQ2T1B1RnhSMmFQalkydDkvaldXaHNmSDMvQ0RIVnRxN3BtMWVkTFNFaW84N3c2Zm5tczY3cHEzNzc5Q2NjKytyeStmZnNlYjJ4N2pPeFZOcGVYbHoreWZ2MzY3NDl6REFBZ3dpajBBQURBS1duZHVuVXZTV09NTVoyOHpuSzB3OC9hazZscy9hS3N0VDVqak9RNkZiSTI3THBXWldWbG5tUTdlcFhiaW9vSzNYdnZ2Wm96WjQ0R0RScWtBUU1HYU51MmJaSXFaMzBkemUvM0t6VTFWV3ZXckZGNWVYbU5XMkJQMTlhdFcrVzZycTYvL3ZvNjl4LzlITDJqeTBaSmF0MjZ0U1NwcUtoSWt2VDExMTlMa3A1NDRvazZ4NndxU2FxZXA1ZVZsVld2ckJNblRsUnhjYkZlZSswMWRlalFvVjdubkt5ZE8zZEtranAxcXZsSFBETXpVN05ueno3aCtlUEdqZk44bGR2eThuS0ZLNTgvNkJwamdwSnFOSjlIRk9ORzlmUFBFOHd4VHpuaFdOYmFrNzVlblRzck01elNXTWZJZjhheUg4NXd5bVBWY1dxa3NwdkQ0OWNybTdYMlFyL2YvemRKZjZuUDhRQ0F5S0RRQXdBQXA4UVlFekRHT0pKS0pTMlFsTnRBbDBxUWRQL1JHK3VldkZQNWwxeHJiWm0xZHFPa3RaTFdTL3BnMWFwVksxTE92eUFqNFBodmRsMVhwUjRWZWtjTEJBSWFQWHEwbGk5ZnJpKysrRUlEQmd5b1hnREM1L1BWZVU3Vlo2L3JtWEtudzNWZCtmMytXcmVKVnFrcTY2b2M3Ky83UjgrYWZQREJCNVdXVm50QjRxclBXRld3MXZjWmVLbXBxZHErZmJ1KytPSUxkZXZXclY3bm5Jemk0bUl0WDc1YzdkcTFVOWV1WFNNKy9wbFNXbGFtY0Rnc1dZVVBWYmkvall2eUZVai9MSFlPLy82WUk3ZjVmRDV6MURGVnY5RjF2bmNjcDg3OVI1VkgxZHNPLzU3WEd1dnduK2Q2WGJQcS9kSFhQdDZ4UjMrdWt4MzdXSitucnZ4SDdEdlc1NUlxbndOYWZkeVI0enFPVXl2WHNmSktOY3EzSThlcWM0eWppcnJxTVkvSzZVaXErLytBL2psMm9xU2ZTb3JWTVdaU0F3QWFEb1VlQUFBNExkYmFVbVBNNnl0WHJueS9JY2JQeXNwS05jYmNmL2hhZFI1VDlmZFRhKzFlYSswNzRYRDRUZGQxdDFSVVZCUnMzcnk1cVBwQXgxOWlyUTFiMS9Wc2hsNWRLaW9xYXZ5c2VwN2VwazJiMUt0WHJ4ckhoa0loN2RpeFF5a3BLUkZiQUtKS3AwNmR0SFhyVnFXbXBpbzVPVGtpWTNiczJGRlM1UzIyZ3djUFB1WnhWZGZidEdsVHZjYWRQSG15N3I3N2JqMzMzSE5LU0VqUXlKRWpUei9zRVY1ODhVVWRPblJJZDkxMVYwVEhQZE5LUzBzVkRydVNrVnRTR2w3KzFmcWNoaXJlMGN4a1ptYW0rM3krQWRiYTJKT1l0UWdBaUpESS9yTXVBQUJBQXp0OEs2MVVlUXRob2FSY2ErMmZ3K0h3OVVWRlJaMVhyVnAxUjA1T3pnZnIxcTNiV2FQTWsyUXIzQklqaFZ6WFZXbnAyVkhvbFphV2F2NzgrWktrQVFNR1NKSXV2ZlJTK2YxK3ZmTEtLeldlWlNkSmI3enhoZ29LQ25UVlZWZlYyQjRiRzF2cldLbXlTSk5VNTc2akRSczJUSkkwWThhTVd1WHA5dTNiajFtb0hzL0ZGMThzU1pvelo0NE9IanhZWTE5UlVWRjFyaDQ5ZXFoejU4NWF0R2lSVnF4WVVlTzRvOCtUcE9qb2FEMy8vUFBxMUttVG5uenlTWDMyMldjbm5hMHVoWVdGZXZycHA3Vmd3UUlOSERoUW8wYU5pc2k0WGlrdHJaeWhaNjF4NWZPWGVKMEhBQUJFQmpQMEFBQkFvM0g0ZHRxRGtsWVlZLzdodXU1cTEzVS96OG5KMlZhdkFVcktTMnpMWU5pMTN0MXllK1FLcVFjT0hOQ3laY3UwYjk4Ky9makhQOWJRb1VNbFNlM2J0OWVERHo2b2FkT21hZlRvMGJyODhzdlZwazBiclYrL1hrdVhMbFZXVnBadXZmWFdHdU9tcDZkcjhlTEYrdFd2ZnFXVWxCU05HREZDblR0M1Z0dTJiWldVbEtURml4ZFhQeXovV005MXUvcnFxL1h1dSs5cTRjS0Yycmx6cDRZTUdhSmdNS2gxNjlicG80OCswcWVmZm5yU3N3TFQwdEowODgwMzYvWFhYOWVvVWFNMFlzUUl0VzNiVnR1M2I5ZWlSWXYwekRQUEtDa3BTWTdqNklrbm50Q0VDUk4wMTExMzZiTExMbFAzN3QyMWQrOWVMVjY4V0I5ODhFR3RzZHUwYWFQcDA2ZnJ0dHR1MDhNUFA2d1pNMlpVTCtCUlg4OC8vN3lNTVNvcksxTmVYcDVXcjE2dDB0SlNqUmd4UW84OTlsakVaMEdlYVpVejlNSXlzbUVkQ2xIb0FRRFFSRFR1YnlnQUFLRFpjRjEzcTZTWHcrSHdlejZmYitlcVZhdUtKSVZQWmd4clkwdU1EWVZkMTZxMHRMUmhncDdBa1N1a0JnSUJwYWFtYXV6WXNSbzllblNONDBhTkdxV1VsQlROblR0WDc3MzNuaW9xS3BTU2txSzc3NzViWThhTXFiVVl4djMzMzYrQ2dnSXRYcnhZY1hGeHV2enl5eVZWUHFOdXlwUXArdld2ZjYxNTgrYXBXN2R1eHl6MC9INi9YbnJwSmMyYU5VdUxGeS9XeXkrL3JJU0VCSFh0MmxWUFAvMzBLWmRiRHp6d2dMcDA2YUlGQ3haby92ejVDZ2FEU2s1TzF2ang0NVdabVZsOVhGWldsbDU5OVZYTm5EbFR5NVl0MDRjZmZxajI3ZHZYV0ZuM2FGMjdkdFd6eno2ckNSTW02TDc3N3RQczJiTlA2cGwzYjc3NXBxVEtHWDlKU1VtNjdMTExkTzIxMTlaN2NZNnpYY25oR1hveXh2WDdEeDd5T2c4QUFJZ01ublVBQUFCT1NVWkd4aUMvMy84WGEyM1FHSE5UUXoxREx5TWpJOWJuODJXdldyWHFNMG1oMHh6T1NldVIrUTlqVFBhRXUrN1FwQWwzSFhkaEI2QXhzOWJxK1JkL3AvK2FNVXVTM2JKdDQ1cnp2YzZFcHVQd00vVCtaSzFOQzRmRHQrWGs1THpwZFNZQWFFNllvUWNBQU01cU9UazVCeVY5RXFIaFhHdk5ObU9VL2YzM0IxUldWcVpnTUJpaG9ZR3pTMFZGaGZidDN5OUpjcTIrOGpnT0FBQ0lJQmJGQUFBQXpVeDRqU1R0M3AydlF5VThVZ3hOVjNsNXVYYm43Nmw4WTdYUzJ6UUFBQ0NTbUtFSEFBQ2FGVGRzY2h4SHlzdmZvNUtTVXFtMTE0a1FTVE5uenRTc1diT091ZittbTI3U0F3ODhjQVlUZWFlc3ZFSzc4L01yMzFpdDhqWU5BQUNJSkFvOUFBRFFySVN0dThvdlI3dnptYUhYRkkwYU5hcDZRWkM2dEd6WjhneW04Vlo1ZWJueWRsY1dlaFhoOEFxUDR3QUFnQWlpMEFNQUFNMUszdGZyZHFYMjZMUHZoeCtLa3ZMejkramNjN3A1SFFrUmxKQ1FvSVNFQks5am5CVyt6Y3RUY2ZGQnlkcTllVit2MitWMUhnQUFFRGs4UXc4QUFEUTMxakYyalNSdDNNSTZBV2k2MW0vWUxFbXkwdHJLSHdBQW9LbWcwQU1BQU0yTzYrb3pTVnFUczlicktFQ0QrWExWNnFxWC8vQXlCd0FBaUR3S1BRQUEwT3pZVU5rNzFpcTg5TlBQZVk0ZW1xVFMwbEo5K1BGU1NRcUZYYnZRNnp3QUFDQ3lLUFFBQUVDelUyNUNPeVM3cWJqNG9CWi84SkhYY1lDSVcvTGh4enA0NkpDc3RSdkRvZEEzWHVjQkFBQ1JSYUVIQUFDYW5YenBCeGt0czliYVA3MzlqbHpYOVRvU0VER3U2K3E5aGUvTFdtdXROY3RVV3JEUDYwd0FBQ0N5S1BRQUFFRHprNXRiSnRldWtFenBwaTI1MnJuclc2OFRBUkh6emM1ZDJyUWxWMFlxTjhhdXlNdkxPK1IxSmdBQUVGa1VlZ0FBb0ZrS1cyZUZrZDFmWEZ5c05Xdlh5MW9XQVVYalo2MVZ6dHAxK3Y3N0E1Sk1rU3QzaGRlWkFBQkE1RkhvQVFDQVpza2UycmRPMGplbHBXVmFzWEtWeXNyS3ZJNEVuTGFLaXBDK1hMbEd4UWNQeXNwKzY1UVdyZmM2RXdBQWlEd0tQUUFBMEN6dDJyV3J4RnI3ZnlYcDQwLytSL2w3dnZNNkVuRGF2ai93dmY3KzhTZVNKR1B0Njl1M2J5LzFPQklBQUdnQUZIb0FBS0RaMnI0NTUzZlcydnlkMyticDdiOHU1TFpiTkdyV1d2MzVuZmVVdHp0ZjF0bzkyemJuUE85MUpnQUEwREFvOUFBQVFITlc3cnI2MzVKQ3I4NTdRN3UremZNNkQzREt2czNMMDZ6WmN5VXA1TXA5VEZMSTQwZ0FBS0NCVU9nQkFJQm1yZHgxM3JmV3J2bWhxRWd2L202bTEzR0FVMkt0MWF6WmMxWDR3dyt5MXE0S1ZkajN2YzRFQUFBYURvVWVBQUJvMXZKelYrMnoxdjVGVXVqdkh5M1ZsdHl2dWZVV2pZcTFWcHUveXRYZlAxNHFheFdXYS8rUzkvVzZYVjduQWdBQURZZENEd0FBTkhmV2RmU09wTzBGaFlWNjg2MC9xNlNVZFFUUWVKU1hWK2lQLy9mUFZRdTc3SEZkODY0a1dta0FBSm93Q2owQUFORHM3ZHlZczhHMTluZXU2K292ZjMxUEsxYXM4am9TVUc5cjE2M1gyMzlkcUhBNExPdTZ2OTJSdTJhajE1a0FBRUREb3RBREFBQ1EzRzgycmZtTmE5MGxCUVdGOXNGSEh0UGVmZnU0OVJabk5XdXQ5dTdkcDd2dmYwZ0ZoWVhXdFZyeXpaYWNxWkpjcjdNQkFJQ0dSYUVIQUFCd1dMZ2lmSmVSY3Zmdi8xNFRKdjFDZTc3YjYzVWs0SmoyN1BsT0QvemlVZTNkdDk5SzJteEQ5bjZ2TXdFQWdET0RRZzhBQU9Dd1hWK3YzMlpscGxyWkF5dFhyOUh2WnMxV1VWR3gxN0dBV2twS1N6WGo1VC9vSDErdWtqRTY2THFhdWlOM3pXYXZjd0VBZ0RPRFFnOEFBT0Nmd3RzM3JYN1ZXcjBlRG9jMTc0MC82c1Vaczd6T0JOVHlYek5tYWU0YmYxUkZSWVZjYStmdjJMSm1ucVNRMTdrQUFNQ1o0ZmM2QUFBQXdObm1tMDBWRDZiMjhDYzZNdGU5L0llNTBhV2xwYnJuNStQVnJtMlNqREZleDBNelphM1ZudS8yNmc5elg5ZXNQOHlWckMyMVZ1OStzem5uYnErekFRQ0FNNHRDRHdBQW9KWU41U0gxdURmS0JnOUtkc3liYi8wcE9tOTN2aDY0OTI3MTZubSsxK0hRVEgyVis3V2VlZTRGZmZyNU1rbXFzTktja3BCOVhNek1Bd0NnMmVHV1d3QUFnRHA4dTJuVC9tMmJWOS9weWo0VkNvZjE5NDgrMFRXamJ0WUx2LzI5eXNyTHZZNkhacVMwdEV5Ly9mM0wrdWwxTitxalQvNUhGUlVWc2piOEg5czNyYmw3ejljNTMzbWREd0FBbkhuTTBBTUFBRGkyOERlYmNxWjI3cEg1cFU5bVdpZ1V2bUQ2UzcvM2Zmdy9uK3BmZm5hTmVweC9ubEtTTzZwTm16YnlPZnc3S1NMRGRWM3QzLys5dnQyZHJ5MWY1V3IrVzM5U3pycjFjbDBibG15T0RZY2YrK2FyZGYrLzF6a0JBSUIzS1BRQUFBQk9ZT2VtTll0U2V2VE84MXZmN2E1MWIxMjlabTNyMVd2V3FtT0g5dXFhbHFyT0tjazY3OXp1U3UyY292ajRlTVhIeFNrUTRHc1c2cWU4b2tJSER4N1VEejhVYWNldWI3WGxxNisxWStkT2JmOW1oL0oyNTB1U3JMVUhyUFM2RFduR2p0eDFHejJPREFBQVBNWTNUUUFBZ0JPenV6YXRYU3ZwNGM3bm4vOXJuNG1lS3VQOHkrNzhQUzEyNSsrUkpQbjlQdmw4UGhuanlCZ2oxczVBZlZsYnVlQ0Z0YTdDWVZlaFVPakluV1hXNkhXcGJQSTNtelo5SzZuQ3M2QUFBT0NzUWFFSEFBQlFmeFU3TjIvT2szUmJoKzdkSDQ3eXgxenJrKzl5YTJ5WFVFVW9JUlFLeFZncFNsSkFNdHlEaTNxeXJxUUtJNVhMcWtSR0JiSjJoNVZaVWxKUi9KYzlYMy9OYy9JQUFFQU5GSG9BQUFDbklEODNkNitrV1pKbXRlN1dyVlZDSUs1RHlBMjNsSHhCWTkyZzR6Zytyek9pY1hCZE4yeU5VeXJqbHZqbEZCMG8vV0ZQd2ZidEJWN25BZ0FBWnk4S1BRQUFnTk4wWU92V3dnTlNvZGM1QUFBQTBEeHdLd2dBQUFBQUFBRFFpRkRvQVFBQUFBQUFBSTBJaFI0QUFBQUFBQURRaUZEb0FRQUFBQUFBQUkwSWhSNEFBQUFBQUFEUWlMREtMUUFBUUJObHJiVmVaNmdQWTR6eE9nTUFBRUJqd2d3OUFBQUFBQUFBb0JHaDBBTUFBQUFBQUFBYUVRbzlBQUFBQUFBQW9CR2gwQU1BQUFBQUFBQWFFUW85QUFBQUFBQUFvQkdoMEFNQUFBQUFBQUFhRVFvOUFBQUFBQUFBb0JHaDBBTUFBQUFBQUFBYUVRbzlBQUFBQUFBQW9CR2gwQU1BQUVDZGxpeFpvdXpzYkUyZlBsMjdkdTNTUXc4OXBHSERobW5Ja0NHNi8vNzdsWmVWcklueUFBQWdBRWxFUVZTWDUzVkVBQUNBWnNudmRRQUFBTkM0R1dNU0pQMTMzNzU5dlk2Q0JySjM3MTZOSFR0V3FhbXB1dmppaTdWeTVVb3RYYnBVTzNiczBCLy8rRWNGQW9IVEdyOXYzNzQyUWxIUmhGaHIvMXBZV0RobTY5YXRoVjVuQVFEZ2JFT2hCd0FBVG9uZjd5KzAxaFlaWXpwNG5RVU5hK0hDaGZyRkwzNmhVYU5HU1pLS2k0dDE2NjIzNnB0dnZ0SG5uMyt1aXkrKzJPT0VhS0l1aW91TDZ5ZnBBNitEQUFCd3RxSFFBd0FBcCtTSEgzN1lHaDhmUDlGMTNYWmVaOEV4dlJxSlFYcjI3RmxkNWtsU1hGeWNycjMyV3Izd3dndmF0R25UYVJkNnJ1dmVkcm9aMFhRWVk4NHh4dHdueWZqOS90T2IvZ2tBUUJORm9RY0FBRTVKYm01dW1hVC85am9IamlzaWhWNTZlbnF0YlNrcEtaS2tvcUtpMHg1LzllclZjMDU3RURRWkdSa1pnL3grL3gyU2dsNW5BUURnYk1XaUdBQUFBRGl1Mk5qWVd0dUN3Y3F1eFZvZWZ3Y0FBSENtVWVnQkFBQUFBQUFBalFpRkhnQUFBQUFBQU5DSVVPZ0JBQUEwY2R1M2I5Y2YvL2hISFRwMHFIcmJzbVhMdEhEaHd1cjN4Y1hGZXZQTk43VnIxNjRHdlk2MVZ1KysrNjYrL1BMTFU3NE9BQUJBYzhlaUdBQUFBRTNjNDQ4L3J2WHIxMnYvL3YyNisrNjdkZkRnUWQxNzc3MEtoOE5LU2tyU2dBRUQ5TW9ycjJqdTNMbGF2SGl4WG5ubGxRYTd6bWVmZmFZbm4zeFNnVUJBSDMzMFVmV3orQUFBQUZCL3pOQURBQUJvNHJLenN4VWJHNnVNakF4SlVreE1qSHIzN3EzMjdkc3JOVFZWa3BTUmthRVdMVm9vT3p1N1FhL1R0V3RYSlNVbEtUTXpVOUhSMGFmNXlRQUFBSm9uNDNVQUFBQUFOQXpiU0phZ05jYnduUlRWTWpJeUJ2bjkvcjlZYTRQR21KdFdybHo1dnRlWlVGdG1abWE2eitmN2s3VTJMUndPMzVhVGsvT20xNWtBb0RsaGhoNEFBQUFBQUFEUWlGRG9BUUFBQUFBQUFJMEloUjRBQUFBQUFBRFFpRkRvQVFBQUFBQUFBSTJJMytzQUFBQUFhQmdzTmdFQUFOQTBNVU1QQUFBQUFBQUFhRVFvOUFBQUFBQUFBSUJHaEZ0dUFRQUFJcURUZWVjbEdTZW1qVDlrNDZ4aldqaU80WHNXNnNWMWJjaTQ5cERqMDhHUzhLSHY4M056OTNxZENRQUFuTjM0b2drQUFIQ0t1dmJzZmJGMWZkZEpkckNNT2hranYveU96eHJyazhUejYxQXZqay9XT0U1WXhvYURKamFVMWlNejM3VjJhVmpoZDcvZHZQNURyL01CQUlDekQ0VWVBQUJBL1FWU3prbFA5UWY4TnhocG5HVE9OWTRrR1RtT281aVlvUHgrdi93K3YxaVBBdlZscmF0UU9LeFFSVWlsWmFVS2g5MWtuekhaUGpuM3AvWEkzQ3BqZmwvdXV1L2tiYzdaS3FuQzY3d0FBTUI3RkhvQUFBRDFrSFplN3g3V09EY2J4MXhucEY2U0ZBeEdLNzFuRDNYcjJsVmQwN3FvZmJ1MmlvMk5WWXVZR1BuOWZNMUMvWVJDSVpXVWxLajQ0RUY5dDNlZnRtM2ZvZHl2djliR3pWK3BwS1NrbTZScFVjYU1TK3VSK1JkajdhdmJOdWRzOWpvekFBRHdGdDgwQVFBQVRxQnp6OTRYRy9sZWtWVlhJL202ZEU3UkxUZU4wc2dSd3hYYm9vV0N3YUNpbzZPOGpva21vcXk4WENVbEpUcDBxRVIvVy95Qi9qRHZEZTM2TnU5OGErMy90c1pjMzdsNzVvU2R1V3NXZVowVEFBQjRoMElQQUFEZ0dOcDA3OTR5M3QvaWZ6bldUSlZSSUxGTmEvM280b3YwOEtSNzFiNWRXNi9qb1ltS2pvcFNkRlNVRWxxMTByL2Rlck91dVB3eVRmL2RMQzMrNEVObi8vZmZuK3YzMi9mU2VtUStYbXhMZjd0djgrWWlyL01DQUlBemowSVBBQUNnRHUzYlo4VEdCSnhuWkhXYjQzTUNnd2YyMTgvSC81dUdYRGpRNjJob1pqcDBhSytwVC82N3JybnlKM3J4ZDdPMDdCOHJBbUUzL0dTOGpla2NsOWJuMGUzYlZ4ZDRuUkVBQUp4Wmp0Y0JBQUFBemtKT1RHdm50MGIyZG1NVTg2T0xoK2o1WDAvVjRFRUR2TTZGWm14QXYyejlmLzg1VlpkZDhpTkpKa3FPSFcrajdYK0pGWlVCQUdoMktQUUFBQUNPa0pLU0VwUGFJL00vamRIWTZPaGcxRFZYanRTTTZiOVJZbUliVnE2RnA0d3hTa3BNMVBUZlROTU5QN3RhMFZIUlVZNWpiazd0a2ZsQ1dscGEwT3Q4QUFEZ3pLSFFBd0FBK0NlZlA3Yk5iWTdNZUwvZnIxdHUraGM5OWZndldiRVdaNVdBMzY4bi8vMy82RjlIMzZDb3FDZ1pZMjVYTUg2c3BJRFgyUUFBd0psQm9RY0FBSEJZMTY0OVUyVE1vMVkyUGl1enQrNjk2MzhwUGk3TzYxaEFMY0ZnVVBmZC9YTU42TmRYc2piR3lQbjNMdDE3bmVkMUxnQUFjR1pRNkFFQUFFaFNXbHJRQmdNdkdHT1NVN3QwTmkrOThLeGF4c2Q3blFxb2t6RkdyVnExMUhQUFRGYlh0RlFqWTFJY2YrQS8xTDE3dE5mWkFBQkF3NlBRQXdBQWtOUWxPdjQrV1hOMW16YXQ5ZFJqdjFSaW16WmVSd0pPcUcxU2twNlovSVRhdEU2UXBDdFRmYkVQZTUwSkFBQTBQQW85QUFEUTdIWHVtWEdCei9IZDRUaU91ZmJLa1JyWVA5dnJTRUM5OWNuc3JhdEcva1NPNHhoanpGMWRldlZLOXpvVEFBQm9XQlI2QUFDZ3VmUDVySE9EcE5TMlNZa2FmY1BQRkIzTlhZdG9QS0lDQWQwMDZucDFUa21XTVdybnVQNGJKTEdTQ3dBQVRSaUZIZ0FBYU5iYW4zTk9vbVJ2a0JRWU1meFNuZE90cTllUmdKUFcvWnh1K3Nud1N5WEpiK1JjMTdGcnoyU3ZNd0VBZ0laRG9RY0FBSnExR0gvY2RaSjZ4c1hHYXVJOVA1Zmo4UFVJalkvak9McHovRzJLaVltUmxkSURVWUZydmM0RUFBQWFEdDlZQVFCQXM1V2MzQ05SanA1d0hNZTU4NDUvVTV2V3JiMk9CSnl5aElRRVRicjNMam1POFRtTytXVnlqeDZKWG1jQ0FBQU5nMElQQUFBMFcvNzRxSjhibVE3ZHVxWnA1SWpoWHNjQlR0dVZWNHhRMTdRdU1qTHRBNHFhNEhVZUFBRFFNQ2owQUFCQXM5U3BVNmNXeHBwL2thUWZYM3lSa2p0MThqb1NjTnFTRXR0bzJFVkRKRW5XYW96UzBvSWVSd0lBQUEyQVFnOEFBRFJMVHN2RS9uSk0rNWhnVUgweWVpc1FZRkZRTkg1K3YxOVpmVElVSHhjbjQ1ZzJYYUphOWZNNkV3QUFpRHdLUFFBQTBCd1puMHgvWTIxaVhGeXNNak11OERvUEVERjlNbnFyVFp2V01qSnh4dEVBU2NiclRBQUFJTElvOUFBQVFMUFR2bjFHQ3lOem9aVUNtYjE3cTFQSERsNUhBaUltdVZOSFpmUk9sN1hXNzhoY21KYldwNVhYbVFBQVFHUlI2QUVBZ0dZbjBLbzB3UmoxTjhhWTY2NjlVc1l3Z1FsTmh6RkdWMTB4UXNZWVk0MzZWd1J0TzY4ekFRQ0F5S0xRQXdBQXpZNVJpLzdXS2prcE1WRkRoMXpvZFJ3ZzRnWVBHcUMyU1ltU3RaMERZWnZ0ZFI0QUFCQlpGSG9BQUtEWmNZeDduVEhHR1hMaEFNVzJhT0YxSENEaVdyUm9vV0VYRFpFeHhqR08rYW5YZVFBQVFHUlI2QUVBZ0diSE9DWmJrdEo3OWZRNkN0QmdNalBTSlVtdVVSK1Bvd0FBZ0FpajBBTUFBTTFLMHZubnh4dVo4eVNwZHpxRkhwcXUzaGRVcnQ3c1NPZTJiNThSNjNFY0FBQVFRUlI2QUFDZ1dXbHBZM3BJOHJkcG5hQ2t4RVN2NHdBTnBsM2JSQ1VrdEpLTWlZcHE1ZlR5T2c4QUFJZ2NDajBBQU5Dc2hJMmJJVW1kT25aVWk1Z1lyK01BRFNZcUtscWRPbmFVSkJuSDl2VTREZ0FBaUNBS1BRQUEwTHdZa3lWSktjbWQxSUlGTWRDRVJVZEhLYVhUNFVMUDJuNGV4d0VBQUJGRW9RY0FBSm9YbzB4SjZ0U3BnMXEwWUlZZW1xN29xQ2gxNnRpaDhzM2hJaHNBQURRTmZxOERBQUFBSEU5V1ZsYmJjRGpjT1Njblo0Mms4R2tObHBJUzQxaTFrcEZhdFd5bFFDQVFtWkQxMUw5L2Y3bXVXLzArUGo1ZTNidDMxOWl4WXpWMDZOQXpta1dTQmcwYXBONjllMnZXckZsbi9OcW5hc0tFQ2ZyODg4KzFiTmt5K2Yybi9sWDJ6anZ2MVBMbHk2dmZCd0lCSlNZbUtpTWpRMWRkZFpVR0R4NWM1M2xIL3g0ZXFTclRxbFdyTkg3OCtEcVB5Y3pNMU96WnMwODU5OG53Ky8xS1NFaVFKRG5HSkVtS2tsUitSaTRPQUFBYUZJVWVBQUE0Mi9YeSsvMGZaV1ZsYmJMVy9zWmF1L0Rnd1lQN2NuTnp5eVhaa3htb2k5TTZhSTN4K1J4SE1jSG9Cb3A3Zk8zYXRkTVZWMXdoMTNXMWUvZHVmZkxKSjdyLy92djErT09QNjVwcnJqbmxjZWZObTZjZE8zYm8wVWNmcmJHOXFLaElNMmZPVkhKeXNtNjg4Y2JUamQvazNIampqVExHcUt5c1RMdDM3OWJTcFV1MWFORWlYWGpoaFpveVpVcDFJWGFrcEtRa0RSOCt2TloyeDZsNTgwdDZlcm95TWpKcWJFdE9UbzdzQnppQjZPZ28rWHcraGNNaHAzVzNiakVIdG02bDBBTUFvQW1nMEFNQUFJMkNNYWFITVdhbXRmWkFmSHo4My92MDZmT2g2N29iSmEzTHljbjVyajVqSExMbE1YRTI2SE1jUjhGZ3NJRVQxNjFqeDQ2Njc3NzdxdCt2V2JORzQ4YU4wN3g1ODA2cjBQdkRILzZnenAwNzE5cStaODhldmZIR0d4bzdkdXdwajkyVVRabzBxY1pNditMaVlyM3l5aXVhTzNldTdybm5IczJhTmF2V3N4YVRrNVAxMEVNUG5YRHNnUU1INnA1NzdvbDQ1cE1SREFibDh6a0toWXd2WUZzRUpSVjZHZ2dBQUVRRXo5QURBQUNOaHJWV3hwald4cGpySGNkNXdlLzN2K2J6K1JiMDZkUG5Qek15TW9icUJOOXRZcUlETVRMR1gxbm9lVE5ENzJpWm1abUtpWW5Sd1lNSHZZNENTWEZ4Y1pvNGNhTHV2UE5PYmRxMHFWSGRqbHlYbUdDMGZENmZaS3pqMkJBUGpRUUFvSW1nMEFNQUFJMkt0VmJXV2tueVNlcG9qQm5xT001RGZyLy9rNnlzckcxWldWbS82TjY5ZTl1NnpqWHlCV1hsNlF5OW8rM2V2VnNsSlNYS3pNeXN0UzhuSjBlVEprM1NKWmRjb29FREIrcktLNi9Vczg4K3E4TENmMDZ5ZXZycHA1V2RuYTNDd2tLdFc3ZE8yZG5aeXM3TzFvWU5HM1RkZGRkcDlPalJrcVE1YytZb096dGJRNFlNT1dHbUJRc1dhTlNvVVJvNGNLQ0dEeCt1cDU1NlNnVUZCVFdPR1RSb2tNYU5HNmV2dnZwS0V5Wk0wRVVYWGFTaFE0ZnFsNy84WlkxOFZWYXNXS0U3N3JoRFE0WU0wZENoUTNYdnZmZHF5NVl0dFk0cktDalFiMzd6RzExenpUVWFPSENnTHJua0VrMmFOT21ZejYyVHBQbno1eXM3TzF2MzNIT1BRcUhRQ1Q5ZmZkeDIyMjFLU2tyU2dnVUxJamFtRjRMUlFma2NuNHlWRXgzd1UrZ0JBTkJFY01zdEFBQTRKZDI3ZDQrT2k0dTdURktmQnI1VTE2b1h4cGpxallkTHZScU1NVjBrUFJNZkgvOTRWbFpXanJWMnJhVFZydXUrbTVPVHM4dTY0WmpLUitnNUNrWjdXK2lWbDVkcnk1WXRtalp0bXRxMGFWUHIxc3ozMzM5Zmp6MzJtT0xqNHpWOCtIQWxKU1ZwM2JwMW1qOS92ajc5OUZQTm1UTkhMVnUyMUlnUkk5UzllM2RObno1ZHJWdTMxcGd4WXlSVjN0bzdmdng0YmR1MlRiTm56OWJBZ1FNMWJOaXdFeTRFTW0zYU5MMzExbHNhUEhpd3JyenlTbjM3N2JkNisrMjN0WDc5ZXMyYk4wOVJVVkhWeCs3WnMwY1BQUENBeG93Wm83Rmp4MnJKa2lWYXNHQ0JqREdhT25WcTlYR0xGaTNTbzQ4K3FxNWR1K3IyMjI5WGFXbXAvdnpuUDJ2Y3VIRjYvZlhYbFpxYUtrbkt6OC9YN2JmZnJ2ejhmRjEwMFVYNjZVOS9xcUtpSW4zd3dRZHlYYmZXTStvazZlT1BQOVp6enoybjlQUjBQZnZzczZlMVVNYVJBb0dBQmd3WW9JVUxGMnJqeG8zcTNidDNSTVk5MHlwdnVmWEp0WEtpRk9yWnAwK2YxcEtNdGRaWWE0M1A1M09xWGp1VnY4QjE3cE5rWE5kMWZENWY5WHRycmVNNGpwRmtqaHZpSkZscno3WFduaDJOT3dBQVp5a0tQUUFBY0VwYXRHaVJib3o1clRFbTFZdnIxMVh1VmYwMHhyU1FOT2p3LzhwOFB0OXRXVmxaSzBvcXdsdExLdVJ6SE9QWkxiZHIxcXhSZG5aMjlmdkV4RVJOblRxMXh2UHZDZ29LTkhueVpDVW1KbXJ1M0xscTE2NWQ5YjVYWDMxVkw3NzRvbWJPbkttSEhucEkvZnIxVTc5Ky9mVDczLzllaVltSjFUUHlKR25reUpIS3pjM1Y3Tm16MWFOSGp4cjc2dkxGRjEvb3JiZmUwaTIzM0tKSmt5WlZiKy9aczZjbVQ1NnM5OTkvWDFkZmZYWDE5dno4Zk0yWU1VUDkrL2VYVkxrQzdPYk5tN1ZvMFNJOThzZ2ppb3VMVTJGaG9TWlBucXowOUhUTm1qV3J1bEFjT1hLa1JvMGFwZG16Wit2Sko1K1VKRTJaTWtYNStmbWFNbVdLcnJqaWl1cnIzSGZmZlhVV2RSczNidFFqanp5aUxsMjZhUHIwNllxSmlld0V0S3BmOS8zNzk5ZllucGVYcCtlZmY3N0d0cDQ5ZStvblAvbEpqVzNMbHkrdmRkenc0Y04xd1FVWFJEVG44UVFQMzNKcmpQWEZ4QWJIRzJONm1YLyt4Mk9zdGNZWUkzT1lwS3JkMWNWZDFYdS8zMS85L3ZCNTFlTkVNclBqT0Q1cmJheWt3bEFveENJZUFBRFVnVUlQQUFDY0VzZHhXaHBqb3EyMTVaSTJTaW80MFRtbnFKVXg1cml6QUt0NmhTT0x2Y01saFNSRlMrb3ZxWTNQMFY4YktHTzlWYTF5YTYzVi92Mzd0V3paTXQxNTU1MGFPM1pzOVdJWlM1WXNVV2xwcVNaT25GaWp6Sk9rVzI2NVJmUG16ZE9TSlV2cXRURER5WGpublhma09JNSs5ck9mYWQrK2ZkWGJxMmFuclZxMXFrYWgxNkZEaCtveXIwcFdWcGJXcmwycnZMdzhuWGZlZVZxeVpJa09IVHFrRzI2NG9jYXR1SEZ4Y1VwT1R0YktsU3NsVlphRG4zLyt1UVlQSGx5anpKTlU1NnpDL1B4OFRadzRVUzFidHRSTEw3MVU1MnEwcDZ2cVZ0dWpyNzkzNzE2OTl0cHJOYlpkY2NVVnRRcTl0V3ZYYXUzYXRUVzJwYVdsbmRGQ3ozR01xbW8zWXhXVVVjc2pacmRhU1RMR0hEbmR0YTdYVnBLMWxTZFc3ei9HZWZibzhZOStmY1I1dGZZZnZxWGVTdHB2alBtb3JLeHNlVDArSmdBQXpRNkZIZ0FBT0MzR21POWQxNzEvOWVyVkh6WEUrRmxaV2NNazFScTdybHR1RCtmUjRaSnhsN1YyaDZUUHJiWHZyVjY5K3JQVW5obDlIVWZYdTY1VmFWbFpROFE5b2FOWHVhMm9xTkM5OTk2ck9YUG1hTkNnUVJvd1lJQzJiZHNtcVhMVzE5SDhmcjlTVTFPMVpzMGFsWmVYMTdnRjluUnQzYnBWcnV2cSt1dXZyM1AvMGMvUk83cHNsS1RXclZ0TGtvcUtpaVJKWDMvOXRTVHBpU2VlcUhQTTJOaFlTYXArbmw1V1ZsYTlzazZjT0ZIRnhjVjY3YlhYMUtGRGgzcWRjN0oyN3R3cFNlclVxVk9ON1ptWm1abzllL1lKeng4M2Jwem5xOXlXbHBZckhIWmxyUWtmQ29WZmpnMzQ5aHBqYkRnY3RzWVkxM0VjTnhRS3VjYVlJOS9iSTM4Nmp1TWFZMndvRkhJUHY2OSs3ZlA1M1BMeWNtdU1zWWRmdTQ3alZMODJ4bGkvMys4ZU9uVElSa2RIaHgzSHNRY1BIblFkeDdGUlVWRnVRVUdCNnppT0RRYURicXRXcmR5VksxZTZrc0tlL3FJQkFOQUlVT2dCQUlCRzQzZ2wzdUg5K3lYOTNYWGRKZGJhTlpLMjVlVGtmRmQ5WU1ndHNUNWZ5SFZkbFphV25vSEVKeFlJQkRSNjlHZ3RYNzVjWDN6eGhRWU1HRkM5QUlUUDU2dnpuS3BmaDdxZUtYYzZYTmVWMysrdmRadG9sYXF5cnNxUnR6MGY3ZWpib0I5ODhFR2xwYVhWT3E3cU01WWRMbGpyK3d5ODFOUlViZCsrWFY5ODhZVzZkZXRXcjNOT1JuRnhzWll2WDY1MjdkcXBhOWV1Sno3aExGVmFWcXB3T0N6SHlLMm8wTXJWNjFkdjhqb1RBQUE0ZlJSNkFBQ2dVVHF5VEhKZGQ3V2szMHBhVUZSVVZKS2JtMXV1bXJmelNaTEtmUDZTR0tPd2RkM3FBdWxzVUZGUlVlTm4xZlAwTm0zYXBGNjlldFU0TmhRS2FjZU9IVXBKU1luWUFoQlZPblhxcEsxYnR5bzFOVlhKeWNrUkdiTmp4NDZTS20reEhUeDQ4REdQcTdyZXBrMzE2NXNtVDU2c3UrKytXODg5OTV3U0VoSTBjdVRJMHc5N2hCZGZmRkdIRGgzU1hYZmRGZEZ4ejdUUzBqS0Z3MkZaSTdlc0lsVGlkUjRBQUJBWmtmMW5YUUFBZ0FaMHVNUXJrN1ROV3Z0Qk9CeCtxcUtpSW1QMTZ0VlpxMWV2Zm5uMTZ0VUZ1Ym01WmFxanpKT2ttTEpRaWJVMlhEbEQ3K3dvOUVwTFN6Vi8vbnhKMG9BQkF5UkpsMTU2cWZ4K3YxNTU1WlVhejdLVHBEZmVlRU1GQlFXNjZxcXJhbXlQalkydGRheFVXYVJKcW5QZjBZWU5HeVpKbWpGalJxM1prTnUzYnovbURNbmp1ZmppaXlWSmMrYk0wY0dEQjJ2c0t5b3FxczdWbzBjUGRlN2NXWXNXTGRLS0ZTdHFISGYwZVpJVUhSMnQ1NTkvWHAwNmRkS1RUejZweno3NzdLU3oxYVd3c0ZCUFAvMjBGaXhZb0lFREIyclVxRkVSR2RjcnBhV1ZNL1JrVGRoMUFoUjZBQUEwRWN6UUF3QUFqWUsxTnM4WTg1NmtUNDB4cTcvNzdydXZkdTNhZFZJRlJhR3Z0S1NsaWZQMGx0c2pWMGc5Y09DQWxpMWJwbjM3OXVuSFAvNnhoZzRkS2tscTM3NjlIbnp3UVUyYk5rMmpSNC9XNVpkZnJqWnQybWo5K3ZWYXVuU3Bzckt5ZE91dHQ5WVlOejA5WFlzWEw5YXZmdlVycGFTa2FNU0lFZXJjdWJQYXRtMnJwS1FrTFY2OFdPM2J0NWVrWXo3WDdlcXJyOWE3Nzc2cmhRc1hhdWZPblJveVpJaUN3YURXclZ1bmp6NzZTSjkrK3VsSnp3cE1TMHZUelRmZnJOZGZmMTJqUm8zU2lCRWoxTFp0VzIzZnZsMkxGaTNTTTg4OG82U2tKRG1Pb3llZWVFSVRKa3pRWFhmZHBjc3V1MHpkdTNmWDNyMTd0WGp4WW4zd3dRZTF4bTdUcG8ybVQ1K3UyMjY3VFE4Ly9MQm16SmhSdllCSGZUMy8vUE15eHFpc3JFeDVlWGxhdlhxMVNrdExOV0xFQ0QzMjJHTVJud1Y1cHBVY0x2U01zVzdZWDBhaEJ3QkFFOUc0djZFQUFJQW1yNnlzYkZ0MGRQUTFvVkJvYVZSVVZQSEtsU3NyVG5XczczTnpTMXIxNkJNT3U2NUtTcndwOUk1Y0lUVVFDQ2cxTlZWang0N1Y2TkdqYXh3M2F0UW9wYVNrYU83Y3VYcnZ2ZmRVVVZHaGxKUVUzWDMzM1JvelpreXR4VER1di85K0ZSUVVhUEhpeFlxTGk5UGxsMTh1cWZJWmRWT21UTkd2Zi8xcnpaczNUOTI2ZFR0bW9lZjMrL1hTU3k5cDFxeFpXcng0c1Y1KytXVWxKQ1NvYTlldWV2cnBwMCs1M0hyZ2dRZlVwVXNYTFZpd1FQUG56MWN3R0ZSeWNyTEdqeCt2ek16TTZ1T3lzckwwNnF1dmF1Yk1tVnEyYkprKy9QQkR0Vy9mdnNiS3VrZnIycldybm4zMldVMllNRUgzM1hlZlpzK2VmVkxQdkh2enpUY2xWYzc0UzBwSzBtV1hYYVpycjcyMjNvdHpuTzFLUzBzVkNvZGxyUW52Mjd6NWtOZDVBQUJBWkJ6N1NjWUFBQURIMGFkUG54ODVqak5ma2x6WHZhbWhWcm1OdExRZW1SOGFZMzUweDcvZHFvY24zZHZvWjJBQnh4SU9oL1hNY3kvb2xWZm55VnE3ZlB1bU5RTzh6b1NtSXpNek05M244LzNKV3BzV0RvZHZ5OG5KZWRQclRBRFFuUEFNUFFBQTBMeFVybjZyM2ZuNU9sVENIWWhvdXNyS3k3VjdkMzdsRzZNdnZVMERBQUFpaVVJUEFBQTBMNjVkTFVuZjV1WHIwQ0VLUFRSZDVXWGwrbmIzYmttU0RWc0tQUUFBbWhEdU1RRUFBTTFLdVEydmlaWlB1L1AzcUlRWmVrM096Smt6Tld2V3JHUHV2K21tbS9UQUF3K2N3VVRlS1M4dlYzNytuc28zYm9oQ0R3Q0FKb1JDRHdBQU5DdDV1VnFmMXNPVzdkMjNON3J3aHgrOGpvTUlHelZxVlBXQ0lIVnAyYkxsR1V6anJSK0tpdlRkM24yeTFwWitrNnYxWHVjQkFBQ1JRNkVIQUFDYW1RM2xNcGtidzJHM3o1YmNyOVVubzdmWGdSQkJDUWtKU2toSThEckdXV0hEeHMyeTFrcEdtNlFONVY3bkFRQUFrY016OUFBQVFMTmpwWldTdEhIVEZxK2pBQTFtN1lhTmxTK3NXZU50RWdBQUVHa1VlZ0FBb05seFhmZGRhNjM3eWY5OHBvcFF5T3M0UU1TRlFpSDkvY05QWksxMTVicnZlNTBIQUFCRUZvVWVBQUJvZHF3dFcyR2t2TzNmN05EcU5XdTlqZ05FWE03YTlkcjJ6VGVTMGJjVkliUFM2endBQUNDeUtQUUFBRUN6VStiM0YwcG1wYlZXYi8vMVBhL2pBQkgzM24vLzdmQXI4NlVwRCszek5Bd0FBSWc0Q2owQUFORHM3TjJ3NGFBcmQ1bWtpbytYZnFZREJRVmVSd0lpNXNDQkFuMzZ4VEpacTdDcys0OWR1OWJ6Qnh3QWdDYUdRZzhBQURSSDFzaDhLYXNEUC94UXBMWHJObmlkQjRpWW5IWHJ0WC8vOXpKU3NXdmNGWkpjcnpNQkFJRElvdEFEQUFETlU2bFpabzMyRlI4OHFGVnIxc3AxcmRlSmdOTm1yZFhxbkhVNlVGQW95UmI1eTZMLzRYVW0vRC8yN2p3OHF2SmcvL2o5bkRNem1heEFFZ2lCUUJJSUpDelpSRUJFMUtxSTRyNFViYTNpVDdGMTMyc1hhOVdDVm54VjNHdEJjZGZXVXF1MjliV0kxa3JWV2hmMlBVRFlRc0lpUVVLMm1UblA3dytXbDAxRkNUa2srWDZ1aXl2TU9XZk8zQWxlY1hMbldRQUFhSG9VZWdBQW9FMHFMNTlaN1huZVZFbjYxL1FQdEc3ZE9yOGpBUWRzVTNXMS92bitkRmxyWmEzOTY3SmxuMjMyT3hNQUFHaDZGSG9BQUtETmNrempRN0oyeTd6NUN6VDl3Ly80SFFjNFlQLys4RCthUDMraFpHMU5mWU56cjk5NUFBREF3VUdoQndBQTJxenloUXZMclRTaE1SS3hFeDUrWEpGSXhPOUl3SGZXMk5pbzhmYy9wRWcwYW1QU281WGxNOHY5emdRQUFBNE9DajBBQU5DbU5UWkducEl4cXlyWHJkTXp6Ny9zZHh6Z083SFc2cVZYcG1odFpaVWtzOUx4dkdmOXpnUUFBQTRlQ2owQUFOQ21WU3lMWDJ1dGZkMWE2NzM4eWhSVnNwWWVXcURLcW5YNjA2dXZ5MXJyeWVvMU5XNWhkQjRBQUswWWhSNEFBR2pqUG9zNE1XK0taQ3BYcmFuUWEyKzhxVmdzNW5jb1lMOTVucWZYL3ZwM2xTMWRKaGxWZTlaT0tTOHZyL2M3RndBQU9IZ285QUFBUUp1M2ZNbWNqeVQ3dDFnc3BqOU9lVlh6Rnk3eU94S3czNVl0WDZFL1R2bUxJcEdvcktjM1Z5NmU5YkhmbVFBQXdNRkZvUWNBQUNCRkltcjRwYXlkdTJMbEt2M203bnRWVzFmbmR5YmdHOVhXMXVwWGQ0N1R5bFdyWmEyZEU3RjFOMGhpZHhjQUFGbzVDajBBQUFCSmF4WXUzT2hGN1dqSjFudzJZNVp1K2VYdDdIcUxRMW9rRXRHdGQ0elR4NTk4Wm1YdEZzK2FLeW9XTDk3Z2R5NEFBSER3VWVnQkFBQnN0NklzT3RkYWM3KzFxbnZudmZmMS9NdXZxS0dod2U5WXdGNGlrWWllZittUG12YlBmOGxJalo3VnZVNUQ5V2QrNXdJQUFNMkRRZzhBQUdDbitZMnExNE95OW8yR2hnWTk4cnVKZXZsUHIvb2RDdGpMSzYrK3JrZWZtS1N0VzJ0bHJmN1hqV3g1aEkwd0FBQm9Pd0orQndBQUFEaVVsSmZQckpaeUxzNHBTT2xiWGIyNTMyL3V2dGVKUnFNYWZjSDVDZ1FDTXNiNEhSRnRsTFZXMFdoVWYzcjFkZDEyNTEyeTFucVM1cFV2bW5XZXBFYS84d0VBZ09iRENEMEFBSUM5bE5jM05rWlBOVEx2U29yZTkrQ2orcDhKajJodFpaWGZ3ZENHVmExYnIzdnVmMGgzM2Z1QXJGVk0wdHZSU1BSc1VlWUJBTkRtVU9nQkFBRHNROFd5K1NzYkl0RkxyTFdUR3hzYjljd0xMK215cTY3VG4xOTdnODB5MEt3YUd4djFsemYrcnN1dXZFN1B2ZmdIMWRYVlNiTFBSVDFkdW5ycHZESy84d0VBZ09iSGxGc0FBSUN2VUxGMDdpcEpQK2xXVVBpUmplakIrUXNXcGR4eTZ4M21mNmRPMDAzWFhhM3NidDBVREFVVmNGMm00cUxKYkp0YUcxTWtFdEdhaXJYNjdYMFQ5UDYvUDFRc0ZyTXlxdlppM3M5V0xwNHp5ZStjQUFEQVB4UjZBQUFBMzJEVndqblBkZTlkdE1weHpGWFdlc1BmZlc5NjBydnZUVmZ2dko0NnJLUll2WHYxVkZaV1YzVktUMU44Zkx6aTQrUGx1cTdmc2RGQ1JHTXgxZGZYcWJhMlRoczJiTlRxTld1MWNQRml6Wm85VndzWEw5bDJrYlUxa25uWGV2YkJsWXZudk85dllnQUE0RGNLUFFBQWdHL21yVnc4KzUwdXZYdlBDaWhjYkJ4ZDcwZ25MQzViR2w1Y3RsU080eWdsSlZuSlNVa0tCb01LQm9OeUhFYnNZZjk0bnFkSUpLcElKS0thbXEzYS9PV1g4anh2KzFuYmFLMTVTOUxqOWRHYXp5dkx5dGI3bVJVQUFCd2FLUFFBQUFEMlU4WGl4UnNrdlNQcG5XN2Q4cnU0aVhHWHlUam5lVEd2NjZicXpZSHFUZFdPakJ6SkdFazBldGhmVnJKV1ZwNDF4ak5XVVd2c2FsbE5pWHAxRTFjdlhyekc3NEFBQU9EUVFxRUhBQUR3SGF4YXRhaEMwcDJTN3N6b1dkUXBISFR5WkwyT25uV1NIZGtrYTNtZmhmMWpIRVU4cTYyT3ZDMmU5VGJVTmRpbDZ5dlZOT2dBQUNBQVNVUkJWTXZuVi9xZEN3QUFITHA0b3drQUFIQ0FxcGJPWGlkcG5kODVBQUFBMERZNGZnY0FBQUFBQUFBQXNQOG85QUFBQUFBQUFJQVdoRUlQQUFBQUFBQUFhRUVvOUFBQUFBQUFBSUFXaEVJUEFBQUFBQUFBYUVFbzlBQUFBQUFBQUlBV2hFSVBBQUFBQUFBQWFFRW85QUFBQUFBQUFJQVdoRUlQQUFBQUFBQUFhRUVvOUFBQUFBQUFBSUFXaEVJUEFBQUFBQUFBYUVFbzlBQUFBQUFBQUlBV2hFSVBBQUFBQUFBQWFFRW85QUFBQUFBQUFJQVdoRUlQQUFBQUFBQUFhRUVDZmdjQUFBQXRYa0JTWGtsSlNiWGZRUUMwZkhWMWRVc1hMVnEweGU4Y0FBQWN5aWowQUFEQWQyS004U1JaU2VtTzQwenlPdytBMWlFeE1iR3lwS1RrNkprelp5N3hPd3NBQUljcUNqMEFBUENkUkNLUk5jRmdjTDZrbU45WkFMUUtRV05NbXFTd3BONlNLUFFBQVBnS0ZIb0FBT0E3bVR0M2JubGhZZUdQWGRkTjhUc0xnRmFocjZUeHhwaGthNjN4T3d3QUFJY3lDajBBQVBCZHhlYk1tYlBNN3hBQVdvZlMwdEtBTWFaUmtpajBBQUQ0ZXV4eUN3QUFBQUFBQUxRZ0ZIb0FBQUFBQUFCQUMwS2hCd0FBQUFBQUFMUWdGSG9BQUFBQUFBQkFDMEtoQndBQUFBQUFBTFFnRkhvQUFBQUFBQUJBQzBLaEJ3QUFBQUFBQUxRZ0ZIb0FBQUFBQUFCQUMwS2hCd0FBQUFBQUFMUWdGSG9BQUFBQUFBQkFDMEtoQndBQUFBQUFBTFFnRkhvQUFBQUFBQUJBQzBLaEJ3QUFBQUFBQUxRZ0ZIb0FBQUFBQUFCQUN4THdPd0FBQUVCcjBMRnYzeVRWS2lsZ2JKeHJGQW9FQXE3Zm1kQXlSS1BSV015cU1jNmFocHFhMk5ZTkd4WnQ4VHNUQUFBNHRGSG9BUUFBZkVmWmVYMUxqUk04Vm82S2pGVTNHMWFpak9Ja3hja3lFd0w3SnhBWDhnSlNnNlNHNVBqZzFxVDBrdFd5M2t3dmFxZXZYRHJuTTcvekFRQ0FRdytGSGdBQXdMY1R6Q2tvT2xkeWZtNk1pblk5WWN5dUQ1bzVGVm9OWXlRWlo3UWJrbkw2RkMyUXpKM2xrYTJ2cWF5c3dlOXNBQURnMEVDaEJ3QUFzQit5Ky9USnRMSFFDWTVqcmpCR1F5UXBHQXlvUzJhbU9uWHNxQzZaR2NySjdxNTI3VktVbkpTc1VERG9kMlMwRUkyUmlHcHFhclJwODJhdFhMVmFGUlZyVmJWdXZkWldWcXF4TWRKSDBoOXlBb21mcUtEb01kVkgvMUZlUHIvUzc4d0FBTUJmRkhvQUFBRGZvRnVmb3Y2T05mZkkwZkV5Q25mc21LN2pqaG1tSXdjUFVrNTJkM1hKN0t5MHRGUy9ZNktWMlBqRkpxMnBxTkRLbGF2MTBYOC8wZHZ2dktjTkd6Y09sTXhFR3c3K0l6dXY2STRWWmJNLzl6c25BQUR3RDRVZUFBREExOGp1VlhTT3NXYWlsVG9ZWTB4eFlYK05IM2VIY25LNk13b1BCMFZhYWdlbHBYWlFVZjkrR2pIOE9GMzRnL04weDEzajlkOVBQd3RKT3NVRXpGSGQ4NHN2WDdsbzFpdCtad1VBQVA2ZzBBTUFBTmlYdm4xRDJiSEFkWTV4Zm1VY2s1S1QzVjJYWFh5UnpoOTF0dC9KMElZRWcwRVY1UGZTSDU1N1VsUCs4b1llbi9pVXMyTGxxZzZ5OXVuc2dxTHVzWm92SGx1OWVuV2QzemtCQUVEell2YzFBQUNBdlprY0wzaWpjY3pQWlpSU1hOaGZENHdmcCsrZmM0YmZ1ZENHblhYR3FYcGcvRGdOS0MyV2tSS01NYjl3RXRKK0tyWmdBUUNnemFIUUF3QUEyRU4yUWZHTnhwamZHSm5VMHVJaVBUUHBNUlgxN3lmWGRmMk9oamJNZFJ3VkYvYlhwTWNmMXNBQmg4bklwTHF1K1ZYMy9KS2YrcDBOQUFBMEx3bzlBQUNBLzJPeWV4ZWU3Qmo5MUhHYzRQSEhIcTBuSHI1ZktjbkpNb1pCVVBDZk1VYnRVcEwxKzBjZjBMSERoc3AxbktEajJGOTBLK2gvb25odkR3QkFtOEgvOUFFQUFMYkw2Tm16bzNHZDI2MVZwNTY1T2ZyWlRkZXBZOGQwdjJNQmUybVhrcUtmMzN5OUN2SjdTMWJ0WExsM1p1YjI2ZVozTGdBQTBEd285QUFBQUxhTEN5VCtRbFlERStManpZUDMvVlk5ZStUNkhRbllKMk9NZXVYMTFQaTc3bEJDUW9LUk5DZ1VGN3JaNzF3QUFLQjVVT2dCQUFCSTZ0NnIrRlRIbU92aTQ4UE9IYi82dWZyazkyYWFMUTVweGhqMUxjalgzWGZlcHZodzJESFNWZDN5aTA3M094Y0FBRGo0S1BRQUFFQ2Ixeld2S010eGRZY3h4aHgvN0RFNjhmanYrUjBKMkc4bkhIZU1qajNtS0RtT01hNHg0N3ZtRldYNW5Ra0FBQnhjRkhvQUFLRE5DN3JtVk1uMFRVNU8wZy9QTzFjcEtjbCtSd0wyVzBKOHZINTAvaWlscGFiSlNMbkJnRG5GNzB3QUFPRGdvdEFEQUFCdFdvY2VQZG9aNlZ4akZGL1VyNThHSFg0WVUyM1JvaGhqTk9qd3czUllTWkZrVEp5Uk9TZWpaMUVudjNNQkFJQ0RoMElQQUFDMGFlMkNTVU5rTkRRVUN1bW02NitTNjdwK1J3Syt0VUFnb0t0K01rYkJZRkRXYUdqWU5VUDl6Z1FBQUE0ZUNqMEFBTkMyR1dlOGpBbWZlZHBJRlJmMjl6c044SjMxNzlkSDN6LzdEQmtwd1RnYTYzY2VBQUJ3OEZEb0FRQ0FOaXU3VitFUGpWRlIrM2J0TlBxQzg1bHFpeGJOR0tNeEYxK29kdTFTWkl6cDE3MTM4WVYrWndJQUFBY0hoUjRBQUdpakJnU042MXdrU2NjZWZaUzZaYkV4S0ZxK2pJeE9PdWFvSXlWSnh1akhrZ0wrSmdJQUFBY0RoUjRBQUdpVHNnb2FDeVNUSHd3R2RmaGhKVXBNVFBBN0VuREF3bkZ4T3Z5d1VvWGo0dVFZOWU2ZVY5cmI3MHdBQUtEcFVlZ0JBSUEyeWJWbWtERTJQU2t4VWNWRi9abHVpMWJCR0tPU29rSjE2TkJlVmtweEF0RkJmbWNDQUFCTmowSVBBQUMwUVgxRHhwaUIxaW94cTJzWDllclp3KzlBUUpQcDFhdW5zcnQzazZRNEdYZFFWbFpXdk4rWkFBQkEwNkxRQXdBQWJVNlgzdEVVeVF3eHhwalRUamxKb1ZESTcwaEFrNGtMaFhUUzhPTmx0ZzA3SGVLRlVqcjZuUWtBQURRdENqMEFBTkRtV0RmY1hWSy9RQ0NnTTA0OTJlODRRSk1iT1dLNEFvR0FaRlhvQmdMWmZ1Y0JBQUJOaTBJUEFBQzBPVUhybkd1TTNNTVBLMUhIOUhTLzR3Qk5MajA5VFlNUEh5Qmo1RHBHcC91ZEJ3QUFOQzBLUFFBQTBPWTQ4b1pLMG1FbFJYNUhBUTZhUVFNUGt5UVptY0UrUndFQUFFMk1RZzhBQUxRMVJzWWNMa245K3ZieE93dHcwQlQyNzdmanIwV1MyTVlaQUlCV2hFSVBBQUMwS1ZrOSsvVTBNZ25oY0ZpNU9Td3RodGFyWjI2T3duRnhNbzVwMTcxWFlhN2ZlUUFBUU5PaDBBTUFBRzJLR3d3VVNWS1h6QXdsSmlUNEhRYzRhT0xqdzhyc25MSHRnV01POHpjTkFBQm9TaFI2QUFDZ1RUR2UzVjdvWlNvaFB0N3ZPTUJCRXdxRmxKbVp1ZTJCRVlVZUFBQ3RTTUR2QUFBQUFNM0tOY1dTMUxWTHBoSVNLUFRRZXNXRlF1cmFwYk5DcmhSeW5VdExTa29LakRFeFNURnJiVXlTSnlrbXlYTWNKMnF0OVl3eHNWMCt4cXkxc1QyTzdUejNGZGQ2MXRybzlvODdIdTkxdmVNNE82LzNQQy9tT0U3TTg3eGVqdU9FalRFeXhsaC92M29BQUJ6YUtQUUFBTUFoclYrL2ZxbXU2M2FjUFh2Mm9pYTRYVUJTdGlTbHA2Y3BMaTZ1Q1c2NS93WU9IQ2pQODNZK1RrNU9WbDVlbmthUEhxMWh3NFkxYXhaSk91S0lJMVJZV0toSmt5WTErMnQvVjFkZmZiVSsrdWdqZmZ6eHh3b0V2dnRiMmNzdnYxeWZmUExKenNmQllGQnBhV2txS2lyU2FhZWRwaU9QUEhLZno5dnozM0JYT3pMTm1ERkRZOGFNMmVjMXhjWEZtang1OG5mTy9XMEVneUYxVEU5WHdKR0NydE5KMGxrN3pobXo5eDRaTzQ3dCtuRmZ4Nzd1NDdleDR6bXU2KzcyMFZwYmJhMk5mdXNiQWdEUWhsRG9BUUNBUTFvd0dPenVPTTdMcGFXbENkYmFSNkxSNkIrcnE2czNyRjY5dWxIYlJoZnR0L1Q4L0hoSklXT01FaE1TNURqTnYvcElwMDZkZFBMSko4dnpQSzFkdTFidnYvKytyci8rZXYzNjE3L1dHV2VjOFozdisvenp6MnZseXBXNjlkWmJkenUrWmNzV1RadzRVVjI3ZHRYNTU1OS9vUEZibmZQUFAxL0dHRFUwTkdqdDJyV2FQbjI2cGs2ZHFpRkRobWpjdUhGcTM3NzlYczlKVDAvWDhPSEQ5enErNTM5UC9mcjFVMUZSMFc3SHVuYnQyclNmd05kd0hLT0VoSGhGWTVMbmVWL0dCZlQwOWxGeWpqSEdrZVJZYTQweHhwVmtqREdPdGRiWjVielo5ZHBkanJuYm43Znp1TFhXMmZVZTJyYTB6NDVqcnJYV2JIKzlYZTluZGx5NzZ6MGt6VExHekdtMkx4UUFBQzBRaFI0QUFHZ1JqREhkalRIL0V3d0d4M1hxMU9tVDlQVDBhZGJhajJLeDJJSzVjK2V1MnA5N3VORzRlQVhsT3E2amNEaDhzQ1B2VTJabXBxNjk5dHFkajJmTm1xVkxMcmxFenovLy9BRVZlazgvL2JTNmRldTIxL0dxcWlxOTlOSkxHajE2OUhlK2QydDJ3dzAzN0RiU3I2YW1Sazg5OVpTZWUrNDVYWFhWVlpvMGFaSVM5dGc4cFd2WHJycjU1cHUvOGQ2REJ3L1dWVmRkMWVTWnY0MXdYRmd4NDZvK0V0bXlxcnpxN3BxYXFpKzJueklEQmd6WTYvcjYrdnE5aHRvMU5qYnVjL2hkTkJyZDcrT2U1NW1kNi9sdEY0bEU5dm44MnRyYWFGbFpXY08remdFQWdHMG85QUFBUUl0aHJaV2tPRWxIR1dPT05NWnNkbDEzVFVsSnlXZlcydGRuelpyMWhyNW0xSjVybzJGalFxN2pPQW8zODNUYnIxSmNYS3o0K0hodDNiclY3eWlRbEpTVXBPdXV1MDRKQ1FsNjRva25OR25TSkYxMzNYVit4L3JPd3VFNEJRTUJSYU14cDEzbmpGQk5XZFhPcWF5ZmZmWlpzMmFwcUtobzF0Y0RBS0ExWTVkYkFBRFFZdXhZYzJ0N3NlZEk2bUN0N2U4NHptalhkVjh0TFMzZFdGcGErbVJKU2NtUmZmdjJUZElldjd5TUN3YmlyYlVCeC9GdmhONmUxcTVkcTdxNk9oVVhGKzkxYnZiczJicmhoaHQwM0hISGFmRGd3VHIxMUZOMTMzMzNhZlBtelR1dnVldXV1elJnd0FCdDNyeFpjK2ZPMVlBQkF6Umd3QURObno5Zlo1OTl0czQ3N3p4SjByUFBQcXNCQXdabzZOQ2gzNWhweXBRcEdqVnFsQVlQSHF6aHc0ZnJONy81amFxcnEzZTc1b2dqanRBbGwxeWlKVXVXNk9xcnI5WlJSeDJsWWNPRzZSZS8rTVZ1K1hiNDlOTlBkZGxsbDJubzBLRWFObXlZcnJubUdpMWV2SGl2NjZxcnEvWEFBdy9vakRQTzBPREJnM1hjY2NmcGhodHUrTXAxNnlUcDVaZGYxb0FCQTNUVlZWY3BHbTJhcGRjdXZ2aGlwYWVuYThxVUtVMTJUeitFdzJHNXJpdGpyR09DRHJ2QUFBRFFTakJDRHdEUWxnWDY5dTJiN25jSWZEMWpUSnExTnJEbjR2dmJTNzA5Lzk3T0dIT3BNZWJTdUxpNFdTVWxKZThhWXo2MDFzNmFPWFBtOGtZdkdoOE1iQitoRi9aM2hGNWpZNk1XTDE2czhlUEhLelUxZGErcG1XKzk5Wlp1dSswMkpTY25hL2p3NFVwUFQ5ZmN1WFAxOHNzdjY0TVBQdEN6eno2cmxKUVVqUmd4UW5sNWVYcjQ0WWZWb1VNSFhYamhoWksyVGUwZE0yYU1saTlmcnNtVEoydnc0TUU2NXBoakZBd0d2emJYK1BIajljb3JyK2pJSTQvVXFhZWVxalZyMXVpMTExN1R2SG56OVB6enp5c1VDdTI4dHFxcVNqZmVlS011dlBCQ2pSNDlXdE9tVGRPVUtWTmtqTkhkZDkrOTg3cXBVNmZxMWx0dlZXNXVyaTY5OUZMVjE5ZnIxVmRmMVNXWFhLSVhYM3hSMmRuWmtxVEt5a3BkZXVtbHFxeXMxRkZISGFWVFRqbEZXN1pzMFR2dnZDUFA4L2E1NXVHLy92VXYzWC8vL2VyWHI1L3V1KysrQTlvb1kxZkJZRkNEQmczU20yKytxUVVMRnFpd3NMQko3dHZjd25GeDJ6YWJzTWFSWW9kR2l3MEFBQTRZaFI0QW9FM0t6ODlQVGtoSXVNVVljNnpmV2ZDTkVpVjEyZlBncnJ0cTdxdmNNOFlVRzJPS0pZMHh4cFNWbHBZdWFJeDZTMnVqWHNqUEtiZXpaczNTcm11WHBhV2w2ZTY3Nzk1dC9idnE2bXFOSFR0V2FXbHBldTY1NTlTcFU2ZWQ1NTU1NWhrOThzZ2ptamh4b202KytXWWRmdmpoT3Z6d3cvWDczLzllYVdscE8wZmtTZExJa1NOVlZsYW15Wk1ucTZDZ1lMZHorL0tmLy94SHI3enlpbjcwb3gvcGhodHUySG04VDU4K0dqdDJyTjU2NnkyZGZ2cnBPNDlYVmxicWlTZWUwTUNCQXlWdDJ3RjIwYUpGbWpwMXFuNzV5MThxS1NsSm16ZHYxdGl4WTlXdlh6OU5talJwWjZFNGN1UklqUm8xU3BNblQ5YWRkOTRwU1JvM2Jwd3FLeXMxYnR3NG5Yenl5VHRmNTlwcnI5MW5VYmRnd1FMOThwZS9WUGZ1M2ZYd3d3OHJQcjVwQjZEdCtMcHYzTGh4dCtNVkZSV2FNR0hDYnNmNjlPbWprMDQ2YWJkam4zenl5VjdYRFI4K1hQMzc5Mi9TbkY4bkhJNlQ0enF5Um81aU1VYm9BUURRU2xEb0FRRGFwTVRFeEZ4cjdUbVMrdmlkQlFkdVg2UDJkcEVzcWRRWTA4MTE5STRqNHpxT1VaeFBoZDZPWFc2dHRkcTRjYU0rL3ZoalhYNzU1Um85ZXZUT3pUS21UWnVtK3ZwNlhYZmRkYnVWZVpMMG94LzlTTTgvLzd5bVRadTJYeHN6ZkJ1dnYvNjZITWZSV1dlZHBRMGJOdXc4dm1OMDJvd1pNM1lyOURwMzdyeXp6TnVodExSVWMrYk1VVVZGaFhyMzdxMXAwNmFwdHJaVzU1NTc3bTVUY1pPU2t0UzFhMWQ5L3ZubmtyYVZneDk5OUpHT1BQTEkzY284U2ZzY1ZWaFpXYW5ycnJ0T0tTa3Bldnp4eC9lNUcrMkIyakhWZHMvWFg3OSt2VjU0NFlYZGpwMTg4c2w3RlhwejVzelJuRG03YjlhYWs1UFR6SVZlV0FIWGxXUWRvOENoc1hBa0FBQTRZQlI2QUlBMnlmTTh4M0VjSXlsaXJmMkRwUGwrWjhKWHlwVDBBMk5NeDEwUGZrVjV0MnU1dDFyU1FrbExQYy83NDlhdFd6K3NkeEtMZzQ2R2VwNVZRNE0vbTJqdXVjdHRKQkxSTmRkY28yZWZmVlpISEhHRUJnMGFwT1hMbDB2YU51cHJUNEZBUU5uWjJabzFhNVlhR3h0M213SjdvSll0V3liUDgzVE9PZWZzOC95ZTYranRXVFpLVW9jT0hTUkpXN1pza1NRdFhicFVrblQ3N2Jmdjg1NkppWW1TdEhNOXZkTFMwdjNLZXQxMTE2bW1wa1l2dlBDQ09uZnV2Ri9QK2JaV3JkcTJlWEtYTHJzUEVDMHVMdGJreVpPLzhmbVhYSEtKNzd2Y05qWTJLdVo1a294bkpYYU9CUUNnbGFEUUF3QzBkVEZyN2Fzelo4NTh6ZThnMkxlU2twSVN4M0ZPbE5SUjJsYms3VHJkVnRwdCttMnR0Zlo5YSsxYnhwai9SaUtSWlhQbnpsMG55VXBTVm43L2VwbEF6UE04MWZ0VTZPMHBHQXpxdlBQTzB5ZWZmS0wvL09jL0dqUm8wTTROSUZ6WDNlZHpkcFNaKzFwVDdrQjRucWRBSUxEWE5ORWRkcFIxTyt6NTc3Q3JIUmwzZkx6cHBwdVVrNU96MTNVN1BzY2RCZXYrcm9HWG5aMnQ4dkp5L2VjLy8xR1BIajMyNnpuZlJrMU5qVDc1NUJOMTZ0Ukp1Ym01VFg3LzVsTGYwS0JZTENaajVjbng2dnpPQXdBQW1nYUZIZ0FBYURGMkhaVzNSNW0wMEZyN3V4a3padnhPVXVRcmIrQUU2cXkxTWV0NXZvM1EyNWRJSkxMYnh4M3I2UzFjdUZCOSsvYmQ3ZHBvTktxVksxY3FLeXVyeVRhQTJLRkxseTVhdG15WnNyT3oxYlZyMXlhNVoyWm1wcVJ0VTJ5UFBQTElyN3h1eCtzdFhMaHd2KzQ3ZHV4WVhYbmxsYnIvL3Z2VnZuMTdqUnc1OHNERDd1S1JSeDVSYlcydHJyamlpaWE5YjNPcnI2OVhMT1pKeG5wcXBOQURBS0MxYU5wZjZ3SUFBQnhFMjB1OEJra3JyYlh2V212SFJxUFJJejcvL1BNK00yYk1lRmhmVitaSnNoR3Z6a2hSei9OVVgzOW9GSHIxOWZWNitlV1hKVW1EQmcyU0pCMS8vUEVLQkFKNjZxbW5kbHZMVHBKZWV1a2xWVmRYNjdUVFR0dnRlR0ppNGw3WFN0dUtORW43UExlblk0NDVScEwweEJOUDdEV2x1Ynk4L0N1bk9YK2RvNDgrV3BMMDdMUFBhdXZXcmJ1ZDI3Smx5ODVjQlFVRjZ0YXRtNlpPbmFwUFAvMTB0K3YyZko0a3hjWEZhY0tFQ2VyU3BZdnV2UE5PZmZqaGg5ODYyNzVzM3J4WmQ5MTFsNlpNbWFMQmd3ZHIxS2hSVFhKZnY5VFhieHVoWjYzeDVBWW85QUFBYUNVWW9RY0FBRm9FYSswR2ErMWIxdHAzSlMycHE2dGJ1SGp4NG05dXFYWlYxMWhuVThJeHovbzM1WGJYSFZJM2JkcWtqei8rV0JzMmJORDN2dmM5RFJzMlRKS1VrWkdobTI2NlNlUEhqOWQ1NTUybkUwODhVYW1wcVpvM2I1Nm1UNSt1MHRKU1hYVFJSYnZkdDErL2Zucjc3YmQxeHgxM0tDc3JTeU5HakZDM2J0M1VzV05IcGFlbjYrMjMzMVpHUm9Za2ZlVzZicWVmZnJyZWVPTU52Zm5tbTFxMWFwV0dEaDJxY0Rpc3VYUG42cjMzM3RNSEgzendyVWNGNXVUazZJSUxMdENMTDc2b1VhTkdhY1NJRWVyWXNhUEt5OHMxZGVwVTNYUFBQVXBQVDVmak9Mcjk5dHQxOWRWWDY0b3JydEFKSjV5Z3ZMdzhyVisvWG0rLy9iYmVlZWVkdmU2ZG1wcXFoeDkrV0JkZmZMRisrdE9mNm9rbm50aTVnY2YrbWpCaGdvd3hhbWhvVUVWRmhXYk9uS242K25xTkdERkN0OTEyVzVPUGdteHUyMGJveFdSa1k2cU5VdWdCQU5CS3RPeDNLQUFBb05WcmJHeXNOTVpjTkcvZXZFOE85RjdXSnRZWkc0MTVubFY5ZlgxVHhQdldkdDBoTlJnTUtqczdXNk5IajlaNTU1MjMyM1dqUm8xU1ZsYVdubnZ1T2YzdGIzOVRKQkpSVmxhV3JyenlTbDE0NFlWN2JZWngvZlhYcTdxNldtKy8vYmFTa3BKMDRva25TdHEyUnQyNGNlTjA3NzMzNnZubm4xZVBIajIrc3RBTEJBSjYvUEhITlduU0pMMzk5dHQ2OHNrbjFiNTllK1htNXVxdXUrNzZ6dVhXalRmZXFPN2R1MnZLbENsNitlV1hGUTZIMWJWclY0MFpNMGJGeGNVN3J5c3RMZFV6enp5amlSTW42dU9QUDlZLy8vbFBaV1JrN0xhejdwNXljM04xMzMzMzZlcXJyOWExMTE2cnlaTW5mNnMxNy83d2h6OUkyamJpTHowOVhTZWNjSUxPUFBQTS9kNmM0MUJYdDMyRW5venhBb0d0dFg3bkFRQUFUZU9yVnpJR0FLQVYyNzdSd3N1U2NqelArd0diWXJRWlRrNUI4WCtOTVFPdXZ1SXkzWEQxRlYrN3NRUFFrbGxyTmVHUjMrblJKeVpKc291WEw1aVY3M2NtdEI3RnhjWDlYTmY5czdVMkp4YUxYVHg3OXV3LytKMEpBTm9TMXRBREFBQnRpV2V0V1M1SlgzeXg2WkRhR0FOb2FwRklSQnMyYnBRa2VWWkxmSTREQUFDYUVJVWVBQUJvWTJLekpHbnQya3JWMXJHa0dGcXZ4c1pHcmEyczJ2YkE2bk4vMHdBQWdLYkVHbm9BQUtCTjhXSm10dU5JRlpWVnFxdXJsenI0blFoTmFlTEVpWm8wYWRKWG52L0JEMzZnRzIrOHNSa1QrYWVoTWFLMWxaWGJIbGpOOERjTkFBQm9TaFI2QUFDZ1RZbFpiMFpBanRaV01rS3ZOUm8xYXRUT0RVSDJKU1VscFJuVCtLdXhzVkVWYTdjVmVwRlk3Rk9mNHdBQWdDWkVvUWNBQU5xVWlxVnpWMmNYbEd6NDhzc3Q2WldWVmVyVnM0ZmZrZENFMnJkdnIvYnQyL3NkNDVDd3BxSkNOVFZiSld2WFZ5eWR1OXJ2UEFBQW9PbXdoaDRBQUdocnJHUHNMRWxhc0poOUF0QjZ6WnUvU0pKa3BUbmJQZ0FBZ05hQ1FnOEFBTFE1bnFjUEpXblc3RGwrUndFT21zOW16Tnp4MS8vNm1RTUFBRFE5Q2owQUFORG0yR2pENjlZcU52MkRqMWhIRDYxU2ZYMjkvdm12NlpJVWpYbjJUYi96QUFDQXBrV2hCd0FBMnB4R0UxMHAyWVUxTlZ2MTlqdnYrUjBIYUhMVC92a3ZiYTJ0bGJWMlFTd2FYZUYzSGdBQTBMUW85QUFBUUp0VEtYMHBvNCt0dGZiUHI3MHV6L1A4amdRMEdjL3o5TGMzMzVLMTFscHJQbFo5OVFhL013RUFnS1pGb1FjQUFOcWVzcklHZWZaVHlkUXZYRnltVmF2WCtKMElhRElyVnEzV3dzVmxNbEtqTWZiVGlvcUtXcjh6QVFDQXBrV2hCd0FBMnFTWWRUNDFzaHRyYW1vMGE4NDhXY3Ntb0dqNXJMV2FQV2V1dnZoaWt5U3p4WlAzcWQrWkFBQkEwNlBRQXdBQWJaS3QzVEJYMG9yNitnWjkrdmtNTlRRMCtCMEpPR0NSU0ZTZmZUNUxOVnUzeXNxdWNlcTN6UE03RXdBQWFIb1VlZ0FBb0UxYXZYcDFuYlgyVDVMMHIvZi9yY3FxZFg1SEFnN1lGNXUrMEx2L2VsK1NaS3g5c2J5OHZON25TQUFBNENDZzBBTUFBRzFXK2FMWnY3UFdWcTVhVTZIWC92b20wMjdSb2xscjllcnJmMVBGMmtwWmE2dVdMNW85d2U5TUFBRGc0S0RRQXdBQWJWbWo1K2tXU2RGbm5uOUpxOWRVK0owSCtNN1dWRlJvMHVUbkpDbnF5YnROVXRUblNBQUE0Q0NoMEFNQUFHMWFvK2U4WmEyZDllV1dMWHJrZHhQOWpnTjhKOVphVFpyOG5EWi8rYVdzdFRPaUVmdVczNWtBQU1EQlE2RUhBQURhdE1xeUdSdXN0WCtSRkgzM3ZlbGFYTGFVcWJkb1VheTFXclNrVE8vK2E3cXNWVXllL1V2RjBybXIvYzRGQUFBT0hnbzlBQURRMWxuUDBldVN5cXMzYjlZZlhubFZkZlhzSTRDV283RXhvai8rNmRVZEc3dFVlWjU1UXhLdE5BQUFyUmlGSGdBQWFQTldMWmc5MzdQMmQ1N242UzkvL1pzKy9YU0czNUdBL1RabjdqeTk5dGMzRll2RlpEM3ZzWlZsc3hiNG5Ra0FBQnhjRkhvQUFBQ1N0MkxockFjODYwMnJydDVzYi9ybGJWcS9ZUU5UYjNGSXM5WnEvZm9OdXZMNm0xVzllYlAxckthdFdEejdia21lMzlrQUFNREJSYUVIQUFDd1hTd1N1OEpJWlJzM2ZxR3JiL2lacXRhdDl6c1M4SldxcXRicHhwL2RxdlViTmxwSmkyelVYdTkzSmdBQTBEd285QUFBQUxaYnZYVGVjaXR6dDVYZDlQbk1XZnJkcE1uYXNxWEc3MWpBWHVycTYvWEVrMC9ydjUvTmtESGE2bm02ZTJYWnJFVis1d0lBQU0yRFFnOEFBT0QveE1vWHpuekdXcjBZaThYMC9FdC8xQ05QVFBJN0U3Q1hSNStZcE9kZStxTWlrWWc4YTE5ZXVYalc4NUtpZnVjQ0FBRE5JK0IzQUFBQWdFUE5pb1dSbTdJTEFtbU96TmxQUHYxY1hIMTl2YTc2eVJoMTZwZ3VZNHpmOGRCR1dXdFZ0VzY5bm43dVJVMTYram5KMm5wcjljYUtSYk92OURzYkFBQm9YaFI2QUFBQWU1bmZHRlhCTlNFYjNpclpDLy93eXAvakt0Wlc2c1pycmxUZlB2bCtoME1idGFSc3FlNjUveUY5OE5ISGtoU3gwck4xVWZ0ck1USVBBSUEyaHltM0FBQUErN0JtNGNLTnl4Zk52TnlUL1UwMEZ0Tzc3NzJ2TTBaZG9JY2UrNzBhR2h2OWpvYzJwTDYrUVkvOS9rbWRjdmI1ZXUvOWZ5c1NpY2phMkcvTEY4NjZzbXJwN0hWKzV3TUFBTTJQRVhvQUFBQmZMYlppNGV5N3V4VVVmK2JLakk5R1kvMGZmdnozN3IvKy9ZRytmOVlaS3NqdnJheXVtVXBOVFpYcjhIdFNOQTNQODdSeDR4ZGFzN1pTaTVlVTZlVlgvcXpaYytmSjgyeE1zck50TEhiYmlpVnovKzUzVGdBQTRCOEtQUUFBZ0crd2F1R3NxVmtGaFJVQjYxN3FXZStpbWJQbWRKZzVhNDR5TzJjb055ZGIzYks2cW5ldlBHVjN5MUp5Y3JLU2s1SVVEUEkyQy91bk1STFIxcTFiOWVXWFc3Unk5Um90WHJKVUsxZXRVdm1LbGFwWVd5bEpzdFp1c3RLTE5xb25WcGJOWGVCelpBQUE0RFBlYVFJQUFId3p1M3JobkRtU2Z0b3RQLzllMThUZExlTjhmMjFsVmNMYXlpcEpVaURneW5WZEdlUElHQ1AyenNEK3NuYmJoaGZXZW9yRlBFV2owVjFQTmxpakY2V0dzU3NXTGx3aktlSmJVQUFBY01pZzBBTUFBTmgva1ZXTEZsVkl1cmh6WHQ1UFE0SDRNMTI1SjFwanUwY2owZmJSYURUZVNpRkpRY2t3QnhmN3lYcVNJa1pxbEZXZGpLcGw3VW9yTTYwdVV2T1hxcVZMV1NjUEFBRHNoa0lQQUFEZ082Z3NLMXN2YVpLa1NSMTY5R2pYUHBqVU9lckZVaVEzYkt3WGRoekg5VHNqV2diUDgyTFdPUFV5WGwxQXpwWk45VjlXVlplWFYvdWRDd0FBSExvbzlBQUFBQTdRcG1YTE5tK1NOdnVkQXdBQUFHMERVMEVBQUFBQUFBQ0FGb1JDRHdBQUFBQUFBR2hCS1BRQUFBQUFBQUNBRm9SQ0R3QUFBQUFBQUdoQktQUUFBQUFBQUFDQUZvUkNEd0FBQUFBQUFHaEJLUFFBQUFBQUFBQ0FGaVRnZHdBQUFBQUFBSEJ3cEtmbko0ZFRuTTRCMXlSYTEwa3dDb1Q4em9TV3dTcmFHSTE1dGNZek5iV21ZZDBYWldWZitwMEovNGRDRHdBQUFBQ0FWaVM3Vi84K2N0eHpaSFNFTWNxUlZid3hKaUNyZ0l4bHBoNzJpN0VCTHhSUTFFcVJGQVhyay9PTFZrajYwSFAwK3FvRnMrZjZuYSt0bzlBREFBQUFBS0JsY3pKNkZxWEhCKzFJeWJuY0dETjQxNU54Y1NFNXJpdlhjV1FjNDFkR3RERFdXc1Zpbm1LeG1DS1JSbG5IaTBWSUhnQUFJQUJKUkVGVTZTZHBwQ09OeXk0by9zeDZlcWcrRXB1NmJ2bmM5Wkk4di9PMk5SUjZBQUFBQUFDMFVEa0ZKVG1lWjg5M0hIM2ZHT2N3U1hKZFYzMEtlaXV2UncvbDVtU3JTK2NNSlNZbUtpRWhYcUVRTTI2eGZ4b2pFZFhXMXFxbVpxdXExcTNUc3VVcnRLUnNxUll0V2FKSUpEckFPdmFaaExBN0s3dWdhRXFrTWZwQ3hiTDVLLzNPM0paUTZBRUFBQUFBdmxMZnZuMURqdU4wMlBXWTR6anAxbHBYa2pIR3RPdmZ2My9HcnVjamtVanRva1dMdGpScjBEWW9xMGVmWGtiMmFkZlJRQmtUNnRDK3ZjNDYvUlNOUEdtNE1qdG5LRGtwV1VsSmlYN0hSQ3RSczNXcnRueTVSWlhyMW12cXRIZjF5cDlmY3paVlY1Y2FvLzZodU5DSXJyMzdYYnRtOGJ4WmZ1ZHNLeWowQUFBQUFBQmZ5WEdjakZBbzlNcXV4NnkxOGNhWXJ0YmFnT000TjdtdWUvRWV6N2xiMGwrYk5XaGIwcmR2S05jTGpMQXlMOGlZbFBqNGVKVVdGK24yVzMrcXZCNDlaQXpUYXRIMGtoSVRsWlNZcU16TXppb3A2cSt6enpoVnYvMmZCL1h4cDU4RjYrcnFqZzQ2Z2VuZDg0c3VXZWxHMzlEOCtZMSs1MjN0S1BRQUFBQUFBRjlwN3R5NUZTVWxKUjBjeDhuZmNXeEhZYlQ5WTYvdGYzYjFjYk1GYkd2NjlnM2x4RUxYeStoV3h5aWxiOThDamJuNElwMXkwbkFGQXZ5SWorWmhqRkd2dko3Ni9hTVQ5STlwNytpSko1L1dnb1dMazJYdHM5bGU0UFpJbHk2UFYxUlUxUHFkc3pWamR4c0FBQUFBd05lSkdXTmVsYll0a3Y5VmRweXoxdjVqOXV6WjY1b25XdHVURXd2ZVlJeHVsVkZLbjRKOFRSaC9sMDQ5K1VUS1BQZ2lHQXhvNUlqaGVtRDhYU29xN0NjakpUaHliZ3VtcEYvdmQ3Yldqa0lQQUFBQUFQQzFvdEhvazliYXJkSytTNzFkajNtZTkycnpKV3RUM080RnhUOHhqcm5IRFRncGh4OVdvcGVlbmFTOG5qM2t1cTdmMmRDR09ZNmozbms5OWN6RXh6VndRS25jZ0pQaUdPZXU3TjVGVjByaVA4NkRoRUlQQUFBQUFQQzFObTNhdEZiU0oxKzNOdHYyYzJzOXovdXN1WEsxSVNhbmQrRnBqdlFieDNGMDB2QVQ5TmlFLzFGS2NyTGZ1WUNkMnFVazY0bEhIdEJKdzArUTY3b3lyaG1YbTE5MGl1aWVEZ3ErcUFBQUFBQ0FyN1Y2OWVvR2ErMmIxbHBQMm4xRTNoNGo5dWJFWXJFMXpSeXYxZXZTdTNlYUhQY09TUjI3WlhYVkxUZGVxL1QwTkw5akFYdHAzNjZkYnJueEd2WEs2eWxadGJlT3ViTkxqNzVaZnVkcWpTajBBQUFBQUFEZnhKTTBVMUwxVjExZ3JmVTh6NXM1Zi83OERjMFhxMDF3ZzA3OHI0MVJjWEpTa25uOHdmdlVMYXNyTzluaWtHU01VYmVzTEUyNGQ1eVNrNU9Oa1NrSkJRTS9GMU52bXh5clpyWmc2ZW41eWVFVXAzUEFOWW5XZFJLTUFpRy9NNkZsc0lvMlJtTmVyZkZNVGExcFdQZEZXZG1YZm1mQ3dkR2xkKzkwNDhTbkJxSTJ5VG9td1hFTTMvZTMrN0xleTB5T1U1bU1OalpHMUNXbm9PUll2ek1kU2p6UFJvMW5heDFYVyt0aXRWOVVscFd0OXpzVEFNQmZudWZOQ2dRQ0s2eTFxZnM2YjR4cHNOWk9reFJ0NW1pdFdrNUIwWThrYzJWY1hFaS8rdm5ONmxQUTIrOUl3RGZLNzlWTGQvN3FaL3JscjhlcW9iSHhzdTY5QzJlc1hEeG5rdCs1V2hNcS9SWW11MWYvUG5MY2MyUjBoREhLa1ZXOE1TWmdyUUl5bGhHWDJEL1dlTVlvYXFXSXBIcnJlU3NrZmVnNWVuM1ZndGx6L1k2SEE1UGJwL0JvNjdsblMvWklHWFV4UmdGWjQxcGpYWWxmNWU1Z1BTdmpTUElrSzhrNGZHbDJaNjJ4Smlaalk5WXFLcW5TczNaNlRMRTMxaXlhOTArLzB3RUEvRkZhV3Zxa01lYlNQVGZHTU1iSVdsdTFaY3VXM21YOHNyakpkTzlWMk1OMW5kZGxUUDhUVC9pZTdobDd1OXEzYStkM0xHQy8xTlJzMWMyL3VFMVQzL21uckxYTHJiWEhyMWcwZTduZnVWb0xSbW9jK3B5TW5rWHA4VUU3VW5JdU44WU0zdlZrWEZ4SWp1dktkUngrR01WK3M5WXFGdk1VaThVVWlUVEtPazQvU1NNZGFWeDJRZkZuMXRORDlaSFkxSFhMNTY3WHR1a1ZPTFFGczNyMnl3NEVBK2NhNlJMSjlES09KQms1anFQNCtMQUNnWUFDYm9DcEdkaHYxbnFLeG1LS1JxS3FiNmhYTE9aMWRZMFo0TXE1UHFlZ2VKbU0rWDJqNTcxZXNXajJNbTM3NVFBQW9HMTRTOUtsWDNIdVZjcThKbVVjNDV3aEtTOHBNVkhubjNzMlpSNWFsS1NrUkkwNjV5eDk4dGtNYmFxdXpwSTFaMGg2U050K240NER4RTkyaDdDY2dwSWN6N1BuTzQ2K2I0dzVUSkpjMTFXZmd0N0s2OUZEdVRuWjZ0STVRNG1KaVVwSWlGY294SXhiN0ovR1NFUzF0YldxcWRtcXFuWHJ0R3o1Q2kwcFc2cEZTNVlvRW9uS1d1dkphSmExZGtxa01mcEN4Ykw1Sy8zT2pIM0w2VjFZWUkxemdYSE0yVWJxSzBuaGNKejY5U2xRajl4YzVlWjBWMGFuanR1K1Q4VEhLeERnOXpqWVA5Rm9WSFYxZGFyWnVsWHIxbS9ROHZLVktsdTZWQXNXTFZGZFhaMGt5VnE3U05KZmpMWFBMRjgwZTVHL2lRRUF6U0V2THk4dUpTVmx2YlYydCsxVmpUR0tScU1GczJmei80T21rcFhWTHpXUUhQaGZJek5vMk5BaG12am9CTVhGeGZrZEMvaFc2dXJyZGNNdHQycnF0SGRsclQ2SzJicHpWeTFhVk9GM3J0YUFRdThRbGRXalQ2OWdLUFMwcElFeUp0U2hmWHVkZGZvcEdublNjR1YyemxCeVVyS1NraEw5am9sV29tYnJWbTM1Y29zcTE2M1gxR252NnBVL3Y2Wk4xZFdTYk1US2ZCU0pSYTVkczNqZUxMOXpZbmZkK2hRZUhaRDdsTFhLTlVadTkyNVordEVQUm1ua2lPRktURWhRT0J4V1hCeEZQNXBHUTJPajZ1cnFWRnRicDMrOC9ZNmVmdjRsclY1VG9lMjdIUzZOUlhYMXFySlpVLzNPQ1FBNCtFcExTMzluakxsOHg3VGI3ZE50WjgyWU1hUEU1Mml0U201Ky8xRnlBaTlLQ3J6Mnh4ZFVWTmpQNzBqQWR6SjMvZ0tkZnU0UEpTa1NremRtNVlMWnovbWRxVFZnbDVGRFRkKytvZHkwekpHT0czakxHTk1yUGlIQkhYVDRBRDA2WWJ6T1BPMFVkY25zck9Ta0pFYmpvVW1GUWlFbEp5Y3BzM09HaGc0WnJPT09IYWJWcXl0VXRYNkRHNDFHc3gzalhKQ1NsckZrYzBaYW1kYXZqL21kdDYxTHpjdEw2ZFFwNnhwWHpyTXlwbU5hYWdmbjVCSEROZUhldTNYMDBDRktUazVTT0J5blFJQnY4V2c2QWRkVk9CeFdjbktTU291TGRQS0pKMmhyYlowcUs2dE1YWDE5bXVQby9QYnBuU09CdFBhemFqZHViUFE3THdEZzRNbk16S3d5eHZ3L2JmOTVjdnVTSGhNckt5dmY4elZZYTVLWEY5ZmVqZnVUTWFianlCSEQ5Zjh1dXNEdlJNQjMxcWxqUnkxZFZxN0ZaVXRkeDZxd3VuM3lSSDN4QlQ5WEhpQisyanVVOU8wYnlvbUZyamZHUE9nWWs5S3ZiNEYrZXNPMXV1V0dhOVF4UFoyMXI5QXNqREZLUzAzVnlKTk9WRzVPZDYxWXRVb2JOMzRSSjJOT2JXZE5YV0xJbmJsbHl4Yld5L0pKUmtaUllsSlMzTDFHNWdiWGRlT0dIakZJdi9yNXpScHo4WVZLU21UVUxwcFBVbEtTanYvZTBTb3U3S2UxbFZXcVdGdnBXdG1qNDJ3d3RYMXk1dytycXl2ci9jNElBRGc0dW5idFdtMnRQYzBZMDNuN29acFlMRGEycXFxS1pWcWFTRTZuYm1PTU1hTlRPM1RRSGJmK1RKMDdaL2dkQ1RnZ09UbmQ5Yi8vbUtiNmhvYlVkbTZvY3ZPR3lrLzh6dFRTVWVnZFFuSlN1OXhzakxsVlJpbDlDL0wxNEwxM2EvREFBYXg1QlYrNHJxTzhuajAwOFBERE5HZmVmRlZWclFzYW1TT2N1UGpZNWcxVjAvM08xMFk1SGJ0bFRqVEdYbVNNQ1gvdm1LTjAzMi9IcW5ldlBBcC8rS1pybDB3ZE0reElyVmk1U2t1WGxic3l0dGk2eXRtOHNlb3ZmbWNEQUJ3Y2E5ZXV0Wm1abVgwbERUVGIzb1I4NWpqTzVNckt5czErWjJzbEF1M1RNKzR6eG1TZmZPSUpPdWVzMDVpaGhSWXZLU2xSUzVZdTA2TEZaWkpzWnZXR3FpZkY1aGdIaEVMdjBPQjJMeWorc2VPWUI5MkFFemVndEZqUFB2azdaWGJ1TE1keC9NNkdObXpIYUwyVFR4eXV6MmZNVk5XNmRYR3lPcjVkYXFmMW16ZFdmUzYrQVRlYnJLeXMrQTVkY3U5eGpMa2lMaTdzbm5yeUNEMTgzejFLU2txa3pJT3ZqREZLU0VqUWlPSEhxN0t5U2t1WGxidWU1eFcxUzg5STdaQVUvOC9xNnVxbzN4a0JBRTNPeThqSVNEUEdqSkFVbFBSNlEwUERuOWV6TkV1VHlNNHJMblpjNS9LNHVGQzdpeS84b1lvTCsvc2RDVGhnd1VCQVc3YlU2TU9QUGxZMEVnMGtwcWI5WTh2RzlWVis1MnJKYUl2OFozSjZGNTdtU0w5eEhFY25EVDlCajAzNEg2VWtKMy96TTRGbTBpNGxXVTg4OG9CT0duNkNYTmVWY2MyNDNQeWlVOFQza09iaUJoSlRMM1preGdRQ0FmM29COS9YYjM3OUMwYnY0cEFTREFSMDU2OStyaCtlZDY1Q29aQ01NWmNxbkR4YTIzN1FBd0MwUGpPTU1hc2tSYXkxSDgyZlA1LzFVNXVLWTRkWXE0NUppVWtxTFM3ME93M1FaRXFLQ3RXaFF3ZEpOaVZvQWtQOHp0UFM4Y080ejdyMDdwMG14NzFEVXNkdVdWMTF5NDNYS2owOXplOVl3RjdhdDJ1blcyNjhScjN5ZWtwVzdhMWo3dXpTbzIrVzM3bmFndHpjUGxreTVsWXJtMXhhWEtocnJ2aXhrcE9TL0k0RjdDVWNEdXZhSzMraVFZY2ZKbGtiYitUOHFudGUzOTUrNXdJQU5MMUFJTERZV2x0dWpObGlqSG5iN3p5dFJVNU9UdGc0emlESmhuT3l1NnQ3Tjk1dW8vWEl6ZW11N081WnNsSklSb015TW9wWUJQd0FVT2o1eXcwNjhiODJSc1hKU1VubThRZnZVN2Vzcmt5Znd5SEpHS051V1ZtYWNPODRKU2NuR3lOVEVnb0dmaTZtN2g5Y09UbGhHdzQrWkl6cG10MjltM244b2ZzWXdZdERsakZHN2RxbDZQNTd4aW8zSjl2SW1Dd25FUHl0OHZMaS9NNEdBR2d5d2N6Y1B0bnJOamQwYjJ6MFprWmozb0pOVzJJOXUrWDE3NW1iVzVvdDlXV3h0d05RNTZha3lHaVFNY2FjY3RKd3VTNXZ0ZEY2QkFJQmpUamhPRzFmZTNOUWZIeGpSNzh6dFdRMFJ6N0tLU2dhTFRsUGhjTWg5ODVmL1VLanpqblQ3MGpBZnZuTEczL1RMMzg5VmcyTmpkRllMSGJseXNWekp2bWRxYlhxbmw5NGkyT2NlOUxTVXMwRDk0elQwVWNkNlhja1lMLzg5OVBQZGVWMU4ybmpGNXVzdGZyMWlrV3p4dm1kQ1FEdzdhV241eWNucE1XZlpJdzl3eGh6bkpIaVphMHJJeVBKQ1JnRkk5WkVqS3duS3l0allySzIwVXJ2S21iZitISmo3ZCsvK0tMc1M3OC9qNWFpYTM3UmNTSEgrVWNvRkFxOC8vYmYxS2tqZlFkYWw2cDE2M1hzaU5QVTBOQVE5YUk2YzhXU21YLzNPMU5MUmQzdmsrNjlDbnM0anZPSU1hYno4ZDg3V2o4WmM3SEM0YkRmc1lEOTBxMXJWeTFlVXFhbHk4c2RZMHovZG1rWmIyemVXRlh0ZDY3V3BsdWZvdjRCNDk3ck9FN2FENzUvdGthZGN5YnI1cUhGNk5neFhldldyZGZzdWZPTnBJS1VUcW4vMkx4Ky9YcS9jd0VBdmw1NmZuNXllc2N1aFIzU09uKy9mY2ZNOFhHSndVY2RvL09OTVVWR1NqYkdoQk1URStQQzRiaFF1NVIyd1hidDI3dmhjRGpvdW00b0dBekZ4V0t4c0pVU2pUSDlqV1BPaVVzTTNkSXV2Zk9KN1ZNejJxZWtaVVlESFpKcTZyNzRvc0h2ei9OUWxkcXg4elhHbUtGREJnL1VCZWQvbjlsYmFIVVNFeEwwNmVjenRXTGxLc2NhdTNIemhxci85VHRUUzhWUGh2NHdqbkhPa0pTWGxKaW84ODg5VyszYnRmTTdFN0Rma3BJU05lcWNzL1RKWnpPMHFibzZTOWFjSWVraHNldHRVM0pkNjV3cm8reU82V2s2Nzl5ekZCZkhyRVcwSEtGZ1VEOFlkWTcrK2Y2L3RYTFY2azZPRnpoWDBpSko3SG9MQUllb25QeVNNK1RvQWxsN3ZIRk02bzdqdVRuWkdqaWdWRVg5K3lrK1BsN3RVbExrdW80U0V4T1ZFQit2dXZwNjFkVFVLT1o1K3ZMTEwxVmYzNkRaYytmcGs4OW1hT215NWE2UmhzbzFRNDNWNWhRbjhkMmsvS0tYVmk2YVBjWFB6L1dRWlRSUWtvWWVNWmd5RDYyU01VWkhEeDJpOS8vOW9XUlU2bmVlbG94Q3p3ZFpXZjA2eU5YNWtnbVhsaFJweU9DQmZrY0N2clVoUnd6VXdNTVAwOVJwN3dabE5LcGJmdjRycXhZdHF2QTdWMnVSMGJObm1tVFBsVXh3eFBEajFiTkhydCtSZ0c4dHIyY1BuVFQ4ZUUyYy9HekF5RGs3TTdmUE0ydVhMMWpoZHk0QXdPNnllNVljYVFKNlVNWVd5aXJPR0dPNlpIYldoVDg4VDhPUE8xWVpuVG9wR0F3cUdBenNWOGxrcmRYWlo1Nm1TQ1NpRFJzMjZ1MTMzOU9MZi9pVFZxeGMxYzVhbmVrYWMzSk9mc2x0OHJ3Zmx5K1ovWEV6ZklvdFJjQ3hwa2hHNmxPUTczY1c0S0FwS3V3dlNUTFdGR3JiM2c2ZXI0RmFLQ3AvSCtUbTl4OGxKL0NpcE1CcmYzeEJSWVg5L0k0RWZDZHo1eS9RNmVmK1VKSWlNWGxqVmk2WS9aemZtVnFMblB6aXkyWDBXSEpTa3ZQZTFMOHF0VU1IdnlNQjMwbDFkYldHSGo5U3RiVjFNYzk2TjYxY05Qc2h2ek1CQUxiSnl1cVg2aVlHTDNXTWJwRlJla3BLc3ZvVzVPdk0wMDdSNmFlYzFLUkxBdFhYTitqTmY3eXR2N3orTjgxYnNGRFZtemZMeW02eW5oNkkyTG9uS2hZdjN0QmtMOVpDZFMwbzZCMHk0VVhKU1VuNjA0dlBxSGV2bm41SEFnNktOV3ZYNnFUVHp0WFcybHBGR2hwNnIxNjJZSW5mbVZvaTF0QnJibmw1Y2UzZHVEOFpZenFPSERGYy8rK2lDL3hPQkh4bm5UcDIxTkpsNVZwY3R0UjFyQXFyMnlkUDFCZGZ4UHpPMWRKMTdWcVE1b1lEcnppT2szenRsVDltSXd5MGFPRndXSEZ4SVgzdzBYOGNHWlVtcG5kNGVzdUdEWFYrNXdLQXRpNDdyN2pValhjbk9FYVh5eWo1MktPUDBrOXZ1RllYWFhDK0JnNG9WVEFZYk5MWEN3UUNLc2p2cGFPSERWVnBjYUcyMXRacCtmSVY4Y2FZWWE0SmxDU2xkbDd5NWNhcU5VMzZvaTFNaDdRdTMzT01HWlhkdlp2T1BldDBwYVFrK3gwSk9DZ2lqUkc5OWZZNzJsUmRMY2ZvZytxTjYrYjVuYWtsY3Z3TzBOYmtCQkl2TnNiMFR1M1FRV011dnREdk9NQUJ1K0xIbDZoRCsvYVNNWG5ad2FReGZ1ZHBEUUxKb1o4WW1jNDljbk0wY3NSd3YrTUFCK3pVazBjb042ZTdqRXhHVUtHci9jNERBRzFkZHErU1UweFEwNHgwaHV1NndVdEgvMGdUSDUyZzQ0NFpwazRkMHcvYTJtM0dHS1ducGVyWW80L1N4RWNuNk9yTEwxUEFkWVBHbUpPQ2p2bDdkdS9pc3c3S0M3Y1FybkZLSmFsTFptY2x4TWY3SFFjNGFFSnhJWFhwa2lsSnNrN2djSi9qdEZnVWVzMHJJTmtmU3RLeHc0YXFWMTRQdi9NQUJ5d251N3VHSFRWRWttUmtMeFVqZnc5SWx5NWRFb3cxMzVlazd4MTlsTHAyNmVKM0pPQ0FwYWVsNnBpamhrcVNyTldGeXNsaFczY0E4RWwyZnRGeEptQ2ZNaktwZVQxek5YN2NIYnJseHVzVUNEVC84dXJYWHZsai9YYnM3ZXJkSzA4eVNqZU8rWDIzdk9JVG16M0lJY0tUTFpha3pNNFppcWZRUXlzV0NvV1UyVGxEa21Sa0QvTTVUb3RGb2RlTXN2T0tDNDF4Y3VMaVFqcHl5R0FsSmliNkhRazRZUEhoc0lZZU1WZ0o4ZkV5MW1SMTdkMnZ2OStaV2pJbkpXMmdISk1SSHc2cnBLaFF3U0I3RjZIbEN3UUNLaTBwVW5KU2tveGpVcnVIMnZHYldBRHdRYmRlaFVjYlk1NDBNaGtEQnh5bUNlUHYxdGxubk9yYis0MUFJS0J6emp4Tmo5eC9qNFlPR1N4ajFORU42Tm51dlFwUDhDV1F2NHd4cHFza2RlN1VTZUZ3bk45NXZ0R0dEUnYwOE1NUDYvenp6OWV3WWNNMFpNZ1FqUnc1VWpmZmZMUEt5OHQzWGpkdzRFQU5HREJnNTU5amp6MVdZOGFNMGZUcDAvZDUzOVdyVit1dXUrN1NPZWVjb3lGRGhtaklrQ0U2NjZ5ejlNb3JyelRYcDdaUHRiVzFHajkrdks2K2V2OG1HOHlZTVVNREJnelFZNDg5dHRlNUJ4NTRRQU1HRE5EWXNXT2JMRjlGUllVdXUrd3lQZjMwMDAxMno0TWxGQXlxYzBhbkhROXovTXpTa2xIb05TZkhEckZXSFpNU2sxUmFYT2gzR3FESmxCUVZxa09IRHBKc1N0QUVodmlkcHdVenJzeEFZMjFhVWxLaWlvdm9SdEY2bEJRVktqVzFnNHhNa25FMFNHek1CUUROS2p1dnVEUVFjSjh5eHVUMjYxT2c4ZU51VjcrK0JYN0hraVQxeXV1cGNiZmZxcUxDZmpMR2RIWUM3bFBkODB1RytwMnJPV1ZsWllXTnRRSFhkWldjbkhUUXBqMDNsYWxUcCtxTU04N1FzODgrcTBna29xT1BQbHJISDMrOE9uZnVyT25UcDZ1c3JHeTM2enQxNnFUUm8wZnJ3Z3N2MU9EQmcvOC9lM2NlSDBXWjdRMzhkNnA2U1dkakN4QWdRQlJrU1lBa0tJb0xpcmppREtNd091NHk0b0tDdUl3eVYvUTZBb29idUkzY0VXUXVBN2d3T3N6cmlLaGNjR0FBZ1lRMW5aQ0VoQWlCaEN3a0lYdW50NnJ6L3BIRkJMSnZsWVR6L1h5VVhxcWVPdDNwcnE0NjlUelBRVUpDQXA1OTlsbDg4ODAzdFpiYnZYczM3cnp6VG16Y3VCR0RCZzNDdEduVGNQWFZWOFB0ZHVQdzRjTWQrUktybFpXVllmMzY5VzJXVlB6KysrL3grZWVmWThLRUNWaXdZRUdyMjh2T3pzYjc3NytQTysrOEU0Y09IV3AxZXgyQmlCRGc3dytUeVFRaU1vV0VoTFI3bDlTeFk4ZGVOMjdjdUc3VnEwcTZmblNRME5CUUh5aks1UUQ3aEE0ZGdpR0RRNHdPU1lnMmMxSG9FQXdkRW9LTTA2Y3RJRnpldi8rNFQzTnk0c3FNanF1cjZkOS9uQytCcm1UQUhERjJMQVlPQ0RZNkpDSGF6S0NCQXpCdWJEalNUcDR5S2FBclEwTWpWNmVseFJZYUhaY1FRbHdJQm80WUVhU285QTZBNGNIOSsrSFplVThpZE9nUW84T3FaZWlRd1hqKzZhZnc0aXVMa0pXZFBVUlI4TWFnNGVQdVA1MGFsMkYwYkIxQlVYcjVNSkdxS0FTTHRYUDN6dHUrZlRzV0xGaUFvS0FndlBmZWU3amlpaXRxUForZm53OU5xMTBuYjhDQUFYajY2YWVyNzl2dGRzeWFOUXVmZnZvcGJyLzlkZ0FBTTJQSmtpVWdJcXhkdXhZalI0NnNYbDdUdEZxOS9qcEtkblkycGsrZkRyZmJqUnR1dUFIYnRtMXJWWHNKQ1FsNDdiWFhFQm9haXFWTGw3WjZxUHVXTFZ1d1lNRUNtRXdtVEpvMENkdTNiMjlWZXgzSllyVkNWUlI0bVJWRjZlVURaTFJyMFRTVHlmUUJnTkdSa1pFYmRGMy96T3YxeGpvY2pzSzB0RFJuZTI2M1BVa1B2UTVTcmdZR2duQTVFZEd2YnIwSnFpclRqSW51dzJReTRaWWJwNEFxTGlWZWJyTzUreG9kVTFkazd1SHNTWVFKUkVRejd2aDFwNzh5SzBSekVCR21UYjBGUkVSTW1PRHg0WDZOcnlXRUVLSXRtTW4ySG9BYisvZnJpdytYdllVYkpsOXJkRWgxbW5UMVJLejg2RDBNQ0E0R0FkZWFWVnBtZEV3ZGhmeThQZ1EyRVNtd1dpeEdoMU92c3JJeUxGNjhHTDYrdnZqa2swL09TK1lCUUo4K2ZkQ3ZYOE0vOHhFUkViRFpiQ2dyKzZVUFFGRlJFWEp5Y25ESkpaZlVTdVlCZ0txcUdEWnNXTnU4aUdaZ1preWNPQkVyVnF6QU8rKzgwNnJqODd5OFBEei8vUFB3OWZYRmh4OStpSUNBMWxjeFZoUUZNMmJNd0ZkZmZZWDc3NysvMWUxMUpLdkZBa1ZWd1NDRmJlNE9tVFNTaUt5S290eHZNcGwrc0ZxdE1UMTc5bHdWR1JuNXpMaHg0OGFIZHNFNW5pV2gxMEZNSm93aDRCS0x4WUxiYnBXcWxhTDd1Zm5HS2JCYXJTQ2lrV3oyQ1RjNm5xNkk0RHVCR1lPQyt2VEJwS3RsNUxMb2ZxNmFlRG42QnZVQm1BZWJOYjdVNkhpRUVPSkNNSFRrdUNtS1FnK2FWQlhQekgwQ2w0MlBORHFrQm8wSkg0Mlg1ajlYTVJSUG9idERSNDY3MWVpWU9vUnU5bUdHcWlnS2ZEcHhENzFObXphaHVMZ1lEejc0SUlZT0hkcmlkckt5c2xCZVhvNklpSWpxeHdJREErSGo0NE8wdERUazVlVTF1ODNqeDQ5andZSUZ1T1dXV3pCeDRrVGNmdnZ0NXczcGJhNEJBd2JnL2ZmZng0UUpFMXJWanR2dHhnc3Z2SURDd2tLOCsrNjdDQWxwbXhGN045NTRJMTUrK2VWVy9TMk1ZcTNzb1VmRUtudE52aDIxWFdZR000T0loaWlLOG9DaUtHK1pUS1ovOWU3ZCsvdW9xS2pueDQ0ZDIyV3FsMHBDcjRPWWlINE53SFQ1WmVQUk55akk2SENFYUhQOStnYmhpZ21YQW9BSkt0OWlkRHhka1VMNkRDSlNycjd5Y3ZqNWR0aHZtaEFkeHRmWEY5ZGRjeldJU0NHRmZtVjBQRUlJMGQyRmhJVDNCdEZ6QUJBWk1hNnk4RVRuSHdGdzZmaElYSGxGWlFLRjZJL0J3Nk82LytnUFhmZEI5WkRienR0REx6bzZHa0JGSXFrbDNHNDNqaHc1Z2ovKzhZL28zYnMzNXM2ZFcvMmNvaWk0Nzc3N1VGWldob2NlZXFoWncwY3pNakx3NElNUFl2LysvWmcrZlRybXpKbURjZVBHblRlWFgwbEpTWVAvbFphV3R1aDFOZWJOTjk5RWZIdzhYbjMxVlVSRzFwMVU5M3E5amNibmRIYlowYUhuc1ZvdFVGUUZZRklJYW9mMWpxdmFCMVlsOXBqWmg1a0hBN2llaUphWnplYmtxS2lvLzBSRlJkMGJGUlUxc0hMZXZVNjU0NVE1OURvS1lRSUFYRDJ4YS95SUN0RmNSSVJycjc0U08zL2FBeENpakk2bkt5S0ZMZ1dBOExEUlJvY2lSTHVKR0JlT0RmL2FDSjNRdWJ1SUNDRkVOMEQrcGdsRWRBMEEzUDNiT3pCbzRBQ2pRMnFTZm4yRGNOZjAyeEd6L3lEY0x0ZGxWcE4yTFlCL0doMVh1MkxWQjh3bWhSUllPM0VQdmN6TVRBREFrQ0hObTRQUmJyZmowa3QvNlp6ZnAwOGZ2UEhHR3hnOGVIQ3Q1WjU4OGttWVRDYXNYcjBhTDd6d0FzTER3ekYzN3R3NmgvYld0RzNiTmppZFRyejY2cXU0K2VhYnF4L1hkYjM2dHN2bHd1VEpreHRzcDBlUEhxMmVKKzljVzdkdVJYcDZPdTY5OTE1TW5UcTEzdVgyN2R1SGVmUG1OZGpXbENsVHNIVHAwamFOenlnVlBmUlU2TkFWcTFXSmlJeU1iTytlVC81Vk4yb205YXBVM1NZaUV4RmRCK0E2WnM0MW1VeTdvNktpRGdHd0s0cXk0K0RCZzBYdEhHZVRTVUt2WTVnVXBuRWdZUFNva1kwdkxVUVhOVzVzUlZWV1locUxpaDdBZW9NcmlHcEJJMGNHRUdnRUFJd05sNFNlNkw3R2pxbllUeWpBSmYzN2ovT1RBanBDQ05GK1ZOQkxCUFNNR0RjV3Y1MytHNlBEYVRKRlVmRHIyMjdCMy8vNU5mYnNqUWtncHVjSERoejRRMlptcHNQbzJOcUxwc0JzQWlsRUJITXJDeVcwSjVmTEJTSnE5cHp3L2ZyMXc5U3BVOEhNeU0vUFIweE1ESjU0NGduTW5EbXpWckVNUlZFd2UvWnMzSExMTGZqNDQ0L3g0NDgvWXM2Y09aZzZkU3BlZWVXVmVwT2R2WHYzQmdEczJyVUwxMTEzWGZWeWl2TExvRVN6Mll5VksxYzJHR2RyaTFUVVpjaVFJY2pLeXNMMjdkc3hhOWFzNmxqUEZSNGUzbWg4dlhyMWF2UDRqR0kybTZBb0NnaFFmRTE0VEZHVTlrNlc5RG4zZ1pxZHJhb1NlaldUZkVUVUY4QWRSRFFOUUNFem40cUtpdHF1YWRvLzR1TGlvdHM1M2taMTNqMUZOekpvMUtpTFFRZ004UGRIY0grWkExeDBYd01HOUllZnJ5L0tISTRlSVJlUEhwWnhQT21ZMFRGMUZZRnNHOFdBcVhldm5nanFjOTV2alJEZFJyKytmZEN6Wnc4VUZoWlpMRDBvRERuWWIzUk1RZ2pSSFlXRWhQY0crQXFMeFlwbGJ5d3lPcHdXZWUyVkJiaHQrdDF3T3AzakxaWisvWURNamk5ejJrRk03SEVUekJvencrUHhHQjFPdlhyMjdJbjA5SFRrNXVZMld2aWlwbk9yM0hvOEhzeWJOdzlyMTY3RnhJa1RjZm5sbDlkYVBqUTBGRysvL1RhT0hqMktSWXNXNFljZmZvQ3FxbGkwcU83UDhzMDMzNHhObXpiaCsrKy94NTQ5ZTNESEhYZmdkNy83SGZyMzcxKzlqS0lvdU95eXk1cjVpbHR2NU1pUm1ESmxDbDU3N1RYODRROS93TXFWSyt0TVRQYm8wY09RK0l6aTlYaWhzdzRBVElxaU1uTzdEcnNsb25xbm5LdVp4S3ZuZVNJaUM0QkFadllIWUc3ajhGcEVFbm9kUUdYTE9CQVFITndmdnI0ZFVyeEZDRVA0V0t3STd0OFBQNTlJZzhta2pnY2dDYjBtMGtnZnAwREJ3QUVENEd1VC9ZVG92aXdXS3dZT0dJREN3aUtRd3VNQlNlZ0pJVVI3VUgxTjl4R1JkZFRJRVJoMjhVVkdoOU1pRjRVT3haaXcwVGg0T05hcVcvVzdBSFNQc1laMUlkVUpJazNYZFRpZExxT2pxZGVZTVdNUUh4K1AzYnQzWS9yMDZTMXV4MncyNCs2Nzc4YisvZnNSSFIxOVhrS3Z5cWhSbzdCcTFTcmNkOTk5MkxScEUrYkZUVUlLQUFBZ0FFbEVRVlRObTRlZ091YWt0MWdzV0xGaUJYYnQyb1V2di93U2E5YXN3ZnIxNjdGNDhlSmE4LzBWRmhZMkdCY1JvVWVQSGkxK1hmVzU0NDQ3a0pTVWhBMGJObUR4NHNWWXNtVEplY3Q0dmQ1RzUvQXptODN3OC9OcjgvaU00SFM1b0drYXdLUTV5NzBmMm14Szh5dWhOTThxSWhwZTg0SDZFbmsxaHVUbUV0RnVBSWVZMmM3TU8yTmpZeHYrRUhVZ1NlaDFBSldVS0FBWU9DQllUdFJGdDJheFdqQnc0QUQ4ZkNJTnJKZ3VBL0NsMFRGMUdVUlJBQkF5YUNCOHBTQ0c2TWFzVmd0Q0JnNUFZdEpSRVBObEFCb2VXeUtFRUtJbGlCUThEZ0RYWE5udzNHT2QzZlhYWFlPRGgyTUJVbVlDV0FhZzRhNDBYWlJUOFRoOVdLbEk2TGs2YitHRDIyNjdEZXZYcjhmcTFhdHgwMDAzd2QvZnYvR1Y2bEhWRTdHeEhvbisvdjRJRHcvSDZkT25rWldWVldkQ3I4cWtTWk13YWRJa0pDVWw0Y2tubjhTYmI3NVpuZEJ6dVZ5NDRZWWJHdHhXZTh5aFYyWCsvUGxJVFUzRjVzMmJFUm9haXNjZWU2elc4eGZhSEhwT3B4T2Fwb0VVNkE2UGZqZzVOdTduOXR4ZVZGUlVkYmEwcmtSZWplRzNYbWJleDh4ck5FM2JwZXY2bVlTRWhBSjB3bjJQSlBRNmdBNk9VRUFZRU53Zk5rbm9pVzdNWXJGZ1FIQkZ0M1lDanpjNG5LNkZFQUVBQXdjR1MwOWUwYTFaTFJZTUhCQmNjYWN5a1MyRUVLSnREYjFrekNnaUdtdXorV0I4WklUUjRiVEtaVkdSVlZPNmhJZU1HanNtNDJoOHZORXh0UWZOcVRqSkIxNmRkVGhkbmJlSFhsaFlHS1pObTRadnYvMFdjK2ZPeFpJbFN4QVNFbEpybWZUMGRCRFJlWS9YNUhRNnNYNzllZ0NvN3AyWG41K1AzYnQzNDdiYmJxczFsMTFCUVFFT0hUb0VrOG1Fb1VPSDF0bGVmbjQrK3RTWXRtYjA2TkVZUG53NFltTmo0ZkY0WURhYllUYWI4WmUvL0tYQjEyYzJ0OTlJU3BQSmhIZmVlUWNQUFBBQVZxeFlnYUZEaDlZcTRCRVdGdFpvZlBYTnY5Y1ZPWjB1YUpvT1p0S2dlc283YXJzMWlsOVUzZmNRVVJFem53VHdqZHZ0WHArUWtKRGFRQk9kaGlUMDZoQVdGbVpSVmZWU0FFZmo0K01MV3RrY0VkRWdBQWp1MXc4K1BwMjNZbEdWdkx3OGZQSEZGOWl6Wnc5T256NE5yOWVMWHIxNklTd3NERTg5OVJSQ1EwTUJBQk1tVEtoVk5TZ2dJQUREaHcvSHpKa3pNV25TcFBQYXpjakl3TnExYTNIbzBLSHE2a2pCd2NHNDk5NTc4YnZmL2E1alhsd2RIQTRIUHZyb0k2U25wMlA1OHVXTkxuLzQ4R0U4K3Vpam1EVnJWcTB5NndEdzNudnY0ZlBQUDhjZGQ5eUJWMTU1cFUzaXk4ek14S3V2dm9xcnJyb0tEei84Y0p1MDJWNHNablBOZVNKRGpZeWx2WVdFaE5oNjkrNTltY3ZsaWsxT1RpNXBaV00yaGRFREJQUUk3Tkd1QnhMZGphWnAyTHg1TTc3KyttdWNQSGtTaFlXRkNBZ0l3TWlSSS9IR0cyKzBhT0xnK1BoNC9QNzN2OGZqanorTzJiTm5Bd0MrK3VvckxGKytIRysvL1RhdXZQTEt0bjRaRnhTVHlZU2VQWHNDQUJTaUlBQVdBRzVEZ3hKQ0NJT0ZoWVZaRkVXNVROZjF1TVRFeEliSDNEV0Z5VFFGQUFZRUIyUG9rUHFUS2wzQndJRURNR1J3Q0pLU1U2QXkzUXFnVXlYMHdzTENMR2F6T2R4dXQ4Y0Q4TGEwSFQ4NG5FdzlOVjFudURyeGtGc0FlUEhGRjFGYVdvcnQyN2RqeG93WmlJeU14T0RCZytGd09KQ2VubzZrcENTOC9mYmJ0Uko2bVptWmVQLzk5d0ZVSk9oaVltS1FsNWVINjYrL3Z2cmMwZVZ5WWRHaVJmam9vNDh3ZnZ4NEJBVUZvYUNnQUx0MzcwWnBhU21lZXVvcEJBWUdBZ0RXclZ1SFE0Y09ZZW5TcFRDYnpkaXdZUU4yN05pQks2KzhFa0ZCUVRoNjlDZ09IejZNbTIrK3VmcllXbEdVUnF2bHRsUmVYaDRXTGx5SXFWT240bGUvK2xXOXkvWHAwd2ZMbGkzRG80OCtpb1VMRjJMUW9FRUlEdzhIVURFL1lYdkYxeGxWOTlBRDY4WGw1UjJXMEt1UnlEdEZSRHVaK1FBUi9WUlFVSkNRbHBiV2Vidkgxa0VTZW5Xd1dDeStSUFFuSXJvMUtpcnE3N3F1cjlFMExiYXdzTEE0SXlPaldSKzAvdjNIK1JLelNUV1pFQkRnWDZ1S1NtZTBaY3NXTEZxMENFNm5FNkdob2JqMjJtdEJSTWpNek1TdVhidHc2NjIzVmlmMGdGK3FGZW02anF5c0xPemN1UlBQUHZzcy92U25QK0gyMjIrdlhtNzM3dDE0L3ZubndjeTQ0b29yY09tbGwrTHMyYk5JU2tyQzRjT0hEVW5vbFpXVlllUEdqVml6WmczeTh2SmFmWkwrL2ZmZjQvUFBQOGVFQ1JPd1lNR0NWc2VYbloyTjlldlg0eC8vK0FkY0xoZXV1dXFxVnJmWjNvZ0lBZjcrTUpsTThIcTlwcENRRUZ0enZ6TmRSV0JnWUErVHlmU0d5V1M2SmpJeThqTmQxOWVvcWhwWFVGQlEwdHdmZ2lGS0x4OG1VbFZGZ2EwTEpQMDdDNi9YaTdsejUrTEFnUU1JQ1FuQlZWZGRCVVZSY1ByMGFSdzhlQkJGUlVWdFZna3NPenNiWldWbE9IdjJiUFZqSlNVbCtPU1RUekJvMENEY2M4ODliYktkQzRYVmFvR3FxdEEwcjlMcjRvdHRCY2VQUzBKUENIRkJxenovV0FMZ3NxaW9xSzkxWGYrYm9paEhXbkpjQVFBRVhBSUEvZnYyUmIrK2ZkczgzbzdVdTFkUERCbzRBRW5KS1FEUllLUGpPVmZsMys2TnFLaW9xd0JzMEhYOWEwM1Q5amYzM0RFTmNGN0U3TzNzYytnQmdJK1BENVl0VzRadDI3YmhtMisrUVVKQ0F1eDJPd0lDQWhBY0hJelpzMmZqMGtzdnJiVk9ibTR1UHZ2c013QVZ2ZUNHRGgyS21UTm40dTY3NzY1ZXBrK2ZQcGc5ZXpaMjc5Nk42T2hvT0J3T0JBWUdJaUlpQW5mZGRWZXRUaVBmZnZzdCt2VHBVNTJzR3o5K1BHSmlZckJod3daNHZWNE1HalFJenp6elRJY2RvOFhHeG1MdjNyMTQ1SkZIR2wwMlBEd2NMNzMwRWhZdVhJam5ubnNPNjlhdFEzQndjQWRFMmJsVXo2RkhwQmRaTEIxU3dacVpYUUMrMVhYOUg2cXFIaW9ySzh0SlRrNHVSU2NjVHRzVWt0QnJCQkhkbzZycVBZcWlwUFR0Mi9kQVVGQlFMSURkYnJlN1NWZlAxQjVPRzVPdnFpZ0VTejBsdGp1TDdkdTNZOEdDQlFnS0NzSjc3NzEzM3RXQi9QejhpaTljRGVkV0s3TGI3WmcxYXhZKy9mVFQ2b1FlTTJQSmtpVWdJcXhkdXhZalIvNVNqVnJUTktTbGRYeXhxdXpzYkV5ZlBoMXV0eHMzM0hCRHErZEpTRWhJd0d1dnZZYlEwRkFzWGJxMDFlWE90MnpaZ2dVTEZzQmtNbUhTcEVuWXZuMTdxOXJyU0JhckZhcWl3TXVzS0Vvdkg2QjdKdlJxVWhUbEFVVlJIZ0J3dEZldlh2dDc5ZXExVjlPMFF3Q094TVhGbFRXMnZvUGRObi8yVVJWRmdZOVB1eFozNmxZMmJkcUVBd2NPNE5aYmI4VnJyNzBHUmZtbGNGVldWaFlDQWdMYWJGdno1czNEUGZmY1U2dWFXMDVPRHI3NDRndk1uRG16emJaem9mRHg4WUdxS3ZCNlNUV3pydytBSXFOakVrS0l6b0NJL0FFOHFLcnF2Y3g4clBLNFlpZUFBeVVsSlVkVFUxT2JtdWtaQ2dEKy9uNElDR2o1SEdlZGdhK3ZMM3IwcU9pVlJhQ3hCb2RUTHlJS0JEQkxWZFZaVmVlTy9mcjEyOHZNMFM2WEt5NHhNYkhoaTFkcGFVNGVIVms1aDE3blR1aFZtVEpsQ3FaTW1kTG9jdnYzTjYzK2xkVnF4ZU9QUDQ3SEgzKzh3ZVZLU2twdy9QaHgzSFhYWGRXUFRaZ3dBUk1tVEdqU2RscWp2dGRpdDl2UnUzZHZSRVQ4TXNROUtpb0tCdzhlckhQNWFkT21ZZHEwYVcwYVcwUGI2MnlZR1U2bkM3cXVnNW05YVBxK3JjVzhYdTk4VGRPaTI2UVhkQ2NoQ2IxRzFCaGZQUUxBQ0FCM0FzaXpXcTBaRVJFUjMrcTYva1Y4ZlB6eGVodlFMRFpTMlVTa3dHcXhkRWpNTFZGV1ZvYkZpeGZEMTljWG4zenlTWjF6RTlTY2s2QStFUkVSc05sc0tDdjdKWWRSVkZTRW5Kd2NoSWVIMTBybUFZQ3FxaGcyYkZqclgwQXpNVE1tVHB5SSsrNjdyOVU3Lzd5OFBEei8vUFB3OWZYRmh4OSsyQ1pKQkVWUk1HUEdERHp3d0FNNGUvWnNsMHJvV1MwV0tLb0tCaWxzYzlzQXRIYlllcWRYWXo4eGlvaEdBZml0cXFvRkFOSWpJaUwrNWZGNDFpY21KcDZxYjMyYjFXd0RrYWtpb2RlNUUvK2RTWEp5TW9DS3labHJKdk9BaW9zTmJZbUlhaVh6Uk92WWZLeFFWUlVndDZLd1Z5YU5GRUtJR2lxUEsweEVOSnFaUndINExSSGxCUVFFNUVSRlJYM21kRG8zSkNVbFpUWFFoSW1ZVFNCQ1lHRGJYZHd5a3NWY2NSNUZ4Q29BTTRDR3F5Z1lwSTV6eCtsRWxHZTFXazlFUlVYOW5abC9pSTJOcmJjM0F6Tm5FRkZrWVZFUjNHNDNMSjM0L05GSWNYRnhBSURKa3ljYkhNa3Y3SFk3SmsrZWZONHhxYWliMTZ0VlZ4eG14b21PMkdaOGZQeVBIYkdkamlRSnZTYXFVUVhGQW1BZ0VRMVVWZlZ5VlZWZmk0cUsyc0hNbjdqZDdwL2NibmRoYW1wcUtRQWRBTWlzMnBoUjBmT21FL2ZRMjdScEU0cUxpekY3OXV4Nkp4cHRpcXlzTEpTWGwrT2FhNjZwZml3d01CQStQajVJUzB0RFhsNWVnMVdKNm5MOCtIR3NXclVLaHc0ZFFsRlJFZnIzNzQ5WnMyYlZHdExiWEFNR0RLaWV3NkUxM0c0M1huamhCUlFXRm1MRmloVU5UdnphSERmZWVHTjFOYWFhUS95NkFtdGxEejBpVnRsanV1REt0VmJ1SzN3QitCTFJJRlZWSjZxcStsWlVWTlJXWmw2bDYvcGVBQVZ4Y1hIbHFOcFBRUFZCMVg1Q2V1ZzFXZi8rRlFWWTl1L2ZqNnV2dnJyQlpaOTY2aW5zM2JzWDI3ZHZ4NnBWcTdCMTYxWVVGQlFnSkNRRTk5OS9QMmJNbU5IZytuLzcyOSt3ZlBseXJGeTVFcGRkZGhsbXpKaUJreWRQQWdEV3JsMkx0V3ZYd3NmSEI3dDM3MjZiRjlmTitWaDlvQ29xaUtGWXpTWko2QWtoUkExRUJHYXVPcVlnQUg3TTdFZEVRd0ZjYnJQWi9od1ZGZlVOTTY4aG9uMktvaFFlUEhpd0hKVkR4a0pEdzRKQTZBa0EvZHZ4WWxSNWVUbldyMStQTFZ1MklEMDlIWXFpNEtLTExzSXp6enh6M25ETDFnb1pOQkNxcXNLcmFRR0Roby9yZnpvMUxxTk5OOURHYXB3NzJnQU1wb3Fod3RjU0VXcWVPd0k0bTVpWVdJYkt2eDJCRHdMMDY5T25NK0Z3bEV0Q3J4NTJ1eDFqeG96cE5CZGJYUzRYa3BPVDhjUVRUeGdkU3BmaGNydVFrVmx4WFlLSTl4a2NUcGZWYVJONlVWRlIxd0ZnSW1LOW92SUNFeEZybXFZVEVSTVJLNHFpZTcxZXJubmY0L0V3RWJHcXFqb1JzY2ZqWVVWUjlNcm4yZVB4Vk45MnU5MjZvaWlzS0FxcnFxbzduVTRtSWdZUWdJckVIWUJha3laV3gxZnpOaEZkUjBUWFdhM1dYS3ZWYW8rS2l0cWo2L3ArbDh1MXQwVDMycUNhSzRmY2R0NGRjblIwTkFCVUo1R2F5KzEySXlVbEJXKy8vVFo2OSs1ZHExaUVvaWk0Nzc3N3NIcjFhanowMEVPWVAzOCtyci8rK2lhMW01R1JnUWNmZkJBMm13MTMzbmtuZkgxOWNlellNYVNtMWk0NlUxTFNjRTBDSW1wVlNmWDZ2UG5tbTRpUGo4ZnJyNytPeU1qSU9wZnhlcjFvYkk1UHM5bmNiUkk1VnFzRmlxcUFkU2grSmlVOEtpcHFFSDc1L2xaOXg2citoYVpwRlVtdHl1OXgxWDlWMzIwQVVCU2xlcG1xNzNqVjk3aHFHYS9YVzZ1ZHF1ZmNibmYxTXFxcTZnRGdjcm00NnJ0ZnRheWlLT3h3T0txWHFkd3ZzS0lvWEZaV1ZuMjdzaDBHRU1ETWF0WCtvYTc1TWMvWlQ5eFUrVjhPRWUyTmlvcUtZK1lZajhjVFhWeXUyU3FtMEZQZ1krMGVuNE9POEp2Zi9BWnIxNjdGcDU5K2lxS2lJanoxMUZPTjlpUisrdW1uTVdUSUVMenl5aXR3T3AxWXQyNGRsaXhaZ3ZMeWN0eC8vLzFOM3Zhamp6NktFeWRPWVBYcTFiamlpaXR3M1hYWFNUR1RacWdZY3FzQ0lBV3N5NGRlQ0NITzBZVHpqOXVKNkhabVBzSE1CNktpb2c0eWMweHBhZWtoQnl0bUM4TkVoSFk3dml3c0xNUVRUenlCWThlT0lUZzRHRGZlZUNOY0xoZnNkanNTRWhMYVBLRm45YkdDQUVEWDFRQ3JGajV1M0xpTEZFWFJkRjNYRlVYUk5FM1RGVVhSVlZYVnZGNnZiaktaTksvWHF5dUtvbXVhcHFtcXFydmRidDFzTm10Vi96cWRUdDFxdFdvV2kwVXZMUzNWL2YzOXRmejhmRDB0TFUxRFJYR0xGczJwMVp4elJ5TGFIUmtadVUvWDlaOWNMbGRzbVU1MnN3cWN6c3FDbzd3Y1BYdjJhTVc3MW4zTm1UTUhjK2JNTVRxTWFsYXJGVEV4TVVhSDBhVzRYVzVrVmliMEdPZ2E0NFE3b1U2YjBDT2l2NlBxU2tYbHlUZ0FyamdCcU42NWN1VmNaWFhlWjJZMm1VeTExcTg4NFdKbWh0VnFyWDRjQUd3Mlc5VjZDb0R6eG12VlBHR3Zhd2ROUkgwQjNBaGdzcXFxaFRhYkxkT3FJNm5VbzlzVVVtRHR4RDMwcXFyT0Roa3lwRm5yMmUzMldqL1lmZnIwd1J0dnZJSEJnMnZQVi92a2swL0NaREpoOWVyVmVPR0ZGeEFlSG82NWMrYzJXc1ZuMjdadGNEcWRlUFhWVjJ1VjlLNVpYZGZsY2pYYTNicEhqeDZ0bmlmdlhGdTNia1Y2ZWpydXZmZGVUSjA2dGQ3bDl1M2JoM256NWpYWTFwUXBVN0IwNmRJMmpjOG9GVDMwVklCWThmRlJIeVdpNmc5SVZVS3NVbFZ5clBvMjhNdjMvWnp2ZHZYdGN4L255aStncXFvMXYrdlZUMVY5NXlzZkFBQ3U4VjJzMVk3Tlptdnk0MFNrTXZONUV6TTNZVC9SSDhBZFJQUnJJaXF3V0N5bmU1djRXS21iZlJTRlpNaHRNL1R1M1J0Ly9ldGY4ZkxMTDJQanhvM1lzbVVMN3I3N2Jqejg4TVAxRG4wZk5Xb1VYbnp4eGVyN1YxOTlOVzYvL1hhc1hMa1NNMmJNUUkyL2RZTnV1KzAycEthbVl2WHExUmcxYWxTdENaMUY0M3dxaDl3eTZVb1BQK3QvUjBWRlhkd2UyNm5jSjlTY3MraThrek91K1VXdGNUeHhUaHROV2FmTzJ6WFhyL3J0T25kZjFkRHRHcHVxRlVmTlk1dTYxcTlqdlRxWGF5Q1docGF0OVpycWVJK2F2SzJhditlTnZTYmcvSDEvYzJKdFpKMm12TDhOYmFmNjhUcTJVKy85Y3o0ZkRYN3U2b3ExZ2MvaWVmZnIybFpULy80Ti9JM1BXNmUrTm12RTJ1VDN0SUgzcE40Mm12ajlQTzgxMWJPdFJtT3QvQXpYK2Y3VTgzZXM4M2xtOWdFdzZOd0ZtM0JjY1JHQWk0am9EaUxLRHdnSXlQYlJ0R2lIaDRJWXdLQ0JiVHNGUlpWRml4YmgyTEZqdVBQT096Ri8vdnpxK2FNOUhnL3k4dkxhZkh2Qi9mdEJVVlhBNi9HeldpeHpGZUF5Vkp3Yk1pck84UmdWN3l1cnFzcVY1NEVNVkJ4L01qTlhudnR4NVRrZisvdjdNek96cnV2dzlmVmxadWJldlh0enIxNjlHSldqS0NwNVVmRmI0bVZtRFlDWGlMeVY5NzFFcEFDSXdEbWFlTzU0QnhIZFpqS1o4bFZWemJGcUhGZm1ZYzdNekNhSG8wTnFCQWhoQ0pmYmhjeXNiREF6dTV5S0pQUmFxTk1tOUNwLzFFQVZhajVGZGQxbTVqb2ZQMmZsT2grdldyZEd0M2FnRmU4Tk01c3FKN1FOWUxBZmRDaEVCSE1yQ3lXMEo1ZkxCU0txU3E0MFdWV1ZXMlpHZm40K1ltSmk4TVFUVDJEbXpKbTFpbVVvaW9MWnMyZmpsbHR1d2NjZmY0d2ZmL3dSYytiTXdkU3BVL0hLSzYvVW0renMzYnMzQUdEWHJsMjQ3cnJycXBlck9UZUIyV3pHeXBVckc0eXp0VVVxNmpKa3lCQmtaV1ZoKy9idG1EVnJWbldzNXdvUEQyODB2cmFxeE5rWm1NMm1xcitQQXNEQ3pMWWF2ZGpPN2NaV1Y5bm44eDQ3NS90OTNqS1Z6VGJhOXJuYnI5bHVqUU90Yzl1dUkyeFFWUjd4M0NlYXFtby9RVVFCRE4zV05lc3FHVy9Zc0dINDdMUFA4TTAzMzJEVnFsVll1M1l0Tm03Y2lEZmVlQU9YWDM3NWVjdmZlKys5dGU3NytQamcxbHR2eFdlZmZZWWpSNDUweUdUS0FsQVVBaEZROFg5OUlKRmFkeGZuRGxCWDc5cjJXQWRBaStiVmFlbTJXcnBlYzdWMnJxQ1dydCtSZjdlTzJrNUhmajZhZTd6WEZsb1NhMWQ0VDlycXZXenQ1NU9aelVUa1MwU0JpcUxZQUowQXBWMCs5eWRPbk1ET25Uc1JFaEtDRjE1NG9kWnh0dGxzYnZONWJJRmE3dzlCaHhrS2ZNODUvcU1heDNVMS82WEs5YXZPOTZxWHEzR01WNzFjNVhOMUh2eWRFMGYxL2JxdkZUU0xCWUEvRVpXcktzQnVMaTRzS3VxUmxaMkQ0Y1BhNVhxWEVJYkx6TXBCY1VrSkNNakxUcXQvWGtuUnNFNmJZV0xtNmJxdUs2cXFFak1yVlR2WHl2dkV6SXFpS0FTQWRGMVhBSkNpS0ZUWnUrNjhaYXB1VnoxZWMvbXF0cFdLeXpjRXdBL0FMQUJoNThSVVo2dzF1bFhuQXJBejgyRm1UblE2bmQ4Nk5jdHdVbWtETThQajZaUnp0d0lBZXZic2lmVDBkT1RtNWpackxvSnpxOXg2UEI3TW16Y1BhOWV1eGNTSkU4ODdvUTRORGNYYmI3K05vMGVQWXRHaVJmamhoeCtncWlvV0xWcFVaL3MzMzN3ek5tM2FoTysvL3g1Nzl1ekJIWGZjZ2QvOTduZlZjMmNCRlFkN2wxMTJXVE5mY2V1TkhEa1NVNlpNd1d1dnZZWS8vT0VQV0xseVpaMkp5UjQ5ZWhnU24xRzhIaTkwMXNHQVh1clMvK1p2b2JlcXZyZW9jYkRGektTcWF2VmpOWit2UERpdTYvSHErMVZ0blB2NHVlMmMrM2pWZmdEbkhMalYyRmZVK3JmcVFLL200NVhMQmhMUlRBQzFqclNhc0ovSUlhSzl6SHlNbWUwZWorZUhVbDBOVllqK3BldmNaYXFhZFNZbWt3bS8vZTF2TVczYU5LeGJ0dzRyVnF6QTAwOC9qYi8vL2U4SURRMnR0V3hkODF4VzdVL2FvMGVCcUp2VDZZYW02WUFPemNPOHlRUnNibVdUeE13VjNYMXJKT3JQU1FiVWVYSld4d1dEK3BadDhHSkRFN2JWbElzVjlhM2JvZHVxK1hpdGsraVdiNmRKMjZxeHpmYllWb3UzMDBtMjFacnQxTHV0dWg1dnlmWWJ1UGplRnR2cEROdHExODkvWlZMSUJHQWNFZFc2eXR1RTQ0b0NBRmtBOHJ4ZTc4Y09oK043aDI3cGFiR2F2eUpnV05XUXRyWjA0TUFCQU1CTk45M1VZZE5OWk9lY3FheUdpVEtuMS8yaFZWV1hFWkdxcXFwU01lcFdVU3ZQNnhSRlVkU2FqMVdPcWxDSVNHRm1WVkVVUmRkMXRmSis5Zk5WdDFGeGpseWRxYTM4ZlRFQnFObFd6WFZzQUc0Q1VHdmtSaFArZHFVQVRnTEkxM1g5YitYbDVmOU1UazR1R1RwcTNGWUZkR05TY2dvbVhYMWxlN3lkUWhqT0huK2s4aGJiRFEya2krdTBDYjNZMk5qL0dMWHR5TWpJbmtSMEl5b1Rlblh0ak0vcFFyMUgxL1cxQUhZemMyNWNYRncrQUEwQVFrYU9HV1FtVTBYNWNXZm5QVkVmTTJZTTR1UGpzWHYzYmt5ZlByM0Y3WmpOWnR4OTk5M1l2Mzgvb3FPajYrd2hBMVFNZTF1MWFoWHV1KzgrYk5xMENmUG16YXV6V0liRllzR0tGU3V3YTljdWZQbmxsMWl6WmczV3IxK1B4WXNYMTVydnI2cENUbjJJQ0QxNnRQMGNGSGZjY1FlU2twS3dZY01HTEY2OEdFdVdMRGx2R2EvWGk5TFNoaXRqbTgxbStQbjV0WGw4Um5DNlhOQTBEUW9VM2VYU0VuNU9pb3MzT3FiMkVCWVdGdXpqNDNNVEtoTjZUZGhQN0FDd3p1UHg3R1htbklTRWhDSlU3aWVHWGpLbVA2dXF0MkkvNGV5UStMc2ppOFdDUng5OUZQNysvbGk2ZENrKy8veHp2UHp5eTdXV3FhdTNSMEZCUlNIbTdqS1BaVmZnZERtaGFScEEwTXVkL00ra2xFTkgyNkRaeHJxaHRLU2JTbXU3dHJUNU51dWJsNnE4dkx4VnNicmQ3bWF2Ny9WNlc3VE5scTRIQUxxdTE3bHVZejJDUEI1UGg3MitLcHFtTlh2OWxxd0QvUEsrdEtUSGYwdTMyZHBZTy9zMkF3SUNPalJXUlZGNkVORWFBRmNCVFRxdStFSFg5ZlhNZkZoUmxGSzMyKzIwMld6NXFhbXBudERRTUYrcXJBTHJhR1FlNTVhb3VnQTJjT0RBTm0rN1BzNXlKNWdacENqZVVoZU9KSGRzVVF3Njk3K3dzREJ5dTkzazlYckoxOWUzcDQrUFR3Z3FFM3BOUFhkVVZUV2FtWXRjTHBjTHdObms1R1IzNWNiMkE3aHhUL1ErUFBid1F4M1d1MWlJanNMTTJQWFRYZ0NBVGpoc2NEaGRXcWRONkhVMk5YYWtYbVl1Qm5DR21iOG1vdFdIRHg5T3JYZEZqMWJPRnJVaW9lZnF2Q2ZxdDkxMkc5YXZYNC9WcTFmanBwdHVhbFVCaWFxZWlJMzFTUFQzOTBkNGVEaE9uejZOckt5c0JxdmZUcG8wQ1pNbVRVSlNVaEtlZlBKSnZQbm1tOVVKUFpmTGhSdHV1S0hCYmJYSEhIcFY1cytmajlUVVZHemV2Qm1ob2FGNDdMSEhhajEvb2MyaDUzUlduYWl6VGdwZlVKTi8xTGppNmdKUXhzelpBRFl3ODk5aVkrdnZTdTVTVGVVMmdzYTZEcGYwMEd1MWlSTW5BcWlvdW4ydTA2ZFBuOWRMTHlFaEFRQnc4Y1V5cktXak9KMFZpWDhtNkM2UHQ2M09OaHNiODlRdEJyWWZQQ2pUek5TbGFpNWdJYnFxeU1oSU55cm4vS3d4eDFyVm5JQnVJaW9Ca0s5cDJ0OEFmR2EzMjAvWDExWmFXbUxlUmFNaUNrSEFtZHkyNzMxZU5TS2xJM3UyWjJSbVFkTTBFTGprZEtvNXA4TTJYS0ZxZnI1cWlZbUoxYmNqSXlPZHpLelhUTHpWT0NaMEUxRUpNNmZydXY2cHBtbmZIRGx5NU9lR044YmZFdkJDOUw0RDVwd3p1UWp1M3prcXVRclJWbkp5em1CUGRBd0FlQmo2VnFQajZjb2tvZGVJR2p2akZBQUhtRGtXd0I2WHkyVlBURXhzdU5zVkFKZ3NEZ0s4T3V1ZGVpaGRXRmdZcGsyYmhtKy8vUlp6NTg3RmtpVkx6anZwVFU5UEJ4SFZPV1N0aXRQcHhQcjE2d0dndW5kZWZuNCtkdS9lamR0dXU2M1dIQnNGQlFVNGRPZ1FUQ1lUaGc0ZFdtZDcrZm41dGFwV2poNDlHc09IRDBkc2JDdzhIZy9NWmpQTVpqUCs4cGUvTlBqNjJuTTRnTWxrd2p2dnZJTUhIbmdBSzFhc3dOQ2hRMnNWOEFnTEMyczB2dnJtMyt1S0trN1VkVENUQnRYVDlwZUZPNkVhQjNCSGRWMC9RRVI3aU9pdzErdU5qNHVMSzJ0c2ZadkxXODVXdGRQMzVPMXNmdmpoQjR3Yk53NkRCdFdlUS96Zi8vNDNBR0Q0OE9IbnJiTnExU29zWExpdyttOTIrUEJoeE1URVlQVG8wZlh1aCtwVGRlRkRodW8yWDNYaW4wblRGZk1Gc1o4UVFvaW1xdnlOOGdKSUJiQ1BtWGNCMkY5U1VuSTBOVFcxS1FjS1hpYnlFb0Npb3FJMmoyLzA2TkVBZ0QxNzl1Q3h4eDdya0I1a2JuZkZ5MlltRFRqWWFlY3hPdmZja1lqMjZyb2U0M2E3N1ltSmllNkcxNjdnOHBhbitwajlqcm5kN3JETlczN0U3eCs4cnoxREZxTEQvYmg5Qnp4ZUw4Q2M3SEZwS1ViSDA1VkpRcThSdXE1L0RXQzlwbWtIeTh2TDgxSlRVMHZRakt2OFhPWnljcUNQcHVzTVZ5Yy9VWC94eFJkUldscUs3ZHUzWThhTUdZaU1qTVRnd1lQaGNEaVFucDZPcEtRa3ZQMzIyN1VTZXBtWm1Yai8vZmNCVkNUb1ltSmlrSmVYaCt1dnZ4NlRKazBDVU5HRGJ0R2lSZmpvbzQ4d2Z2eDRCQVVGb2FDZ0FMdDM3MFpwYVNtZWV1b3BCQVlHQWdEV3JWdUhRNGNPWWVuU3BUQ2J6ZGl3WVFOMjdOaUJLNis4RWtGQlFUaDY5Q2dPSHo2TW0yKyt1VHBKcHloS285VnlXeW92THc4TEZ5N0UxS2xUOGF0Zi9hcmU1ZnIwNllObHk1YmgwVWNmeGNLRkN6Rm8wQ0NFaDRjRHFKaWZzTDNpNjR5cVR0UUpyQmVYdDhNNGowNUkxL1YvTVBONlpvNTF1Vng1eWNuSnBXakdmcUpJZFpZSGtyOE11VzJtNk9ob3ZQTEtLeGd6Wmd4R2pCZ0JBRWhKU1VGOGZEeUNnNFB4NElNUG5yZE9Ra0lDSG52c01VeWNPQkg1K2ZuWXVIRWpmSHg4c0dEQmdtWnZ2Mi9mdmdnS0NzTFdyVnVyNStHYk8zZHU2MTdVQmFLOGFqOUJyR3NtMXdXeG54QkNpQ1p5NkxxK2lZZytaK2E0OHZMeS9PVGs1SkxtTnNMTUdVU0UwaklIU2t2TDRPL2ZkbE83VEpnd0FTRWhJWWlQajhlYU5Xdnc4TU1QL3hLOHc0RXpaODZjTjRkdGF6akt5MUZjWFBFV01DT3hrY1VOdzh5bHpQd05FWDNuOVhwalduTHVDQURaWG05SnFJbjJNM2oweHU4MjA0UDMzVzFJSVJzaDJvT21hZmkvSDdkVjlENG03Tk1kWnJreTNncVMwS3REYVdscHVjMW1lMHZYOWZzVEVoTE90cVl0b2xJSHNkWGJGWHJlK1BqNFlObXlaZGkyYlJ1KytlWWJKQ1Frd0c2M0l5QWdBTUhCd1pnOWUvWjVjL2ZrNXViaXM4OCtBMURSQzI3bzBLR1lPWE1tN3I3Nzd1cGwrdlRwZzlteloyUDM3dDJJam82R3crRkFZR0FnSWlJaWNOZGRkMVVuL2dEZzIyKy9SWjgrZmFxVGRlUEhqMGRNVEF3MmJOZ0FyOWVMUVlNRzRabG5uc0U5OTl6VEFlOElFQnNiaTcxNzkrS1JSeDVwZE5udzhIQzg5TkpMV0xod0laNTc3am1zVzdjT3djSEJIUkJsNThOWUlqZ0FBQmdaU1VSQlZGSTFoeDZJOUNLTHBkc091UzBzTEN3T0NncDYxZUZ3SEVoTlRTMXVUVnRuVTFQTGU0eUsxRFJkUjNtNUpQU2FhdnIwNlhDNVhEaHk1QWlTa3BLZ3Fpb0dEaHlJaHg1NkNETm56a1RQbmozUFcyZjU4dVY0OTkxM3NXYk5HaEFSeG84Zmo3bHo1MkxVcUZITjNyNnFxbmo5OWRmeHpqdnY0Tk5QUDhYRkYxOHNDYjBtY2pxZDhHb2FtRW5MUzA3dXR2c0pJWVJvcXRMUzBuSmZYOThGZVhsNWNabVptYTNlTHpMek1SRGhURzR1enVUbXRtbEN6MlF5WWNtU0paZzdkeTZXTDErTzc3Ly9IbVBIamtWeGNURU9IejZNUng1NXBFMFRlbWZQRmlDamNsZzlFYWUzV2NOdHBMUzB0TnpQeis5VnU5MStDQlU5SzFzbkxjMkprZU5pUU1ydlRxVm4ySTZmU01NbHc0ZTFQbEFoT29HZmo1OUEyc2xUSU1ETmpKaWNuTVpITTRuNlNVS3ZEcFZkMlhlMFJWc1pHUm5PME5GQmxYUG9kZTZFWHBVcFU2Wmd5cFFwalM2M2YvLytKclZudFZyeCtPT1A0L0hISDI5d3VaS1NFaHcvZmh4MzNYVlg5V01USmt6QWhBa1RtclNkMXFqdnRkanRkdlR1M1JzUkVSSFZqMFZGUmRVN2g5RzBhZE13YmRxME5vMnRvZTExTnN3TXA5TlZXWVdNdldqYXNKQXVLVE16MDVHWm1kbFdFek42R0h5V1FDZ3BMWVhYNjYwMVBGM1VMVEl5RXBHUmtjMWFKeWdvcU5INUtzZU9IWHZlZCs3aGh4K3UxUU9oeW9RSkUvQ1BmL3lqV1RGYzZEUk5RM0ZKMVl3Vm5Jdks0akJDQ0hFaHF6ei9pRzZyOXRpTGJiQUFXZGs1T0pXZWdZc3ZhcnNFRzFCUlVPL3p6ei9IWC8vNlYremR1eGZmZmZjZGV2WHFoY3N2dnh4WFhYVlZtMjRyTXpNTEowOVc1dkUwYW0xVjlEWlgrYmZiMTVadGF0RDNtNGp5eXNyS0JzY2RTWlNFbnVnMjRvNGtvcUN3RUFDVnNGYy9ZSFE4WFoyY01iWS9ydXp5SGxsWVZBUzMydzJMeFdKMFRKMVNYRndjQUdEeTVNa0dSL0lMdTkyT3laTW4xMWtaVTV6UDY5V3FLdzR6NDRUQjRYUXR6SFlRVGM3S3pvYWp2QnlCQVFGR1J5UkV1M0M1M2NqS3lxNjRRK2dhVnl1RUVLS0xTZjg1TG5IbzZNaEVoOE1SZHRnZWo4blhYdFBtMndnSkNjSENoUXZidk4xekhiYkh3MUZlRG1aT1RqdG1qMi8zRFhZQzZjbEg3S0dqSWpKZGJ2Zmd2VEg3Y090TlUrRG4xM2E5TElVd2d0UGxRdlMrQTNBNHlnSG8yU2RUNCt4R3g5VFZTWmFpQXhENElBQ2NQcDFaK2VFVmRiSGI3Umd6Wmd6Njllc2NsWnhjTGhlU2s1TngvZlhYR3gxS2wrRnl1NUNSV1ZGWmxJamI5RXBsdDZkekxBQ2N6c3lXL1lUbzF0d3VOMDVYVmlCbWpTV2hKNFFRN1VNbmpmOEtBRC90YWJPT2Y0Yll0bU5YNVMxZWl3dW5WN2VIb1g4R0FOdDMvSVNqS2FsR3h5TkVxNldsbmNLMkhUc0JBTXo0WDF3NDMrZDJJd205RHVEVnlRNEFwN095NExnd2FnUzB5Snc1YzdCMjdWcWp3NmhtdFZvUkV4UFQ1c01HdWpPM3k0M015b1FlUTNyZU5JZWJOVHRRTVRUbUFxa2xJaTVRYnJjYjJkazVGWGQwcit3bmhCQ2luVGoxc3MvQTdFNDZtb3kwazZlTURxZEZUcVZuSUQ0aEVRd3UwelgrMHVoNE9wSWpYMXZENEpNRmhZVlk5OFhmalE1SGlGWmI5YmQxS0N3c0FqT2ZLRHZyL2F2UjhYUUhrdERyQUtxTFk1bVpNek96NFhESTNOK2krM0s1WGNqTXlnWXpzOHVweUlsNk0yU21Jb0daWGJsNXVTZ3FibFdORFZHSDVjdVg0K0RCZ3pJM1lTZFFYRktDTTdsNVlHYm55VlFrR0IyUEVFSjBWOW1wcWJrQTlqdGRMcnkwOEhXancybVJ4Vzh1ZzlQcEJCaEh2R1g1MlViSDA1RnljeE5MZFkzL3hBenQyKzgySXlrNXhlaVFoR2l4eEtNcCtIcmpKakJEQS9TM2NuTVRTeHRmU3pSR0Vub2Q0T1RKdUpNTU9sdFlWSVNzcWw0SlFuUkRtVms1S0M0cEFRRjUyV214YVViSDA3VWt1a0ZJMGpRZEthay9HeDJNRU8wbU1Ta1p6QXdRamdLSmJxUGpFVUtJN2t6WDlUZkFLSTZPMlkrTm0zNkFydXRHaDlRa3VxNWo4OVovNDZjOWU4SGdNdWg0dnkycS8zWTF1a1BiUk9CREFQRFdzZy9nNmlKRkZvV295ZWwwNHMvL3M2TGlEdkVCcjY1OFoyeEUzWWNrOURxR0R1aUhBY2lWRmRHdDJlT1BWTjVpbWVDMEJSZzRCQUJKUjJVL0licXYrTVNraWh0TXNwOFFRb2gyNW9Gckg0UDNBTUQ2Zi95L1g2WTg2T1R5OHZQeDFULy9CYmZiRFFJT3dlM1pZWFJNUnNqSVNDaGtwZzFnZGgyMngyUC93VU5HaHlSRXMrMDdjQWdIRHNVQ2dJZDAvbWRHaWozTDZKaTZDMG5vZFJBQzlnUEFudWg5RlQwVGhPaG1tQm03ZnRvTEFOQUpodzBPcDB2U2RYMGpNK3M3ZjlvRGo5ZHJkRGhDdERtdjE0dHQyM2VDbVhYbyttYWo0eEZDaU80dU15VWxEOEFIQUhBbzFvN2RYZVJjNU9BaE8vYkdWTlJYOCtxOExDMHQ4WUlhYmx1RDdpSCtGd05wcGFXbCtPS3JmNkt3cU1qb21JUm9zckt5TW55NTRXdWNMU2dBZ0N5UFYvc2FRTmZvS3R3RlNFS3ZnekQ0V3dDZTZIMEhrSE1tMStod2hHaHpPVGxuc0NjNkJxaW95clhWNkhpNkltYlhBUUl5MDA2ZVFxdzkzdWh3aEdoemNmRUpPSEh5SkVBNDdmR1NkRE1RUW9nT2tIYlUvbjg2OHo4OUhnOCtXTDRDQ1lsSGpRNnBRVDhmUDRFM2w3MFBsOHNOWm14TVQ0N2JhSFJNUmpwOTFKNmlnOTlraHJidFB6dnh6Mzk5YTNSSVFqVFoxeHUvdzQvYmQ0QVptcVpwcjJmOG5DQWxtOXVRSlBRNmlNdGJuc3JnWTI2M0c1dTMvR2gwT0VLMHVSKzM3NmpvVmNhYzdIRnFNbWEwQlZ3bVV4RkFoNWdaLy9wMms5SGhDTkhtTnYzd2Y1VzM2Q0M1dlhtR0JpT0VFQmNRY25xZVltQm5WblkyNWo0M0h6L3RpVFk2cERyRjdEK0lSK2M4ZzR6VG1XQndOSUJuakk2cE16aDFOTzRMZ05lNTNSNzgrWDlXSXVhQTFKNFRuZC9oMkRncy9lQWplRHdlTVBNWHAxTGkxeGdkVTNjakNiME9rdTMxbG9CcFB6UHp4dTgyUTlNMG8wTVNvczFvbW9iLyszRWJtSm1ac0U5M21PVkV2UVZ5RXhQTGRPZ3hBRHc3ZHUxQlFXR2gwU0VKMFdZS0NncXhPenFtb3JvWjYvc3lNaExrQXk2RUVCMGtMUzB4R3g3OXY1ajVlSHJHYWJ6MzU3L2dWSHFHMFdIVmtwNXhHdTkrdUJ3blQ2VUR6Qm1zODh0cFI2WElXaVZQbWRQekVvRFU0cElTZm03K1N6aVJkckpMREo4V0Z4NW14b20wazVqLzBwOVFYRnpDekp6TXVyNFFnTWZvMkxvYlNlaDFsTFEwSjFpUEFjaDVLajBEeDAvSWI1UG9QbjQrZmdKcEowK0JBRGNZTVRrNWNXVkd4OVJGTVlFT2dsRlFYRnlDK0NPSlJzY2pSSnVKTzVLQS9QeXpJS0JVSi8wQVpQNFVJWVRvVUdtcGNkRzZwczhHYzBac1hEeGVYdmc2anFVZU56b3NBTURKVStsWStQcGJGUlBuTS9KMGpaNDRtUnkzemVpNE9wUGN0TVF6bXE0dklDQXY1MHd1WG45ckdVNW5TbTBCMGZuazV1Wmg4UnZ2NE1USlV3Q29tSFVzT0hVc1hoSWc3VUFTZWgxSWc3NmZpUFBLeXNvUUp5ZnFvaHVKTzVKWTJadU1TdGpMQjR5T3B5c3JjcGRFQTV4VFdsYUdBNGRpb1dtUzh4QmRuNjdyT0hqWWpvTENJb0JRV09weHhoZ2RreEJDWEloT0hZdi9VZFB3SkROeWQrK053UjllL0c5OHZmRTdlQTBxeHVYMWV2SGQ1aTE0WnY0Q2JOLzVFNWlScjJzOCsrU3gyTzhNQ2FoejAwOGxlemN5OHh2TWpKMjc5K0xaK1MvSmlBN1JxWnc5VzRCNXo3K0luL1pFZzVtaGtiYm9aSXBwRStSQ2JydFFqUTdnUWxLY2Z5YTNaMUR3WFpxdWh3VDQrK0hxSzYrQXhXSXhPaXdoV3NYcGNtSGQ1MThpN2tnQ0FQMTRXa3JjSWdEUy83K0ZuQVVGcnNBKy9VY29SQlBkYmcrdXYvWnErUHY3R3gyV0VLMVNVRmlJUDMvOENYSnl6b0IxZlgzV3NhVC9aM1JNUWdoeG9TbzZtNU1TMkt0L0VpbTROVGMzei9idjdUdFFWbGFHcXlaZURrWHAyUDRlSHl4ZmdTVnZ2NHVzN0J5QWtjY2F6ejU1ekM2L0VmWEsxUXJ6YzZKN0J2V0RydU9LN0p3Yzg2NmY5dUthcXlZaU1DQUFSR1IwZ09JQ3BlczYwazZsWTg2ejgzRTQxZzVkNTNKZDU5ZlRrK1BlQnJJa21kZE9KS0hYc2ZRZVFmMThpSlRic25QTzRNcUpsMlBnZ0dDall4S2lWVkovUG9GbEh5NkgwK2tDTTc5Wm1KK3oxK2lZdXJwZWZYc2xFOVJIOHMrZXRRNGZkakhDUjQ4eU9pUWhXbVhydHYvZzgvWC9nSzdycFU2WDhrQnBZYlowSnhCQ0NBTVZuYzFKOGUvVmY0ZXE0Q0ptSG5MWUhxZWtIRHVPdmtGOTRHdXp3Y2ZIcDEyU1E4eU1vcUppeE1ZZHdUdnYvUm1mL2YwcjZMcnVCWGlQcHVPeFU4ZnMvOWQ0SzZLd1owQjBUOFhrSWRDRXZQeDhhOHorZ3pDYnpiaGsyRENZVEhLS0x6cVcyKzNHMXhzMzRmVzNsaUhwYURJWWNJQjRzYWNrOTRPU2toS1pONjhkeWJlOWcxa29LTkhzcTl6dmRMcDZPbDFPVEwzNVJxTkRFcUpWM2x6MkFXTHQ4V0RtRTJWbnZZODVITGx1bzJQcTZncno4Z3A3QmdYN2FMcCs3WkdFSkhyby9udWdxcks3RmwyVDIrM0dZM09mUlZGeE1ldkErNmRUN2Y4ME9pWWhoQkJBOGRtYzA5WWUvVGViRkhJQ1BPN25FeWRzMjNmc1FueGlFb2lBb1VPR3dHUXl0ZG4yWEM0WHR2eDdPNWF2L0N0V3JWNkx1Q01KWUVZUm1EK0MwL1A4eVo5bFRxSW1PM3RXODdXb2gxU3o3UlFJdCtUbm56Vkg3OXVQZzRmc0dEcDBNUHIzNnl1OTlVUzcwM1VkaDJManNIREoyL2ppcXczSXlzNnBTT1l4NXJxTGMvK1dtWm5wTURyRzdrNis1UVlZTW1MY1E0cWlyQ2FDK3QzWFgyTDB5QkZHaHlSRWl5UWVUY0d2Wjl4ZFViVVMycHkwby9HZkdCMVRkekh3NHJBaEZxdGxGd0ZERnJ6d0hCNmI5WkRSSVFuUmJNeU10Wit2eCtJM2xvSVpKNkZydDZhbHhCODFPaTRoaEJDMWhZeUl1TnlrWUIwUmpheCtMR1FRSHAzNUlLYmVmQVA2OWcxcWNkdG56eFpnODlaL1kvVzZ6ODh0REhoUzAvaUJVeW4ybjFvUitnVXZaT1NZY1NZeWZRb2duQWlxMldUQzVPc200ZUVINzhPSVM0WlY5N2dVb2kwNG5TNDR5aDFJU2YwWm4zNytKYlp1Mnc2dlZ3TXo2eURFZVRYUDdJeVV4SDFHeDNtaGtJU2VBVUpDd251Yi9VMmJRVFJoMHRWWDRwUGw3OE5xdFJvZGxoRE40blE2OGV6OGw3RGwzOXZCNEJpdmh0OW1wTmhQR3gxWDkzR3BlZWdvNzdzRXpMMW82QkRsaTNWL1JYQy9ma1lISlVTelpHWG40TkU1VHlNeEtWa0gwMGR3RmI2WWxwYm1ORG91SVlRUWRRc2RNZTRlcU1wRHhKZ0FRblVXYjlqRkYrR0tDWmZpaWdtWHd0ZG1nNysvUHhSRmdhK3ZEVDVXSzF3dU44b2NEdWk2anRLeU1qaWRUdXc3Y0FqUit3N2dXT3JQMWUwenVJQVlCelFkbjU1S3NYOXF5SXZzaGdZUEh6Tk1OYW1QZ3VnM0JJUUJnS0lvR0huSmNJd2NjUWt1Q2gyS2djSDk0ZWZuQjE5Zm04empMcHJNN2ZIQTRYQ2d0TFFNT1dmTzRQaUpOQ1FscCtCWTZuRm9tZ1lBWU9aa0p0cklYbTNGcVdQeG5hTjA5Z1ZDRW5yR1VFSkhScjVBeEl2OUF3S3NmL25nSFZ4ejFaVkd4eVJFcyt6OGFRLys4Ri8vamJNRkJSN28rc3Nua3VQZWhWUXZhbE1YWFRMMldsYlY5U2FUT3ZENVo1N0NZdzgvS0VOdlJaZWg2enBXL3U4YWZMRDhZN2c5bnJPNmh0dWxGNFlRUW5SK29hR1JQWFVManlHaTY0andLeUpjQnNCYzlieWlLQWlva2RDeldxMXd1Vnh3T01xckUzcFZKL29Bd0F5Tm1mY1NZNnZHK24rNFhEK1NrWkZ3MW9qWDFxME5IMjRkREo4UXhhUk9KZUJoSWhwZjlSUVJZTFBaWURLWllGSk5IVjc4UkhSZE91dndlcjN3ZXJ3b2R6ckIvRXZ0UTJiWW1iQktjMkZMaGxKNkNxbXBMZ05EdlNCSlFzOGdnMFpGakRBREc0bG81SzAzMzRBM0ZyMkNuajE2R0IyV0VFMVNWbGFHUDc2OEVEOXMrUkVBVG5uY25oc3lmazVJTlRxdWJzZ2NPaXBpT1JFOVBuVElZUHo1M2Jjd05qek02SmlFYUpMVW4wL2cwVGxQNDFSNkJuU2RQenVaYko4RlFDWkdGa0tJTHFaMzcrR0IvbjM5ZnFNb2RDY1lOeFBCMXZoYTdOWVpXMG1qRFVWNXhWOFhGQnd2YXY5SVJVMGhGNDhhYTdKWTdnVXBWeFA0SWdBV01LbE1yQUFrR1QzUlJLd1RrdzVpRFlCYjEzRlNJZDRKWGZ2cVJFcUMzZWpvTG5TUzBEUFFrRkhqWmlwUS90ZHFOYXZ6bjNzYWo4eDh3T2lRaEdpU3o5Wi9oZGZlV2dhMzI2UHB1dmJrcVpUNFZVYkgxRjBOR2pXcWp3WFcvNEJvektWUkVWajcxNC9oYTJ2Q2NiUVFCbkk0SEpqMXhEenNPM0FJekJ6djFzdW5aS2FrNUJrZGx4QkNpRGFoRHJ3NGJKREZwUHBxakg0cXFiMjl1bFpnVXBEajhuakxzMDRrWlVJdTRIUXFRVUVqQTN3Q2xXQ1RTbjZzS3I0RWs0eTVGVTNDOExxOW11NGduVW9kNURwek5qVzEyT2lZeEM4a29XY3NjK2lvaUpWRTlIQ0F2ejgrK2NzSHVPS3lTNDJPU1lnR0hZNk53KzluejBWSlNTbDBuVDg5bVd4L0JITFExcTZHRGg4M1hqSFREb0Q4Yjd2bEpyei96aEtZemViR1Z4VENBQjZQQjM5OCtWWDg2OXZ2bVlCU2pXbnFxZVRZM1ViSEpZUVFRZ2doUkhjaWt6RVpTemY3OTRteG1OVTdYQzVYcjkxN1kyaks1R3ZSczBjUEtUTXVPaDFtUnRySlU1ajNoLzlDZHM0WkJwREN1djVZMGRreitVYkgxdDBWbmUyVDN6UElaQUp3UlhyR2FiTy92ei9DUm8yRXlXUXlPalFoYXZGNFBQajBpeS94eFZjYjRIRjczRHJqVGNWVjlNL0N3a0t2MGJFSklZUVFRZ2pSblVoQ3oyQ093bHhIWUo5K21RclI5V1dPY3I5VDZSbTRkSHdrQWdNRGpBNU5pRnB5Yy9Qd3lxSWxzTWNuZ0JuRnJHUGVxV054TVFDNDBaVkZLK1ZxUGYyRFk2SHlKWnF1amJISEg0R2ZueDhpeDQwMU9qQWhhdm43aHEveDRmS1BVVkpTQ21ac1VqMGxMNTA0Y2FMTTZMaUVFRUlJSVlUb2JpU2haend1eXUrVDJyT1A0Z1RScmVrWnB4RnJqOGROTjB5R3pjZkg2TmlFQUFDY1BWdUF1Yy85RVRIN0QwQm5oa2JhUzZlU3paOEJXVnJqYTR1MlVGaVk3U3pNdDIzcUdXUzUzZWwwOWQzNTB4N3k4L1BEMlBBd0tJb2l2WHFGWVpnWlhxOFhYMjc0R3E4c1dvSnlwMU1IY0NRdDJYNXpRVUdCdytqNGhCQkNDQ0dFNkk0a29kY3A1R3FGK1RuUlBZUDZRZGR4UlhaT2publhUM3R4elZVVEVSZ1FJQ2Zxd2pDNnJpUHRWRHJtUERzZmgyUHQwSFV1MTNWK1BUMDU3bTBnU3pjNnZndFBvZGUvZDQrTktwbEhndWlpbUgwSDFMejhzeGcrN0dMMDZCRm9kSERpQXBXWm1ZV2xIeXpISjZ2WHd1djFla0c4eVFsbFptbGV0Z3pIRjBJSUlZUVFvcDFJUXE4VEtld1pFTjFUTVhrSU5DRXZQOThhcy84Z3pHWXpMaGsyRENhVC9LbEV4M0s3M2ZoNjR5YTgvdFl5SkIxTkJnTU9FQy8ybE9SK1VGSlNJa1V3REZLY24xL2kyNlB2VDZwQ2dicXVYNXAwTkJsNzkrMkhqOVdLUzRaZERGV1ZmWVhvR0c2M0d4dS8yNHpYM2xxR0hUL3RnY2ZqQVRPdjllcjBRbWF5UGQzbytJUVFRZ2doaE9qT3BPdFhKek53NEVCZmkzL1FYVkRvWXlLeStmbjU0dExJU0R6ejFHeEVqQjBEUlZHTURsRjBjN3F1NDdBOUhuLzU1SCt4NzhCQmxKVTVLcEo1akxudTRqTmZaV1pteWhDNlRtTHdxTEcvVjZGK0FIQ2dvaWgwL1hYWDRQbG5uc0xRd1lOaHRwaGhVbFhwNFN2YVRNWFFXZzBlandlbk03UHc1ckwzc2ZPblBkQTBqVUVvMURYOXYwNmx4Szh5T2s0aGhCQkNDQ0V1QkhLbTEwbUZqQnd6emtTbVR3R0VFMEUxbTB5WWZOMGtQUHpnZlJoeHlURDQybXp3a1RuMlJCdHhPbDF3bER1UWt2b3pQdjM4UzJ6ZHRoMWVyd1ptMWtHSTgycWUyUmtwaWZ1TWpsT2NSeGt5WXR6MWlrSnppWEFUUVA0QU1HTDRNSXlQak1DSVM0WWhKR1FRK2dYMWdjMW1nODFta3g1OG9zbThtZ2Fuc3h3T1J6bnk4dktSY1RvTFIxTlNZSTg3Z3FNcHh5b1dZaTVsMERabS91QmtzbjBuQUpsWFV3Z2hoQkJDaUE0Z0NiMU9iUER3TWNOVWsvb29pSDVEUUJnQUtJcUNrWmNNeDhnUmwrQ2kwS0VZR053ZmZuNSs4UFcxd1dLeEdCMnk2Q0xjSGc4Y0RnZEtTOHVRYytZTWpwOUlRMUp5Q282bEhvZW1WWnlQTTNNeUUyMWtyN2JpMUxINDR3YUhMQm93Y01TSUlCTjhJa2loWnhYZ1JoRDVBQlg3aThEQUFBVDQrOE5zTnNOc05rTlJaTGN2bWtiWGRYZzhYbmc4SHBTV2xxR291Qmk2WGpWMUpydVphVFBBZjNGNnl3NWxwNmJtR2hxc0VFSUlJWVFRRnhnNXMrdnNoZyszRG9aUGlHSlNweEx3TUJHTnIzcUtDTERaYkRDWlREQ3BKaG1PSzVwTVp4MWVyeGRlanhmbFRpZVl1Zm81WnRpWnNFcHpZVXVHVW5vS3Fha3VBME1WelRSNDhNaUJxcC8xTVpCeU56RUdNY0ZFekFvSVNzVmVRL2I3b3NrWVlBWkRaeUtkR0Y0bXpnQmpnMWN2L3lRakplVzAwUUVLSVlRUVFnaHhvWklUdXk0bTVPSlJZMDBXeTcwZzVXb0NYd1RBQWlhVmlSV0FKS01ubW9oMVl0SkJyQUZ3NnpwT0tzUTdvV3RmblVoSnNCc2RuV2diL1llTjYrZGpWb1lUYTMxMUtBRUs0TThNazlGeGlhNkJGSGgwUnBrQ3ZVU0hubGZ1NHA5ejB4S3pqWTVMQ0NHRUVFSUlJUW05TGkwb2FHU0FUNkFTYkZMSmoxWEZsMkNTTWJlaVNSaGV0MWZUSGFSVHFZTmNaODZtcGhZYkhaTVFRZ2doaEJCQ0NDR0VFRUlJSVlRUVFnZ2hoQkJDQ0NHRUVFSUlJWVFRUWdnaGhCQkNDQ0dFRUVJSUlZUVFRZ2doaEJCQ0NDR0VFRUlJSVlRUVFnZ2hoQkJDQ0NHRUVFSUlJWVFRUWdnaGhCQkNDQ0dFRUVJSUlZUVFRZ2doaEJCQ0NDR0VFRUlJSVlRUVFnZ2hoQkRpLzdjSGh3UUFBQUFBZ3Y2L2RvVU5BQUFBQUFBQUFBQUFBQUFBQUFBQUFBQUFBQUFBQUFBQUFBQUFBQUFBQUFBQUFBQUFBQUFBQUFBQUFBQUFBQUFBQUFBQUFBQUFBQUFBQUFBQUFBQUFBQUFBQUFBQUFBQUFBQUFBQUFBQUFBQUFBQUFBQUFBQUFBQUFBQUFBQUFBQUFBQUFBQUFBQUFBQUFBQUFBQUFBQUFBQUFBQUFBQUFBQUFBQUFBQUFBQUFBQUFEWUJHaWx1QlRoZ3lIK0FBQUFBRWxGVGtTdVFtQ0MiLAoJIlRoZW1lIiA6ICIiLAoJIlR5cGUiIDogImZsb3ciLAoJIlVzZXJJZCIgOiAiMzU4NDA3MjAxIiwKCSJWZXJzaW9uIiA6ICIxNiIKfQo="/>
    </extobj>
  </extobjs>
</s:customData>
</file>

<file path=customXml/itemProps6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2707</Words>
  <Application>WPS 演示</Application>
  <PresentationFormat>宽屏</PresentationFormat>
  <Paragraphs>271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Calibri</vt:lpstr>
      <vt:lpstr>Times New Roman</vt:lpstr>
      <vt:lpstr>等线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天台权志龙</dc:creator>
  <cp:lastModifiedBy>rainbow</cp:lastModifiedBy>
  <cp:revision>170</cp:revision>
  <dcterms:created xsi:type="dcterms:W3CDTF">2019-06-19T02:08:00Z</dcterms:created>
  <dcterms:modified xsi:type="dcterms:W3CDTF">2025-06-12T08:10:32Z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5A5F2B06B0F7467BA7A6592A0ABAF86B_12</vt:lpwstr>
  </property>
</Properties>
</file>