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75" r:id="rId2"/>
  </p:sldMasterIdLst>
  <p:notesMasterIdLst>
    <p:notesMasterId r:id="rId21"/>
  </p:notesMasterIdLst>
  <p:sldIdLst>
    <p:sldId id="256" r:id="rId3"/>
    <p:sldId id="293" r:id="rId4"/>
    <p:sldId id="294" r:id="rId5"/>
    <p:sldId id="296" r:id="rId6"/>
    <p:sldId id="297" r:id="rId7"/>
    <p:sldId id="309" r:id="rId8"/>
    <p:sldId id="299" r:id="rId9"/>
    <p:sldId id="300" r:id="rId10"/>
    <p:sldId id="303" r:id="rId11"/>
    <p:sldId id="304" r:id="rId12"/>
    <p:sldId id="305" r:id="rId13"/>
    <p:sldId id="301" r:id="rId14"/>
    <p:sldId id="310" r:id="rId15"/>
    <p:sldId id="311" r:id="rId16"/>
    <p:sldId id="298" r:id="rId17"/>
    <p:sldId id="306" r:id="rId18"/>
    <p:sldId id="307" r:id="rId19"/>
    <p:sldId id="3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stubh Prem" initials="KP" lastIdx="1" clrIdx="0">
    <p:extLst>
      <p:ext uri="{19B8F6BF-5375-455C-9EA6-DF929625EA0E}">
        <p15:presenceInfo xmlns:p15="http://schemas.microsoft.com/office/powerpoint/2012/main" userId="08a8056a9db731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99FF"/>
    <a:srgbClr val="CC99FF"/>
    <a:srgbClr val="99CCFF"/>
    <a:srgbClr val="77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434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7A1FF-679C-497E-A5FF-7526A45442E0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6A21E-002D-49AD-A186-570CD0A88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A21E-002D-49AD-A186-570CD0A88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8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6CEB91-70E3-4FEE-AF9E-34BEC405BCF8}"/>
              </a:ext>
            </a:extLst>
          </p:cNvPr>
          <p:cNvSpPr/>
          <p:nvPr/>
        </p:nvSpPr>
        <p:spPr>
          <a:xfrm>
            <a:off x="1058610" y="3077311"/>
            <a:ext cx="7188574" cy="45719"/>
          </a:xfrm>
          <a:prstGeom prst="rect">
            <a:avLst/>
          </a:prstGeom>
          <a:solidFill>
            <a:srgbClr val="FF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 dirty="0">
              <a:solidFill>
                <a:schemeClr val="tx1"/>
              </a:solidFill>
              <a:highlight>
                <a:srgbClr val="FFD978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8609" y="1989001"/>
            <a:ext cx="7188575" cy="10800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2F2F2F"/>
                </a:solidFill>
              </a:defRPr>
            </a:lvl1pPr>
          </a:lstStyle>
          <a:p>
            <a:r>
              <a:rPr lang="en-GB" dirty="0"/>
              <a:t>M</a:t>
            </a:r>
            <a:r>
              <a:rPr lang="en-US" dirty="0" err="1"/>
              <a:t>odule</a:t>
            </a:r>
            <a:r>
              <a:rPr lang="en-US" dirty="0"/>
              <a:t>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8610" y="3429001"/>
            <a:ext cx="9356916" cy="1797074"/>
          </a:xfrm>
        </p:spPr>
        <p:txBody>
          <a:bodyPr>
            <a:normAutofit/>
          </a:bodyPr>
          <a:lstStyle>
            <a:lvl1pPr marL="0" indent="0" algn="l">
              <a:buNone/>
              <a:defRPr sz="2800" baseline="30000">
                <a:solidFill>
                  <a:srgbClr val="2F2F2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23FFD-5179-4113-B5AE-8DE9F69C3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0" y="540000"/>
            <a:ext cx="14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7B8A-507A-4E3E-B5BC-B360A742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296" y="1267427"/>
            <a:ext cx="10081550" cy="21615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4A40A-C668-4E5A-897A-D5FCE24C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296" y="3790708"/>
            <a:ext cx="10081550" cy="146709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21F7-BBCE-454B-8D41-42E507BD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8A6CFC-2933-4CE1-A553-21E1EC466B43}"/>
              </a:ext>
            </a:extLst>
          </p:cNvPr>
          <p:cNvSpPr/>
          <p:nvPr/>
        </p:nvSpPr>
        <p:spPr>
          <a:xfrm>
            <a:off x="0" y="1122366"/>
            <a:ext cx="12192000" cy="4135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7B8A-507A-4E3E-B5BC-B360A742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4A40A-C668-4E5A-897A-D5FCE24C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21F7-BBCE-454B-8D41-42E507BD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7B8A-507A-4E3E-B5BC-B360A742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3296" y="1273215"/>
            <a:ext cx="10078786" cy="2236748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4A40A-C668-4E5A-897A-D5FCE24CB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60808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21F7-BBCE-454B-8D41-42E507BD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09323"/>
            <a:ext cx="38930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Learn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9BC533-7775-4C85-B3EE-C319710CA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82" y="180000"/>
            <a:ext cx="14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5AB9-F245-41EC-8227-DD86311E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99C7-9EDA-43CE-BED4-48358A2E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084" y="1985058"/>
            <a:ext cx="10073832" cy="41919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10C3-1037-46F4-B166-E98540D0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37219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72ECF-94B9-4417-A5B9-D45D4627E02C}"/>
              </a:ext>
            </a:extLst>
          </p:cNvPr>
          <p:cNvSpPr/>
          <p:nvPr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E5CE1-20C0-4F97-948B-F2533DBE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295" y="1709741"/>
            <a:ext cx="100796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A121-8CB5-4CEE-8360-FB085973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295" y="4872942"/>
            <a:ext cx="10079621" cy="12167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E5DA-4AEB-4B71-A154-90958BFD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37309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CE1-20C0-4F97-948B-F2533DBE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1" y="1709741"/>
            <a:ext cx="1006804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A121-8CB5-4CEE-8360-FB085973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872" y="4872942"/>
            <a:ext cx="10068044" cy="12167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E5DA-4AEB-4B71-A154-90958BFD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68471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CE1-20C0-4F97-948B-F2533DBE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1" y="1709741"/>
            <a:ext cx="10068045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A121-8CB5-4CEE-8360-FB085973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871" y="4872942"/>
            <a:ext cx="10068045" cy="121671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E5DA-4AEB-4B71-A154-90958BFD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Learn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FB144-FFDD-4545-82FE-4310D9E6B26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2" y="180000"/>
            <a:ext cx="14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B276-B7E6-4193-8536-FCC5B4C1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53C7-F956-4B67-BAB4-2612AD576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9084" y="1825625"/>
            <a:ext cx="49353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916FE-C0DD-4EAA-9728-DEED7744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493531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8B0DE-17FC-482F-B314-C6332CF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96957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6BE7-783A-467C-B9BE-861515B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71" y="549797"/>
            <a:ext cx="10062258" cy="11408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1544D-256B-41D0-B93D-4A2AB1B9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871" y="1681163"/>
            <a:ext cx="49337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2B1B-9E5F-48A7-A72A-9E6595AD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4871" y="2505075"/>
            <a:ext cx="493376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AAEDC-1386-42D2-B430-AB0DE88D3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4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6E10-C165-4A99-A280-542FACE51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492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69325-7743-454D-A646-5B962BE0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4945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A61A-E578-405C-8226-D68CF433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E9372-19AE-4425-9203-BB3A6C7B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5069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075" y="549000"/>
            <a:ext cx="10075985" cy="109353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</a:t>
            </a:r>
            <a:r>
              <a:rPr lang="en-US" dirty="0" err="1"/>
              <a:t>lide</a:t>
            </a:r>
            <a:r>
              <a:rPr lang="en-US" dirty="0"/>
              <a:t> Title</a:t>
            </a:r>
            <a:br>
              <a:rPr lang="en-US" dirty="0"/>
            </a:br>
            <a:r>
              <a:rPr lang="en-US" dirty="0"/>
              <a:t>if it goes 2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355263" y="658653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121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A1A93-B6D0-4B8B-A922-10904611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095557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889-812C-49F3-93A8-BECB0BC7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83" y="555584"/>
            <a:ext cx="3964329" cy="14410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8999-723D-4CF6-9631-F7FFA86E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441" y="987428"/>
            <a:ext cx="57564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F834-7BBE-4528-BF70-E5C112128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084" y="2057400"/>
            <a:ext cx="39643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28AEC-01B8-4652-B12E-069E5BCC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3043131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B43E-B908-420D-931E-AD0DF4CD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84" y="555585"/>
            <a:ext cx="3964330" cy="14468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EDB7B-80D7-4A58-AB08-F1421FC71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82227" y="987428"/>
            <a:ext cx="597368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9E75A-C91F-4680-868A-773F8856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084" y="2057400"/>
            <a:ext cx="396433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42FD-D44C-4B6D-BB58-33512343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85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8C8391-EA45-4BA7-9649-EB69D2F36B35}"/>
              </a:ext>
            </a:extLst>
          </p:cNvPr>
          <p:cNvSpPr/>
          <p:nvPr/>
        </p:nvSpPr>
        <p:spPr>
          <a:xfrm>
            <a:off x="6019800" y="1984378"/>
            <a:ext cx="6172200" cy="487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CB43E-B908-420D-931E-AD0DF4CD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83" y="540000"/>
            <a:ext cx="3918029" cy="1444378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EDB7B-80D7-4A58-AB08-F1421FC71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88015" y="987428"/>
            <a:ext cx="5744901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9E75A-C91F-4680-868A-773F8856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084" y="2057400"/>
            <a:ext cx="391803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42FD-D44C-4B6D-BB58-33512343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D0EAE-D4FC-4119-8527-5A956CA57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2" y="180000"/>
            <a:ext cx="14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3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8C8391-EA45-4BA7-9649-EB69D2F36B35}"/>
              </a:ext>
            </a:extLst>
          </p:cNvPr>
          <p:cNvSpPr/>
          <p:nvPr/>
        </p:nvSpPr>
        <p:spPr>
          <a:xfrm>
            <a:off x="6019800" y="1984378"/>
            <a:ext cx="6172200" cy="487362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CB43E-B908-420D-931E-AD0DF4CD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83" y="540000"/>
            <a:ext cx="3952753" cy="1444378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EDB7B-80D7-4A58-AB08-F1421FC71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82227" y="987428"/>
            <a:ext cx="5973689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9E75A-C91F-4680-868A-773F8856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9084" y="2057400"/>
            <a:ext cx="3952754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42FD-D44C-4B6D-BB58-33512343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E2F0BA-FC44-4C55-AB32-EFFB92A9F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2" y="180000"/>
            <a:ext cx="144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0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189B-A0ED-4ECD-A211-232C920F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5CF01-463C-4FCF-94B2-F90D57F87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9084" y="1996632"/>
            <a:ext cx="10073832" cy="41803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0420C-60C5-4A1D-89BB-5E2C16B7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335399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E11E0A-3AD3-401B-A073-1CB9A1089CD6}"/>
              </a:ext>
            </a:extLst>
          </p:cNvPr>
          <p:cNvSpPr/>
          <p:nvPr/>
        </p:nvSpPr>
        <p:spPr>
          <a:xfrm>
            <a:off x="1476000" y="3068960"/>
            <a:ext cx="6660000" cy="39600"/>
          </a:xfrm>
          <a:prstGeom prst="rect">
            <a:avLst/>
          </a:prstGeom>
          <a:solidFill>
            <a:srgbClr val="FF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highlight>
                <a:srgbClr val="FFD978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3296" y="1989003"/>
            <a:ext cx="6902704" cy="107999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53297" y="3429001"/>
            <a:ext cx="10081549" cy="21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text</a:t>
            </a:r>
          </a:p>
        </p:txBody>
      </p:sp>
    </p:spTree>
    <p:extLst>
      <p:ext uri="{BB962C8B-B14F-4D97-AF65-F5344CB8AC3E}">
        <p14:creationId xmlns:p14="http://schemas.microsoft.com/office/powerpoint/2010/main" val="987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5076" y="549003"/>
            <a:ext cx="10075986" cy="10799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5076" y="1988840"/>
            <a:ext cx="4964724" cy="4188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39"/>
            <a:ext cx="4958862" cy="4188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319641"/>
            <a:ext cx="38920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40155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296" y="549000"/>
            <a:ext cx="10077766" cy="1076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296" y="1681163"/>
            <a:ext cx="49442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296" y="2505075"/>
            <a:ext cx="49442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49665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49665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239000" y="6319641"/>
            <a:ext cx="389206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27872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319641"/>
            <a:ext cx="389206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9951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938" y="548999"/>
            <a:ext cx="10070124" cy="10772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9003"/>
            <a:ext cx="5947874" cy="38720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0938" y="1996940"/>
            <a:ext cx="3711087" cy="38720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319641"/>
            <a:ext cx="389206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90641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71" y="549000"/>
            <a:ext cx="10062258" cy="10714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36002" y="1989003"/>
            <a:ext cx="5991127" cy="38720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4871" y="1989000"/>
            <a:ext cx="3707154" cy="387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319641"/>
            <a:ext cx="389206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983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58FEE6-8CDE-43C8-A41E-93EFFCD3967E}"/>
              </a:ext>
            </a:extLst>
          </p:cNvPr>
          <p:cNvSpPr>
            <a:spLocks/>
          </p:cNvSpPr>
          <p:nvPr/>
        </p:nvSpPr>
        <p:spPr>
          <a:xfrm>
            <a:off x="1676401" y="2670036"/>
            <a:ext cx="10515600" cy="4187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774B4-3734-479A-B44A-FC0093BA1D9D}"/>
              </a:ext>
            </a:extLst>
          </p:cNvPr>
          <p:cNvSpPr/>
          <p:nvPr/>
        </p:nvSpPr>
        <p:spPr>
          <a:xfrm>
            <a:off x="1055075" y="1628998"/>
            <a:ext cx="8635986" cy="45719"/>
          </a:xfrm>
          <a:prstGeom prst="rect">
            <a:avLst/>
          </a:prstGeom>
          <a:solidFill>
            <a:srgbClr val="FFD9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highlight>
                <a:srgbClr val="FFD978"/>
              </a:highligh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075" y="549003"/>
            <a:ext cx="10075985" cy="107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076" y="1988999"/>
            <a:ext cx="10075986" cy="418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E8682-C346-4A6C-978D-5C4BED5C90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62" y="180000"/>
            <a:ext cx="1440000" cy="3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F2F2F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2"/>
        </a:buBlip>
        <a:defRPr sz="2800" kern="1200">
          <a:solidFill>
            <a:srgbClr val="2F2F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2400" kern="1200">
          <a:solidFill>
            <a:srgbClr val="2F2F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2000" kern="1200">
          <a:solidFill>
            <a:srgbClr val="2F2F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1800" kern="1200">
          <a:solidFill>
            <a:srgbClr val="2F2F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2"/>
        </a:buBlip>
        <a:defRPr sz="1800" kern="1200">
          <a:solidFill>
            <a:srgbClr val="2F2F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E04D3-34CE-4EE3-A7C7-FE2C38D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84" y="548680"/>
            <a:ext cx="10073831" cy="1077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B7F9-4E9E-49D8-9925-1DE9771B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084" y="1967684"/>
            <a:ext cx="10073832" cy="420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6514-16CE-42F2-A7A6-1FB5EA667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09323"/>
            <a:ext cx="38939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Learn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5226A-B51E-42B7-A6F5-AF21BE6C1B10}"/>
              </a:ext>
            </a:extLst>
          </p:cNvPr>
          <p:cNvPicPr>
            <a:picLocks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916" y="180000"/>
            <a:ext cx="1440000" cy="3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CA9D3-7D6A-4A1D-9C36-3867EB801CDB}"/>
              </a:ext>
            </a:extLst>
          </p:cNvPr>
          <p:cNvSpPr txBox="1"/>
          <p:nvPr/>
        </p:nvSpPr>
        <p:spPr>
          <a:xfrm>
            <a:off x="1059084" y="271684"/>
            <a:ext cx="350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 Name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1" r:id="rId2"/>
    <p:sldLayoutId id="2147483687" r:id="rId3"/>
    <p:sldLayoutId id="2147483677" r:id="rId4"/>
    <p:sldLayoutId id="2147483678" r:id="rId5"/>
    <p:sldLayoutId id="2147483692" r:id="rId6"/>
    <p:sldLayoutId id="214748368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9" r:id="rId14"/>
    <p:sldLayoutId id="2147483690" r:id="rId15"/>
    <p:sldLayoutId id="214748368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A18D-5448-4756-B969-8B89D5E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0E77E-CCD6-4963-82E8-34ACBE97D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Autopilot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Pixhawk</a:t>
            </a:r>
            <a:r>
              <a:rPr lang="en-IN" dirty="0"/>
              <a:t> </a:t>
            </a:r>
            <a:r>
              <a:rPr lang="en-IN" dirty="0" err="1"/>
              <a:t>Pinout</a:t>
            </a:r>
            <a:endParaRPr lang="en-IN" dirty="0"/>
          </a:p>
        </p:txBody>
      </p:sp>
      <p:pic>
        <p:nvPicPr>
          <p:cNvPr id="5" name="Picture 4" descr="../_images/Pixhawk_with_legend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8" r="22331" b="10906"/>
          <a:stretch/>
        </p:blipFill>
        <p:spPr bwMode="auto">
          <a:xfrm>
            <a:off x="1176099" y="2554942"/>
            <a:ext cx="4360565" cy="149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../_images/Pixhawk_with_legend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 t="42014" r="20308" b="39386"/>
          <a:stretch/>
        </p:blipFill>
        <p:spPr bwMode="auto">
          <a:xfrm>
            <a:off x="6358156" y="2559617"/>
            <a:ext cx="4399491" cy="16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9434" y="4409964"/>
            <a:ext cx="3213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Radio Control Receiver Input</a:t>
            </a:r>
          </a:p>
          <a:p>
            <a:pPr marL="342900" indent="-342900">
              <a:buAutoNum type="arabicPeriod"/>
            </a:pPr>
            <a:r>
              <a:rPr lang="en-IN" dirty="0" err="1"/>
              <a:t>S.Bus</a:t>
            </a:r>
            <a:r>
              <a:rPr lang="en-IN" dirty="0"/>
              <a:t> Output</a:t>
            </a:r>
          </a:p>
          <a:p>
            <a:pPr marL="342900" indent="-342900">
              <a:buAutoNum type="arabicPeriod"/>
            </a:pPr>
            <a:r>
              <a:rPr lang="en-IN" dirty="0"/>
              <a:t>Main Outputs</a:t>
            </a:r>
          </a:p>
          <a:p>
            <a:pPr marL="342900" indent="-342900">
              <a:buAutoNum type="arabicPeriod"/>
            </a:pPr>
            <a:r>
              <a:rPr lang="en-IN" dirty="0"/>
              <a:t>Auxiliary Outputs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6796" y="4399542"/>
            <a:ext cx="3622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Input/output Reset Button</a:t>
            </a:r>
          </a:p>
          <a:p>
            <a:pPr marL="342900" indent="-342900">
              <a:buAutoNum type="arabicPeriod"/>
            </a:pPr>
            <a:r>
              <a:rPr lang="en-IN" dirty="0"/>
              <a:t>SD Card</a:t>
            </a:r>
          </a:p>
          <a:p>
            <a:pPr marL="342900" indent="-342900">
              <a:buAutoNum type="arabicPeriod"/>
            </a:pPr>
            <a:r>
              <a:rPr lang="en-IN" dirty="0"/>
              <a:t>Flight Management Reset Button</a:t>
            </a:r>
          </a:p>
          <a:p>
            <a:pPr marL="342900" indent="-342900">
              <a:buAutoNum type="arabicPeriod"/>
            </a:pPr>
            <a:r>
              <a:rPr lang="en-IN" dirty="0"/>
              <a:t>Micro-USB Port</a:t>
            </a:r>
          </a:p>
        </p:txBody>
      </p:sp>
    </p:spTree>
    <p:extLst>
      <p:ext uri="{BB962C8B-B14F-4D97-AF65-F5344CB8AC3E}">
        <p14:creationId xmlns:p14="http://schemas.microsoft.com/office/powerpoint/2010/main" val="91080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Pixhawk</a:t>
            </a:r>
            <a:r>
              <a:rPr lang="en-IN" dirty="0"/>
              <a:t> </a:t>
            </a:r>
            <a:r>
              <a:rPr lang="en-IN" dirty="0" err="1"/>
              <a:t>Pinout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104" name="Picture 8" descr="http://ardupilot.org/copter/_images/pixhawk-status-LEDs-definition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92"/>
          <a:stretch/>
        </p:blipFill>
        <p:spPr bwMode="auto">
          <a:xfrm>
            <a:off x="1055075" y="2638749"/>
            <a:ext cx="4653959" cy="23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671CF1-D4DC-4E9B-B82A-229834A35CAA}"/>
              </a:ext>
            </a:extLst>
          </p:cNvPr>
          <p:cNvSpPr txBox="1"/>
          <p:nvPr/>
        </p:nvSpPr>
        <p:spPr>
          <a:xfrm>
            <a:off x="6169958" y="3487970"/>
            <a:ext cx="49611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Flight management unit (FMU) power</a:t>
            </a:r>
          </a:p>
          <a:p>
            <a:pPr marL="342900" indent="-342900">
              <a:buAutoNum type="arabicPeriod"/>
            </a:pPr>
            <a:r>
              <a:rPr lang="en-US" dirty="0"/>
              <a:t>FMU bootloader mode(flashing) or error (solid)</a:t>
            </a:r>
          </a:p>
          <a:p>
            <a:pPr marL="342900" indent="-342900">
              <a:buAutoNum type="arabicPeriod"/>
            </a:pPr>
            <a:r>
              <a:rPr lang="en-US" dirty="0"/>
              <a:t>Input/output unit power</a:t>
            </a:r>
          </a:p>
          <a:p>
            <a:pPr marL="342900" indent="-342900">
              <a:buAutoNum type="arabicPeriod"/>
            </a:pPr>
            <a:r>
              <a:rPr lang="en-US" dirty="0"/>
              <a:t>I/O bootloader mode(flashing) or error(solid)</a:t>
            </a:r>
          </a:p>
          <a:p>
            <a:pPr marL="342900" indent="-342900">
              <a:buAutoNum type="arabicPeriod"/>
            </a:pPr>
            <a:r>
              <a:rPr lang="en-US" dirty="0"/>
              <a:t>Activity (flashing indicates all units responsive)</a:t>
            </a:r>
          </a:p>
        </p:txBody>
      </p:sp>
    </p:spTree>
    <p:extLst>
      <p:ext uri="{BB962C8B-B14F-4D97-AF65-F5344CB8AC3E}">
        <p14:creationId xmlns:p14="http://schemas.microsoft.com/office/powerpoint/2010/main" val="288073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Autopilot System</a:t>
            </a:r>
          </a:p>
        </p:txBody>
      </p:sp>
      <p:pic>
        <p:nvPicPr>
          <p:cNvPr id="2050" name="Picture 2" descr="https://www.dronetrest.com/uploads/db5290/optimized/2X/5/596f51c371366c6b85d383d64f6be8c4f9f8b81d_2_660x5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69" y="2176354"/>
            <a:ext cx="9497595" cy="391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334-73CE-43C0-8F18-82564300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B62-873A-4FF1-A171-F679089C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Autopilot ( Flight Controller)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Telemetry (Air and Ground)</a:t>
            </a:r>
          </a:p>
          <a:p>
            <a:r>
              <a:rPr lang="en-US" dirty="0"/>
              <a:t>Power Module</a:t>
            </a:r>
          </a:p>
          <a:p>
            <a:r>
              <a:rPr lang="en-US" dirty="0"/>
              <a:t>PPM encoder, Buzzer, Switch, etc. (optional)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4E94-DC15-43C0-AA4C-3A1066172F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75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6AC-7922-4F15-9033-9CA5E1D6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– Global Positioning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4031-F80E-4549-BA6E-EB088A41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– Trilateration</a:t>
            </a:r>
          </a:p>
          <a:p>
            <a:r>
              <a:rPr lang="en-US" dirty="0"/>
              <a:t>HDOP – Horizontal Dilution of Precision</a:t>
            </a:r>
          </a:p>
          <a:p>
            <a:r>
              <a:rPr lang="en-US" dirty="0"/>
              <a:t>Number of satellites – at least 6 but 10 is good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C5D61-8062-4836-A412-2FD8871A84D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5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Flight Modes in Autopilot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Stabilize</a:t>
            </a:r>
          </a:p>
          <a:p>
            <a:r>
              <a:rPr lang="en-IN" dirty="0"/>
              <a:t> Auto</a:t>
            </a:r>
          </a:p>
          <a:p>
            <a:r>
              <a:rPr lang="en-IN" dirty="0"/>
              <a:t> Alt Hold</a:t>
            </a:r>
          </a:p>
          <a:p>
            <a:r>
              <a:rPr lang="en-IN" dirty="0"/>
              <a:t> Position Hold</a:t>
            </a:r>
          </a:p>
          <a:p>
            <a:r>
              <a:rPr lang="en-IN" dirty="0"/>
              <a:t> Loiter</a:t>
            </a:r>
          </a:p>
          <a:p>
            <a:r>
              <a:rPr lang="en-IN" dirty="0"/>
              <a:t> RTL – Return to Launch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7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F9A4-AD60-4463-957D-5424260C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regulations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A683-1BB5-45F4-8FFE-5F852D6A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UIN-Unique Identification Number Costs Rs.1000.</a:t>
            </a:r>
          </a:p>
          <a:p>
            <a:r>
              <a:rPr lang="en-IN" dirty="0"/>
              <a:t> UAOP(Unmanned Aerial Operator Permit) –Costs  Rs.25000 above 200 feet(60m) ,validity 5 years renew (10,000)</a:t>
            </a:r>
          </a:p>
          <a:p>
            <a:r>
              <a:rPr lang="en-IN" dirty="0"/>
              <a:t> UAOP and UIN not required for Micro and Nano(if operating in enclosed area) 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0AB5-051D-42BC-9834-76FF6C60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4F7A-99E9-4AED-8185-2AB3892A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GNSS (Global Navigation Satellite System)</a:t>
            </a:r>
          </a:p>
          <a:p>
            <a:r>
              <a:rPr lang="en-US" dirty="0"/>
              <a:t> RTL(Return To Launch)</a:t>
            </a:r>
          </a:p>
          <a:p>
            <a:r>
              <a:rPr lang="en-US" dirty="0"/>
              <a:t> Anti-Collision Strobe lights</a:t>
            </a:r>
          </a:p>
          <a:p>
            <a:r>
              <a:rPr lang="en-US" dirty="0"/>
              <a:t> NPNT for app based real-time tracking</a:t>
            </a:r>
          </a:p>
          <a:p>
            <a:r>
              <a:rPr lang="en-US" dirty="0"/>
              <a:t> Fire resistant UIN (unique identification number) plate</a:t>
            </a:r>
          </a:p>
          <a:p>
            <a:r>
              <a:rPr lang="en-US" dirty="0"/>
              <a:t> Flight data logging capability</a:t>
            </a:r>
            <a:endParaRPr lang="en-IN" dirty="0"/>
          </a:p>
          <a:p>
            <a:r>
              <a:rPr lang="en-IN" dirty="0"/>
              <a:t> Detect and avoid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FD9B-B6B3-48C3-BB3E-C738CBD4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to get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25642-4DAD-47D0-8760-BB8D430B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18 years </a:t>
            </a:r>
          </a:p>
          <a:p>
            <a:r>
              <a:rPr lang="en-US" dirty="0"/>
              <a:t> At least Class 10 English</a:t>
            </a:r>
          </a:p>
          <a:p>
            <a:r>
              <a:rPr lang="en-US" dirty="0"/>
              <a:t> DGCA approved FTO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6" y="1988999"/>
            <a:ext cx="10075984" cy="4187964"/>
          </a:xfrm>
        </p:spPr>
        <p:txBody>
          <a:bodyPr>
            <a:normAutofit/>
          </a:bodyPr>
          <a:lstStyle/>
          <a:p>
            <a:r>
              <a:rPr lang="en-IN" dirty="0"/>
              <a:t> Dynamic Remotely Operated Navigation Equipment</a:t>
            </a:r>
          </a:p>
          <a:p>
            <a:endParaRPr lang="en-IN" dirty="0"/>
          </a:p>
        </p:txBody>
      </p:sp>
      <p:sp>
        <p:nvSpPr>
          <p:cNvPr id="4" name="AutoShape 2" descr="Image result for drone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drone imag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0" name="Picture 6" descr="Image result for drone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968359"/>
            <a:ext cx="3926717" cy="220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mage result for drone image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0" descr="Image result for drone imag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6" name="Picture 12" descr="Image result for drone imag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7"/>
          <a:stretch/>
        </p:blipFill>
        <p:spPr bwMode="auto">
          <a:xfrm>
            <a:off x="5555457" y="4254500"/>
            <a:ext cx="6191250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 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Based on Application</a:t>
            </a:r>
          </a:p>
          <a:p>
            <a:pPr lvl="1"/>
            <a:r>
              <a:rPr lang="en-IN" dirty="0"/>
              <a:t> UAV – Unmanned Aerial Vehicle</a:t>
            </a:r>
          </a:p>
          <a:p>
            <a:pPr lvl="1"/>
            <a:r>
              <a:rPr lang="en-IN" dirty="0"/>
              <a:t> UGV - Unmanned Ground Vehicle</a:t>
            </a:r>
          </a:p>
          <a:p>
            <a:pPr lvl="1"/>
            <a:r>
              <a:rPr lang="en-IN" dirty="0"/>
              <a:t> UWV - Unmanned Water Vehicle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AutoShape 2" descr="Image result for ua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675" y="4491038"/>
            <a:ext cx="2714625" cy="1685925"/>
          </a:xfrm>
          <a:prstGeom prst="rect">
            <a:avLst/>
          </a:prstGeom>
        </p:spPr>
      </p:pic>
      <p:pic>
        <p:nvPicPr>
          <p:cNvPr id="7172" name="Picture 4" descr="Image result for ug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50" y="4472285"/>
            <a:ext cx="3030538" cy="17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Image result for unmanned water vehic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644" y="4472285"/>
            <a:ext cx="2466975" cy="17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Drone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Based on weight and Altitude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22809"/>
              </p:ext>
            </p:extLst>
          </p:nvPr>
        </p:nvGraphicFramePr>
        <p:xfrm>
          <a:off x="1814286" y="2818432"/>
          <a:ext cx="5500914" cy="262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04"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 ( in 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Altitude (</a:t>
                      </a:r>
                      <a:r>
                        <a:rPr lang="en-IN" dirty="0" err="1"/>
                        <a:t>ft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04">
                <a:tc>
                  <a:txBody>
                    <a:bodyPr/>
                    <a:lstStyle/>
                    <a:p>
                      <a:r>
                        <a:rPr lang="en-IN" dirty="0"/>
                        <a:t>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04">
                <a:tc>
                  <a:txBody>
                    <a:bodyPr/>
                    <a:lstStyle/>
                    <a:p>
                      <a:r>
                        <a:rPr lang="en-IN" dirty="0"/>
                        <a:t>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.25</a:t>
                      </a:r>
                      <a:r>
                        <a:rPr lang="en-IN" baseline="0" dirty="0"/>
                        <a:t> - 2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04">
                <a:tc>
                  <a:txBody>
                    <a:bodyPr/>
                    <a:lstStyle/>
                    <a:p>
                      <a:r>
                        <a:rPr lang="en-IN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2 -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04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  <a:r>
                        <a:rPr lang="en-IN" baseline="0" dirty="0"/>
                        <a:t> – 150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baseline="0" dirty="0"/>
                        <a:t> 18,000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04">
                <a:tc>
                  <a:txBody>
                    <a:bodyPr/>
                    <a:lstStyle/>
                    <a:p>
                      <a:r>
                        <a:rPr lang="en-IN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&gt;150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 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Pilot Assistance System</a:t>
            </a:r>
          </a:p>
          <a:p>
            <a:r>
              <a:rPr lang="en-IN" dirty="0"/>
              <a:t> User Dependent</a:t>
            </a:r>
          </a:p>
          <a:p>
            <a:r>
              <a:rPr lang="en-IN" dirty="0"/>
              <a:t> Is a advanced Flight Controller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Image result for autopilot dr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42" y="3462337"/>
            <a:ext cx="45148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CB8D-054C-4951-B16B-9D6B53C5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3E3E-DAA6-4BB4-A7DD-5EBF2FD9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Ardu</a:t>
            </a:r>
            <a:r>
              <a:rPr lang="en-US" dirty="0"/>
              <a:t> Pilot – windows and mac</a:t>
            </a:r>
          </a:p>
          <a:p>
            <a:r>
              <a:rPr lang="en-US" dirty="0"/>
              <a:t>Q Ground control – all platforms</a:t>
            </a:r>
          </a:p>
          <a:p>
            <a:r>
              <a:rPr lang="en-US" dirty="0"/>
              <a:t>APM Planner- Windows, Mac and Linux</a:t>
            </a:r>
          </a:p>
          <a:p>
            <a:r>
              <a:rPr lang="en-US" dirty="0" err="1"/>
              <a:t>MAVProxy</a:t>
            </a:r>
            <a:r>
              <a:rPr lang="en-US" dirty="0"/>
              <a:t>- Linux</a:t>
            </a:r>
          </a:p>
          <a:p>
            <a:r>
              <a:rPr lang="en-US" dirty="0" err="1"/>
              <a:t>UgCS</a:t>
            </a:r>
            <a:endParaRPr lang="en-US" dirty="0"/>
          </a:p>
          <a:p>
            <a:r>
              <a:rPr lang="en-US" dirty="0"/>
              <a:t>Dev platform – Dronekit.io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56F1E-0AEE-4D14-9E2F-DC7760404A4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Autopilots available in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APM – </a:t>
            </a:r>
            <a:r>
              <a:rPr lang="en-IN" dirty="0" err="1"/>
              <a:t>ArduPilot</a:t>
            </a:r>
            <a:r>
              <a:rPr lang="en-IN" dirty="0"/>
              <a:t> Mega</a:t>
            </a:r>
          </a:p>
          <a:p>
            <a:r>
              <a:rPr lang="en-IN" dirty="0"/>
              <a:t> </a:t>
            </a:r>
            <a:r>
              <a:rPr lang="en-IN" dirty="0" err="1"/>
              <a:t>Pixhawk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Naza</a:t>
            </a:r>
            <a:r>
              <a:rPr lang="en-IN" dirty="0"/>
              <a:t> </a:t>
            </a:r>
            <a:r>
              <a:rPr lang="en-IN" dirty="0" err="1"/>
              <a:t>MLite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Naza</a:t>
            </a:r>
            <a:r>
              <a:rPr lang="en-IN" dirty="0"/>
              <a:t> V2</a:t>
            </a:r>
          </a:p>
          <a:p>
            <a:r>
              <a:rPr lang="en-IN" dirty="0"/>
              <a:t> </a:t>
            </a:r>
            <a:r>
              <a:rPr lang="en-IN" dirty="0" err="1"/>
              <a:t>Wookong</a:t>
            </a:r>
            <a:endParaRPr lang="en-IN" dirty="0"/>
          </a:p>
        </p:txBody>
      </p:sp>
      <p:pic>
        <p:nvPicPr>
          <p:cNvPr id="9220" name="Picture 4" descr="Image result for APM meg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605" y="2362402"/>
            <a:ext cx="3128835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Image result for pixhawk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0" b="13750"/>
          <a:stretch/>
        </p:blipFill>
        <p:spPr bwMode="auto">
          <a:xfrm>
            <a:off x="8182687" y="2240959"/>
            <a:ext cx="2948373" cy="208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Image result for naza  ml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398" b="17194"/>
          <a:stretch/>
        </p:blipFill>
        <p:spPr>
          <a:xfrm>
            <a:off x="890175" y="4721195"/>
            <a:ext cx="2143576" cy="1372381"/>
          </a:xfrm>
          <a:prstGeom prst="rect">
            <a:avLst/>
          </a:prstGeom>
        </p:spPr>
      </p:pic>
      <p:pic>
        <p:nvPicPr>
          <p:cNvPr id="9226" name="Picture 10" descr="Image result for naza  v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9408">
            <a:off x="4747094" y="4531542"/>
            <a:ext cx="2012762" cy="20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5050" t="28410" r="11573" b="25361"/>
          <a:stretch/>
        </p:blipFill>
        <p:spPr>
          <a:xfrm>
            <a:off x="8473199" y="4898886"/>
            <a:ext cx="2028607" cy="127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PixHawk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Sensors</a:t>
            </a:r>
          </a:p>
          <a:p>
            <a:pPr lvl="1"/>
            <a:r>
              <a:rPr lang="en-IN" dirty="0"/>
              <a:t> 3 Axis - Gyroscope</a:t>
            </a:r>
          </a:p>
          <a:p>
            <a:pPr lvl="1"/>
            <a:r>
              <a:rPr lang="en-IN" dirty="0"/>
              <a:t> 3 Axis - Magnetometer</a:t>
            </a:r>
          </a:p>
          <a:p>
            <a:pPr lvl="1"/>
            <a:r>
              <a:rPr lang="en-IN" dirty="0"/>
              <a:t> 3 Axis - Accelerometer</a:t>
            </a:r>
          </a:p>
          <a:p>
            <a:pPr lvl="1"/>
            <a:r>
              <a:rPr lang="en-IN" dirty="0"/>
              <a:t> Barometer</a:t>
            </a:r>
          </a:p>
          <a:p>
            <a:r>
              <a:rPr lang="en-IN" dirty="0"/>
              <a:t> Microprocessor</a:t>
            </a:r>
          </a:p>
          <a:p>
            <a:pPr lvl="1"/>
            <a:r>
              <a:rPr lang="en-IN" dirty="0"/>
              <a:t> 168 MHz/256KB RAM / 2MB Flash</a:t>
            </a:r>
          </a:p>
          <a:p>
            <a:pPr lvl="1"/>
            <a:r>
              <a:rPr lang="en-IN" dirty="0"/>
              <a:t> 32-bit STM32F427 Cortex® M4 core with FPU</a:t>
            </a:r>
          </a:p>
          <a:p>
            <a:pPr lvl="1"/>
            <a:r>
              <a:rPr lang="en-IN" dirty="0"/>
              <a:t> 32 bit STM32F103 failsafe co-processor</a:t>
            </a:r>
          </a:p>
        </p:txBody>
      </p:sp>
      <p:pic>
        <p:nvPicPr>
          <p:cNvPr id="1028" name="Picture 4" descr="Pixhawk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3" r="39923" b="18340"/>
          <a:stretch/>
        </p:blipFill>
        <p:spPr bwMode="auto">
          <a:xfrm>
            <a:off x="6387379" y="2630172"/>
            <a:ext cx="3233084" cy="18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7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Pixhwak</a:t>
            </a:r>
            <a:r>
              <a:rPr lang="en-IN" dirty="0"/>
              <a:t> </a:t>
            </a:r>
            <a:r>
              <a:rPr lang="en-IN" dirty="0" err="1"/>
              <a:t>Pinout</a:t>
            </a:r>
            <a:endParaRPr lang="en-IN" dirty="0"/>
          </a:p>
        </p:txBody>
      </p:sp>
      <p:pic>
        <p:nvPicPr>
          <p:cNvPr id="3074" name="Picture 2" descr="../_images/Pixhawk_with_legend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 t="1006" r="49257" b="61246"/>
          <a:stretch/>
        </p:blipFill>
        <p:spPr bwMode="auto">
          <a:xfrm>
            <a:off x="2013734" y="2011435"/>
            <a:ext cx="3700013" cy="420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7783" y="1994167"/>
            <a:ext cx="39074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Spektrum</a:t>
            </a:r>
            <a:r>
              <a:rPr lang="en-IN" dirty="0"/>
              <a:t> DSM receiver</a:t>
            </a:r>
          </a:p>
          <a:p>
            <a:pPr marL="342900" indent="-342900">
              <a:buAutoNum type="arabicPeriod"/>
            </a:pPr>
            <a:r>
              <a:rPr lang="en-IN" dirty="0"/>
              <a:t>Telemetry (on-screen display)</a:t>
            </a:r>
          </a:p>
          <a:p>
            <a:pPr marL="342900" indent="-342900">
              <a:buAutoNum type="arabicPeriod"/>
            </a:pPr>
            <a:r>
              <a:rPr lang="en-IN" dirty="0"/>
              <a:t>Telemetry (radio telemetry)</a:t>
            </a:r>
          </a:p>
          <a:p>
            <a:pPr marL="342900" indent="-342900">
              <a:buAutoNum type="arabicPeriod"/>
            </a:pPr>
            <a:r>
              <a:rPr lang="en-IN" dirty="0"/>
              <a:t>USB</a:t>
            </a:r>
          </a:p>
          <a:p>
            <a:pPr marL="342900" indent="-342900">
              <a:buAutoNum type="arabicPeriod"/>
            </a:pPr>
            <a:r>
              <a:rPr lang="en-IN" dirty="0"/>
              <a:t>SPI (serial peripheral interface) bus</a:t>
            </a:r>
          </a:p>
          <a:p>
            <a:pPr marL="342900" indent="-342900">
              <a:buAutoNum type="arabicPeriod"/>
            </a:pPr>
            <a:r>
              <a:rPr lang="en-IN" dirty="0"/>
              <a:t>Power Module</a:t>
            </a:r>
          </a:p>
          <a:p>
            <a:pPr marL="342900" indent="-342900">
              <a:buAutoNum type="arabicPeriod"/>
            </a:pPr>
            <a:r>
              <a:rPr lang="en-IN" dirty="0"/>
              <a:t>Safety switch button</a:t>
            </a:r>
          </a:p>
          <a:p>
            <a:pPr marL="342900" indent="-342900">
              <a:buAutoNum type="arabicPeriod"/>
            </a:pPr>
            <a:r>
              <a:rPr lang="en-IN" dirty="0"/>
              <a:t>Buzzer</a:t>
            </a:r>
          </a:p>
          <a:p>
            <a:pPr marL="342900" indent="-342900">
              <a:buAutoNum type="arabicPeriod"/>
            </a:pPr>
            <a:r>
              <a:rPr lang="en-IN" dirty="0"/>
              <a:t>Serial</a:t>
            </a:r>
          </a:p>
          <a:p>
            <a:pPr marL="342900" indent="-342900">
              <a:buAutoNum type="arabicPeriod"/>
            </a:pPr>
            <a:r>
              <a:rPr lang="en-IN" dirty="0"/>
              <a:t>GPS module</a:t>
            </a:r>
          </a:p>
          <a:p>
            <a:pPr marL="342900" indent="-342900">
              <a:buAutoNum type="arabicPeriod"/>
            </a:pPr>
            <a:r>
              <a:rPr lang="en-IN" dirty="0"/>
              <a:t> CAN ( Controller area network) bus</a:t>
            </a:r>
          </a:p>
          <a:p>
            <a:pPr marL="342900" indent="-342900">
              <a:buAutoNum type="arabicPeriod"/>
            </a:pPr>
            <a:r>
              <a:rPr lang="en-IN" dirty="0"/>
              <a:t>I2C Splitter or compass module</a:t>
            </a:r>
          </a:p>
          <a:p>
            <a:pPr marL="342900" indent="-342900">
              <a:buAutoNum type="arabicPeriod"/>
            </a:pPr>
            <a:r>
              <a:rPr lang="en-IN" dirty="0" err="1"/>
              <a:t>Analog</a:t>
            </a:r>
            <a:r>
              <a:rPr lang="en-IN" dirty="0"/>
              <a:t> to digital converter 6.6V</a:t>
            </a:r>
          </a:p>
          <a:p>
            <a:pPr marL="342900" indent="-342900">
              <a:buAutoNum type="arabicPeriod"/>
            </a:pPr>
            <a:r>
              <a:rPr lang="en-IN" dirty="0" err="1"/>
              <a:t>Analog</a:t>
            </a:r>
            <a:r>
              <a:rPr lang="en-IN" dirty="0"/>
              <a:t> to digital converter 3.3V</a:t>
            </a:r>
          </a:p>
          <a:p>
            <a:pPr marL="342900" indent="-342900">
              <a:buAutoNum type="arabicPeriod"/>
            </a:pPr>
            <a:r>
              <a:rPr lang="en-IN" dirty="0"/>
              <a:t>LED indicator</a:t>
            </a:r>
          </a:p>
        </p:txBody>
      </p:sp>
    </p:spTree>
    <p:extLst>
      <p:ext uri="{BB962C8B-B14F-4D97-AF65-F5344CB8AC3E}">
        <p14:creationId xmlns:p14="http://schemas.microsoft.com/office/powerpoint/2010/main" val="1985062248"/>
      </p:ext>
    </p:extLst>
  </p:cSld>
  <p:clrMapOvr>
    <a:masterClrMapping/>
  </p:clrMapOvr>
</p:sld>
</file>

<file path=ppt/theme/theme1.xml><?xml version="1.0" encoding="utf-8"?>
<a:theme xmlns:a="http://schemas.openxmlformats.org/drawingml/2006/main" name="SkyfiLabs-Presentation">
  <a:themeElements>
    <a:clrScheme name="Skyfi Labs Colors">
      <a:dk1>
        <a:srgbClr val="2F2F2F"/>
      </a:dk1>
      <a:lt1>
        <a:srgbClr val="FFFFFF"/>
      </a:lt1>
      <a:dk2>
        <a:srgbClr val="1C3144"/>
      </a:dk2>
      <a:lt2>
        <a:srgbClr val="E5E8EC"/>
      </a:lt2>
      <a:accent1>
        <a:srgbClr val="96BEDF"/>
      </a:accent1>
      <a:accent2>
        <a:srgbClr val="FFE5A5"/>
      </a:accent2>
      <a:accent3>
        <a:srgbClr val="FFC4C4"/>
      </a:accent3>
      <a:accent4>
        <a:srgbClr val="FFD978"/>
      </a:accent4>
      <a:accent5>
        <a:srgbClr val="73A8D4"/>
      </a:accent5>
      <a:accent6>
        <a:srgbClr val="E5E8EC"/>
      </a:accent6>
      <a:hlink>
        <a:srgbClr val="FF0000"/>
      </a:hlink>
      <a:folHlink>
        <a:srgbClr val="FF737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415DB83-BFA2-4BD0-90A3-1DEAC47F7C11}" vid="{C07512B2-5580-470B-9714-01DC2089877C}"/>
    </a:ext>
  </a:extLst>
</a:theme>
</file>

<file path=ppt/theme/theme2.xml><?xml version="1.0" encoding="utf-8"?>
<a:theme xmlns:a="http://schemas.openxmlformats.org/drawingml/2006/main" name="Custom Design">
  <a:themeElements>
    <a:clrScheme name="Skyfi Labs Colors">
      <a:dk1>
        <a:srgbClr val="2F2F2F"/>
      </a:dk1>
      <a:lt1>
        <a:srgbClr val="FFFFFF"/>
      </a:lt1>
      <a:dk2>
        <a:srgbClr val="1C3144"/>
      </a:dk2>
      <a:lt2>
        <a:srgbClr val="E5E8EC"/>
      </a:lt2>
      <a:accent1>
        <a:srgbClr val="96BEDF"/>
      </a:accent1>
      <a:accent2>
        <a:srgbClr val="FFE5A5"/>
      </a:accent2>
      <a:accent3>
        <a:srgbClr val="FFC4C4"/>
      </a:accent3>
      <a:accent4>
        <a:srgbClr val="FFD978"/>
      </a:accent4>
      <a:accent5>
        <a:srgbClr val="73A8D4"/>
      </a:accent5>
      <a:accent6>
        <a:srgbClr val="E5E8EC"/>
      </a:accent6>
      <a:hlink>
        <a:srgbClr val="FF0000"/>
      </a:hlink>
      <a:folHlink>
        <a:srgbClr val="FF737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415DB83-BFA2-4BD0-90A3-1DEAC47F7C11}" vid="{E186227E-329F-4A73-8E16-697F10D1CA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Skyfi Labs Presentation Template</Template>
  <TotalTime>13761</TotalTime>
  <Words>521</Words>
  <Application>Microsoft Office PowerPoint</Application>
  <PresentationFormat>Widescreen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Segoe UI</vt:lpstr>
      <vt:lpstr>Wingdings</vt:lpstr>
      <vt:lpstr>SkyfiLabs-Presentation</vt:lpstr>
      <vt:lpstr>Custom Design</vt:lpstr>
      <vt:lpstr>Drone</vt:lpstr>
      <vt:lpstr>DRONE</vt:lpstr>
      <vt:lpstr>Drone Classification </vt:lpstr>
      <vt:lpstr>Drone Classification</vt:lpstr>
      <vt:lpstr>Autopilot</vt:lpstr>
      <vt:lpstr>Types of GCS</vt:lpstr>
      <vt:lpstr>Autopilots available in market</vt:lpstr>
      <vt:lpstr>PixHawk</vt:lpstr>
      <vt:lpstr>Pixhwak Pinout</vt:lpstr>
      <vt:lpstr>Pixhawk Pinout</vt:lpstr>
      <vt:lpstr>Pixhawk Pinout</vt:lpstr>
      <vt:lpstr>Components of Autopilot System</vt:lpstr>
      <vt:lpstr>Components used </vt:lpstr>
      <vt:lpstr>GPS – Global Positioning System</vt:lpstr>
      <vt:lpstr>Flight Modes in Autopilot </vt:lpstr>
      <vt:lpstr>Drone regulations in India</vt:lpstr>
      <vt:lpstr>Equipment requirements</vt:lpstr>
      <vt:lpstr>Eligibility to get 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SKYFILABS</dc:creator>
  <cp:lastModifiedBy>SKYFILABS</cp:lastModifiedBy>
  <cp:revision>275</cp:revision>
  <dcterms:created xsi:type="dcterms:W3CDTF">2019-03-01T08:28:41Z</dcterms:created>
  <dcterms:modified xsi:type="dcterms:W3CDTF">2019-12-26T17:31:45Z</dcterms:modified>
</cp:coreProperties>
</file>