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3"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CF75C-1724-4704-8C45-10E48CC35617}" type="datetimeFigureOut">
              <a:rPr lang="en-IN" smtClean="0"/>
              <a:t>12-08-2020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4A663-5CA5-4FC6-A83A-6A896DB2020A}" type="slidenum">
              <a:rPr lang="en-IN" smtClean="0"/>
              <a:t>‹#›</a:t>
            </a:fld>
            <a:endParaRPr lang="en-IN"/>
          </a:p>
        </p:txBody>
      </p:sp>
    </p:spTree>
    <p:extLst>
      <p:ext uri="{BB962C8B-B14F-4D97-AF65-F5344CB8AC3E}">
        <p14:creationId xmlns:p14="http://schemas.microsoft.com/office/powerpoint/2010/main" val="892457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04A663-5CA5-4FC6-A83A-6A896DB2020A}" type="slidenum">
              <a:rPr lang="en-IN" smtClean="0"/>
              <a:t>4</a:t>
            </a:fld>
            <a:endParaRPr lang="en-IN"/>
          </a:p>
        </p:txBody>
      </p:sp>
    </p:spTree>
    <p:extLst>
      <p:ext uri="{BB962C8B-B14F-4D97-AF65-F5344CB8AC3E}">
        <p14:creationId xmlns:p14="http://schemas.microsoft.com/office/powerpoint/2010/main" val="1657266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04A663-5CA5-4FC6-A83A-6A896DB2020A}" type="slidenum">
              <a:rPr lang="en-IN" smtClean="0"/>
              <a:t>5</a:t>
            </a:fld>
            <a:endParaRPr lang="en-IN"/>
          </a:p>
        </p:txBody>
      </p:sp>
    </p:spTree>
    <p:extLst>
      <p:ext uri="{BB962C8B-B14F-4D97-AF65-F5344CB8AC3E}">
        <p14:creationId xmlns:p14="http://schemas.microsoft.com/office/powerpoint/2010/main" val="320487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AE19-BA4C-4428-AF85-0F32A2460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A9C362-398B-4234-BBAF-1C55A8B77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C57698-E43E-434C-B0C5-DA6578D6D906}"/>
              </a:ext>
            </a:extLst>
          </p:cNvPr>
          <p:cNvSpPr>
            <a:spLocks noGrp="1"/>
          </p:cNvSpPr>
          <p:nvPr>
            <p:ph type="dt" sz="half" idx="10"/>
          </p:nvPr>
        </p:nvSpPr>
        <p:spPr/>
        <p:txBody>
          <a:bodyPr/>
          <a:lstStyle/>
          <a:p>
            <a:fld id="{ED0AB566-3BBC-4EF6-AD48-1761D38EFA84}" type="datetimeFigureOut">
              <a:rPr lang="en-IN" smtClean="0"/>
              <a:t>12-08-2020</a:t>
            </a:fld>
            <a:endParaRPr lang="en-IN"/>
          </a:p>
        </p:txBody>
      </p:sp>
      <p:sp>
        <p:nvSpPr>
          <p:cNvPr id="5" name="Footer Placeholder 4">
            <a:extLst>
              <a:ext uri="{FF2B5EF4-FFF2-40B4-BE49-F238E27FC236}">
                <a16:creationId xmlns:a16="http://schemas.microsoft.com/office/drawing/2014/main" id="{339BF8E4-E818-44D5-BA67-FEF7499507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DCB31-BD44-4D24-AFD9-2334D07EA3C4}"/>
              </a:ext>
            </a:extLst>
          </p:cNvPr>
          <p:cNvSpPr>
            <a:spLocks noGrp="1"/>
          </p:cNvSpPr>
          <p:nvPr>
            <p:ph type="sldNum" sz="quarter" idx="12"/>
          </p:nvPr>
        </p:nvSpPr>
        <p:spPr/>
        <p:txBody>
          <a:bodyPr/>
          <a:lstStyle/>
          <a:p>
            <a:fld id="{461CE87D-60BB-43C0-B2EE-14B7C5A101B5}" type="slidenum">
              <a:rPr lang="en-IN" smtClean="0"/>
              <a:t>‹#›</a:t>
            </a:fld>
            <a:endParaRPr lang="en-IN"/>
          </a:p>
        </p:txBody>
      </p:sp>
    </p:spTree>
    <p:extLst>
      <p:ext uri="{BB962C8B-B14F-4D97-AF65-F5344CB8AC3E}">
        <p14:creationId xmlns:p14="http://schemas.microsoft.com/office/powerpoint/2010/main" val="12846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6E8A-387F-44C6-B416-4A01E57256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376C47-E4B9-4B2D-8FDF-4774A38EC7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D5889A-CD98-440B-96DA-12266795D016}"/>
              </a:ext>
            </a:extLst>
          </p:cNvPr>
          <p:cNvSpPr>
            <a:spLocks noGrp="1"/>
          </p:cNvSpPr>
          <p:nvPr>
            <p:ph type="dt" sz="half" idx="10"/>
          </p:nvPr>
        </p:nvSpPr>
        <p:spPr/>
        <p:txBody>
          <a:bodyPr/>
          <a:lstStyle/>
          <a:p>
            <a:fld id="{ED0AB566-3BBC-4EF6-AD48-1761D38EFA84}" type="datetimeFigureOut">
              <a:rPr lang="en-IN" smtClean="0"/>
              <a:t>12-08-2020</a:t>
            </a:fld>
            <a:endParaRPr lang="en-IN"/>
          </a:p>
        </p:txBody>
      </p:sp>
      <p:sp>
        <p:nvSpPr>
          <p:cNvPr id="5" name="Footer Placeholder 4">
            <a:extLst>
              <a:ext uri="{FF2B5EF4-FFF2-40B4-BE49-F238E27FC236}">
                <a16:creationId xmlns:a16="http://schemas.microsoft.com/office/drawing/2014/main" id="{ED718D56-3ECB-483D-A9F0-C17C50BFD2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58021-FD2A-4FFD-ACBF-B056760C74FD}"/>
              </a:ext>
            </a:extLst>
          </p:cNvPr>
          <p:cNvSpPr>
            <a:spLocks noGrp="1"/>
          </p:cNvSpPr>
          <p:nvPr>
            <p:ph type="sldNum" sz="quarter" idx="12"/>
          </p:nvPr>
        </p:nvSpPr>
        <p:spPr/>
        <p:txBody>
          <a:bodyPr/>
          <a:lstStyle/>
          <a:p>
            <a:fld id="{461CE87D-60BB-43C0-B2EE-14B7C5A101B5}" type="slidenum">
              <a:rPr lang="en-IN" smtClean="0"/>
              <a:t>‹#›</a:t>
            </a:fld>
            <a:endParaRPr lang="en-IN"/>
          </a:p>
        </p:txBody>
      </p:sp>
    </p:spTree>
    <p:extLst>
      <p:ext uri="{BB962C8B-B14F-4D97-AF65-F5344CB8AC3E}">
        <p14:creationId xmlns:p14="http://schemas.microsoft.com/office/powerpoint/2010/main" val="85027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16E369-21B7-4534-AEC8-0A76F76AFD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B52D25-53FE-426A-8C35-18A16DEF10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10DE44-E7F5-40B0-A0C2-FFEE1DE0F141}"/>
              </a:ext>
            </a:extLst>
          </p:cNvPr>
          <p:cNvSpPr>
            <a:spLocks noGrp="1"/>
          </p:cNvSpPr>
          <p:nvPr>
            <p:ph type="dt" sz="half" idx="10"/>
          </p:nvPr>
        </p:nvSpPr>
        <p:spPr/>
        <p:txBody>
          <a:bodyPr/>
          <a:lstStyle/>
          <a:p>
            <a:fld id="{ED0AB566-3BBC-4EF6-AD48-1761D38EFA84}" type="datetimeFigureOut">
              <a:rPr lang="en-IN" smtClean="0"/>
              <a:t>12-08-2020</a:t>
            </a:fld>
            <a:endParaRPr lang="en-IN"/>
          </a:p>
        </p:txBody>
      </p:sp>
      <p:sp>
        <p:nvSpPr>
          <p:cNvPr id="5" name="Footer Placeholder 4">
            <a:extLst>
              <a:ext uri="{FF2B5EF4-FFF2-40B4-BE49-F238E27FC236}">
                <a16:creationId xmlns:a16="http://schemas.microsoft.com/office/drawing/2014/main" id="{B69D6443-7087-47BB-BE6A-8BE89CE30C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2D4AC-7501-4DEF-9594-261520A66EB6}"/>
              </a:ext>
            </a:extLst>
          </p:cNvPr>
          <p:cNvSpPr>
            <a:spLocks noGrp="1"/>
          </p:cNvSpPr>
          <p:nvPr>
            <p:ph type="sldNum" sz="quarter" idx="12"/>
          </p:nvPr>
        </p:nvSpPr>
        <p:spPr/>
        <p:txBody>
          <a:bodyPr/>
          <a:lstStyle/>
          <a:p>
            <a:fld id="{461CE87D-60BB-43C0-B2EE-14B7C5A101B5}" type="slidenum">
              <a:rPr lang="en-IN" smtClean="0"/>
              <a:t>‹#›</a:t>
            </a:fld>
            <a:endParaRPr lang="en-IN"/>
          </a:p>
        </p:txBody>
      </p:sp>
    </p:spTree>
    <p:extLst>
      <p:ext uri="{BB962C8B-B14F-4D97-AF65-F5344CB8AC3E}">
        <p14:creationId xmlns:p14="http://schemas.microsoft.com/office/powerpoint/2010/main" val="33822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A3B469-3CC5-4340-A2F5-2173F853A63E}"/>
              </a:ext>
            </a:extLst>
          </p:cNvPr>
          <p:cNvSpPr/>
          <p:nvPr userDrawn="1"/>
        </p:nvSpPr>
        <p:spPr>
          <a:xfrm>
            <a:off x="0" y="1"/>
            <a:ext cx="12192000" cy="6858000"/>
          </a:xfrm>
          <a:prstGeom prst="rect">
            <a:avLst/>
          </a:prstGeom>
          <a:ln>
            <a:noFill/>
          </a:ln>
          <a:effectLst>
            <a:outerShdw blurRad="635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340DBCF-7DA1-4DE8-AD8F-F978D946F82D}"/>
              </a:ext>
            </a:extLst>
          </p:cNvPr>
          <p:cNvSpPr/>
          <p:nvPr userDrawn="1"/>
        </p:nvSpPr>
        <p:spPr>
          <a:xfrm>
            <a:off x="205154" y="163208"/>
            <a:ext cx="11781692" cy="6531586"/>
          </a:xfrm>
          <a:prstGeom prst="rect">
            <a:avLst/>
          </a:prstGeom>
          <a:solidFill>
            <a:schemeClr val="bg1"/>
          </a:solidFill>
          <a:ln>
            <a:noFill/>
          </a:ln>
          <a:effectLst>
            <a:innerShdw blurRad="127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425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0DCD-845B-4D45-9ADA-16F3B282B5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E907E5-9D28-4864-8F6E-0FCC0B1BC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15FED-660B-488A-9992-86BCE0E11678}"/>
              </a:ext>
            </a:extLst>
          </p:cNvPr>
          <p:cNvSpPr>
            <a:spLocks noGrp="1"/>
          </p:cNvSpPr>
          <p:nvPr>
            <p:ph type="dt" sz="half" idx="10"/>
          </p:nvPr>
        </p:nvSpPr>
        <p:spPr/>
        <p:txBody>
          <a:bodyPr/>
          <a:lstStyle/>
          <a:p>
            <a:fld id="{ED0AB566-3BBC-4EF6-AD48-1761D38EFA84}" type="datetimeFigureOut">
              <a:rPr lang="en-IN" smtClean="0"/>
              <a:t>12-08-2020</a:t>
            </a:fld>
            <a:endParaRPr lang="en-IN"/>
          </a:p>
        </p:txBody>
      </p:sp>
      <p:sp>
        <p:nvSpPr>
          <p:cNvPr id="5" name="Footer Placeholder 4">
            <a:extLst>
              <a:ext uri="{FF2B5EF4-FFF2-40B4-BE49-F238E27FC236}">
                <a16:creationId xmlns:a16="http://schemas.microsoft.com/office/drawing/2014/main" id="{D3C4CEAF-381B-48D3-B3CF-63710B326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92DE3-722A-43E1-B01B-DBF4CC9B31F0}"/>
              </a:ext>
            </a:extLst>
          </p:cNvPr>
          <p:cNvSpPr>
            <a:spLocks noGrp="1"/>
          </p:cNvSpPr>
          <p:nvPr>
            <p:ph type="sldNum" sz="quarter" idx="12"/>
          </p:nvPr>
        </p:nvSpPr>
        <p:spPr/>
        <p:txBody>
          <a:bodyPr/>
          <a:lstStyle/>
          <a:p>
            <a:fld id="{461CE87D-60BB-43C0-B2EE-14B7C5A101B5}" type="slidenum">
              <a:rPr lang="en-IN" smtClean="0"/>
              <a:t>‹#›</a:t>
            </a:fld>
            <a:endParaRPr lang="en-IN"/>
          </a:p>
        </p:txBody>
      </p:sp>
    </p:spTree>
    <p:extLst>
      <p:ext uri="{BB962C8B-B14F-4D97-AF65-F5344CB8AC3E}">
        <p14:creationId xmlns:p14="http://schemas.microsoft.com/office/powerpoint/2010/main" val="370932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6285-5BDB-4004-A9BE-7B5754C4B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FD2E8B-A801-47AC-8697-A74416D44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9921A-BFE7-495E-9904-DD8E48016417}"/>
              </a:ext>
            </a:extLst>
          </p:cNvPr>
          <p:cNvSpPr>
            <a:spLocks noGrp="1"/>
          </p:cNvSpPr>
          <p:nvPr>
            <p:ph type="dt" sz="half" idx="10"/>
          </p:nvPr>
        </p:nvSpPr>
        <p:spPr/>
        <p:txBody>
          <a:bodyPr/>
          <a:lstStyle/>
          <a:p>
            <a:fld id="{ED0AB566-3BBC-4EF6-AD48-1761D38EFA84}" type="datetimeFigureOut">
              <a:rPr lang="en-IN" smtClean="0"/>
              <a:t>12-08-2020</a:t>
            </a:fld>
            <a:endParaRPr lang="en-IN"/>
          </a:p>
        </p:txBody>
      </p:sp>
      <p:sp>
        <p:nvSpPr>
          <p:cNvPr id="5" name="Footer Placeholder 4">
            <a:extLst>
              <a:ext uri="{FF2B5EF4-FFF2-40B4-BE49-F238E27FC236}">
                <a16:creationId xmlns:a16="http://schemas.microsoft.com/office/drawing/2014/main" id="{C81BEBF4-BABF-45DF-AEA0-BBADC6491F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E20D0-3198-4251-8248-EB3E84DC3A11}"/>
              </a:ext>
            </a:extLst>
          </p:cNvPr>
          <p:cNvSpPr>
            <a:spLocks noGrp="1"/>
          </p:cNvSpPr>
          <p:nvPr>
            <p:ph type="sldNum" sz="quarter" idx="12"/>
          </p:nvPr>
        </p:nvSpPr>
        <p:spPr/>
        <p:txBody>
          <a:bodyPr/>
          <a:lstStyle/>
          <a:p>
            <a:fld id="{461CE87D-60BB-43C0-B2EE-14B7C5A101B5}" type="slidenum">
              <a:rPr lang="en-IN" smtClean="0"/>
              <a:t>‹#›</a:t>
            </a:fld>
            <a:endParaRPr lang="en-IN"/>
          </a:p>
        </p:txBody>
      </p:sp>
    </p:spTree>
    <p:extLst>
      <p:ext uri="{BB962C8B-B14F-4D97-AF65-F5344CB8AC3E}">
        <p14:creationId xmlns:p14="http://schemas.microsoft.com/office/powerpoint/2010/main" val="125631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643D-DD7F-4775-8B1D-715F0B3DD7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B93034-89E7-45B3-9E23-C030EFCD99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95FF88-E008-46D5-89B0-A3632A9149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E1A0D5-440D-47F7-B640-0EF92848EAB3}"/>
              </a:ext>
            </a:extLst>
          </p:cNvPr>
          <p:cNvSpPr>
            <a:spLocks noGrp="1"/>
          </p:cNvSpPr>
          <p:nvPr>
            <p:ph type="dt" sz="half" idx="10"/>
          </p:nvPr>
        </p:nvSpPr>
        <p:spPr/>
        <p:txBody>
          <a:bodyPr/>
          <a:lstStyle/>
          <a:p>
            <a:fld id="{ED0AB566-3BBC-4EF6-AD48-1761D38EFA84}" type="datetimeFigureOut">
              <a:rPr lang="en-IN" smtClean="0"/>
              <a:t>12-08-2020</a:t>
            </a:fld>
            <a:endParaRPr lang="en-IN"/>
          </a:p>
        </p:txBody>
      </p:sp>
      <p:sp>
        <p:nvSpPr>
          <p:cNvPr id="6" name="Footer Placeholder 5">
            <a:extLst>
              <a:ext uri="{FF2B5EF4-FFF2-40B4-BE49-F238E27FC236}">
                <a16:creationId xmlns:a16="http://schemas.microsoft.com/office/drawing/2014/main" id="{209CD3C5-C144-4FEE-9CC5-0FE0132D3A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9249AB-DFEB-4FE7-8154-87BAED366C66}"/>
              </a:ext>
            </a:extLst>
          </p:cNvPr>
          <p:cNvSpPr>
            <a:spLocks noGrp="1"/>
          </p:cNvSpPr>
          <p:nvPr>
            <p:ph type="sldNum" sz="quarter" idx="12"/>
          </p:nvPr>
        </p:nvSpPr>
        <p:spPr/>
        <p:txBody>
          <a:bodyPr/>
          <a:lstStyle/>
          <a:p>
            <a:fld id="{461CE87D-60BB-43C0-B2EE-14B7C5A101B5}" type="slidenum">
              <a:rPr lang="en-IN" smtClean="0"/>
              <a:t>‹#›</a:t>
            </a:fld>
            <a:endParaRPr lang="en-IN"/>
          </a:p>
        </p:txBody>
      </p:sp>
    </p:spTree>
    <p:extLst>
      <p:ext uri="{BB962C8B-B14F-4D97-AF65-F5344CB8AC3E}">
        <p14:creationId xmlns:p14="http://schemas.microsoft.com/office/powerpoint/2010/main" val="291859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7F8D-8C4B-4038-AB22-683952EA80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AF8AE7-E105-4A6F-9AC1-20A3C9781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3AC56B-0B49-493C-846D-708410798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470825-23AD-480B-AB66-25429F509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73CC79-ECCE-4374-85E0-D20620AA27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E992BB-037F-4C68-9D74-537632F7DDF5}"/>
              </a:ext>
            </a:extLst>
          </p:cNvPr>
          <p:cNvSpPr>
            <a:spLocks noGrp="1"/>
          </p:cNvSpPr>
          <p:nvPr>
            <p:ph type="dt" sz="half" idx="10"/>
          </p:nvPr>
        </p:nvSpPr>
        <p:spPr/>
        <p:txBody>
          <a:bodyPr/>
          <a:lstStyle/>
          <a:p>
            <a:fld id="{ED0AB566-3BBC-4EF6-AD48-1761D38EFA84}" type="datetimeFigureOut">
              <a:rPr lang="en-IN" smtClean="0"/>
              <a:t>12-08-2020</a:t>
            </a:fld>
            <a:endParaRPr lang="en-IN"/>
          </a:p>
        </p:txBody>
      </p:sp>
      <p:sp>
        <p:nvSpPr>
          <p:cNvPr id="8" name="Footer Placeholder 7">
            <a:extLst>
              <a:ext uri="{FF2B5EF4-FFF2-40B4-BE49-F238E27FC236}">
                <a16:creationId xmlns:a16="http://schemas.microsoft.com/office/drawing/2014/main" id="{F4897F5C-802C-49CD-893A-F1DDF92F88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56099C-2201-4042-B3A5-5CC6E1A8FDE7}"/>
              </a:ext>
            </a:extLst>
          </p:cNvPr>
          <p:cNvSpPr>
            <a:spLocks noGrp="1"/>
          </p:cNvSpPr>
          <p:nvPr>
            <p:ph type="sldNum" sz="quarter" idx="12"/>
          </p:nvPr>
        </p:nvSpPr>
        <p:spPr/>
        <p:txBody>
          <a:bodyPr/>
          <a:lstStyle/>
          <a:p>
            <a:fld id="{461CE87D-60BB-43C0-B2EE-14B7C5A101B5}" type="slidenum">
              <a:rPr lang="en-IN" smtClean="0"/>
              <a:t>‹#›</a:t>
            </a:fld>
            <a:endParaRPr lang="en-IN"/>
          </a:p>
        </p:txBody>
      </p:sp>
    </p:spTree>
    <p:extLst>
      <p:ext uri="{BB962C8B-B14F-4D97-AF65-F5344CB8AC3E}">
        <p14:creationId xmlns:p14="http://schemas.microsoft.com/office/powerpoint/2010/main" val="350462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18BD-84F8-46CB-A712-338F26CBDB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BA952E-33BE-4076-B4DF-B822052BB700}"/>
              </a:ext>
            </a:extLst>
          </p:cNvPr>
          <p:cNvSpPr>
            <a:spLocks noGrp="1"/>
          </p:cNvSpPr>
          <p:nvPr>
            <p:ph type="dt" sz="half" idx="10"/>
          </p:nvPr>
        </p:nvSpPr>
        <p:spPr/>
        <p:txBody>
          <a:bodyPr/>
          <a:lstStyle/>
          <a:p>
            <a:fld id="{ED0AB566-3BBC-4EF6-AD48-1761D38EFA84}" type="datetimeFigureOut">
              <a:rPr lang="en-IN" smtClean="0"/>
              <a:t>12-08-2020</a:t>
            </a:fld>
            <a:endParaRPr lang="en-IN"/>
          </a:p>
        </p:txBody>
      </p:sp>
      <p:sp>
        <p:nvSpPr>
          <p:cNvPr id="4" name="Footer Placeholder 3">
            <a:extLst>
              <a:ext uri="{FF2B5EF4-FFF2-40B4-BE49-F238E27FC236}">
                <a16:creationId xmlns:a16="http://schemas.microsoft.com/office/drawing/2014/main" id="{D4641E27-0344-49B3-A7DE-0499710236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A5F10B-07E1-492B-936E-D266E9F44752}"/>
              </a:ext>
            </a:extLst>
          </p:cNvPr>
          <p:cNvSpPr>
            <a:spLocks noGrp="1"/>
          </p:cNvSpPr>
          <p:nvPr>
            <p:ph type="sldNum" sz="quarter" idx="12"/>
          </p:nvPr>
        </p:nvSpPr>
        <p:spPr/>
        <p:txBody>
          <a:bodyPr/>
          <a:lstStyle/>
          <a:p>
            <a:fld id="{461CE87D-60BB-43C0-B2EE-14B7C5A101B5}" type="slidenum">
              <a:rPr lang="en-IN" smtClean="0"/>
              <a:t>‹#›</a:t>
            </a:fld>
            <a:endParaRPr lang="en-IN"/>
          </a:p>
        </p:txBody>
      </p:sp>
    </p:spTree>
    <p:extLst>
      <p:ext uri="{BB962C8B-B14F-4D97-AF65-F5344CB8AC3E}">
        <p14:creationId xmlns:p14="http://schemas.microsoft.com/office/powerpoint/2010/main" val="376246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BDB45-8D60-4652-9848-691E72ED0FE4}"/>
              </a:ext>
            </a:extLst>
          </p:cNvPr>
          <p:cNvSpPr>
            <a:spLocks noGrp="1"/>
          </p:cNvSpPr>
          <p:nvPr>
            <p:ph type="dt" sz="half" idx="10"/>
          </p:nvPr>
        </p:nvSpPr>
        <p:spPr/>
        <p:txBody>
          <a:bodyPr/>
          <a:lstStyle/>
          <a:p>
            <a:fld id="{ED0AB566-3BBC-4EF6-AD48-1761D38EFA84}" type="datetimeFigureOut">
              <a:rPr lang="en-IN" smtClean="0"/>
              <a:t>12-08-2020</a:t>
            </a:fld>
            <a:endParaRPr lang="en-IN"/>
          </a:p>
        </p:txBody>
      </p:sp>
      <p:sp>
        <p:nvSpPr>
          <p:cNvPr id="3" name="Footer Placeholder 2">
            <a:extLst>
              <a:ext uri="{FF2B5EF4-FFF2-40B4-BE49-F238E27FC236}">
                <a16:creationId xmlns:a16="http://schemas.microsoft.com/office/drawing/2014/main" id="{92C0F7EB-F7A8-41DB-8159-D0138629E2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F3F015-F90F-4CC3-81F4-B97F7EE8150C}"/>
              </a:ext>
            </a:extLst>
          </p:cNvPr>
          <p:cNvSpPr>
            <a:spLocks noGrp="1"/>
          </p:cNvSpPr>
          <p:nvPr>
            <p:ph type="sldNum" sz="quarter" idx="12"/>
          </p:nvPr>
        </p:nvSpPr>
        <p:spPr/>
        <p:txBody>
          <a:bodyPr/>
          <a:lstStyle/>
          <a:p>
            <a:fld id="{461CE87D-60BB-43C0-B2EE-14B7C5A101B5}" type="slidenum">
              <a:rPr lang="en-IN" smtClean="0"/>
              <a:t>‹#›</a:t>
            </a:fld>
            <a:endParaRPr lang="en-IN"/>
          </a:p>
        </p:txBody>
      </p:sp>
    </p:spTree>
    <p:extLst>
      <p:ext uri="{BB962C8B-B14F-4D97-AF65-F5344CB8AC3E}">
        <p14:creationId xmlns:p14="http://schemas.microsoft.com/office/powerpoint/2010/main" val="201047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7B7C-69D4-4918-BEAA-30D85B02A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CCD9CB-9BE6-4EFB-A842-FA338153F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2EF45E-9631-42D0-9F8B-6C5DD21F4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4D2B3-779C-44B8-B2A9-08B7C40CAD9F}"/>
              </a:ext>
            </a:extLst>
          </p:cNvPr>
          <p:cNvSpPr>
            <a:spLocks noGrp="1"/>
          </p:cNvSpPr>
          <p:nvPr>
            <p:ph type="dt" sz="half" idx="10"/>
          </p:nvPr>
        </p:nvSpPr>
        <p:spPr/>
        <p:txBody>
          <a:bodyPr/>
          <a:lstStyle/>
          <a:p>
            <a:fld id="{ED0AB566-3BBC-4EF6-AD48-1761D38EFA84}" type="datetimeFigureOut">
              <a:rPr lang="en-IN" smtClean="0"/>
              <a:t>12-08-2020</a:t>
            </a:fld>
            <a:endParaRPr lang="en-IN"/>
          </a:p>
        </p:txBody>
      </p:sp>
      <p:sp>
        <p:nvSpPr>
          <p:cNvPr id="6" name="Footer Placeholder 5">
            <a:extLst>
              <a:ext uri="{FF2B5EF4-FFF2-40B4-BE49-F238E27FC236}">
                <a16:creationId xmlns:a16="http://schemas.microsoft.com/office/drawing/2014/main" id="{83D3635D-FDB8-451F-BAF8-38EDE56A07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464EC8-CE17-4FA0-B91F-474086EFD069}"/>
              </a:ext>
            </a:extLst>
          </p:cNvPr>
          <p:cNvSpPr>
            <a:spLocks noGrp="1"/>
          </p:cNvSpPr>
          <p:nvPr>
            <p:ph type="sldNum" sz="quarter" idx="12"/>
          </p:nvPr>
        </p:nvSpPr>
        <p:spPr/>
        <p:txBody>
          <a:bodyPr/>
          <a:lstStyle/>
          <a:p>
            <a:fld id="{461CE87D-60BB-43C0-B2EE-14B7C5A101B5}" type="slidenum">
              <a:rPr lang="en-IN" smtClean="0"/>
              <a:t>‹#›</a:t>
            </a:fld>
            <a:endParaRPr lang="en-IN"/>
          </a:p>
        </p:txBody>
      </p:sp>
    </p:spTree>
    <p:extLst>
      <p:ext uri="{BB962C8B-B14F-4D97-AF65-F5344CB8AC3E}">
        <p14:creationId xmlns:p14="http://schemas.microsoft.com/office/powerpoint/2010/main" val="119006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213D-6210-4506-BDE6-4CFE77607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515062-61EC-41E7-976C-93745A736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80417D-0B0A-47B9-8EC9-D308AC348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1394-A4BA-44BA-85ED-3CA36D285F4B}"/>
              </a:ext>
            </a:extLst>
          </p:cNvPr>
          <p:cNvSpPr>
            <a:spLocks noGrp="1"/>
          </p:cNvSpPr>
          <p:nvPr>
            <p:ph type="dt" sz="half" idx="10"/>
          </p:nvPr>
        </p:nvSpPr>
        <p:spPr/>
        <p:txBody>
          <a:bodyPr/>
          <a:lstStyle/>
          <a:p>
            <a:fld id="{ED0AB566-3BBC-4EF6-AD48-1761D38EFA84}" type="datetimeFigureOut">
              <a:rPr lang="en-IN" smtClean="0"/>
              <a:t>12-08-2020</a:t>
            </a:fld>
            <a:endParaRPr lang="en-IN"/>
          </a:p>
        </p:txBody>
      </p:sp>
      <p:sp>
        <p:nvSpPr>
          <p:cNvPr id="6" name="Footer Placeholder 5">
            <a:extLst>
              <a:ext uri="{FF2B5EF4-FFF2-40B4-BE49-F238E27FC236}">
                <a16:creationId xmlns:a16="http://schemas.microsoft.com/office/drawing/2014/main" id="{4833E85E-9A9F-4A64-84F0-4E05C87210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1B78AD-C58B-4471-BE88-0DF3FB81FDE4}"/>
              </a:ext>
            </a:extLst>
          </p:cNvPr>
          <p:cNvSpPr>
            <a:spLocks noGrp="1"/>
          </p:cNvSpPr>
          <p:nvPr>
            <p:ph type="sldNum" sz="quarter" idx="12"/>
          </p:nvPr>
        </p:nvSpPr>
        <p:spPr/>
        <p:txBody>
          <a:bodyPr/>
          <a:lstStyle/>
          <a:p>
            <a:fld id="{461CE87D-60BB-43C0-B2EE-14B7C5A101B5}" type="slidenum">
              <a:rPr lang="en-IN" smtClean="0"/>
              <a:t>‹#›</a:t>
            </a:fld>
            <a:endParaRPr lang="en-IN"/>
          </a:p>
        </p:txBody>
      </p:sp>
    </p:spTree>
    <p:extLst>
      <p:ext uri="{BB962C8B-B14F-4D97-AF65-F5344CB8AC3E}">
        <p14:creationId xmlns:p14="http://schemas.microsoft.com/office/powerpoint/2010/main" val="1813331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BAFEFB-5995-4CE6-8293-878CADE73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42A7BD-E7D3-406D-B98D-044F621BF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E5B895-6DF2-4BE0-A031-D6EA8882B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AB566-3BBC-4EF6-AD48-1761D38EFA84}" type="datetimeFigureOut">
              <a:rPr lang="en-IN" smtClean="0"/>
              <a:t>12-08-2020</a:t>
            </a:fld>
            <a:endParaRPr lang="en-IN"/>
          </a:p>
        </p:txBody>
      </p:sp>
      <p:sp>
        <p:nvSpPr>
          <p:cNvPr id="5" name="Footer Placeholder 4">
            <a:extLst>
              <a:ext uri="{FF2B5EF4-FFF2-40B4-BE49-F238E27FC236}">
                <a16:creationId xmlns:a16="http://schemas.microsoft.com/office/drawing/2014/main" id="{AC38D104-D8FA-40D3-A595-6FEE412BC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29FB99-0F7D-4595-97A8-5CAA9180FA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CE87D-60BB-43C0-B2EE-14B7C5A101B5}" type="slidenum">
              <a:rPr lang="en-IN" smtClean="0"/>
              <a:t>‹#›</a:t>
            </a:fld>
            <a:endParaRPr lang="en-IN"/>
          </a:p>
        </p:txBody>
      </p:sp>
    </p:spTree>
    <p:extLst>
      <p:ext uri="{BB962C8B-B14F-4D97-AF65-F5344CB8AC3E}">
        <p14:creationId xmlns:p14="http://schemas.microsoft.com/office/powerpoint/2010/main" val="141661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44E580D-02A2-4E6D-88FA-4BF712DD592E}"/>
              </a:ext>
            </a:extLst>
          </p:cNvPr>
          <p:cNvSpPr/>
          <p:nvPr/>
        </p:nvSpPr>
        <p:spPr>
          <a:xfrm>
            <a:off x="0" y="-21442"/>
            <a:ext cx="5024284" cy="6879440"/>
          </a:xfrm>
          <a:prstGeom prst="rect">
            <a:avLst/>
          </a:prstGeom>
          <a:solidFill>
            <a:schemeClr val="accent4"/>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885BACF9-FCC2-4E85-9BE8-445C5CCE9346}"/>
              </a:ext>
            </a:extLst>
          </p:cNvPr>
          <p:cNvSpPr txBox="1"/>
          <p:nvPr/>
        </p:nvSpPr>
        <p:spPr>
          <a:xfrm rot="16200000">
            <a:off x="-441856" y="3842707"/>
            <a:ext cx="5020019" cy="830997"/>
          </a:xfrm>
          <a:prstGeom prst="rect">
            <a:avLst/>
          </a:prstGeom>
          <a:noFill/>
        </p:spPr>
        <p:txBody>
          <a:bodyPr wrap="square" rtlCol="0">
            <a:spAutoFit/>
          </a:bodyPr>
          <a:lstStyle/>
          <a:p>
            <a:r>
              <a:rPr lang="en-US" sz="4800" dirty="0">
                <a:solidFill>
                  <a:schemeClr val="bg1"/>
                </a:solidFill>
                <a:highlight>
                  <a:srgbClr val="00FF00"/>
                </a:highlight>
                <a:latin typeface="abeatbyKai" panose="00000400000000000000" pitchFamily="50" charset="0"/>
              </a:rPr>
              <a:t>Promax Chairs</a:t>
            </a:r>
            <a:endParaRPr lang="en-IN" sz="4800" dirty="0">
              <a:solidFill>
                <a:schemeClr val="bg1"/>
              </a:solidFill>
              <a:highlight>
                <a:srgbClr val="00FF00"/>
              </a:highlight>
              <a:latin typeface="abeatbyKai" panose="00000400000000000000" pitchFamily="50" charset="0"/>
            </a:endParaRPr>
          </a:p>
        </p:txBody>
      </p:sp>
      <p:pic>
        <p:nvPicPr>
          <p:cNvPr id="22" name="Picture 21">
            <a:extLst>
              <a:ext uri="{FF2B5EF4-FFF2-40B4-BE49-F238E27FC236}">
                <a16:creationId xmlns:a16="http://schemas.microsoft.com/office/drawing/2014/main" id="{E1A64E63-4E24-4EE4-A70F-93FE80DD4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065" y="540394"/>
            <a:ext cx="5798198" cy="6327654"/>
          </a:xfrm>
          <a:prstGeom prst="rect">
            <a:avLst/>
          </a:prstGeom>
        </p:spPr>
      </p:pic>
      <p:sp>
        <p:nvSpPr>
          <p:cNvPr id="23" name="TextBox 22">
            <a:extLst>
              <a:ext uri="{FF2B5EF4-FFF2-40B4-BE49-F238E27FC236}">
                <a16:creationId xmlns:a16="http://schemas.microsoft.com/office/drawing/2014/main" id="{C9063D66-75E9-497F-820A-AFFDF116677D}"/>
              </a:ext>
            </a:extLst>
          </p:cNvPr>
          <p:cNvSpPr txBox="1"/>
          <p:nvPr/>
        </p:nvSpPr>
        <p:spPr>
          <a:xfrm>
            <a:off x="7927457" y="811109"/>
            <a:ext cx="4099728" cy="1323439"/>
          </a:xfrm>
          <a:prstGeom prst="rect">
            <a:avLst/>
          </a:prstGeom>
          <a:noFill/>
        </p:spPr>
        <p:txBody>
          <a:bodyPr wrap="square" rtlCol="0">
            <a:spAutoFit/>
          </a:bodyPr>
          <a:lstStyle/>
          <a:p>
            <a:pPr algn="r"/>
            <a:r>
              <a:rPr lang="en-US" sz="4000" dirty="0">
                <a:latin typeface="abeatbyKai" panose="00000400000000000000" pitchFamily="50" charset="0"/>
              </a:rPr>
              <a:t>We are the </a:t>
            </a:r>
            <a:r>
              <a:rPr lang="en-US" sz="4000" dirty="0">
                <a:solidFill>
                  <a:schemeClr val="accent4"/>
                </a:solidFill>
                <a:latin typeface="abeatbyKai" panose="00000400000000000000" pitchFamily="50" charset="0"/>
              </a:rPr>
              <a:t>creative one.</a:t>
            </a:r>
            <a:endParaRPr lang="en-IN" sz="4000" dirty="0">
              <a:solidFill>
                <a:schemeClr val="accent4"/>
              </a:solidFill>
              <a:latin typeface="abeatbyKai" panose="00000400000000000000" pitchFamily="50" charset="0"/>
            </a:endParaRPr>
          </a:p>
        </p:txBody>
      </p:sp>
      <p:sp>
        <p:nvSpPr>
          <p:cNvPr id="24" name="TextBox 23">
            <a:extLst>
              <a:ext uri="{FF2B5EF4-FFF2-40B4-BE49-F238E27FC236}">
                <a16:creationId xmlns:a16="http://schemas.microsoft.com/office/drawing/2014/main" id="{8423E587-FD25-47DD-B85D-5267040CFED0}"/>
              </a:ext>
            </a:extLst>
          </p:cNvPr>
          <p:cNvSpPr txBox="1"/>
          <p:nvPr/>
        </p:nvSpPr>
        <p:spPr>
          <a:xfrm>
            <a:off x="7842047" y="2134548"/>
            <a:ext cx="4270548" cy="4247317"/>
          </a:xfrm>
          <a:prstGeom prst="rect">
            <a:avLst/>
          </a:prstGeom>
          <a:noFill/>
        </p:spPr>
        <p:txBody>
          <a:bodyPr wrap="square" rtlCol="0">
            <a:spAutoFit/>
          </a:bodyPr>
          <a:lstStyle/>
          <a:p>
            <a:r>
              <a:rPr lang="en-US" b="0" i="0" dirty="0">
                <a:solidFill>
                  <a:srgbClr val="333333"/>
                </a:solidFill>
                <a:effectLst/>
                <a:latin typeface="abeatbyKai" panose="00000400000000000000" pitchFamily="50" charset="0"/>
              </a:rPr>
              <a:t>Promax came into to existence with its range of artistically crafted Chairs in the heart of Bangalore. Being a perfectionist our self, we manufacture chairs of ample varieties which are icons on its own terms. Our vision to move along with the latest trends has made us what we are now. We thrive on innovation. Our collections are exquisite and serves the purpose to fullest. Give a completely new outlook to your space with our finest collection of chairs.</a:t>
            </a:r>
            <a:r>
              <a:rPr lang="en-US" dirty="0">
                <a:latin typeface="abeatbyKai" panose="00000400000000000000" pitchFamily="50" charset="0"/>
              </a:rPr>
              <a:t> </a:t>
            </a:r>
            <a:endParaRPr lang="en-IN" dirty="0">
              <a:latin typeface="abeatbyKai" panose="00000400000000000000" pitchFamily="50" charset="0"/>
            </a:endParaRPr>
          </a:p>
        </p:txBody>
      </p:sp>
    </p:spTree>
    <p:extLst>
      <p:ext uri="{BB962C8B-B14F-4D97-AF65-F5344CB8AC3E}">
        <p14:creationId xmlns:p14="http://schemas.microsoft.com/office/powerpoint/2010/main" val="219758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5A43-2954-42D0-B9F0-AAFEE0F84774}"/>
              </a:ext>
            </a:extLst>
          </p:cNvPr>
          <p:cNvSpPr txBox="1">
            <a:spLocks/>
          </p:cNvSpPr>
          <p:nvPr/>
        </p:nvSpPr>
        <p:spPr>
          <a:xfrm>
            <a:off x="4283102" y="583235"/>
            <a:ext cx="8190538" cy="646331"/>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Model Name:- </a:t>
            </a:r>
            <a:r>
              <a:rPr lang="en-US">
                <a:solidFill>
                  <a:srgbClr val="1A7D03"/>
                </a:solidFill>
              </a:rPr>
              <a:t>Butterfly HB</a:t>
            </a:r>
            <a:endParaRPr lang="en-IN" dirty="0">
              <a:solidFill>
                <a:srgbClr val="1A7D03"/>
              </a:solidFill>
            </a:endParaRPr>
          </a:p>
        </p:txBody>
      </p:sp>
      <p:graphicFrame>
        <p:nvGraphicFramePr>
          <p:cNvPr id="3" name="Table 4">
            <a:extLst>
              <a:ext uri="{FF2B5EF4-FFF2-40B4-BE49-F238E27FC236}">
                <a16:creationId xmlns:a16="http://schemas.microsoft.com/office/drawing/2014/main" id="{D7738680-11A8-46A4-AF74-7FE494111419}"/>
              </a:ext>
            </a:extLst>
          </p:cNvPr>
          <p:cNvGraphicFramePr>
            <a:graphicFrameLocks noGrp="1"/>
          </p:cNvGraphicFramePr>
          <p:nvPr>
            <p:extLst>
              <p:ext uri="{D42A27DB-BD31-4B8C-83A1-F6EECF244321}">
                <p14:modId xmlns:p14="http://schemas.microsoft.com/office/powerpoint/2010/main" val="2534729142"/>
              </p:ext>
            </p:extLst>
          </p:nvPr>
        </p:nvGraphicFramePr>
        <p:xfrm>
          <a:off x="3328976" y="1384917"/>
          <a:ext cx="8348118" cy="3962757"/>
        </p:xfrm>
        <a:graphic>
          <a:graphicData uri="http://schemas.openxmlformats.org/drawingml/2006/table">
            <a:tbl>
              <a:tblPr firstRow="1" bandRow="1">
                <a:tableStyleId>{5C22544A-7EE6-4342-B048-85BDC9FD1C3A}</a:tableStyleId>
              </a:tblPr>
              <a:tblGrid>
                <a:gridCol w="2574674">
                  <a:extLst>
                    <a:ext uri="{9D8B030D-6E8A-4147-A177-3AD203B41FA5}">
                      <a16:colId xmlns:a16="http://schemas.microsoft.com/office/drawing/2014/main" val="635646907"/>
                    </a:ext>
                  </a:extLst>
                </a:gridCol>
                <a:gridCol w="1899822">
                  <a:extLst>
                    <a:ext uri="{9D8B030D-6E8A-4147-A177-3AD203B41FA5}">
                      <a16:colId xmlns:a16="http://schemas.microsoft.com/office/drawing/2014/main" val="2998886428"/>
                    </a:ext>
                  </a:extLst>
                </a:gridCol>
                <a:gridCol w="2139314">
                  <a:extLst>
                    <a:ext uri="{9D8B030D-6E8A-4147-A177-3AD203B41FA5}">
                      <a16:colId xmlns:a16="http://schemas.microsoft.com/office/drawing/2014/main" val="2983791142"/>
                    </a:ext>
                  </a:extLst>
                </a:gridCol>
                <a:gridCol w="1734308">
                  <a:extLst>
                    <a:ext uri="{9D8B030D-6E8A-4147-A177-3AD203B41FA5}">
                      <a16:colId xmlns:a16="http://schemas.microsoft.com/office/drawing/2014/main" val="3212064585"/>
                    </a:ext>
                  </a:extLst>
                </a:gridCol>
              </a:tblGrid>
              <a:tr h="1054115">
                <a:tc>
                  <a:txBody>
                    <a:bodyPr/>
                    <a:lstStyle/>
                    <a:p>
                      <a:pPr marL="0" indent="0" algn="ctr">
                        <a:lnSpc>
                          <a:spcPct val="200000"/>
                        </a:lnSpc>
                        <a:buFont typeface="+mj-lt"/>
                        <a:buNone/>
                      </a:pPr>
                      <a:r>
                        <a:rPr lang="en-US" dirty="0"/>
                        <a:t>Model Details</a:t>
                      </a:r>
                      <a:endParaRPr lang="en-IN" dirty="0"/>
                    </a:p>
                  </a:txBody>
                  <a:tcPr>
                    <a:solidFill>
                      <a:schemeClr val="accent1">
                        <a:lumMod val="20000"/>
                        <a:lumOff val="80000"/>
                      </a:schemeClr>
                    </a:solidFill>
                  </a:tcPr>
                </a:tc>
                <a:tc>
                  <a:txBody>
                    <a:bodyPr/>
                    <a:lstStyle/>
                    <a:p>
                      <a:pPr algn="ctr">
                        <a:lnSpc>
                          <a:spcPct val="200000"/>
                        </a:lnSpc>
                      </a:pPr>
                      <a:r>
                        <a:rPr lang="en-US" dirty="0"/>
                        <a:t>Regular Market Price</a:t>
                      </a:r>
                      <a:endParaRPr lang="en-IN" dirty="0"/>
                    </a:p>
                  </a:txBody>
                  <a:tcPr>
                    <a:solidFill>
                      <a:schemeClr val="accent2">
                        <a:lumMod val="40000"/>
                        <a:lumOff val="60000"/>
                      </a:schemeClr>
                    </a:solidFill>
                  </a:tcPr>
                </a:tc>
                <a:tc>
                  <a:txBody>
                    <a:bodyPr/>
                    <a:lstStyle/>
                    <a:p>
                      <a:pPr algn="ctr">
                        <a:lnSpc>
                          <a:spcPct val="100000"/>
                        </a:lnSpc>
                      </a:pPr>
                      <a:endParaRPr lang="en-US" dirty="0"/>
                    </a:p>
                    <a:p>
                      <a:pPr algn="ctr">
                        <a:lnSpc>
                          <a:spcPct val="100000"/>
                        </a:lnSpc>
                      </a:pPr>
                      <a:r>
                        <a:rPr lang="en-US" dirty="0"/>
                        <a:t>Dealer price Promax dealer offers</a:t>
                      </a:r>
                      <a:endParaRPr lang="en-IN" dirty="0"/>
                    </a:p>
                  </a:txBody>
                  <a:tcPr>
                    <a:solidFill>
                      <a:schemeClr val="accent3">
                        <a:lumMod val="60000"/>
                        <a:lumOff val="40000"/>
                      </a:schemeClr>
                    </a:solidFill>
                  </a:tcPr>
                </a:tc>
                <a:tc>
                  <a:txBody>
                    <a:bodyPr/>
                    <a:lstStyle/>
                    <a:p>
                      <a:pPr algn="ctr"/>
                      <a:r>
                        <a:rPr lang="en-US" dirty="0"/>
                        <a:t>Exclusive price for SAP Employees</a:t>
                      </a:r>
                      <a:endParaRPr lang="en-IN" dirty="0"/>
                    </a:p>
                  </a:txBody>
                  <a:tcPr>
                    <a:solidFill>
                      <a:srgbClr val="FFC000"/>
                    </a:solidFill>
                  </a:tcPr>
                </a:tc>
                <a:extLst>
                  <a:ext uri="{0D108BD9-81ED-4DB2-BD59-A6C34878D82A}">
                    <a16:rowId xmlns:a16="http://schemas.microsoft.com/office/drawing/2014/main" val="1937154578"/>
                  </a:ext>
                </a:extLst>
              </a:tr>
              <a:tr h="1658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Butterfly High back chair with adjustable height and lumbar support, single position lock, Metal base with nylon wheels</a:t>
                      </a:r>
                      <a:endParaRPr lang="en-IN" dirty="0"/>
                    </a:p>
                  </a:txBody>
                  <a:tcPr>
                    <a:solidFill>
                      <a:schemeClr val="accent1">
                        <a:lumMod val="20000"/>
                        <a:lumOff val="80000"/>
                      </a:schemeClr>
                    </a:solidFill>
                  </a:tcPr>
                </a:tc>
                <a:tc>
                  <a:txBody>
                    <a:bodyPr/>
                    <a:lstStyle/>
                    <a:p>
                      <a:pPr algn="ctr"/>
                      <a:endParaRPr lang="en-US" dirty="0"/>
                    </a:p>
                    <a:p>
                      <a:pPr algn="ctr"/>
                      <a:endParaRPr lang="en-US" dirty="0"/>
                    </a:p>
                    <a:p>
                      <a:pPr algn="ctr"/>
                      <a:r>
                        <a:rPr lang="en-US" dirty="0"/>
                        <a:t>8000</a:t>
                      </a:r>
                      <a:endParaRPr lang="en-IN" dirty="0"/>
                    </a:p>
                  </a:txBody>
                  <a:tcPr>
                    <a:solidFill>
                      <a:schemeClr val="accent2">
                        <a:lumMod val="40000"/>
                        <a:lumOff val="60000"/>
                      </a:schemeClr>
                    </a:solidFill>
                  </a:tcPr>
                </a:tc>
                <a:tc>
                  <a:txBody>
                    <a:bodyPr/>
                    <a:lstStyle/>
                    <a:p>
                      <a:pPr algn="ctr"/>
                      <a:endParaRPr lang="en-US" dirty="0"/>
                    </a:p>
                    <a:p>
                      <a:pPr algn="ctr"/>
                      <a:endParaRPr lang="en-US" dirty="0"/>
                    </a:p>
                    <a:p>
                      <a:pPr algn="ctr"/>
                      <a:r>
                        <a:rPr lang="en-US" dirty="0"/>
                        <a:t>6520</a:t>
                      </a:r>
                      <a:endParaRPr lang="en-IN" dirty="0"/>
                    </a:p>
                  </a:txBody>
                  <a:tcPr>
                    <a:solidFill>
                      <a:schemeClr val="accent3">
                        <a:lumMod val="60000"/>
                        <a:lumOff val="40000"/>
                      </a:schemeClr>
                    </a:solidFill>
                  </a:tcPr>
                </a:tc>
                <a:tc>
                  <a:txBody>
                    <a:bodyPr/>
                    <a:lstStyle/>
                    <a:p>
                      <a:pPr algn="ctr"/>
                      <a:endParaRPr lang="en-US" b="1" i="1" u="sng" dirty="0"/>
                    </a:p>
                    <a:p>
                      <a:pPr algn="ctr"/>
                      <a:endParaRPr lang="en-US" b="1" i="1" u="sng" dirty="0"/>
                    </a:p>
                    <a:p>
                      <a:pPr algn="ctr"/>
                      <a:r>
                        <a:rPr lang="en-US" b="1" i="1" u="sng" dirty="0"/>
                        <a:t>5400*</a:t>
                      </a:r>
                      <a:endParaRPr lang="en-IN" b="1" i="1" u="sng" dirty="0"/>
                    </a:p>
                  </a:txBody>
                  <a:tcPr>
                    <a:solidFill>
                      <a:srgbClr val="FFC000"/>
                    </a:solidFill>
                  </a:tcPr>
                </a:tc>
                <a:extLst>
                  <a:ext uri="{0D108BD9-81ED-4DB2-BD59-A6C34878D82A}">
                    <a16:rowId xmlns:a16="http://schemas.microsoft.com/office/drawing/2014/main" val="88911240"/>
                  </a:ext>
                </a:extLst>
              </a:tr>
              <a:tr h="1113512">
                <a:tc>
                  <a:txBody>
                    <a:bodyPr/>
                    <a:lstStyle/>
                    <a:p>
                      <a:pPr algn="ctr"/>
                      <a:endParaRPr lang="en-US" dirty="0"/>
                    </a:p>
                    <a:p>
                      <a:pPr algn="ctr"/>
                      <a:r>
                        <a:rPr lang="en-US" dirty="0"/>
                        <a:t>Same Chair With Multi lock position</a:t>
                      </a:r>
                      <a:endParaRPr lang="en-IN" dirty="0"/>
                    </a:p>
                  </a:txBody>
                  <a:tcPr>
                    <a:solidFill>
                      <a:schemeClr val="accent1">
                        <a:lumMod val="20000"/>
                        <a:lumOff val="80000"/>
                      </a:schemeClr>
                    </a:solidFill>
                  </a:tcPr>
                </a:tc>
                <a:tc>
                  <a:txBody>
                    <a:bodyPr/>
                    <a:lstStyle/>
                    <a:p>
                      <a:endParaRPr lang="en-US" dirty="0"/>
                    </a:p>
                    <a:p>
                      <a:pPr algn="ctr"/>
                      <a:r>
                        <a:rPr lang="en-IN" dirty="0"/>
                        <a:t>8500</a:t>
                      </a:r>
                    </a:p>
                  </a:txBody>
                  <a:tcPr>
                    <a:solidFill>
                      <a:schemeClr val="accent2">
                        <a:lumMod val="40000"/>
                        <a:lumOff val="60000"/>
                      </a:schemeClr>
                    </a:solidFill>
                  </a:tcPr>
                </a:tc>
                <a:tc>
                  <a:txBody>
                    <a:bodyPr/>
                    <a:lstStyle/>
                    <a:p>
                      <a:pPr algn="ctr"/>
                      <a:endParaRPr lang="en-US" dirty="0"/>
                    </a:p>
                    <a:p>
                      <a:pPr algn="ctr"/>
                      <a:r>
                        <a:rPr lang="en-IN" dirty="0"/>
                        <a:t>6650</a:t>
                      </a:r>
                    </a:p>
                  </a:txBody>
                  <a:tcPr>
                    <a:solidFill>
                      <a:schemeClr val="accent3">
                        <a:lumMod val="60000"/>
                        <a:lumOff val="40000"/>
                      </a:schemeClr>
                    </a:solidFill>
                  </a:tcPr>
                </a:tc>
                <a:tc>
                  <a:txBody>
                    <a:bodyPr/>
                    <a:lstStyle/>
                    <a:p>
                      <a:pPr algn="ctr"/>
                      <a:endParaRPr lang="en-US" dirty="0"/>
                    </a:p>
                    <a:p>
                      <a:pPr algn="ctr"/>
                      <a:r>
                        <a:rPr lang="en-IN" b="1" i="1" u="sng" dirty="0"/>
                        <a:t>5875*</a:t>
                      </a:r>
                    </a:p>
                  </a:txBody>
                  <a:tcPr>
                    <a:solidFill>
                      <a:srgbClr val="FFC000"/>
                    </a:solidFill>
                  </a:tcPr>
                </a:tc>
                <a:extLst>
                  <a:ext uri="{0D108BD9-81ED-4DB2-BD59-A6C34878D82A}">
                    <a16:rowId xmlns:a16="http://schemas.microsoft.com/office/drawing/2014/main" val="1943244050"/>
                  </a:ext>
                </a:extLst>
              </a:tr>
            </a:tbl>
          </a:graphicData>
        </a:graphic>
      </p:graphicFrame>
      <p:pic>
        <p:nvPicPr>
          <p:cNvPr id="4" name="Picture 2" descr="Executive Chairs | Buy Ergonomic Chairs Online – Make My Chairs ...">
            <a:extLst>
              <a:ext uri="{FF2B5EF4-FFF2-40B4-BE49-F238E27FC236}">
                <a16:creationId xmlns:a16="http://schemas.microsoft.com/office/drawing/2014/main" id="{9979DF44-8FFF-400E-9E6C-ECEA2B9BC6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59" t="637" r="18438"/>
          <a:stretch/>
        </p:blipFill>
        <p:spPr bwMode="auto">
          <a:xfrm>
            <a:off x="300313" y="583235"/>
            <a:ext cx="2430543" cy="3586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563397-77CB-4DAE-9825-ED0E20CF16F3}"/>
              </a:ext>
            </a:extLst>
          </p:cNvPr>
          <p:cNvSpPr txBox="1"/>
          <p:nvPr/>
        </p:nvSpPr>
        <p:spPr>
          <a:xfrm>
            <a:off x="3661665" y="5495278"/>
            <a:ext cx="8015429" cy="646331"/>
          </a:xfrm>
          <a:prstGeom prst="rect">
            <a:avLst/>
          </a:prstGeom>
          <a:noFill/>
        </p:spPr>
        <p:txBody>
          <a:bodyPr wrap="square" rtlCol="0">
            <a:spAutoFit/>
          </a:bodyPr>
          <a:lstStyle/>
          <a:p>
            <a:r>
              <a:rPr lang="en-US" i="1" dirty="0">
                <a:solidFill>
                  <a:srgbClr val="C00000"/>
                </a:solidFill>
              </a:rPr>
              <a:t>* 1)The price given is ex factory, transportation as actual.</a:t>
            </a:r>
          </a:p>
          <a:p>
            <a:r>
              <a:rPr lang="en-IN" i="1" dirty="0">
                <a:solidFill>
                  <a:srgbClr val="C00000"/>
                </a:solidFill>
              </a:rPr>
              <a:t>   2) The price is inclusive of GST and one single chair with all features as given.</a:t>
            </a:r>
          </a:p>
        </p:txBody>
      </p:sp>
      <p:sp>
        <p:nvSpPr>
          <p:cNvPr id="6" name="TextBox 5">
            <a:extLst>
              <a:ext uri="{FF2B5EF4-FFF2-40B4-BE49-F238E27FC236}">
                <a16:creationId xmlns:a16="http://schemas.microsoft.com/office/drawing/2014/main" id="{CD464CA6-8CBE-449F-BE74-546AA2A9302C}"/>
              </a:ext>
            </a:extLst>
          </p:cNvPr>
          <p:cNvSpPr txBox="1"/>
          <p:nvPr/>
        </p:nvSpPr>
        <p:spPr>
          <a:xfrm>
            <a:off x="300313" y="4735269"/>
            <a:ext cx="2841522" cy="1754326"/>
          </a:xfrm>
          <a:prstGeom prst="rect">
            <a:avLst/>
          </a:prstGeom>
          <a:noFill/>
          <a:ln>
            <a:solidFill>
              <a:schemeClr val="accent4"/>
            </a:solidFill>
          </a:ln>
        </p:spPr>
        <p:txBody>
          <a:bodyPr wrap="square" rtlCol="0">
            <a:spAutoFit/>
          </a:bodyPr>
          <a:lstStyle/>
          <a:p>
            <a:r>
              <a:rPr lang="en-US" b="1" u="sng" dirty="0">
                <a:latin typeface="abeatbyKai" panose="00000400000000000000" pitchFamily="50" charset="0"/>
              </a:rPr>
              <a:t>Warranty 3 years </a:t>
            </a:r>
            <a:r>
              <a:rPr lang="en-US" dirty="0">
                <a:latin typeface="abeatbyKai" panose="00000400000000000000" pitchFamily="50" charset="0"/>
              </a:rPr>
              <a:t>on any manufacturing defects except for hydraulic, Hydraulic or gas lift will have 1 year warranty</a:t>
            </a:r>
            <a:endParaRPr lang="en-IN" dirty="0">
              <a:latin typeface="abeatbyKai" panose="00000400000000000000" pitchFamily="50" charset="0"/>
            </a:endParaRPr>
          </a:p>
        </p:txBody>
      </p:sp>
    </p:spTree>
    <p:extLst>
      <p:ext uri="{BB962C8B-B14F-4D97-AF65-F5344CB8AC3E}">
        <p14:creationId xmlns:p14="http://schemas.microsoft.com/office/powerpoint/2010/main" val="110249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D952C4-7D2D-4503-A686-54D9D3694FC6}"/>
              </a:ext>
            </a:extLst>
          </p:cNvPr>
          <p:cNvSpPr txBox="1">
            <a:spLocks/>
          </p:cNvSpPr>
          <p:nvPr/>
        </p:nvSpPr>
        <p:spPr>
          <a:xfrm>
            <a:off x="3643101" y="311487"/>
            <a:ext cx="8164201" cy="8673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Model Name:- </a:t>
            </a:r>
            <a:r>
              <a:rPr lang="en-US" dirty="0">
                <a:solidFill>
                  <a:srgbClr val="1A7D03"/>
                </a:solidFill>
              </a:rPr>
              <a:t>Butterfly MB</a:t>
            </a:r>
            <a:endParaRPr lang="en-IN" dirty="0">
              <a:solidFill>
                <a:srgbClr val="1A7D03"/>
              </a:solidFill>
            </a:endParaRPr>
          </a:p>
        </p:txBody>
      </p:sp>
      <p:graphicFrame>
        <p:nvGraphicFramePr>
          <p:cNvPr id="5" name="Table 4">
            <a:extLst>
              <a:ext uri="{FF2B5EF4-FFF2-40B4-BE49-F238E27FC236}">
                <a16:creationId xmlns:a16="http://schemas.microsoft.com/office/drawing/2014/main" id="{420081B3-EE22-4F1C-AD78-44DBBB0373D1}"/>
              </a:ext>
            </a:extLst>
          </p:cNvPr>
          <p:cNvGraphicFramePr>
            <a:graphicFrameLocks noGrp="1"/>
          </p:cNvGraphicFramePr>
          <p:nvPr/>
        </p:nvGraphicFramePr>
        <p:xfrm>
          <a:off x="3643101" y="1384916"/>
          <a:ext cx="8164201" cy="4243527"/>
        </p:xfrm>
        <a:graphic>
          <a:graphicData uri="http://schemas.openxmlformats.org/drawingml/2006/table">
            <a:tbl>
              <a:tblPr firstRow="1" bandRow="1">
                <a:tableStyleId>{5C22544A-7EE6-4342-B048-85BDC9FD1C3A}</a:tableStyleId>
              </a:tblPr>
              <a:tblGrid>
                <a:gridCol w="2646269">
                  <a:extLst>
                    <a:ext uri="{9D8B030D-6E8A-4147-A177-3AD203B41FA5}">
                      <a16:colId xmlns:a16="http://schemas.microsoft.com/office/drawing/2014/main" val="635646907"/>
                    </a:ext>
                  </a:extLst>
                </a:gridCol>
                <a:gridCol w="1797464">
                  <a:extLst>
                    <a:ext uri="{9D8B030D-6E8A-4147-A177-3AD203B41FA5}">
                      <a16:colId xmlns:a16="http://schemas.microsoft.com/office/drawing/2014/main" val="2998886428"/>
                    </a:ext>
                  </a:extLst>
                </a:gridCol>
                <a:gridCol w="2075645">
                  <a:extLst>
                    <a:ext uri="{9D8B030D-6E8A-4147-A177-3AD203B41FA5}">
                      <a16:colId xmlns:a16="http://schemas.microsoft.com/office/drawing/2014/main" val="2983791142"/>
                    </a:ext>
                  </a:extLst>
                </a:gridCol>
                <a:gridCol w="1644823">
                  <a:extLst>
                    <a:ext uri="{9D8B030D-6E8A-4147-A177-3AD203B41FA5}">
                      <a16:colId xmlns:a16="http://schemas.microsoft.com/office/drawing/2014/main" val="3212064585"/>
                    </a:ext>
                  </a:extLst>
                </a:gridCol>
              </a:tblGrid>
              <a:tr h="1367632">
                <a:tc>
                  <a:txBody>
                    <a:bodyPr/>
                    <a:lstStyle/>
                    <a:p>
                      <a:pPr marL="0" indent="0" algn="ctr">
                        <a:lnSpc>
                          <a:spcPct val="200000"/>
                        </a:lnSpc>
                        <a:buFont typeface="+mj-lt"/>
                        <a:buNone/>
                      </a:pPr>
                      <a:endParaRPr lang="en-US" dirty="0"/>
                    </a:p>
                    <a:p>
                      <a:pPr marL="0" indent="0" algn="ctr">
                        <a:lnSpc>
                          <a:spcPct val="200000"/>
                        </a:lnSpc>
                        <a:buFont typeface="+mj-lt"/>
                        <a:buNone/>
                      </a:pPr>
                      <a:r>
                        <a:rPr lang="en-US" dirty="0"/>
                        <a:t>Model Details</a:t>
                      </a:r>
                      <a:endParaRPr lang="en-IN" dirty="0"/>
                    </a:p>
                  </a:txBody>
                  <a:tcPr>
                    <a:solidFill>
                      <a:schemeClr val="accent1"/>
                    </a:solidFill>
                  </a:tcPr>
                </a:tc>
                <a:tc>
                  <a:txBody>
                    <a:bodyPr/>
                    <a:lstStyle/>
                    <a:p>
                      <a:pPr algn="ctr">
                        <a:lnSpc>
                          <a:spcPct val="200000"/>
                        </a:lnSpc>
                      </a:pPr>
                      <a:r>
                        <a:rPr lang="en-US" dirty="0"/>
                        <a:t>Regular Market Price</a:t>
                      </a:r>
                      <a:endParaRPr lang="en-IN" dirty="0"/>
                    </a:p>
                  </a:txBody>
                  <a:tcPr>
                    <a:solidFill>
                      <a:schemeClr val="accent2"/>
                    </a:solidFill>
                  </a:tcPr>
                </a:tc>
                <a:tc>
                  <a:txBody>
                    <a:bodyPr/>
                    <a:lstStyle/>
                    <a:p>
                      <a:pPr algn="ctr">
                        <a:lnSpc>
                          <a:spcPct val="100000"/>
                        </a:lnSpc>
                      </a:pPr>
                      <a:r>
                        <a:rPr lang="en-US" dirty="0"/>
                        <a:t> </a:t>
                      </a:r>
                    </a:p>
                    <a:p>
                      <a:pPr algn="ctr">
                        <a:lnSpc>
                          <a:spcPct val="100000"/>
                        </a:lnSpc>
                      </a:pPr>
                      <a:r>
                        <a:rPr lang="en-US" dirty="0"/>
                        <a:t>Dealer price </a:t>
                      </a:r>
                      <a:r>
                        <a:rPr lang="en-US" dirty="0" err="1"/>
                        <a:t>promax</a:t>
                      </a:r>
                      <a:r>
                        <a:rPr lang="en-US" dirty="0"/>
                        <a:t> dealer offers</a:t>
                      </a:r>
                      <a:endParaRPr lang="en-IN" dirty="0"/>
                    </a:p>
                  </a:txBody>
                  <a:tcPr>
                    <a:solidFill>
                      <a:schemeClr val="accent3"/>
                    </a:solidFill>
                  </a:tcPr>
                </a:tc>
                <a:tc>
                  <a:txBody>
                    <a:bodyPr/>
                    <a:lstStyle/>
                    <a:p>
                      <a:pPr algn="ctr"/>
                      <a:endParaRPr lang="en-US" dirty="0"/>
                    </a:p>
                    <a:p>
                      <a:pPr algn="ctr"/>
                      <a:r>
                        <a:rPr lang="en-US" dirty="0"/>
                        <a:t>Exclusive price for SAP Employees</a:t>
                      </a:r>
                      <a:endParaRPr lang="en-IN" dirty="0"/>
                    </a:p>
                  </a:txBody>
                  <a:tcPr>
                    <a:solidFill>
                      <a:schemeClr val="accent5"/>
                    </a:solidFill>
                  </a:tcPr>
                </a:tc>
                <a:extLst>
                  <a:ext uri="{0D108BD9-81ED-4DB2-BD59-A6C34878D82A}">
                    <a16:rowId xmlns:a16="http://schemas.microsoft.com/office/drawing/2014/main" val="1937154578"/>
                  </a:ext>
                </a:extLst>
              </a:tr>
              <a:tr h="17309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Butterfly Medium back chair with adjustable height and lumbar support, single position lock, Metal base with nylon wheels</a:t>
                      </a:r>
                      <a:endParaRPr lang="en-IN" dirty="0"/>
                    </a:p>
                  </a:txBody>
                  <a:tcPr>
                    <a:solidFill>
                      <a:schemeClr val="accent1"/>
                    </a:solidFill>
                  </a:tcPr>
                </a:tc>
                <a:tc>
                  <a:txBody>
                    <a:bodyPr/>
                    <a:lstStyle/>
                    <a:p>
                      <a:pPr algn="ctr"/>
                      <a:endParaRPr lang="en-US" dirty="0"/>
                    </a:p>
                    <a:p>
                      <a:pPr algn="ctr"/>
                      <a:endParaRPr lang="en-US" dirty="0"/>
                    </a:p>
                    <a:p>
                      <a:pPr algn="ctr"/>
                      <a:r>
                        <a:rPr lang="en-US" dirty="0"/>
                        <a:t>7</a:t>
                      </a:r>
                      <a:r>
                        <a:rPr lang="en-IN" dirty="0"/>
                        <a:t>400</a:t>
                      </a:r>
                      <a:endParaRPr lang="en-US" dirty="0"/>
                    </a:p>
                  </a:txBody>
                  <a:tcPr>
                    <a:solidFill>
                      <a:schemeClr val="accent2"/>
                    </a:solidFill>
                  </a:tcPr>
                </a:tc>
                <a:tc>
                  <a:txBody>
                    <a:bodyPr/>
                    <a:lstStyle/>
                    <a:p>
                      <a:pPr algn="ctr"/>
                      <a:endParaRPr lang="en-US" dirty="0"/>
                    </a:p>
                    <a:p>
                      <a:pPr algn="ctr"/>
                      <a:endParaRPr lang="en-US" dirty="0"/>
                    </a:p>
                    <a:p>
                      <a:pPr algn="ctr"/>
                      <a:r>
                        <a:rPr lang="en-US" dirty="0"/>
                        <a:t>5920</a:t>
                      </a:r>
                      <a:endParaRPr lang="en-IN" dirty="0"/>
                    </a:p>
                  </a:txBody>
                  <a:tcPr>
                    <a:solidFill>
                      <a:schemeClr val="accent3"/>
                    </a:solidFill>
                  </a:tcPr>
                </a:tc>
                <a:tc>
                  <a:txBody>
                    <a:bodyPr/>
                    <a:lstStyle/>
                    <a:p>
                      <a:pPr algn="ctr"/>
                      <a:endParaRPr lang="en-US" b="1" i="1" u="sng" dirty="0"/>
                    </a:p>
                    <a:p>
                      <a:pPr algn="ctr"/>
                      <a:endParaRPr lang="en-US" b="1" i="1" u="sng" dirty="0"/>
                    </a:p>
                    <a:p>
                      <a:pPr algn="ctr"/>
                      <a:r>
                        <a:rPr lang="en-US" b="1" i="1" u="sng" dirty="0"/>
                        <a:t>4700*</a:t>
                      </a:r>
                      <a:endParaRPr lang="en-IN" b="1" i="1" u="sng" dirty="0"/>
                    </a:p>
                  </a:txBody>
                  <a:tcPr>
                    <a:solidFill>
                      <a:schemeClr val="accent5"/>
                    </a:solidFill>
                  </a:tcPr>
                </a:tc>
                <a:extLst>
                  <a:ext uri="{0D108BD9-81ED-4DB2-BD59-A6C34878D82A}">
                    <a16:rowId xmlns:a16="http://schemas.microsoft.com/office/drawing/2014/main" val="88911240"/>
                  </a:ext>
                </a:extLst>
              </a:tr>
              <a:tr h="1138535">
                <a:tc>
                  <a:txBody>
                    <a:bodyPr/>
                    <a:lstStyle/>
                    <a:p>
                      <a:pPr algn="ctr"/>
                      <a:endParaRPr lang="en-US" dirty="0"/>
                    </a:p>
                    <a:p>
                      <a:pPr algn="ctr"/>
                      <a:r>
                        <a:rPr lang="en-US" dirty="0"/>
                        <a:t>Same Chair With Multi lock position</a:t>
                      </a:r>
                      <a:endParaRPr lang="en-IN" dirty="0"/>
                    </a:p>
                  </a:txBody>
                  <a:tcPr>
                    <a:solidFill>
                      <a:schemeClr val="accent1"/>
                    </a:solidFill>
                  </a:tcPr>
                </a:tc>
                <a:tc>
                  <a:txBody>
                    <a:bodyPr/>
                    <a:lstStyle/>
                    <a:p>
                      <a:endParaRPr lang="en-US" dirty="0"/>
                    </a:p>
                    <a:p>
                      <a:pPr algn="ctr"/>
                      <a:r>
                        <a:rPr lang="en-IN" dirty="0"/>
                        <a:t>7900</a:t>
                      </a:r>
                    </a:p>
                  </a:txBody>
                  <a:tcPr>
                    <a:solidFill>
                      <a:schemeClr val="accent2"/>
                    </a:solidFill>
                  </a:tcPr>
                </a:tc>
                <a:tc>
                  <a:txBody>
                    <a:bodyPr/>
                    <a:lstStyle/>
                    <a:p>
                      <a:pPr algn="ctr"/>
                      <a:endParaRPr lang="en-US" dirty="0"/>
                    </a:p>
                    <a:p>
                      <a:pPr algn="ctr"/>
                      <a:r>
                        <a:rPr lang="en-IN" dirty="0"/>
                        <a:t>6395</a:t>
                      </a:r>
                    </a:p>
                  </a:txBody>
                  <a:tcPr>
                    <a:solidFill>
                      <a:schemeClr val="accent3"/>
                    </a:solidFill>
                  </a:tcPr>
                </a:tc>
                <a:tc>
                  <a:txBody>
                    <a:bodyPr/>
                    <a:lstStyle/>
                    <a:p>
                      <a:pPr algn="ctr"/>
                      <a:endParaRPr lang="en-US" dirty="0"/>
                    </a:p>
                    <a:p>
                      <a:pPr algn="ctr"/>
                      <a:r>
                        <a:rPr lang="en-IN" b="1" i="1" u="sng" dirty="0"/>
                        <a:t>5175*</a:t>
                      </a:r>
                    </a:p>
                  </a:txBody>
                  <a:tcPr>
                    <a:solidFill>
                      <a:schemeClr val="accent5"/>
                    </a:solidFill>
                  </a:tcPr>
                </a:tc>
                <a:extLst>
                  <a:ext uri="{0D108BD9-81ED-4DB2-BD59-A6C34878D82A}">
                    <a16:rowId xmlns:a16="http://schemas.microsoft.com/office/drawing/2014/main" val="1943244050"/>
                  </a:ext>
                </a:extLst>
              </a:tr>
            </a:tbl>
          </a:graphicData>
        </a:graphic>
      </p:graphicFrame>
      <p:sp>
        <p:nvSpPr>
          <p:cNvPr id="7" name="TextBox 6">
            <a:extLst>
              <a:ext uri="{FF2B5EF4-FFF2-40B4-BE49-F238E27FC236}">
                <a16:creationId xmlns:a16="http://schemas.microsoft.com/office/drawing/2014/main" id="{DE43ED5A-0FD3-498D-B0E1-020A0D72F268}"/>
              </a:ext>
            </a:extLst>
          </p:cNvPr>
          <p:cNvSpPr txBox="1"/>
          <p:nvPr/>
        </p:nvSpPr>
        <p:spPr>
          <a:xfrm>
            <a:off x="3643101" y="5628443"/>
            <a:ext cx="8164201" cy="646331"/>
          </a:xfrm>
          <a:prstGeom prst="rect">
            <a:avLst/>
          </a:prstGeom>
          <a:noFill/>
        </p:spPr>
        <p:txBody>
          <a:bodyPr wrap="square">
            <a:spAutoFit/>
          </a:bodyPr>
          <a:lstStyle/>
          <a:p>
            <a:r>
              <a:rPr lang="en-US" i="1" dirty="0">
                <a:solidFill>
                  <a:srgbClr val="C00000"/>
                </a:solidFill>
              </a:rPr>
              <a:t>* 1)The price given is ex factory, transportation as actual.</a:t>
            </a:r>
          </a:p>
          <a:p>
            <a:r>
              <a:rPr lang="en-IN" i="1" dirty="0">
                <a:solidFill>
                  <a:srgbClr val="C00000"/>
                </a:solidFill>
              </a:rPr>
              <a:t>   2) The price is inclusive of GST and one single chair with all features as given.</a:t>
            </a:r>
          </a:p>
        </p:txBody>
      </p:sp>
      <p:pic>
        <p:nvPicPr>
          <p:cNvPr id="3" name="Picture 2">
            <a:extLst>
              <a:ext uri="{FF2B5EF4-FFF2-40B4-BE49-F238E27FC236}">
                <a16:creationId xmlns:a16="http://schemas.microsoft.com/office/drawing/2014/main" id="{6B78AC5C-C2B9-4667-98CB-5313A24A074B}"/>
              </a:ext>
            </a:extLst>
          </p:cNvPr>
          <p:cNvPicPr>
            <a:picLocks noChangeAspect="1"/>
          </p:cNvPicPr>
          <p:nvPr/>
        </p:nvPicPr>
        <p:blipFill rotWithShape="1">
          <a:blip r:embed="rId2"/>
          <a:srcRect l="6645" t="4881"/>
          <a:stretch/>
        </p:blipFill>
        <p:spPr>
          <a:xfrm>
            <a:off x="157317" y="425152"/>
            <a:ext cx="3229033" cy="3824800"/>
          </a:xfrm>
          <a:prstGeom prst="rect">
            <a:avLst/>
          </a:prstGeom>
        </p:spPr>
      </p:pic>
      <p:sp>
        <p:nvSpPr>
          <p:cNvPr id="6" name="TextBox 5">
            <a:extLst>
              <a:ext uri="{FF2B5EF4-FFF2-40B4-BE49-F238E27FC236}">
                <a16:creationId xmlns:a16="http://schemas.microsoft.com/office/drawing/2014/main" id="{BFEA4C55-EC9F-47E9-A256-7CEC617FD806}"/>
              </a:ext>
            </a:extLst>
          </p:cNvPr>
          <p:cNvSpPr txBox="1"/>
          <p:nvPr/>
        </p:nvSpPr>
        <p:spPr>
          <a:xfrm>
            <a:off x="157317" y="4520448"/>
            <a:ext cx="2841522" cy="1754326"/>
          </a:xfrm>
          <a:prstGeom prst="rect">
            <a:avLst/>
          </a:prstGeom>
          <a:noFill/>
          <a:ln>
            <a:solidFill>
              <a:schemeClr val="accent4"/>
            </a:solidFill>
          </a:ln>
        </p:spPr>
        <p:txBody>
          <a:bodyPr wrap="square" rtlCol="0">
            <a:spAutoFit/>
          </a:bodyPr>
          <a:lstStyle/>
          <a:p>
            <a:r>
              <a:rPr lang="en-US" b="1" u="sng" dirty="0">
                <a:latin typeface="abeatbyKai" panose="00000400000000000000" pitchFamily="50" charset="0"/>
              </a:rPr>
              <a:t>Warranty 3 years </a:t>
            </a:r>
            <a:r>
              <a:rPr lang="en-US" dirty="0">
                <a:latin typeface="abeatbyKai" panose="00000400000000000000" pitchFamily="50" charset="0"/>
              </a:rPr>
              <a:t>on any manufacturing defects except for hydraulic, Hydraulic or gas lift will have 1 year warranty</a:t>
            </a:r>
            <a:endParaRPr lang="en-IN" dirty="0">
              <a:latin typeface="abeatbyKai" panose="00000400000000000000" pitchFamily="50" charset="0"/>
            </a:endParaRPr>
          </a:p>
        </p:txBody>
      </p:sp>
    </p:spTree>
    <p:extLst>
      <p:ext uri="{BB962C8B-B14F-4D97-AF65-F5344CB8AC3E}">
        <p14:creationId xmlns:p14="http://schemas.microsoft.com/office/powerpoint/2010/main" val="46626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3">
            <a:extLst>
              <a:ext uri="{FF2B5EF4-FFF2-40B4-BE49-F238E27FC236}">
                <a16:creationId xmlns:a16="http://schemas.microsoft.com/office/drawing/2014/main" id="{1C39057A-6A6E-4CA4-9EC8-10905BBE5913}"/>
              </a:ext>
            </a:extLst>
          </p:cNvPr>
          <p:cNvGraphicFramePr>
            <a:graphicFrameLocks noGrp="1"/>
          </p:cNvGraphicFramePr>
          <p:nvPr>
            <p:extLst>
              <p:ext uri="{D42A27DB-BD31-4B8C-83A1-F6EECF244321}">
                <p14:modId xmlns:p14="http://schemas.microsoft.com/office/powerpoint/2010/main" val="3010663257"/>
              </p:ext>
            </p:extLst>
          </p:nvPr>
        </p:nvGraphicFramePr>
        <p:xfrm>
          <a:off x="6602" y="1170036"/>
          <a:ext cx="12185398" cy="5687964"/>
        </p:xfrm>
        <a:graphic>
          <a:graphicData uri="http://schemas.openxmlformats.org/drawingml/2006/table">
            <a:tbl>
              <a:tblPr firstRow="1" bandRow="1">
                <a:tableStyleId>{5C22544A-7EE6-4342-B048-85BDC9FD1C3A}</a:tableStyleId>
              </a:tblPr>
              <a:tblGrid>
                <a:gridCol w="6092699">
                  <a:extLst>
                    <a:ext uri="{9D8B030D-6E8A-4147-A177-3AD203B41FA5}">
                      <a16:colId xmlns:a16="http://schemas.microsoft.com/office/drawing/2014/main" val="1247925379"/>
                    </a:ext>
                  </a:extLst>
                </a:gridCol>
                <a:gridCol w="6092699">
                  <a:extLst>
                    <a:ext uri="{9D8B030D-6E8A-4147-A177-3AD203B41FA5}">
                      <a16:colId xmlns:a16="http://schemas.microsoft.com/office/drawing/2014/main" val="3554265154"/>
                    </a:ext>
                  </a:extLst>
                </a:gridCol>
              </a:tblGrid>
              <a:tr h="2843982">
                <a:tc>
                  <a:txBody>
                    <a:bodyPr/>
                    <a:lstStyle/>
                    <a:p>
                      <a:endParaRPr lang="en-IN" dirty="0"/>
                    </a:p>
                  </a:txBody>
                  <a:tcPr>
                    <a:solidFill>
                      <a:schemeClr val="accent5">
                        <a:lumMod val="20000"/>
                        <a:lumOff val="80000"/>
                      </a:schemeClr>
                    </a:solidFill>
                  </a:tcPr>
                </a:tc>
                <a:tc>
                  <a:txBody>
                    <a:bodyPr/>
                    <a:lstStyle/>
                    <a:p>
                      <a:endParaRPr lang="en-IN" dirty="0"/>
                    </a:p>
                  </a:txBody>
                  <a:tcPr>
                    <a:solidFill>
                      <a:schemeClr val="accent6">
                        <a:lumMod val="40000"/>
                        <a:lumOff val="60000"/>
                      </a:schemeClr>
                    </a:solidFill>
                  </a:tcPr>
                </a:tc>
                <a:extLst>
                  <a:ext uri="{0D108BD9-81ED-4DB2-BD59-A6C34878D82A}">
                    <a16:rowId xmlns:a16="http://schemas.microsoft.com/office/drawing/2014/main" val="684831050"/>
                  </a:ext>
                </a:extLst>
              </a:tr>
              <a:tr h="2843982">
                <a:tc>
                  <a:txBody>
                    <a:bodyPr/>
                    <a:lstStyle/>
                    <a:p>
                      <a:endParaRPr lang="en-IN" dirty="0"/>
                    </a:p>
                  </a:txBody>
                  <a:tcPr>
                    <a:solidFill>
                      <a:schemeClr val="accent6">
                        <a:lumMod val="40000"/>
                        <a:lumOff val="60000"/>
                      </a:schemeClr>
                    </a:solidFill>
                  </a:tcPr>
                </a:tc>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10505254"/>
                  </a:ext>
                </a:extLst>
              </a:tr>
            </a:tbl>
          </a:graphicData>
        </a:graphic>
      </p:graphicFrame>
      <p:graphicFrame>
        <p:nvGraphicFramePr>
          <p:cNvPr id="8" name="Table 8">
            <a:extLst>
              <a:ext uri="{FF2B5EF4-FFF2-40B4-BE49-F238E27FC236}">
                <a16:creationId xmlns:a16="http://schemas.microsoft.com/office/drawing/2014/main" id="{75AF9C38-0E40-4006-B5EB-DF6D8EA67308}"/>
              </a:ext>
            </a:extLst>
          </p:cNvPr>
          <p:cNvGraphicFramePr>
            <a:graphicFrameLocks noGrp="1"/>
          </p:cNvGraphicFramePr>
          <p:nvPr>
            <p:extLst>
              <p:ext uri="{D42A27DB-BD31-4B8C-83A1-F6EECF244321}">
                <p14:modId xmlns:p14="http://schemas.microsoft.com/office/powerpoint/2010/main" val="381303767"/>
              </p:ext>
            </p:extLst>
          </p:nvPr>
        </p:nvGraphicFramePr>
        <p:xfrm>
          <a:off x="0" y="-1"/>
          <a:ext cx="12192000" cy="1170039"/>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288355207"/>
                    </a:ext>
                  </a:extLst>
                </a:gridCol>
              </a:tblGrid>
              <a:tr h="1170039">
                <a:tc>
                  <a:txBody>
                    <a:bodyPr/>
                    <a:lstStyle/>
                    <a:p>
                      <a:endParaRPr lang="en-IN" dirty="0"/>
                    </a:p>
                  </a:txBody>
                  <a:tcPr>
                    <a:solidFill>
                      <a:schemeClr val="accent4"/>
                    </a:solidFill>
                  </a:tcPr>
                </a:tc>
                <a:extLst>
                  <a:ext uri="{0D108BD9-81ED-4DB2-BD59-A6C34878D82A}">
                    <a16:rowId xmlns:a16="http://schemas.microsoft.com/office/drawing/2014/main" val="1681360410"/>
                  </a:ext>
                </a:extLst>
              </a:tr>
            </a:tbl>
          </a:graphicData>
        </a:graphic>
      </p:graphicFrame>
      <p:sp>
        <p:nvSpPr>
          <p:cNvPr id="2" name="Title 1">
            <a:extLst>
              <a:ext uri="{FF2B5EF4-FFF2-40B4-BE49-F238E27FC236}">
                <a16:creationId xmlns:a16="http://schemas.microsoft.com/office/drawing/2014/main" id="{020D1ED3-1C6D-417E-8172-762418605721}"/>
              </a:ext>
            </a:extLst>
          </p:cNvPr>
          <p:cNvSpPr>
            <a:spLocks noGrp="1"/>
          </p:cNvSpPr>
          <p:nvPr>
            <p:ph type="title"/>
          </p:nvPr>
        </p:nvSpPr>
        <p:spPr>
          <a:xfrm>
            <a:off x="2449461" y="122902"/>
            <a:ext cx="8090720" cy="924232"/>
          </a:xfrm>
        </p:spPr>
        <p:txBody>
          <a:bodyPr>
            <a:normAutofit fontScale="90000"/>
          </a:bodyPr>
          <a:lstStyle/>
          <a:p>
            <a:pPr algn="ctr"/>
            <a:r>
              <a:rPr lang="en-US" dirty="0">
                <a:latin typeface="abeatbyKai" panose="00000400000000000000" pitchFamily="50" charset="0"/>
              </a:rPr>
              <a:t>More WFH Products at Promax</a:t>
            </a:r>
            <a:endParaRPr lang="en-IN" dirty="0">
              <a:latin typeface="abeatbyKai" panose="00000400000000000000" pitchFamily="50" charset="0"/>
            </a:endParaRPr>
          </a:p>
        </p:txBody>
      </p:sp>
      <p:pic>
        <p:nvPicPr>
          <p:cNvPr id="9" name="Picture 8">
            <a:extLst>
              <a:ext uri="{FF2B5EF4-FFF2-40B4-BE49-F238E27FC236}">
                <a16:creationId xmlns:a16="http://schemas.microsoft.com/office/drawing/2014/main" id="{91DBA1B1-944D-4776-A9BC-6AFE5D9B29FD}"/>
              </a:ext>
            </a:extLst>
          </p:cNvPr>
          <p:cNvPicPr>
            <a:picLocks noChangeAspect="1"/>
          </p:cNvPicPr>
          <p:nvPr/>
        </p:nvPicPr>
        <p:blipFill rotWithShape="1">
          <a:blip r:embed="rId3"/>
          <a:srcRect l="14801" t="-967" r="28604" b="2721"/>
          <a:stretch/>
        </p:blipFill>
        <p:spPr>
          <a:xfrm>
            <a:off x="37463" y="1325034"/>
            <a:ext cx="2515866" cy="2428569"/>
          </a:xfrm>
          <a:prstGeom prst="rect">
            <a:avLst/>
          </a:prstGeom>
        </p:spPr>
      </p:pic>
      <p:sp>
        <p:nvSpPr>
          <p:cNvPr id="13" name="TextBox 12">
            <a:extLst>
              <a:ext uri="{FF2B5EF4-FFF2-40B4-BE49-F238E27FC236}">
                <a16:creationId xmlns:a16="http://schemas.microsoft.com/office/drawing/2014/main" id="{134543C2-1550-4981-9AEF-2B94EC00D8F2}"/>
              </a:ext>
            </a:extLst>
          </p:cNvPr>
          <p:cNvSpPr txBox="1"/>
          <p:nvPr/>
        </p:nvSpPr>
        <p:spPr>
          <a:xfrm>
            <a:off x="2584190" y="1340006"/>
            <a:ext cx="3144787" cy="461665"/>
          </a:xfrm>
          <a:prstGeom prst="rect">
            <a:avLst/>
          </a:prstGeom>
          <a:noFill/>
        </p:spPr>
        <p:txBody>
          <a:bodyPr wrap="square" rtlCol="0">
            <a:spAutoFit/>
          </a:bodyPr>
          <a:lstStyle/>
          <a:p>
            <a:r>
              <a:rPr lang="en-US" sz="2400" dirty="0" err="1">
                <a:latin typeface="abeatbyKai" panose="00000400000000000000" pitchFamily="50" charset="0"/>
              </a:rPr>
              <a:t>Wambley</a:t>
            </a:r>
            <a:r>
              <a:rPr lang="en-US" dirty="0">
                <a:latin typeface="abeatbyKai" panose="00000400000000000000" pitchFamily="50" charset="0"/>
              </a:rPr>
              <a:t> Table</a:t>
            </a:r>
            <a:endParaRPr lang="en-IN" dirty="0">
              <a:latin typeface="abeatbyKai" panose="00000400000000000000" pitchFamily="50" charset="0"/>
            </a:endParaRPr>
          </a:p>
        </p:txBody>
      </p:sp>
      <p:sp>
        <p:nvSpPr>
          <p:cNvPr id="14" name="TextBox 13">
            <a:extLst>
              <a:ext uri="{FF2B5EF4-FFF2-40B4-BE49-F238E27FC236}">
                <a16:creationId xmlns:a16="http://schemas.microsoft.com/office/drawing/2014/main" id="{52E7CFE0-D11E-4A5A-8361-DDAA5E4EB84F}"/>
              </a:ext>
            </a:extLst>
          </p:cNvPr>
          <p:cNvSpPr txBox="1"/>
          <p:nvPr/>
        </p:nvSpPr>
        <p:spPr>
          <a:xfrm>
            <a:off x="2842373" y="4654505"/>
            <a:ext cx="3224980" cy="369332"/>
          </a:xfrm>
          <a:prstGeom prst="rect">
            <a:avLst/>
          </a:prstGeom>
          <a:noFill/>
        </p:spPr>
        <p:txBody>
          <a:bodyPr wrap="square" rtlCol="0">
            <a:spAutoFit/>
          </a:bodyPr>
          <a:lstStyle/>
          <a:p>
            <a:r>
              <a:rPr lang="en-US" dirty="0"/>
              <a:t>Size: W800*D500*H750MM</a:t>
            </a:r>
            <a:endParaRPr lang="en-IN" dirty="0"/>
          </a:p>
        </p:txBody>
      </p:sp>
      <p:sp>
        <p:nvSpPr>
          <p:cNvPr id="15" name="TextBox 14">
            <a:extLst>
              <a:ext uri="{FF2B5EF4-FFF2-40B4-BE49-F238E27FC236}">
                <a16:creationId xmlns:a16="http://schemas.microsoft.com/office/drawing/2014/main" id="{AE286B7D-3D59-49D6-B94C-EBCE6D572AA6}"/>
              </a:ext>
            </a:extLst>
          </p:cNvPr>
          <p:cNvSpPr txBox="1"/>
          <p:nvPr/>
        </p:nvSpPr>
        <p:spPr>
          <a:xfrm>
            <a:off x="2584190" y="2583810"/>
            <a:ext cx="2227499" cy="646331"/>
          </a:xfrm>
          <a:prstGeom prst="rect">
            <a:avLst/>
          </a:prstGeom>
          <a:noFill/>
        </p:spPr>
        <p:txBody>
          <a:bodyPr wrap="square" rtlCol="0">
            <a:spAutoFit/>
          </a:bodyPr>
          <a:lstStyle/>
          <a:p>
            <a:r>
              <a:rPr lang="en-US" dirty="0"/>
              <a:t>MRP: 10750/-</a:t>
            </a:r>
          </a:p>
          <a:p>
            <a:r>
              <a:rPr lang="en-US" dirty="0"/>
              <a:t>SAP PRICE: 6343/-</a:t>
            </a:r>
            <a:endParaRPr lang="en-IN" dirty="0"/>
          </a:p>
        </p:txBody>
      </p:sp>
      <p:pic>
        <p:nvPicPr>
          <p:cNvPr id="18" name="Picture 17">
            <a:extLst>
              <a:ext uri="{FF2B5EF4-FFF2-40B4-BE49-F238E27FC236}">
                <a16:creationId xmlns:a16="http://schemas.microsoft.com/office/drawing/2014/main" id="{72F07B07-88B4-4666-8BAD-E42A93D83233}"/>
              </a:ext>
            </a:extLst>
          </p:cNvPr>
          <p:cNvPicPr>
            <a:picLocks noChangeAspect="1"/>
          </p:cNvPicPr>
          <p:nvPr/>
        </p:nvPicPr>
        <p:blipFill rotWithShape="1">
          <a:blip r:embed="rId4"/>
          <a:srcRect l="405" t="20571" r="41277" b="7867"/>
          <a:stretch/>
        </p:blipFill>
        <p:spPr>
          <a:xfrm>
            <a:off x="9969912" y="1268563"/>
            <a:ext cx="2064771" cy="2061913"/>
          </a:xfrm>
          <a:prstGeom prst="rect">
            <a:avLst/>
          </a:prstGeom>
        </p:spPr>
      </p:pic>
      <p:sp>
        <p:nvSpPr>
          <p:cNvPr id="19" name="TextBox 18">
            <a:extLst>
              <a:ext uri="{FF2B5EF4-FFF2-40B4-BE49-F238E27FC236}">
                <a16:creationId xmlns:a16="http://schemas.microsoft.com/office/drawing/2014/main" id="{35CF1A66-362C-4CC4-AF87-C71E088A040D}"/>
              </a:ext>
            </a:extLst>
          </p:cNvPr>
          <p:cNvSpPr txBox="1"/>
          <p:nvPr/>
        </p:nvSpPr>
        <p:spPr>
          <a:xfrm>
            <a:off x="6240186" y="1319264"/>
            <a:ext cx="2151974" cy="461665"/>
          </a:xfrm>
          <a:prstGeom prst="rect">
            <a:avLst/>
          </a:prstGeom>
          <a:noFill/>
        </p:spPr>
        <p:txBody>
          <a:bodyPr wrap="square" rtlCol="0">
            <a:spAutoFit/>
          </a:bodyPr>
          <a:lstStyle/>
          <a:p>
            <a:r>
              <a:rPr lang="en-US" sz="2400" dirty="0">
                <a:latin typeface="abeatbyKai" panose="00000400000000000000" pitchFamily="50" charset="0"/>
              </a:rPr>
              <a:t>Bosco</a:t>
            </a:r>
            <a:r>
              <a:rPr lang="en-US" dirty="0">
                <a:latin typeface="abeatbyKai" panose="00000400000000000000" pitchFamily="50" charset="0"/>
              </a:rPr>
              <a:t> Table</a:t>
            </a:r>
            <a:endParaRPr lang="en-IN" dirty="0">
              <a:latin typeface="abeatbyKai" panose="00000400000000000000" pitchFamily="50" charset="0"/>
            </a:endParaRPr>
          </a:p>
        </p:txBody>
      </p:sp>
      <p:sp>
        <p:nvSpPr>
          <p:cNvPr id="20" name="TextBox 19">
            <a:extLst>
              <a:ext uri="{FF2B5EF4-FFF2-40B4-BE49-F238E27FC236}">
                <a16:creationId xmlns:a16="http://schemas.microsoft.com/office/drawing/2014/main" id="{6BD654D1-E9C9-450A-AA45-8476DE4D7B0A}"/>
              </a:ext>
            </a:extLst>
          </p:cNvPr>
          <p:cNvSpPr txBox="1"/>
          <p:nvPr/>
        </p:nvSpPr>
        <p:spPr>
          <a:xfrm>
            <a:off x="6170668" y="1897856"/>
            <a:ext cx="3081768" cy="369332"/>
          </a:xfrm>
          <a:prstGeom prst="rect">
            <a:avLst/>
          </a:prstGeom>
          <a:noFill/>
        </p:spPr>
        <p:txBody>
          <a:bodyPr wrap="square" rtlCol="0">
            <a:spAutoFit/>
          </a:bodyPr>
          <a:lstStyle/>
          <a:p>
            <a:r>
              <a:rPr lang="en-US" dirty="0"/>
              <a:t>Size: W750*D450*H750MM</a:t>
            </a:r>
            <a:endParaRPr lang="en-IN" dirty="0"/>
          </a:p>
        </p:txBody>
      </p:sp>
      <p:sp>
        <p:nvSpPr>
          <p:cNvPr id="21" name="TextBox 20">
            <a:extLst>
              <a:ext uri="{FF2B5EF4-FFF2-40B4-BE49-F238E27FC236}">
                <a16:creationId xmlns:a16="http://schemas.microsoft.com/office/drawing/2014/main" id="{33F0DC99-DEF2-48E4-9B93-2106EDCAEE3D}"/>
              </a:ext>
            </a:extLst>
          </p:cNvPr>
          <p:cNvSpPr txBox="1"/>
          <p:nvPr/>
        </p:nvSpPr>
        <p:spPr>
          <a:xfrm>
            <a:off x="6228992" y="2539318"/>
            <a:ext cx="2576051" cy="646331"/>
          </a:xfrm>
          <a:prstGeom prst="rect">
            <a:avLst/>
          </a:prstGeom>
          <a:noFill/>
        </p:spPr>
        <p:txBody>
          <a:bodyPr wrap="square" rtlCol="0">
            <a:spAutoFit/>
          </a:bodyPr>
          <a:lstStyle/>
          <a:p>
            <a:r>
              <a:rPr lang="en-US" dirty="0"/>
              <a:t>MRP: 7600/-</a:t>
            </a:r>
          </a:p>
          <a:p>
            <a:r>
              <a:rPr lang="en-US" dirty="0"/>
              <a:t>SAP PRICE: 4484/-</a:t>
            </a:r>
            <a:endParaRPr lang="en-IN" dirty="0"/>
          </a:p>
        </p:txBody>
      </p:sp>
      <p:pic>
        <p:nvPicPr>
          <p:cNvPr id="25" name="Picture 24">
            <a:extLst>
              <a:ext uri="{FF2B5EF4-FFF2-40B4-BE49-F238E27FC236}">
                <a16:creationId xmlns:a16="http://schemas.microsoft.com/office/drawing/2014/main" id="{19958487-0B1F-45C1-88EF-C193AE8F4953}"/>
              </a:ext>
            </a:extLst>
          </p:cNvPr>
          <p:cNvPicPr>
            <a:picLocks noChangeAspect="1"/>
          </p:cNvPicPr>
          <p:nvPr/>
        </p:nvPicPr>
        <p:blipFill rotWithShape="1">
          <a:blip r:embed="rId5"/>
          <a:srcRect b="-1839"/>
          <a:stretch/>
        </p:blipFill>
        <p:spPr>
          <a:xfrm>
            <a:off x="37463" y="4286863"/>
            <a:ext cx="2804910" cy="2428569"/>
          </a:xfrm>
          <a:prstGeom prst="rect">
            <a:avLst/>
          </a:prstGeom>
        </p:spPr>
      </p:pic>
      <p:sp>
        <p:nvSpPr>
          <p:cNvPr id="26" name="TextBox 25">
            <a:extLst>
              <a:ext uri="{FF2B5EF4-FFF2-40B4-BE49-F238E27FC236}">
                <a16:creationId xmlns:a16="http://schemas.microsoft.com/office/drawing/2014/main" id="{EDFE9953-BF9F-4F84-B283-D97479CEF4B3}"/>
              </a:ext>
            </a:extLst>
          </p:cNvPr>
          <p:cNvSpPr txBox="1"/>
          <p:nvPr/>
        </p:nvSpPr>
        <p:spPr>
          <a:xfrm>
            <a:off x="2842373" y="4242371"/>
            <a:ext cx="3328295" cy="446276"/>
          </a:xfrm>
          <a:prstGeom prst="rect">
            <a:avLst/>
          </a:prstGeom>
          <a:noFill/>
        </p:spPr>
        <p:txBody>
          <a:bodyPr wrap="square" rtlCol="0">
            <a:spAutoFit/>
          </a:bodyPr>
          <a:lstStyle/>
          <a:p>
            <a:r>
              <a:rPr lang="en-US" sz="2300" dirty="0">
                <a:latin typeface="abeatbyKai" panose="00000400000000000000" pitchFamily="50" charset="0"/>
              </a:rPr>
              <a:t>DHT–01 Foldable </a:t>
            </a:r>
            <a:r>
              <a:rPr lang="en-US" dirty="0">
                <a:latin typeface="abeatbyKai" panose="00000400000000000000" pitchFamily="50" charset="0"/>
              </a:rPr>
              <a:t>Table</a:t>
            </a:r>
            <a:endParaRPr lang="en-IN" dirty="0">
              <a:latin typeface="abeatbyKai" panose="00000400000000000000" pitchFamily="50" charset="0"/>
            </a:endParaRPr>
          </a:p>
        </p:txBody>
      </p:sp>
      <p:sp>
        <p:nvSpPr>
          <p:cNvPr id="28" name="TextBox 27">
            <a:extLst>
              <a:ext uri="{FF2B5EF4-FFF2-40B4-BE49-F238E27FC236}">
                <a16:creationId xmlns:a16="http://schemas.microsoft.com/office/drawing/2014/main" id="{3D6C4D68-38FF-490C-ABF6-82FAE35957C3}"/>
              </a:ext>
            </a:extLst>
          </p:cNvPr>
          <p:cNvSpPr txBox="1"/>
          <p:nvPr/>
        </p:nvSpPr>
        <p:spPr>
          <a:xfrm>
            <a:off x="2736590" y="2054759"/>
            <a:ext cx="3224980" cy="369332"/>
          </a:xfrm>
          <a:prstGeom prst="rect">
            <a:avLst/>
          </a:prstGeom>
          <a:noFill/>
        </p:spPr>
        <p:txBody>
          <a:bodyPr wrap="square" rtlCol="0">
            <a:spAutoFit/>
          </a:bodyPr>
          <a:lstStyle/>
          <a:p>
            <a:r>
              <a:rPr lang="en-US" dirty="0"/>
              <a:t>Size: W1200*D600*H750MM</a:t>
            </a:r>
            <a:endParaRPr lang="en-IN" dirty="0"/>
          </a:p>
        </p:txBody>
      </p:sp>
      <p:sp>
        <p:nvSpPr>
          <p:cNvPr id="30" name="TextBox 29">
            <a:extLst>
              <a:ext uri="{FF2B5EF4-FFF2-40B4-BE49-F238E27FC236}">
                <a16:creationId xmlns:a16="http://schemas.microsoft.com/office/drawing/2014/main" id="{C36C8F7F-B957-4890-BE34-81F58622FFB7}"/>
              </a:ext>
            </a:extLst>
          </p:cNvPr>
          <p:cNvSpPr txBox="1"/>
          <p:nvPr/>
        </p:nvSpPr>
        <p:spPr>
          <a:xfrm>
            <a:off x="2873234" y="5496424"/>
            <a:ext cx="2227499" cy="646331"/>
          </a:xfrm>
          <a:prstGeom prst="rect">
            <a:avLst/>
          </a:prstGeom>
          <a:noFill/>
        </p:spPr>
        <p:txBody>
          <a:bodyPr wrap="square" rtlCol="0">
            <a:spAutoFit/>
          </a:bodyPr>
          <a:lstStyle/>
          <a:p>
            <a:r>
              <a:rPr lang="en-US" dirty="0"/>
              <a:t>MRP: 6400/-</a:t>
            </a:r>
          </a:p>
          <a:p>
            <a:r>
              <a:rPr lang="en-US" dirty="0"/>
              <a:t>SAP PRICE: 3776/-</a:t>
            </a:r>
            <a:endParaRPr lang="en-IN" dirty="0"/>
          </a:p>
        </p:txBody>
      </p:sp>
      <p:pic>
        <p:nvPicPr>
          <p:cNvPr id="32" name="Picture 31">
            <a:extLst>
              <a:ext uri="{FF2B5EF4-FFF2-40B4-BE49-F238E27FC236}">
                <a16:creationId xmlns:a16="http://schemas.microsoft.com/office/drawing/2014/main" id="{2645F2B8-5C86-49D8-9F47-C1BBB378DB2F}"/>
              </a:ext>
            </a:extLst>
          </p:cNvPr>
          <p:cNvPicPr>
            <a:picLocks noChangeAspect="1"/>
          </p:cNvPicPr>
          <p:nvPr/>
        </p:nvPicPr>
        <p:blipFill rotWithShape="1">
          <a:blip r:embed="rId6"/>
          <a:srcRect l="27695" t="-1901" r="30276" b="1335"/>
          <a:stretch/>
        </p:blipFill>
        <p:spPr>
          <a:xfrm>
            <a:off x="9969912" y="4173059"/>
            <a:ext cx="1769804" cy="2646730"/>
          </a:xfrm>
          <a:prstGeom prst="rect">
            <a:avLst/>
          </a:prstGeom>
        </p:spPr>
      </p:pic>
      <p:sp>
        <p:nvSpPr>
          <p:cNvPr id="34" name="TextBox 33">
            <a:extLst>
              <a:ext uri="{FF2B5EF4-FFF2-40B4-BE49-F238E27FC236}">
                <a16:creationId xmlns:a16="http://schemas.microsoft.com/office/drawing/2014/main" id="{DE99771D-FBE4-4190-9753-4FC9F914A4F7}"/>
              </a:ext>
            </a:extLst>
          </p:cNvPr>
          <p:cNvSpPr txBox="1"/>
          <p:nvPr/>
        </p:nvSpPr>
        <p:spPr>
          <a:xfrm>
            <a:off x="6170668" y="4197879"/>
            <a:ext cx="2151974" cy="738664"/>
          </a:xfrm>
          <a:prstGeom prst="rect">
            <a:avLst/>
          </a:prstGeom>
          <a:noFill/>
        </p:spPr>
        <p:txBody>
          <a:bodyPr wrap="square" rtlCol="0">
            <a:spAutoFit/>
          </a:bodyPr>
          <a:lstStyle/>
          <a:p>
            <a:r>
              <a:rPr lang="en-US" sz="2400" dirty="0">
                <a:latin typeface="abeatbyKai" panose="00000400000000000000" pitchFamily="50" charset="0"/>
              </a:rPr>
              <a:t>Mono</a:t>
            </a:r>
            <a:r>
              <a:rPr lang="en-US" dirty="0">
                <a:latin typeface="abeatbyKai" panose="00000400000000000000" pitchFamily="50" charset="0"/>
              </a:rPr>
              <a:t> chair</a:t>
            </a:r>
          </a:p>
          <a:p>
            <a:r>
              <a:rPr lang="en-US" dirty="0">
                <a:latin typeface="abeatbyKai" panose="00000400000000000000" pitchFamily="50" charset="0"/>
              </a:rPr>
              <a:t>For small space</a:t>
            </a:r>
            <a:r>
              <a:rPr lang="en-IN" dirty="0">
                <a:latin typeface="abeatbyKai" panose="00000400000000000000" pitchFamily="50" charset="0"/>
              </a:rPr>
              <a:t> </a:t>
            </a:r>
            <a:endParaRPr lang="en-US" dirty="0">
              <a:latin typeface="abeatbyKai" panose="00000400000000000000" pitchFamily="50" charset="0"/>
            </a:endParaRPr>
          </a:p>
        </p:txBody>
      </p:sp>
      <p:sp>
        <p:nvSpPr>
          <p:cNvPr id="38" name="TextBox 37">
            <a:extLst>
              <a:ext uri="{FF2B5EF4-FFF2-40B4-BE49-F238E27FC236}">
                <a16:creationId xmlns:a16="http://schemas.microsoft.com/office/drawing/2014/main" id="{EB556255-3998-4A29-A166-BBA010A4BEE1}"/>
              </a:ext>
            </a:extLst>
          </p:cNvPr>
          <p:cNvSpPr txBox="1"/>
          <p:nvPr/>
        </p:nvSpPr>
        <p:spPr>
          <a:xfrm>
            <a:off x="6202423" y="5496423"/>
            <a:ext cx="2227499" cy="646331"/>
          </a:xfrm>
          <a:prstGeom prst="rect">
            <a:avLst/>
          </a:prstGeom>
          <a:noFill/>
        </p:spPr>
        <p:txBody>
          <a:bodyPr wrap="square" rtlCol="0">
            <a:spAutoFit/>
          </a:bodyPr>
          <a:lstStyle/>
          <a:p>
            <a:r>
              <a:rPr lang="en-US" dirty="0"/>
              <a:t>MRP: 4800/-</a:t>
            </a:r>
          </a:p>
          <a:p>
            <a:r>
              <a:rPr lang="en-US" dirty="0"/>
              <a:t>SAP PRICE: 2832/-</a:t>
            </a:r>
            <a:endParaRPr lang="en-IN" dirty="0"/>
          </a:p>
        </p:txBody>
      </p:sp>
    </p:spTree>
    <p:extLst>
      <p:ext uri="{BB962C8B-B14F-4D97-AF65-F5344CB8AC3E}">
        <p14:creationId xmlns:p14="http://schemas.microsoft.com/office/powerpoint/2010/main" val="106854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5AA8B6D-9D19-43D7-97C1-04738C3F848D}"/>
              </a:ext>
            </a:extLst>
          </p:cNvPr>
          <p:cNvGrpSpPr/>
          <p:nvPr/>
        </p:nvGrpSpPr>
        <p:grpSpPr>
          <a:xfrm>
            <a:off x="877553" y="432751"/>
            <a:ext cx="3835729" cy="3835729"/>
            <a:chOff x="783772" y="1626919"/>
            <a:chExt cx="3835729" cy="3835729"/>
          </a:xfrm>
          <a:solidFill>
            <a:schemeClr val="accent4"/>
          </a:solidFill>
        </p:grpSpPr>
        <p:sp>
          <p:nvSpPr>
            <p:cNvPr id="6" name="Oval 5">
              <a:extLst>
                <a:ext uri="{FF2B5EF4-FFF2-40B4-BE49-F238E27FC236}">
                  <a16:creationId xmlns:a16="http://schemas.microsoft.com/office/drawing/2014/main" id="{038E3BD6-80BB-4CBC-9809-4F81228648D7}"/>
                </a:ext>
              </a:extLst>
            </p:cNvPr>
            <p:cNvSpPr/>
            <p:nvPr/>
          </p:nvSpPr>
          <p:spPr>
            <a:xfrm>
              <a:off x="783772" y="1626919"/>
              <a:ext cx="3835729" cy="3835729"/>
            </a:xfrm>
            <a:prstGeom prst="ellipse">
              <a:avLst/>
            </a:prstGeom>
            <a:grpFill/>
            <a:effectLst>
              <a:outerShdw blurRad="635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F7D725AB-9988-4B60-8151-B09CBF7396CC}"/>
                </a:ext>
              </a:extLst>
            </p:cNvPr>
            <p:cNvSpPr/>
            <p:nvPr/>
          </p:nvSpPr>
          <p:spPr>
            <a:xfrm>
              <a:off x="979714" y="1822861"/>
              <a:ext cx="3443844" cy="3443844"/>
            </a:xfrm>
            <a:prstGeom prst="ellipse">
              <a:avLst/>
            </a:prstGeom>
            <a:grpFill/>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C18C9730-1E8E-4413-BA7B-6B6C0DCFC718}"/>
                </a:ext>
              </a:extLst>
            </p:cNvPr>
            <p:cNvSpPr/>
            <p:nvPr/>
          </p:nvSpPr>
          <p:spPr>
            <a:xfrm>
              <a:off x="1083623" y="1926770"/>
              <a:ext cx="3236027" cy="3236027"/>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reeform: Shape 12">
            <a:extLst>
              <a:ext uri="{FF2B5EF4-FFF2-40B4-BE49-F238E27FC236}">
                <a16:creationId xmlns:a16="http://schemas.microsoft.com/office/drawing/2014/main" id="{B5F5BA8A-DAEF-4F20-92C1-76FE5478025E}"/>
              </a:ext>
            </a:extLst>
          </p:cNvPr>
          <p:cNvSpPr/>
          <p:nvPr/>
        </p:nvSpPr>
        <p:spPr>
          <a:xfrm>
            <a:off x="4445026" y="1745673"/>
            <a:ext cx="5489180" cy="1392381"/>
          </a:xfrm>
          <a:custGeom>
            <a:avLst/>
            <a:gdLst>
              <a:gd name="connsiteX0" fmla="*/ 0 w 5489180"/>
              <a:gd name="connsiteY0" fmla="*/ 0 h 1392381"/>
              <a:gd name="connsiteX1" fmla="*/ 4792990 w 5489180"/>
              <a:gd name="connsiteY1" fmla="*/ 0 h 1392381"/>
              <a:gd name="connsiteX2" fmla="*/ 5489180 w 5489180"/>
              <a:gd name="connsiteY2" fmla="*/ 696191 h 1392381"/>
              <a:gd name="connsiteX3" fmla="*/ 4792990 w 5489180"/>
              <a:gd name="connsiteY3" fmla="*/ 1392381 h 1392381"/>
              <a:gd name="connsiteX4" fmla="*/ 1 w 5489180"/>
              <a:gd name="connsiteY4" fmla="*/ 1392381 h 1392381"/>
              <a:gd name="connsiteX5" fmla="*/ 31981 w 5489180"/>
              <a:gd name="connsiteY5" fmla="*/ 1325995 h 1392381"/>
              <a:gd name="connsiteX6" fmla="*/ 159132 w 5489180"/>
              <a:gd name="connsiteY6" fmla="*/ 696191 h 1392381"/>
              <a:gd name="connsiteX7" fmla="*/ 31981 w 5489180"/>
              <a:gd name="connsiteY7" fmla="*/ 66387 h 13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9180" h="1392381">
                <a:moveTo>
                  <a:pt x="0" y="0"/>
                </a:moveTo>
                <a:lnTo>
                  <a:pt x="4792990" y="0"/>
                </a:lnTo>
                <a:lnTo>
                  <a:pt x="5489180" y="696191"/>
                </a:lnTo>
                <a:lnTo>
                  <a:pt x="4792990" y="1392381"/>
                </a:lnTo>
                <a:lnTo>
                  <a:pt x="1" y="1392381"/>
                </a:lnTo>
                <a:lnTo>
                  <a:pt x="31981" y="1325995"/>
                </a:lnTo>
                <a:cubicBezTo>
                  <a:pt x="113857" y="1132418"/>
                  <a:pt x="159132" y="919592"/>
                  <a:pt x="159132" y="696191"/>
                </a:cubicBezTo>
                <a:cubicBezTo>
                  <a:pt x="159132" y="472790"/>
                  <a:pt x="113857" y="259964"/>
                  <a:pt x="31981" y="6638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F6DA5758-24BB-4D0E-844B-4EC7710A6E98}"/>
              </a:ext>
            </a:extLst>
          </p:cNvPr>
          <p:cNvSpPr txBox="1"/>
          <p:nvPr/>
        </p:nvSpPr>
        <p:spPr>
          <a:xfrm>
            <a:off x="4621248" y="1931045"/>
            <a:ext cx="4851649" cy="1015663"/>
          </a:xfrm>
          <a:prstGeom prst="rect">
            <a:avLst/>
          </a:prstGeom>
          <a:noFill/>
        </p:spPr>
        <p:txBody>
          <a:bodyPr wrap="none" rtlCol="0">
            <a:spAutoFit/>
          </a:bodyPr>
          <a:lstStyle/>
          <a:p>
            <a:r>
              <a:rPr lang="en-US" sz="6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THANK YOU</a:t>
            </a:r>
            <a:endParaRPr lang="en-IN" sz="6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nvGrpSpPr>
          <p:cNvPr id="34" name="Group 33">
            <a:extLst>
              <a:ext uri="{FF2B5EF4-FFF2-40B4-BE49-F238E27FC236}">
                <a16:creationId xmlns:a16="http://schemas.microsoft.com/office/drawing/2014/main" id="{0A360171-8A98-4F07-8E47-50C6F92248A3}"/>
              </a:ext>
            </a:extLst>
          </p:cNvPr>
          <p:cNvGrpSpPr/>
          <p:nvPr/>
        </p:nvGrpSpPr>
        <p:grpSpPr>
          <a:xfrm>
            <a:off x="1554532" y="1059654"/>
            <a:ext cx="2481770" cy="2156769"/>
            <a:chOff x="1460751" y="1926770"/>
            <a:chExt cx="2481770" cy="2156769"/>
          </a:xfrm>
        </p:grpSpPr>
        <p:pic>
          <p:nvPicPr>
            <p:cNvPr id="32" name="Graphic 31" descr="Call center">
              <a:extLst>
                <a:ext uri="{FF2B5EF4-FFF2-40B4-BE49-F238E27FC236}">
                  <a16:creationId xmlns:a16="http://schemas.microsoft.com/office/drawing/2014/main" id="{0CA21A4D-6D44-4D8D-862A-80AA289EC1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5090" y="1926770"/>
              <a:ext cx="1753093" cy="1753093"/>
            </a:xfrm>
            <a:prstGeom prst="rect">
              <a:avLst/>
            </a:prstGeom>
          </p:spPr>
        </p:pic>
        <p:sp>
          <p:nvSpPr>
            <p:cNvPr id="33" name="TextBox 32">
              <a:extLst>
                <a:ext uri="{FF2B5EF4-FFF2-40B4-BE49-F238E27FC236}">
                  <a16:creationId xmlns:a16="http://schemas.microsoft.com/office/drawing/2014/main" id="{EEE761EB-A80B-4533-826A-1AE397C439F9}"/>
                </a:ext>
              </a:extLst>
            </p:cNvPr>
            <p:cNvSpPr txBox="1"/>
            <p:nvPr/>
          </p:nvSpPr>
          <p:spPr>
            <a:xfrm>
              <a:off x="1460751" y="3498764"/>
              <a:ext cx="2481770" cy="584775"/>
            </a:xfrm>
            <a:prstGeom prst="rect">
              <a:avLst/>
            </a:prstGeom>
            <a:noFill/>
          </p:spPr>
          <p:txBody>
            <a:bodyPr wrap="none" rtlCol="0">
              <a:spAutoFit/>
            </a:bodyPr>
            <a:lstStyle/>
            <a:p>
              <a:r>
                <a:rPr lang="en-US" sz="3200" dirty="0">
                  <a:latin typeface="Open Sans Extrabold" panose="020B0906030804020204" pitchFamily="34" charset="0"/>
                  <a:ea typeface="Open Sans Extrabold" panose="020B0906030804020204" pitchFamily="34" charset="0"/>
                  <a:cs typeface="Open Sans Extrabold" panose="020B0906030804020204" pitchFamily="34" charset="0"/>
                </a:rPr>
                <a:t>Contact Us</a:t>
              </a:r>
              <a:endParaRPr lang="en-IN" sz="32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pSp>
      <p:sp>
        <p:nvSpPr>
          <p:cNvPr id="35" name="Rectangle 34">
            <a:extLst>
              <a:ext uri="{FF2B5EF4-FFF2-40B4-BE49-F238E27FC236}">
                <a16:creationId xmlns:a16="http://schemas.microsoft.com/office/drawing/2014/main" id="{936930CB-EE5D-41B3-829A-1E1CEA517F51}"/>
              </a:ext>
            </a:extLst>
          </p:cNvPr>
          <p:cNvSpPr/>
          <p:nvPr/>
        </p:nvSpPr>
        <p:spPr>
          <a:xfrm rot="16200000">
            <a:off x="10792602" y="1322876"/>
            <a:ext cx="190006" cy="22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6" name="Group 35">
            <a:extLst>
              <a:ext uri="{FF2B5EF4-FFF2-40B4-BE49-F238E27FC236}">
                <a16:creationId xmlns:a16="http://schemas.microsoft.com/office/drawing/2014/main" id="{A9CE3002-776A-476D-A72E-E1C9FD519D3D}"/>
              </a:ext>
            </a:extLst>
          </p:cNvPr>
          <p:cNvGrpSpPr/>
          <p:nvPr/>
        </p:nvGrpSpPr>
        <p:grpSpPr>
          <a:xfrm>
            <a:off x="440450" y="4844785"/>
            <a:ext cx="3888097" cy="1354217"/>
            <a:chOff x="1028373" y="5305739"/>
            <a:chExt cx="3888097" cy="1354217"/>
          </a:xfrm>
          <a:solidFill>
            <a:schemeClr val="accent4"/>
          </a:solidFill>
        </p:grpSpPr>
        <p:sp>
          <p:nvSpPr>
            <p:cNvPr id="47" name="TextBox 46">
              <a:extLst>
                <a:ext uri="{FF2B5EF4-FFF2-40B4-BE49-F238E27FC236}">
                  <a16:creationId xmlns:a16="http://schemas.microsoft.com/office/drawing/2014/main" id="{BAB8400A-CF1D-4A32-AFC1-9D5A5CE5A27F}"/>
                </a:ext>
              </a:extLst>
            </p:cNvPr>
            <p:cNvSpPr txBox="1"/>
            <p:nvPr/>
          </p:nvSpPr>
          <p:spPr>
            <a:xfrm>
              <a:off x="2045876" y="5305739"/>
              <a:ext cx="2870594" cy="1354217"/>
            </a:xfrm>
            <a:prstGeom prst="rect">
              <a:avLst/>
            </a:prstGeom>
            <a:solidFill>
              <a:schemeClr val="bg1"/>
            </a:solidFill>
          </p:spPr>
          <p:txBody>
            <a:bodyPr wrap="none" rtlCol="0">
              <a:spAutoFit/>
            </a:bodyPr>
            <a:lstStyle/>
            <a:p>
              <a:r>
                <a:rPr lang="en-US" dirty="0">
                  <a:latin typeface="Open Sans Extrabold" panose="020B0906030804020204" pitchFamily="34" charset="0"/>
                  <a:ea typeface="Open Sans Extrabold" panose="020B0906030804020204" pitchFamily="34" charset="0"/>
                  <a:cs typeface="Open Sans Extrabold" panose="020B0906030804020204" pitchFamily="34" charset="0"/>
                </a:rPr>
                <a:t>Address:</a:t>
              </a:r>
            </a:p>
            <a:p>
              <a:r>
                <a:rPr lang="en-US" sz="1600" dirty="0">
                  <a:latin typeface="Open Sans Light" panose="020B0306030504020204" pitchFamily="34" charset="0"/>
                  <a:ea typeface="Open Sans Light" panose="020B0306030504020204" pitchFamily="34" charset="0"/>
                  <a:cs typeface="Open Sans Light" panose="020B0306030504020204" pitchFamily="34" charset="0"/>
                </a:rPr>
                <a:t>No-22, Ashwatkatte Road,</a:t>
              </a:r>
            </a:p>
            <a:p>
              <a:r>
                <a:rPr lang="en-US" sz="1600" dirty="0">
                  <a:latin typeface="Open Sans Light" panose="020B0306030504020204" pitchFamily="34" charset="0"/>
                  <a:ea typeface="Open Sans Light" panose="020B0306030504020204" pitchFamily="34" charset="0"/>
                  <a:cs typeface="Open Sans Light" panose="020B0306030504020204" pitchFamily="34" charset="0"/>
                </a:rPr>
                <a:t>Kasturiba nagar, Mysore road,</a:t>
              </a:r>
            </a:p>
            <a:p>
              <a:r>
                <a:rPr lang="en-US" sz="1600" dirty="0">
                  <a:latin typeface="Open Sans Light" panose="020B0306030504020204" pitchFamily="34" charset="0"/>
                  <a:ea typeface="Open Sans Light" panose="020B0306030504020204" pitchFamily="34" charset="0"/>
                  <a:cs typeface="Open Sans Light" panose="020B0306030504020204" pitchFamily="34" charset="0"/>
                </a:rPr>
                <a:t>Opp street of shell Petroleum,</a:t>
              </a:r>
            </a:p>
            <a:p>
              <a:r>
                <a:rPr lang="en-US" sz="1600" dirty="0">
                  <a:latin typeface="Open Sans Light" panose="020B0306030504020204" pitchFamily="34" charset="0"/>
                  <a:ea typeface="Open Sans Light" panose="020B0306030504020204" pitchFamily="34" charset="0"/>
                  <a:cs typeface="Open Sans Light" panose="020B0306030504020204" pitchFamily="34" charset="0"/>
                </a:rPr>
                <a:t>Bangalore- 560026</a:t>
              </a:r>
            </a:p>
          </p:txBody>
        </p:sp>
        <p:grpSp>
          <p:nvGrpSpPr>
            <p:cNvPr id="48" name="Group 47">
              <a:extLst>
                <a:ext uri="{FF2B5EF4-FFF2-40B4-BE49-F238E27FC236}">
                  <a16:creationId xmlns:a16="http://schemas.microsoft.com/office/drawing/2014/main" id="{91E346BA-7B1D-4707-9925-911E0A742F9E}"/>
                </a:ext>
              </a:extLst>
            </p:cNvPr>
            <p:cNvGrpSpPr/>
            <p:nvPr/>
          </p:nvGrpSpPr>
          <p:grpSpPr>
            <a:xfrm>
              <a:off x="1028373" y="5338018"/>
              <a:ext cx="861774" cy="861774"/>
              <a:chOff x="1028373" y="5295688"/>
              <a:chExt cx="861774" cy="861774"/>
            </a:xfrm>
            <a:grpFill/>
          </p:grpSpPr>
          <p:sp>
            <p:nvSpPr>
              <p:cNvPr id="49" name="Oval 48">
                <a:extLst>
                  <a:ext uri="{FF2B5EF4-FFF2-40B4-BE49-F238E27FC236}">
                    <a16:creationId xmlns:a16="http://schemas.microsoft.com/office/drawing/2014/main" id="{8A113BA6-EBA6-4F5A-92E6-7F8A841F07F3}"/>
                  </a:ext>
                </a:extLst>
              </p:cNvPr>
              <p:cNvSpPr/>
              <p:nvPr/>
            </p:nvSpPr>
            <p:spPr>
              <a:xfrm>
                <a:off x="1028373" y="5295688"/>
                <a:ext cx="861774" cy="861774"/>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50" name="Graphic 49" descr="Home">
                <a:extLst>
                  <a:ext uri="{FF2B5EF4-FFF2-40B4-BE49-F238E27FC236}">
                    <a16:creationId xmlns:a16="http://schemas.microsoft.com/office/drawing/2014/main" id="{E30E9080-D184-4AB8-B8E3-5EFBD3A022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89260" y="5456575"/>
                <a:ext cx="540000" cy="540000"/>
              </a:xfrm>
              <a:prstGeom prst="rect">
                <a:avLst/>
              </a:prstGeom>
            </p:spPr>
          </p:pic>
        </p:grpSp>
      </p:grpSp>
      <p:sp>
        <p:nvSpPr>
          <p:cNvPr id="54" name="Oval 53">
            <a:extLst>
              <a:ext uri="{FF2B5EF4-FFF2-40B4-BE49-F238E27FC236}">
                <a16:creationId xmlns:a16="http://schemas.microsoft.com/office/drawing/2014/main" id="{68829F39-9353-4C38-98EB-B8B14D270710}"/>
              </a:ext>
            </a:extLst>
          </p:cNvPr>
          <p:cNvSpPr/>
          <p:nvPr/>
        </p:nvSpPr>
        <p:spPr>
          <a:xfrm>
            <a:off x="4650647" y="4936572"/>
            <a:ext cx="837223" cy="861774"/>
          </a:xfrm>
          <a:prstGeom prst="ellipse">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3" name="Graphic 2" descr="Receiver">
            <a:extLst>
              <a:ext uri="{FF2B5EF4-FFF2-40B4-BE49-F238E27FC236}">
                <a16:creationId xmlns:a16="http://schemas.microsoft.com/office/drawing/2014/main" id="{79D1C1D6-93B4-4B08-9E4C-6CE6FF5A27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99258" y="5097459"/>
            <a:ext cx="540000" cy="540000"/>
          </a:xfrm>
          <a:prstGeom prst="rect">
            <a:avLst/>
          </a:prstGeom>
        </p:spPr>
      </p:pic>
      <p:sp>
        <p:nvSpPr>
          <p:cNvPr id="5" name="TextBox 4">
            <a:extLst>
              <a:ext uri="{FF2B5EF4-FFF2-40B4-BE49-F238E27FC236}">
                <a16:creationId xmlns:a16="http://schemas.microsoft.com/office/drawing/2014/main" id="{98A02E77-5AD2-492B-9038-0ECCEE5434AD}"/>
              </a:ext>
            </a:extLst>
          </p:cNvPr>
          <p:cNvSpPr txBox="1"/>
          <p:nvPr/>
        </p:nvSpPr>
        <p:spPr>
          <a:xfrm>
            <a:off x="5643600" y="4936572"/>
            <a:ext cx="2638864" cy="923330"/>
          </a:xfrm>
          <a:prstGeom prst="rect">
            <a:avLst/>
          </a:prstGeom>
          <a:noFill/>
        </p:spPr>
        <p:txBody>
          <a:bodyPr wrap="none" rtlCol="0">
            <a:spAutoFit/>
          </a:bodyPr>
          <a:lstStyle/>
          <a:p>
            <a:r>
              <a:rPr lang="en-US" dirty="0">
                <a:latin typeface="Open Sans Extrabold" panose="020B0906030804020204" pitchFamily="34" charset="0"/>
                <a:ea typeface="Open Sans Extrabold" panose="020B0906030804020204" pitchFamily="34" charset="0"/>
                <a:cs typeface="Open Sans Extrabold" panose="020B0906030804020204" pitchFamily="34" charset="0"/>
              </a:rPr>
              <a:t>Contact Number:</a:t>
            </a:r>
          </a:p>
          <a:p>
            <a:r>
              <a:rPr lang="en-US" sz="1600" dirty="0">
                <a:latin typeface="Open Sans Light" panose="020B0306030504020204" pitchFamily="34" charset="0"/>
                <a:ea typeface="Open Sans Light" panose="020B0306030504020204" pitchFamily="34" charset="0"/>
                <a:cs typeface="Open Sans Light" panose="020B0306030504020204" pitchFamily="34" charset="0"/>
              </a:rPr>
              <a:t>Mobile No : </a:t>
            </a:r>
            <a:r>
              <a:rPr lang="en-US" b="1" dirty="0">
                <a:latin typeface="Open Sans Light" panose="020B0306030504020204" pitchFamily="34" charset="0"/>
                <a:ea typeface="Open Sans Light" panose="020B0306030504020204" pitchFamily="34" charset="0"/>
                <a:cs typeface="Open Sans Light" panose="020B0306030504020204" pitchFamily="34" charset="0"/>
              </a:rPr>
              <a:t>9986345136</a:t>
            </a:r>
          </a:p>
          <a:p>
            <a:r>
              <a:rPr lang="en-US" sz="1600" dirty="0">
                <a:latin typeface="Open Sans Light" panose="020B0306030504020204" pitchFamily="34" charset="0"/>
                <a:ea typeface="Open Sans Light" panose="020B0306030504020204" pitchFamily="34" charset="0"/>
                <a:cs typeface="Open Sans Light" panose="020B0306030504020204" pitchFamily="34" charset="0"/>
              </a:rPr>
              <a:t>Phone        : </a:t>
            </a:r>
            <a:r>
              <a:rPr lang="en-US" b="1" dirty="0">
                <a:latin typeface="Open Sans Light" panose="020B0306030504020204" pitchFamily="34" charset="0"/>
                <a:ea typeface="Open Sans Light" panose="020B0306030504020204" pitchFamily="34" charset="0"/>
                <a:cs typeface="Open Sans Light" panose="020B0306030504020204" pitchFamily="34" charset="0"/>
              </a:rPr>
              <a:t>9611794899</a:t>
            </a:r>
            <a:endParaRPr lang="en-IN"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Oval 10">
            <a:extLst>
              <a:ext uri="{FF2B5EF4-FFF2-40B4-BE49-F238E27FC236}">
                <a16:creationId xmlns:a16="http://schemas.microsoft.com/office/drawing/2014/main" id="{FA59127A-50FE-4393-9E00-3EA978285A8E}"/>
              </a:ext>
            </a:extLst>
          </p:cNvPr>
          <p:cNvSpPr/>
          <p:nvPr/>
        </p:nvSpPr>
        <p:spPr>
          <a:xfrm>
            <a:off x="8697433" y="4904293"/>
            <a:ext cx="837223" cy="861774"/>
          </a:xfrm>
          <a:prstGeom prst="ellipse">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2" name="Graphic 11" descr="Email">
            <a:extLst>
              <a:ext uri="{FF2B5EF4-FFF2-40B4-BE49-F238E27FC236}">
                <a16:creationId xmlns:a16="http://schemas.microsoft.com/office/drawing/2014/main" id="{CBBEDDEB-0C4C-47D7-B9A6-FEEE07EAD2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46044" y="5041848"/>
            <a:ext cx="540000" cy="540000"/>
          </a:xfrm>
          <a:prstGeom prst="rect">
            <a:avLst/>
          </a:prstGeom>
        </p:spPr>
      </p:pic>
      <p:sp>
        <p:nvSpPr>
          <p:cNvPr id="64" name="TextBox 63">
            <a:extLst>
              <a:ext uri="{FF2B5EF4-FFF2-40B4-BE49-F238E27FC236}">
                <a16:creationId xmlns:a16="http://schemas.microsoft.com/office/drawing/2014/main" id="{ACBCB51C-FC35-426F-B07E-E20F936B1B23}"/>
              </a:ext>
            </a:extLst>
          </p:cNvPr>
          <p:cNvSpPr txBox="1"/>
          <p:nvPr/>
        </p:nvSpPr>
        <p:spPr>
          <a:xfrm>
            <a:off x="9606485" y="5059559"/>
            <a:ext cx="2562240" cy="615553"/>
          </a:xfrm>
          <a:prstGeom prst="rect">
            <a:avLst/>
          </a:prstGeom>
          <a:noFill/>
        </p:spPr>
        <p:txBody>
          <a:bodyPr wrap="none" rtlCol="0">
            <a:spAutoFit/>
          </a:bodyPr>
          <a:lstStyle/>
          <a:p>
            <a:r>
              <a:rPr lang="en-US" dirty="0">
                <a:latin typeface="Open Sans Extrabold" panose="020B0906030804020204" pitchFamily="34" charset="0"/>
                <a:ea typeface="Open Sans Extrabold" panose="020B0906030804020204" pitchFamily="34" charset="0"/>
                <a:cs typeface="Open Sans Extrabold" panose="020B0906030804020204" pitchFamily="34" charset="0"/>
              </a:rPr>
              <a:t>Email Id :</a:t>
            </a:r>
          </a:p>
          <a:p>
            <a:r>
              <a:rPr lang="en-US" sz="1600" dirty="0">
                <a:latin typeface="Open Sans Light" panose="020B0306030504020204" pitchFamily="34" charset="0"/>
                <a:ea typeface="Open Sans Extrabold" panose="020B0906030804020204" pitchFamily="34" charset="0"/>
                <a:cs typeface="Open Sans Extrabold" panose="020B0906030804020204" pitchFamily="34" charset="0"/>
              </a:rPr>
              <a:t> nikhil@promaxchairs.com</a:t>
            </a:r>
            <a:endParaRPr lang="en-US"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5" name="TextBox 64">
            <a:extLst>
              <a:ext uri="{FF2B5EF4-FFF2-40B4-BE49-F238E27FC236}">
                <a16:creationId xmlns:a16="http://schemas.microsoft.com/office/drawing/2014/main" id="{BCD192DB-22C9-48C0-BF86-211B4836A62D}"/>
              </a:ext>
            </a:extLst>
          </p:cNvPr>
          <p:cNvSpPr txBox="1"/>
          <p:nvPr/>
        </p:nvSpPr>
        <p:spPr>
          <a:xfrm>
            <a:off x="63575" y="6235951"/>
            <a:ext cx="12128425" cy="584775"/>
          </a:xfrm>
          <a:prstGeom prst="rect">
            <a:avLst/>
          </a:prstGeom>
          <a:noFill/>
        </p:spPr>
        <p:txBody>
          <a:bodyPr wrap="square" rtlCol="0">
            <a:spAutoFit/>
          </a:bodyPr>
          <a:lstStyle/>
          <a:p>
            <a:r>
              <a:rPr lang="en-US" sz="1600" b="1" dirty="0">
                <a:latin typeface="abeatbyKai" panose="00000400000000000000" pitchFamily="50" charset="0"/>
              </a:rPr>
              <a:t>For any kind of service related issues or complaints contact: Mr. Nikhil (Operation head) +919742423333</a:t>
            </a:r>
            <a:r>
              <a:rPr lang="en-US" sz="1600" b="1" dirty="0"/>
              <a:t> </a:t>
            </a:r>
          </a:p>
          <a:p>
            <a:r>
              <a:rPr lang="en-US" sz="1600" b="1" dirty="0">
                <a:latin typeface="abeatbyKai" panose="00000400000000000000" pitchFamily="50" charset="0"/>
              </a:rPr>
              <a:t>This Quotation is valid till September End, Any order placed after that will not be as same terms.</a:t>
            </a:r>
            <a:endParaRPr lang="en-IN" sz="1600" b="1" dirty="0">
              <a:latin typeface="abeatbyKai" panose="00000400000000000000" pitchFamily="50" charset="0"/>
            </a:endParaRPr>
          </a:p>
        </p:txBody>
      </p:sp>
    </p:spTree>
    <p:extLst>
      <p:ext uri="{BB962C8B-B14F-4D97-AF65-F5344CB8AC3E}">
        <p14:creationId xmlns:p14="http://schemas.microsoft.com/office/powerpoint/2010/main" val="1520967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472</Words>
  <Application>Microsoft Office PowerPoint</Application>
  <PresentationFormat>Widescreen</PresentationFormat>
  <Paragraphs>92</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abeatbyKai</vt:lpstr>
      <vt:lpstr>Arial</vt:lpstr>
      <vt:lpstr>Calibri</vt:lpstr>
      <vt:lpstr>Calibri Light</vt:lpstr>
      <vt:lpstr>Open Sans Extrabold</vt:lpstr>
      <vt:lpstr>Open Sans Light</vt:lpstr>
      <vt:lpstr>Office Theme</vt:lpstr>
      <vt:lpstr>PowerPoint Presentation</vt:lpstr>
      <vt:lpstr>PowerPoint Presentation</vt:lpstr>
      <vt:lpstr>PowerPoint Presentation</vt:lpstr>
      <vt:lpstr>More WFH Products at Promax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Megotia</dc:creator>
  <cp:lastModifiedBy>Priyanka Megotia</cp:lastModifiedBy>
  <cp:revision>30</cp:revision>
  <dcterms:created xsi:type="dcterms:W3CDTF">2020-08-06T17:59:36Z</dcterms:created>
  <dcterms:modified xsi:type="dcterms:W3CDTF">2020-08-12T09:58:06Z</dcterms:modified>
</cp:coreProperties>
</file>