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70" r:id="rId8"/>
    <p:sldId id="271" r:id="rId9"/>
    <p:sldId id="263" r:id="rId10"/>
    <p:sldId id="272" r:id="rId11"/>
    <p:sldId id="275" r:id="rId12"/>
    <p:sldId id="273" r:id="rId13"/>
    <p:sldId id="265" r:id="rId14"/>
    <p:sldId id="266" r:id="rId15"/>
    <p:sldId id="274" r:id="rId16"/>
    <p:sldId id="267" r:id="rId17"/>
    <p:sldId id="268" r:id="rId18"/>
    <p:sldId id="276" r:id="rId19"/>
    <p:sldId id="277" r:id="rId20"/>
    <p:sldId id="269"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54A88C1-807B-47B2-8B80-42578137EB5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98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338194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68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281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1548242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62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98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91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15005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77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9970A-EA3C-4F79-81DD-8B813027F205}"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172070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9970A-EA3C-4F79-81DD-8B813027F205}"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A88C1-807B-47B2-8B80-42578137EB5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43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9970A-EA3C-4F79-81DD-8B813027F205}"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80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9970A-EA3C-4F79-81DD-8B813027F205}"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67935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89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30593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89970A-EA3C-4F79-81DD-8B813027F205}" type="datetimeFigureOut">
              <a:rPr lang="en-US" smtClean="0"/>
              <a:t>8/2/2024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A88C1-807B-47B2-8B80-42578137EB5B}" type="slidenum">
              <a:rPr lang="en-US" smtClean="0"/>
              <a:t>‹#›</a:t>
            </a:fld>
            <a:endParaRPr lang="en-US"/>
          </a:p>
        </p:txBody>
      </p:sp>
    </p:spTree>
    <p:extLst>
      <p:ext uri="{BB962C8B-B14F-4D97-AF65-F5344CB8AC3E}">
        <p14:creationId xmlns:p14="http://schemas.microsoft.com/office/powerpoint/2010/main" val="3665677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bdullahorzan/moodify-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5273" y="1676400"/>
            <a:ext cx="6815669" cy="914403"/>
          </a:xfrm>
        </p:spPr>
        <p:txBody>
          <a:bodyPr/>
          <a:lstStyle/>
          <a:p>
            <a:r>
              <a:rPr lang="en-US" sz="4800" b="1" dirty="0"/>
              <a:t>Project Presentation</a:t>
            </a:r>
          </a:p>
        </p:txBody>
      </p:sp>
      <p:sp>
        <p:nvSpPr>
          <p:cNvPr id="3" name="Subtitle 2"/>
          <p:cNvSpPr>
            <a:spLocks noGrp="1"/>
          </p:cNvSpPr>
          <p:nvPr>
            <p:ph type="subTitle" idx="1"/>
          </p:nvPr>
        </p:nvSpPr>
        <p:spPr>
          <a:xfrm>
            <a:off x="2292348" y="2717795"/>
            <a:ext cx="6815669" cy="2463805"/>
          </a:xfrm>
        </p:spPr>
        <p:txBody>
          <a:bodyPr>
            <a:normAutofit fontScale="25000" lnSpcReduction="20000"/>
          </a:bodyPr>
          <a:lstStyle/>
          <a:p>
            <a:r>
              <a:rPr lang="en-US" sz="9600" b="1" dirty="0">
                <a:solidFill>
                  <a:schemeClr val="accent2">
                    <a:lumMod val="50000"/>
                  </a:schemeClr>
                </a:solidFill>
              </a:rPr>
              <a:t>Title: </a:t>
            </a:r>
          </a:p>
          <a:p>
            <a:r>
              <a:rPr lang="en-US" sz="11200" b="1" cap="none" dirty="0">
                <a:solidFill>
                  <a:schemeClr val="accent2">
                    <a:lumMod val="50000"/>
                  </a:schemeClr>
                </a:solidFill>
              </a:rPr>
              <a:t>Emotion-Based Music Classi</a:t>
            </a:r>
            <a:r>
              <a:rPr lang="en-US" sz="11200" b="1" dirty="0">
                <a:solidFill>
                  <a:schemeClr val="accent2">
                    <a:lumMod val="50000"/>
                  </a:schemeClr>
                </a:solidFill>
              </a:rPr>
              <a:t>fication and Recommendation System.</a:t>
            </a:r>
            <a:endParaRPr lang="en-US" sz="7400" b="1" dirty="0">
              <a:solidFill>
                <a:schemeClr val="accent2">
                  <a:lumMod val="50000"/>
                </a:schemeClr>
              </a:solidFill>
            </a:endParaRPr>
          </a:p>
          <a:p>
            <a:r>
              <a:rPr lang="en-US" sz="4300" b="1" dirty="0">
                <a:solidFill>
                  <a:srgbClr val="FF0000"/>
                </a:solidFill>
              </a:rPr>
              <a:t>Leveraging Emotional Features for Better Music Recommendation.</a:t>
            </a:r>
          </a:p>
          <a:p>
            <a:r>
              <a:rPr lang="en-US" sz="4000" b="1" cap="none" dirty="0">
                <a:solidFill>
                  <a:schemeClr val="accent2">
                    <a:lumMod val="50000"/>
                  </a:schemeClr>
                </a:solidFill>
              </a:rPr>
              <a:t>By</a:t>
            </a:r>
          </a:p>
          <a:p>
            <a:r>
              <a:rPr lang="en-US" sz="7200" b="1" cap="none" dirty="0">
                <a:solidFill>
                  <a:schemeClr val="accent2">
                    <a:lumMod val="50000"/>
                  </a:schemeClr>
                </a:solidFill>
              </a:rPr>
              <a:t>Ibediogwu Promise Ekele</a:t>
            </a:r>
          </a:p>
          <a:p>
            <a:r>
              <a:rPr lang="en-US" sz="4800" b="1" cap="none" dirty="0">
                <a:solidFill>
                  <a:schemeClr val="accent2">
                    <a:lumMod val="50000"/>
                  </a:schemeClr>
                </a:solidFill>
              </a:rPr>
              <a:t>August 2024</a:t>
            </a:r>
          </a:p>
        </p:txBody>
      </p:sp>
      <p:pic>
        <p:nvPicPr>
          <p:cNvPr id="5" name="Picture 4">
            <a:extLst>
              <a:ext uri="{FF2B5EF4-FFF2-40B4-BE49-F238E27FC236}">
                <a16:creationId xmlns:a16="http://schemas.microsoft.com/office/drawing/2014/main" id="{3906D3A4-3590-1D5B-1C7E-06876BE1EE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2700" y="4123372"/>
            <a:ext cx="748242" cy="1058228"/>
          </a:xfrm>
          <a:prstGeom prst="rect">
            <a:avLst/>
          </a:prstGeom>
        </p:spPr>
      </p:pic>
    </p:spTree>
    <p:extLst>
      <p:ext uri="{BB962C8B-B14F-4D97-AF65-F5344CB8AC3E}">
        <p14:creationId xmlns:p14="http://schemas.microsoft.com/office/powerpoint/2010/main" val="165643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C3FE-2E39-C70F-B041-82A24E4FE9B1}"/>
              </a:ext>
            </a:extLst>
          </p:cNvPr>
          <p:cNvSpPr>
            <a:spLocks noGrp="1"/>
          </p:cNvSpPr>
          <p:nvPr>
            <p:ph type="title"/>
          </p:nvPr>
        </p:nvSpPr>
        <p:spPr>
          <a:xfrm>
            <a:off x="1295402" y="605123"/>
            <a:ext cx="9601196" cy="668741"/>
          </a:xfrm>
        </p:spPr>
        <p:txBody>
          <a:bodyPr>
            <a:normAutofit fontScale="90000"/>
          </a:bodyPr>
          <a:lstStyle/>
          <a:p>
            <a:r>
              <a:rPr lang="en-US" b="1" dirty="0"/>
              <a:t>Exploratory Data Analysis </a:t>
            </a:r>
            <a:r>
              <a:rPr lang="en-US" sz="4400" b="1" dirty="0"/>
              <a:t>(</a:t>
            </a:r>
            <a:r>
              <a:rPr lang="en-US" sz="4400" b="1" dirty="0" err="1"/>
              <a:t>con’t</a:t>
            </a:r>
            <a:r>
              <a:rPr lang="en-US" sz="4400" b="1" dirty="0"/>
              <a:t>)</a:t>
            </a:r>
            <a:endParaRPr lang="en-US" b="1" dirty="0"/>
          </a:p>
        </p:txBody>
      </p:sp>
      <p:sp>
        <p:nvSpPr>
          <p:cNvPr id="7" name="TextBox 6">
            <a:extLst>
              <a:ext uri="{FF2B5EF4-FFF2-40B4-BE49-F238E27FC236}">
                <a16:creationId xmlns:a16="http://schemas.microsoft.com/office/drawing/2014/main" id="{6C18DB34-3840-1F6D-6E8D-19DF8C20A657}"/>
              </a:ext>
            </a:extLst>
          </p:cNvPr>
          <p:cNvSpPr txBox="1"/>
          <p:nvPr/>
        </p:nvSpPr>
        <p:spPr>
          <a:xfrm>
            <a:off x="1044054" y="1273864"/>
            <a:ext cx="5465928" cy="369332"/>
          </a:xfrm>
          <a:prstGeom prst="rect">
            <a:avLst/>
          </a:prstGeom>
          <a:noFill/>
        </p:spPr>
        <p:txBody>
          <a:bodyPr wrap="square" rtlCol="0">
            <a:spAutoFit/>
          </a:bodyPr>
          <a:lstStyle/>
          <a:p>
            <a:r>
              <a:rPr lang="en-US" b="1" dirty="0" err="1"/>
              <a:t>Pairplot</a:t>
            </a:r>
            <a:r>
              <a:rPr lang="en-US" b="1" dirty="0"/>
              <a:t> showing he relationship among features</a:t>
            </a:r>
          </a:p>
        </p:txBody>
      </p:sp>
      <p:pic>
        <p:nvPicPr>
          <p:cNvPr id="9" name="Picture 8">
            <a:extLst>
              <a:ext uri="{FF2B5EF4-FFF2-40B4-BE49-F238E27FC236}">
                <a16:creationId xmlns:a16="http://schemas.microsoft.com/office/drawing/2014/main" id="{2F289259-A87B-79F4-DF58-467535FEDF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039" y="1626091"/>
            <a:ext cx="10461012" cy="4626786"/>
          </a:xfrm>
          <a:prstGeom prst="rect">
            <a:avLst/>
          </a:prstGeom>
        </p:spPr>
      </p:pic>
    </p:spTree>
    <p:extLst>
      <p:ext uri="{BB962C8B-B14F-4D97-AF65-F5344CB8AC3E}">
        <p14:creationId xmlns:p14="http://schemas.microsoft.com/office/powerpoint/2010/main" val="375811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4372-C0B2-BF95-CE2E-30B35FAA1994}"/>
              </a:ext>
            </a:extLst>
          </p:cNvPr>
          <p:cNvSpPr>
            <a:spLocks noGrp="1"/>
          </p:cNvSpPr>
          <p:nvPr>
            <p:ph type="title"/>
          </p:nvPr>
        </p:nvSpPr>
        <p:spPr>
          <a:xfrm>
            <a:off x="1295401" y="652351"/>
            <a:ext cx="9601196" cy="966588"/>
          </a:xfrm>
        </p:spPr>
        <p:txBody>
          <a:bodyPr>
            <a:normAutofit fontScale="90000"/>
          </a:bodyPr>
          <a:lstStyle/>
          <a:p>
            <a:br>
              <a:rPr lang="en-US" sz="4400" b="1" dirty="0"/>
            </a:br>
            <a:r>
              <a:rPr lang="en-US" sz="4400" b="1" dirty="0"/>
              <a:t>Exploratory Data Analysis (</a:t>
            </a:r>
            <a:r>
              <a:rPr lang="en-US" sz="4400" b="1" dirty="0" err="1"/>
              <a:t>con’t</a:t>
            </a:r>
            <a:r>
              <a:rPr lang="en-US" sz="4400" b="1" dirty="0"/>
              <a:t>)</a:t>
            </a:r>
            <a:br>
              <a:rPr lang="en-US" sz="4400" b="1" dirty="0"/>
            </a:br>
            <a:endParaRPr lang="en-US" dirty="0"/>
          </a:p>
        </p:txBody>
      </p:sp>
      <p:pic>
        <p:nvPicPr>
          <p:cNvPr id="1026" name="Picture 2">
            <a:extLst>
              <a:ext uri="{FF2B5EF4-FFF2-40B4-BE49-F238E27FC236}">
                <a16:creationId xmlns:a16="http://schemas.microsoft.com/office/drawing/2014/main" id="{E0D21D29-13E2-3FC9-35FF-4B02E276A4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409" y="1941712"/>
            <a:ext cx="10178321" cy="4129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D6EE0C-CCD1-7690-0EE9-372CDA7541EE}"/>
              </a:ext>
            </a:extLst>
          </p:cNvPr>
          <p:cNvSpPr txBox="1"/>
          <p:nvPr/>
        </p:nvSpPr>
        <p:spPr>
          <a:xfrm>
            <a:off x="749508" y="1393610"/>
            <a:ext cx="8874177" cy="461665"/>
          </a:xfrm>
          <a:prstGeom prst="rect">
            <a:avLst/>
          </a:prstGeom>
          <a:noFill/>
        </p:spPr>
        <p:txBody>
          <a:bodyPr wrap="square" rtlCol="0">
            <a:spAutoFit/>
          </a:bodyPr>
          <a:lstStyle/>
          <a:p>
            <a:r>
              <a:rPr lang="en-US" sz="2400" b="1" dirty="0"/>
              <a:t>Understanding the distribution of the numerical features</a:t>
            </a:r>
          </a:p>
        </p:txBody>
      </p:sp>
    </p:spTree>
    <p:extLst>
      <p:ext uri="{BB962C8B-B14F-4D97-AF65-F5344CB8AC3E}">
        <p14:creationId xmlns:p14="http://schemas.microsoft.com/office/powerpoint/2010/main" val="318660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176B-FCFD-82CD-1182-F50FA9383486}"/>
              </a:ext>
            </a:extLst>
          </p:cNvPr>
          <p:cNvSpPr>
            <a:spLocks noGrp="1"/>
          </p:cNvSpPr>
          <p:nvPr>
            <p:ph type="title"/>
          </p:nvPr>
        </p:nvSpPr>
        <p:spPr>
          <a:xfrm>
            <a:off x="1159491" y="620468"/>
            <a:ext cx="9601196" cy="1303867"/>
          </a:xfrm>
        </p:spPr>
        <p:txBody>
          <a:bodyPr/>
          <a:lstStyle/>
          <a:p>
            <a:r>
              <a:rPr lang="en-US" b="1" dirty="0"/>
              <a:t>Exploratory Data Analysis </a:t>
            </a:r>
            <a:r>
              <a:rPr lang="en-US" sz="4400" b="1" dirty="0"/>
              <a:t>(</a:t>
            </a:r>
            <a:r>
              <a:rPr lang="en-US" sz="4400" b="1" dirty="0" err="1"/>
              <a:t>con’t</a:t>
            </a:r>
            <a:r>
              <a:rPr lang="en-US" sz="4400" b="1" dirty="0"/>
              <a:t>)</a:t>
            </a:r>
            <a:endParaRPr lang="en-US" dirty="0"/>
          </a:p>
        </p:txBody>
      </p:sp>
      <p:sp>
        <p:nvSpPr>
          <p:cNvPr id="3" name="Content Placeholder 2">
            <a:extLst>
              <a:ext uri="{FF2B5EF4-FFF2-40B4-BE49-F238E27FC236}">
                <a16:creationId xmlns:a16="http://schemas.microsoft.com/office/drawing/2014/main" id="{513ADABA-3C64-31E2-7B20-17A6F9622D44}"/>
              </a:ext>
            </a:extLst>
          </p:cNvPr>
          <p:cNvSpPr>
            <a:spLocks noGrp="1"/>
          </p:cNvSpPr>
          <p:nvPr>
            <p:ph idx="1"/>
          </p:nvPr>
        </p:nvSpPr>
        <p:spPr>
          <a:xfrm>
            <a:off x="1023582" y="1924335"/>
            <a:ext cx="9873015" cy="3951534"/>
          </a:xfrm>
        </p:spPr>
        <p:txBody>
          <a:bodyPr>
            <a:normAutofit fontScale="92500" lnSpcReduction="10000"/>
          </a:bodyPr>
          <a:lstStyle/>
          <a:p>
            <a:pPr marL="0" indent="0">
              <a:buNone/>
            </a:pPr>
            <a:r>
              <a:rPr lang="en-US" sz="3500" b="1" dirty="0"/>
              <a:t>Insight from the Analysis</a:t>
            </a:r>
          </a:p>
          <a:p>
            <a:r>
              <a:rPr lang="en-US" dirty="0"/>
              <a:t>The dataset contain more of the Happy label songs</a:t>
            </a:r>
          </a:p>
          <a:p>
            <a:r>
              <a:rPr lang="en-US" dirty="0"/>
              <a:t>Sad songs have low danceability, low energy, moderate tempo and low duration</a:t>
            </a:r>
          </a:p>
          <a:p>
            <a:r>
              <a:rPr lang="en-US" dirty="0"/>
              <a:t>Energetic song has moderate danceable, high energy, and low duration and high tempo</a:t>
            </a:r>
          </a:p>
          <a:p>
            <a:r>
              <a:rPr lang="en-US" dirty="0"/>
              <a:t>Most of the calm songs have high energy, high danceability, high duration and moderate tempo.</a:t>
            </a:r>
          </a:p>
          <a:p>
            <a:r>
              <a:rPr lang="en-US" dirty="0"/>
              <a:t>There is a correlation between the energy and loudness, possibility high</a:t>
            </a:r>
          </a:p>
          <a:p>
            <a:r>
              <a:rPr lang="en-US" dirty="0"/>
              <a:t>Duration has little or no correlation with other features.</a:t>
            </a:r>
          </a:p>
          <a:p>
            <a:r>
              <a:rPr lang="en-US" dirty="0"/>
              <a:t>The dataset also contain outliers.</a:t>
            </a:r>
          </a:p>
        </p:txBody>
      </p:sp>
    </p:spTree>
    <p:extLst>
      <p:ext uri="{BB962C8B-B14F-4D97-AF65-F5344CB8AC3E}">
        <p14:creationId xmlns:p14="http://schemas.microsoft.com/office/powerpoint/2010/main" val="186271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1" y="476518"/>
            <a:ext cx="10339159" cy="1029022"/>
          </a:xfrm>
        </p:spPr>
        <p:txBody>
          <a:bodyPr>
            <a:normAutofit fontScale="90000"/>
          </a:bodyPr>
          <a:lstStyle/>
          <a:p>
            <a:br>
              <a:rPr lang="en-US" b="1" dirty="0"/>
            </a:br>
            <a:r>
              <a:rPr lang="en-US" b="1" dirty="0"/>
              <a:t>Data Cleaning </a:t>
            </a:r>
            <a:r>
              <a:rPr lang="en-US" sz="4400" b="1" dirty="0"/>
              <a:t>and Data </a:t>
            </a:r>
            <a:r>
              <a:rPr lang="en-US" b="1" dirty="0"/>
              <a:t>and </a:t>
            </a:r>
            <a:r>
              <a:rPr lang="en-US" sz="4400" b="1" dirty="0"/>
              <a:t>Preprocessing.</a:t>
            </a:r>
            <a:br>
              <a:rPr lang="en-US" sz="4400" b="1" dirty="0"/>
            </a:br>
            <a:r>
              <a:rPr lang="en-US" b="1" dirty="0"/>
              <a:t> </a:t>
            </a:r>
          </a:p>
        </p:txBody>
      </p:sp>
      <p:sp>
        <p:nvSpPr>
          <p:cNvPr id="3" name="Content Placeholder 2"/>
          <p:cNvSpPr>
            <a:spLocks noGrp="1"/>
          </p:cNvSpPr>
          <p:nvPr>
            <p:ph idx="1"/>
          </p:nvPr>
        </p:nvSpPr>
        <p:spPr>
          <a:xfrm>
            <a:off x="955611" y="1873876"/>
            <a:ext cx="10339159" cy="4507606"/>
          </a:xfrm>
        </p:spPr>
        <p:txBody>
          <a:bodyPr>
            <a:normAutofit/>
          </a:bodyPr>
          <a:lstStyle/>
          <a:p>
            <a:pPr marL="0" indent="0">
              <a:buNone/>
            </a:pPr>
            <a:r>
              <a:rPr lang="en-US" sz="2800" b="1" dirty="0">
                <a:solidFill>
                  <a:schemeClr val="accent1"/>
                </a:solidFill>
              </a:rPr>
              <a:t>Data Cleaning:</a:t>
            </a:r>
          </a:p>
          <a:p>
            <a:pPr marL="0" indent="0">
              <a:buNone/>
            </a:pPr>
            <a:r>
              <a:rPr lang="en-US" sz="2800" dirty="0">
                <a:solidFill>
                  <a:schemeClr val="tx1"/>
                </a:solidFill>
              </a:rPr>
              <a:t>During the data cleaning process the following was done</a:t>
            </a:r>
            <a:r>
              <a:rPr lang="en-US" sz="2800" dirty="0">
                <a:solidFill>
                  <a:schemeClr val="accent1"/>
                </a:solidFill>
              </a:rPr>
              <a:t> .</a:t>
            </a:r>
            <a:endParaRPr lang="en-US" sz="2800" dirty="0">
              <a:solidFill>
                <a:schemeClr val="tx1"/>
              </a:solidFill>
            </a:endParaRPr>
          </a:p>
          <a:p>
            <a:r>
              <a:rPr lang="en-US" sz="2800" dirty="0">
                <a:solidFill>
                  <a:schemeClr val="tx1"/>
                </a:solidFill>
              </a:rPr>
              <a:t>A column name unnamed was made he index id of the dataset, because it contains an ordered arrangement of all the records in the dataset.</a:t>
            </a:r>
          </a:p>
          <a:p>
            <a:r>
              <a:rPr lang="en-US" sz="2800" dirty="0">
                <a:solidFill>
                  <a:schemeClr val="tx1"/>
                </a:solidFill>
              </a:rPr>
              <a:t>We checked for missing values if there are any, but there were no missing values, using the </a:t>
            </a:r>
            <a:r>
              <a:rPr lang="en-US" sz="2800" b="1" dirty="0">
                <a:solidFill>
                  <a:schemeClr val="tx1"/>
                </a:solidFill>
              </a:rPr>
              <a:t>df.info() </a:t>
            </a:r>
            <a:r>
              <a:rPr lang="en-US" sz="2800" dirty="0">
                <a:solidFill>
                  <a:schemeClr val="tx1"/>
                </a:solidFill>
              </a:rPr>
              <a:t>function.</a:t>
            </a:r>
          </a:p>
          <a:p>
            <a:r>
              <a:rPr lang="en-US" sz="2800" dirty="0">
                <a:solidFill>
                  <a:schemeClr val="tx1"/>
                </a:solidFill>
              </a:rPr>
              <a:t>We also checked if there were an duplicates, using the function, </a:t>
            </a:r>
            <a:r>
              <a:rPr lang="en-US" sz="2800" b="1" dirty="0" err="1">
                <a:solidFill>
                  <a:schemeClr val="tx1"/>
                </a:solidFill>
              </a:rPr>
              <a:t>df.duplicated</a:t>
            </a:r>
            <a:r>
              <a:rPr lang="en-US" sz="2800" b="1" dirty="0">
                <a:solidFill>
                  <a:schemeClr val="tx1"/>
                </a:solidFill>
              </a:rPr>
              <a:t>().sum(), </a:t>
            </a:r>
            <a:r>
              <a:rPr lang="en-US" sz="2800" dirty="0">
                <a:solidFill>
                  <a:schemeClr val="tx1"/>
                </a:solidFill>
              </a:rPr>
              <a:t>but </a:t>
            </a:r>
            <a:r>
              <a:rPr lang="en-US" sz="2800" dirty="0" err="1">
                <a:solidFill>
                  <a:schemeClr val="tx1"/>
                </a:solidFill>
              </a:rPr>
              <a:t>ther</a:t>
            </a:r>
            <a:r>
              <a:rPr lang="en-US" sz="2800" dirty="0">
                <a:solidFill>
                  <a:schemeClr val="tx1"/>
                </a:solidFill>
              </a:rPr>
              <a:t> were no duplicate in the dataset</a:t>
            </a:r>
            <a:endParaRPr lang="en-US" sz="2800" b="1" dirty="0">
              <a:solidFill>
                <a:schemeClr val="accent1"/>
              </a:solidFill>
            </a:endParaRPr>
          </a:p>
        </p:txBody>
      </p:sp>
    </p:spTree>
    <p:extLst>
      <p:ext uri="{BB962C8B-B14F-4D97-AF65-F5344CB8AC3E}">
        <p14:creationId xmlns:p14="http://schemas.microsoft.com/office/powerpoint/2010/main" val="69331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 y="476517"/>
            <a:ext cx="11287593" cy="1412243"/>
          </a:xfrm>
        </p:spPr>
        <p:txBody>
          <a:bodyPr>
            <a:normAutofit fontScale="90000"/>
          </a:bodyPr>
          <a:lstStyle/>
          <a:p>
            <a:r>
              <a:rPr lang="en-US" b="1" dirty="0"/>
              <a:t>Data Cleaning and </a:t>
            </a:r>
            <a:r>
              <a:rPr lang="en-US" sz="4400" b="1" dirty="0"/>
              <a:t>Preprocessing.</a:t>
            </a:r>
            <a:br>
              <a:rPr lang="en-US" sz="4400" b="1" dirty="0"/>
            </a:br>
            <a:r>
              <a:rPr lang="en-US" b="1" dirty="0"/>
              <a:t> (</a:t>
            </a:r>
            <a:r>
              <a:rPr lang="en-US" b="1" dirty="0" err="1"/>
              <a:t>con’t</a:t>
            </a:r>
            <a:r>
              <a:rPr lang="en-US" b="1" dirty="0"/>
              <a:t>)</a:t>
            </a:r>
          </a:p>
        </p:txBody>
      </p:sp>
      <p:sp>
        <p:nvSpPr>
          <p:cNvPr id="3" name="Content Placeholder 2"/>
          <p:cNvSpPr>
            <a:spLocks noGrp="1"/>
          </p:cNvSpPr>
          <p:nvPr>
            <p:ph idx="1"/>
          </p:nvPr>
        </p:nvSpPr>
        <p:spPr>
          <a:xfrm>
            <a:off x="955612" y="1888759"/>
            <a:ext cx="10339159" cy="4434767"/>
          </a:xfrm>
        </p:spPr>
        <p:txBody>
          <a:bodyPr>
            <a:normAutofit/>
          </a:bodyPr>
          <a:lstStyle/>
          <a:p>
            <a:pPr marL="0" indent="0">
              <a:buNone/>
            </a:pPr>
            <a:r>
              <a:rPr lang="en-US" sz="2600" b="1" dirty="0">
                <a:solidFill>
                  <a:schemeClr val="accent1"/>
                </a:solidFill>
              </a:rPr>
              <a:t>Data Preprocessing:</a:t>
            </a:r>
            <a:endParaRPr lang="en-US" sz="2600" b="1" u="sng" dirty="0">
              <a:solidFill>
                <a:srgbClr val="FF0000"/>
              </a:solidFill>
            </a:endParaRPr>
          </a:p>
          <a:p>
            <a:pPr marL="0" indent="0">
              <a:buNone/>
            </a:pPr>
            <a:r>
              <a:rPr lang="en-US" sz="2600" b="1" u="sng" dirty="0">
                <a:solidFill>
                  <a:srgbClr val="FF0000"/>
                </a:solidFill>
              </a:rPr>
              <a:t>Scaling of the Dataset</a:t>
            </a:r>
          </a:p>
          <a:p>
            <a:pPr marL="0" indent="0">
              <a:buNone/>
            </a:pPr>
            <a:r>
              <a:rPr lang="en-US" sz="2600" dirty="0">
                <a:solidFill>
                  <a:schemeClr val="tx1"/>
                </a:solidFill>
              </a:rPr>
              <a:t>During this phase, the dataset was preprocess by using </a:t>
            </a:r>
            <a:r>
              <a:rPr lang="en-US" sz="2600" dirty="0" err="1">
                <a:solidFill>
                  <a:schemeClr val="tx1"/>
                </a:solidFill>
              </a:rPr>
              <a:t>Roburst</a:t>
            </a:r>
            <a:r>
              <a:rPr lang="en-US" sz="2600" dirty="0">
                <a:solidFill>
                  <a:schemeClr val="tx1"/>
                </a:solidFill>
              </a:rPr>
              <a:t> scaler to scale the dataset because of the presence of </a:t>
            </a:r>
            <a:r>
              <a:rPr lang="en-US" sz="2600" dirty="0" err="1">
                <a:solidFill>
                  <a:schemeClr val="tx1"/>
                </a:solidFill>
              </a:rPr>
              <a:t>ouliers</a:t>
            </a:r>
            <a:r>
              <a:rPr lang="en-US" sz="2600" dirty="0">
                <a:solidFill>
                  <a:schemeClr val="tx1"/>
                </a:solidFill>
              </a:rPr>
              <a:t> in order to help the model perform better.</a:t>
            </a:r>
          </a:p>
          <a:p>
            <a:pPr marL="0" indent="0">
              <a:buNone/>
            </a:pPr>
            <a:r>
              <a:rPr lang="en-US" sz="2600" b="1" u="sng" dirty="0">
                <a:solidFill>
                  <a:srgbClr val="FF0000"/>
                </a:solidFill>
              </a:rPr>
              <a:t>Feature Engineering </a:t>
            </a:r>
          </a:p>
          <a:p>
            <a:pPr marL="0" indent="0">
              <a:buNone/>
            </a:pPr>
            <a:r>
              <a:rPr lang="en-US" sz="2600" dirty="0">
                <a:solidFill>
                  <a:schemeClr val="tx1"/>
                </a:solidFill>
              </a:rPr>
              <a:t>During the feature engineering phase of data preprocessing, new features were created so as to improve the performance of the model.</a:t>
            </a:r>
          </a:p>
          <a:p>
            <a:pPr marL="0" indent="0">
              <a:buNone/>
            </a:pPr>
            <a:endParaRPr lang="en-US" sz="2600" dirty="0">
              <a:solidFill>
                <a:schemeClr val="tx1"/>
              </a:solidFill>
            </a:endParaRPr>
          </a:p>
          <a:p>
            <a:endParaRPr lang="en-US" sz="2600" dirty="0">
              <a:solidFill>
                <a:schemeClr val="tx1"/>
              </a:solidFill>
            </a:endParaRPr>
          </a:p>
        </p:txBody>
      </p:sp>
    </p:spTree>
    <p:extLst>
      <p:ext uri="{BB962C8B-B14F-4D97-AF65-F5344CB8AC3E}">
        <p14:creationId xmlns:p14="http://schemas.microsoft.com/office/powerpoint/2010/main" val="69331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7C46-5DF4-8511-1360-5EE77230050E}"/>
              </a:ext>
            </a:extLst>
          </p:cNvPr>
          <p:cNvSpPr>
            <a:spLocks noGrp="1"/>
          </p:cNvSpPr>
          <p:nvPr>
            <p:ph type="title"/>
          </p:nvPr>
        </p:nvSpPr>
        <p:spPr>
          <a:xfrm>
            <a:off x="1295401" y="757280"/>
            <a:ext cx="9601196" cy="1303867"/>
          </a:xfrm>
        </p:spPr>
        <p:txBody>
          <a:bodyPr>
            <a:normAutofit fontScale="90000"/>
          </a:bodyPr>
          <a:lstStyle/>
          <a:p>
            <a:r>
              <a:rPr lang="en-US" b="1" dirty="0"/>
              <a:t>Data Cleaning and </a:t>
            </a:r>
            <a:r>
              <a:rPr lang="en-US" sz="4400" b="1" dirty="0"/>
              <a:t>Preprocessing.</a:t>
            </a:r>
            <a:br>
              <a:rPr lang="en-US" sz="4400" b="1" dirty="0"/>
            </a:br>
            <a:r>
              <a:rPr lang="en-US" b="1" dirty="0"/>
              <a:t>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333101E3-ECB7-40F4-E59A-184474BD6DF0}"/>
              </a:ext>
            </a:extLst>
          </p:cNvPr>
          <p:cNvSpPr>
            <a:spLocks noGrp="1"/>
          </p:cNvSpPr>
          <p:nvPr>
            <p:ph idx="1"/>
          </p:nvPr>
        </p:nvSpPr>
        <p:spPr>
          <a:xfrm>
            <a:off x="1295401" y="2061146"/>
            <a:ext cx="9601196" cy="4204743"/>
          </a:xfrm>
        </p:spPr>
        <p:txBody>
          <a:bodyPr>
            <a:normAutofit/>
          </a:bodyPr>
          <a:lstStyle/>
          <a:p>
            <a:pPr marL="0" indent="0">
              <a:buNone/>
            </a:pPr>
            <a:r>
              <a:rPr lang="en-US" sz="2000" b="1" u="sng" dirty="0">
                <a:solidFill>
                  <a:srgbClr val="FF0000"/>
                </a:solidFill>
              </a:rPr>
              <a:t>Feature Engineering (</a:t>
            </a:r>
            <a:r>
              <a:rPr lang="en-US" sz="2000" b="1" u="sng" dirty="0" err="1">
                <a:solidFill>
                  <a:srgbClr val="FF0000"/>
                </a:solidFill>
              </a:rPr>
              <a:t>con’t</a:t>
            </a:r>
            <a:r>
              <a:rPr lang="en-US" sz="2000" b="1" u="sng" dirty="0">
                <a:solidFill>
                  <a:srgbClr val="FF0000"/>
                </a:solidFill>
              </a:rPr>
              <a:t>)</a:t>
            </a:r>
          </a:p>
          <a:p>
            <a:pPr marL="0" indent="0">
              <a:buNone/>
            </a:pPr>
            <a:r>
              <a:rPr lang="en-US" sz="2000" dirty="0">
                <a:solidFill>
                  <a:schemeClr val="tx1"/>
                </a:solidFill>
              </a:rPr>
              <a:t>The following features were created:</a:t>
            </a:r>
          </a:p>
          <a:p>
            <a:pPr algn="l"/>
            <a:r>
              <a:rPr lang="en-US" sz="2000" b="1" i="0" dirty="0">
                <a:solidFill>
                  <a:srgbClr val="000000"/>
                </a:solidFill>
                <a:effectLst/>
                <a:highlight>
                  <a:srgbClr val="FFFFFF"/>
                </a:highlight>
              </a:rPr>
              <a:t>Energy + Tempo (ET):</a:t>
            </a:r>
            <a:r>
              <a:rPr lang="en-US" sz="2000" b="0" i="0" dirty="0">
                <a:solidFill>
                  <a:srgbClr val="000000"/>
                </a:solidFill>
                <a:effectLst/>
                <a:highlight>
                  <a:srgbClr val="FFFFFF"/>
                </a:highlight>
              </a:rPr>
              <a:t> for overall intensity </a:t>
            </a:r>
          </a:p>
          <a:p>
            <a:pPr algn="l"/>
            <a:r>
              <a:rPr lang="en-US" sz="2000" b="1" i="0" dirty="0">
                <a:solidFill>
                  <a:srgbClr val="000000"/>
                </a:solidFill>
                <a:effectLst/>
                <a:highlight>
                  <a:srgbClr val="FFFFFF"/>
                </a:highlight>
              </a:rPr>
              <a:t>Valence + Danceability (VD):</a:t>
            </a:r>
            <a:r>
              <a:rPr lang="en-US" sz="2000" b="0" i="0" dirty="0">
                <a:solidFill>
                  <a:srgbClr val="000000"/>
                </a:solidFill>
                <a:effectLst/>
                <a:highlight>
                  <a:srgbClr val="FFFFFF"/>
                </a:highlight>
              </a:rPr>
              <a:t> for emotional expression and mood of the song</a:t>
            </a:r>
          </a:p>
          <a:p>
            <a:pPr algn="l"/>
            <a:r>
              <a:rPr lang="en-US" sz="2000" b="1" i="0" dirty="0" err="1">
                <a:solidFill>
                  <a:srgbClr val="000000"/>
                </a:solidFill>
                <a:effectLst/>
                <a:highlight>
                  <a:srgbClr val="FFFFFF"/>
                </a:highlight>
              </a:rPr>
              <a:t>Instrumentalness</a:t>
            </a:r>
            <a:r>
              <a:rPr lang="en-US" sz="2000" b="1" i="0" dirty="0">
                <a:solidFill>
                  <a:srgbClr val="000000"/>
                </a:solidFill>
                <a:effectLst/>
                <a:highlight>
                  <a:srgbClr val="FFFFFF"/>
                </a:highlight>
              </a:rPr>
              <a:t>  * </a:t>
            </a:r>
            <a:r>
              <a:rPr lang="en-US" sz="2000" b="1" i="0" dirty="0" err="1">
                <a:solidFill>
                  <a:srgbClr val="000000"/>
                </a:solidFill>
                <a:effectLst/>
                <a:highlight>
                  <a:srgbClr val="FFFFFF"/>
                </a:highlight>
              </a:rPr>
              <a:t>Accousticness</a:t>
            </a:r>
            <a:r>
              <a:rPr lang="en-US" sz="2000" b="1" i="0" dirty="0">
                <a:solidFill>
                  <a:srgbClr val="000000"/>
                </a:solidFill>
                <a:effectLst/>
                <a:highlight>
                  <a:srgbClr val="FFFFFF"/>
                </a:highlight>
              </a:rPr>
              <a:t> (IA):</a:t>
            </a:r>
            <a:r>
              <a:rPr lang="en-US" sz="2000" b="0" i="0" dirty="0">
                <a:solidFill>
                  <a:srgbClr val="000000"/>
                </a:solidFill>
                <a:effectLst/>
                <a:highlight>
                  <a:srgbClr val="FFFFFF"/>
                </a:highlight>
              </a:rPr>
              <a:t> the style of the song</a:t>
            </a:r>
          </a:p>
          <a:p>
            <a:pPr algn="l"/>
            <a:r>
              <a:rPr lang="en-US" sz="2000" b="1" dirty="0">
                <a:solidFill>
                  <a:srgbClr val="000000"/>
                </a:solidFill>
                <a:highlight>
                  <a:srgbClr val="FFFFFF"/>
                </a:highlight>
              </a:rPr>
              <a:t>D</a:t>
            </a:r>
            <a:r>
              <a:rPr lang="en-US" sz="2000" b="1" i="0" dirty="0">
                <a:solidFill>
                  <a:srgbClr val="000000"/>
                </a:solidFill>
                <a:effectLst/>
                <a:highlight>
                  <a:srgbClr val="FFFFFF"/>
                </a:highlight>
              </a:rPr>
              <a:t>anceability*0.1 </a:t>
            </a:r>
            <a:r>
              <a:rPr lang="en-US" sz="2000" b="0" i="0" dirty="0">
                <a:solidFill>
                  <a:srgbClr val="000000"/>
                </a:solidFill>
                <a:effectLst/>
                <a:highlight>
                  <a:srgbClr val="FFFFFF"/>
                </a:highlight>
              </a:rPr>
              <a:t>+ </a:t>
            </a:r>
            <a:r>
              <a:rPr lang="en-US" sz="2000" b="1" dirty="0" err="1">
                <a:solidFill>
                  <a:srgbClr val="000000"/>
                </a:solidFill>
                <a:highlight>
                  <a:srgbClr val="FFFFFF"/>
                </a:highlight>
              </a:rPr>
              <a:t>I</a:t>
            </a:r>
            <a:r>
              <a:rPr lang="en-US" sz="2000" b="1" i="0" dirty="0" err="1">
                <a:solidFill>
                  <a:srgbClr val="000000"/>
                </a:solidFill>
                <a:effectLst/>
                <a:highlight>
                  <a:srgbClr val="FFFFFF"/>
                </a:highlight>
              </a:rPr>
              <a:t>nstrumentalness</a:t>
            </a:r>
            <a:r>
              <a:rPr lang="en-US" sz="2000" b="1" i="0" dirty="0">
                <a:solidFill>
                  <a:srgbClr val="000000"/>
                </a:solidFill>
                <a:effectLst/>
                <a:highlight>
                  <a:srgbClr val="FFFFFF"/>
                </a:highlight>
              </a:rPr>
              <a:t>*0.2: </a:t>
            </a:r>
            <a:r>
              <a:rPr lang="en-US" sz="2000" i="0" dirty="0">
                <a:solidFill>
                  <a:srgbClr val="000000"/>
                </a:solidFill>
                <a:effectLst/>
                <a:highlight>
                  <a:srgbClr val="FFFFFF"/>
                </a:highlight>
              </a:rPr>
              <a:t>Captures the presence of instrument and if the song is danceable to what degree.</a:t>
            </a:r>
            <a:endParaRPr lang="en-US" sz="2000" b="1" i="0" dirty="0">
              <a:solidFill>
                <a:srgbClr val="000000"/>
              </a:solidFill>
              <a:effectLst/>
              <a:highlight>
                <a:srgbClr val="FFFFFF"/>
              </a:highlight>
            </a:endParaRPr>
          </a:p>
          <a:p>
            <a:pPr algn="l"/>
            <a:r>
              <a:rPr lang="en-US" sz="2000" b="1" dirty="0">
                <a:solidFill>
                  <a:srgbClr val="000000"/>
                </a:solidFill>
                <a:highlight>
                  <a:srgbClr val="FFFFFF"/>
                </a:highlight>
              </a:rPr>
              <a:t>(E</a:t>
            </a:r>
            <a:r>
              <a:rPr lang="en-US" sz="2000" b="1" i="0" dirty="0">
                <a:solidFill>
                  <a:srgbClr val="000000"/>
                </a:solidFill>
                <a:effectLst/>
                <a:highlight>
                  <a:srgbClr val="FFFFFF"/>
                </a:highlight>
              </a:rPr>
              <a:t>nergy + </a:t>
            </a:r>
            <a:r>
              <a:rPr lang="en-US" sz="2000" b="1" dirty="0">
                <a:solidFill>
                  <a:srgbClr val="000000"/>
                </a:solidFill>
                <a:highlight>
                  <a:srgbClr val="FFFFFF"/>
                </a:highlight>
              </a:rPr>
              <a:t>T</a:t>
            </a:r>
            <a:r>
              <a:rPr lang="en-US" sz="2000" b="1" i="0" dirty="0">
                <a:solidFill>
                  <a:srgbClr val="000000"/>
                </a:solidFill>
                <a:effectLst/>
                <a:highlight>
                  <a:srgbClr val="FFFFFF"/>
                </a:highlight>
              </a:rPr>
              <a:t>empo +Valence)/3: </a:t>
            </a:r>
            <a:r>
              <a:rPr lang="en-US" sz="2000" i="0" dirty="0">
                <a:solidFill>
                  <a:srgbClr val="000000"/>
                </a:solidFill>
                <a:effectLst/>
                <a:highlight>
                  <a:srgbClr val="FFFFFF"/>
                </a:highlight>
              </a:rPr>
              <a:t>The average of the features</a:t>
            </a:r>
            <a:endParaRPr lang="en-US" sz="2000" b="1" i="0" dirty="0">
              <a:solidFill>
                <a:srgbClr val="000000"/>
              </a:solidFill>
              <a:effectLst/>
              <a:highlight>
                <a:srgbClr val="FFFFFF"/>
              </a:highlight>
            </a:endParaRPr>
          </a:p>
          <a:p>
            <a:pPr algn="l"/>
            <a:r>
              <a:rPr lang="en-US" sz="2000" b="0" i="0" dirty="0">
                <a:solidFill>
                  <a:srgbClr val="000000"/>
                </a:solidFill>
                <a:effectLst/>
                <a:highlight>
                  <a:srgbClr val="FFFFFF"/>
                </a:highlight>
              </a:rPr>
              <a:t>Add all the features used above: To capture the presence of all he features in their respective scale.</a:t>
            </a:r>
          </a:p>
          <a:p>
            <a:pPr algn="l"/>
            <a:endParaRPr lang="en-US" sz="2000" b="0" i="0" dirty="0">
              <a:solidFill>
                <a:srgbClr val="000000"/>
              </a:solidFill>
              <a:effectLst/>
              <a:highlight>
                <a:srgbClr val="FFFFFF"/>
              </a:highlight>
            </a:endParaRPr>
          </a:p>
          <a:p>
            <a:pPr algn="l"/>
            <a:endParaRPr lang="en-US" sz="2000" dirty="0">
              <a:solidFill>
                <a:schemeClr val="tx1"/>
              </a:solidFill>
            </a:endParaRPr>
          </a:p>
          <a:p>
            <a:pPr marL="0" indent="0">
              <a:buNone/>
            </a:pPr>
            <a:endParaRPr lang="en-US" sz="2000" dirty="0"/>
          </a:p>
        </p:txBody>
      </p:sp>
    </p:spTree>
    <p:extLst>
      <p:ext uri="{BB962C8B-B14F-4D97-AF65-F5344CB8AC3E}">
        <p14:creationId xmlns:p14="http://schemas.microsoft.com/office/powerpoint/2010/main" val="227482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7042"/>
          </a:xfrm>
        </p:spPr>
        <p:txBody>
          <a:bodyPr/>
          <a:lstStyle/>
          <a:p>
            <a:r>
              <a:rPr lang="en-US" b="1" dirty="0"/>
              <a:t>Modelling and Evaluation</a:t>
            </a:r>
          </a:p>
        </p:txBody>
      </p:sp>
      <p:sp>
        <p:nvSpPr>
          <p:cNvPr id="3" name="Content Placeholder 2"/>
          <p:cNvSpPr>
            <a:spLocks noGrp="1"/>
          </p:cNvSpPr>
          <p:nvPr>
            <p:ph idx="1"/>
          </p:nvPr>
        </p:nvSpPr>
        <p:spPr>
          <a:xfrm>
            <a:off x="1097280" y="1084739"/>
            <a:ext cx="10058400" cy="5031248"/>
          </a:xfrm>
        </p:spPr>
        <p:txBody>
          <a:bodyPr>
            <a:noAutofit/>
          </a:bodyPr>
          <a:lstStyle/>
          <a:p>
            <a:r>
              <a:rPr lang="en-US" sz="2400" b="1" dirty="0"/>
              <a:t>Modelling:</a:t>
            </a:r>
          </a:p>
          <a:p>
            <a:pPr marL="0" indent="0">
              <a:buNone/>
            </a:pPr>
            <a:r>
              <a:rPr lang="en-US" sz="2400" dirty="0"/>
              <a:t>The da</a:t>
            </a:r>
            <a:r>
              <a:rPr lang="en-US" dirty="0"/>
              <a:t>taset was </a:t>
            </a:r>
            <a:r>
              <a:rPr lang="en-US" dirty="0" err="1"/>
              <a:t>splitted</a:t>
            </a:r>
            <a:r>
              <a:rPr lang="en-US" dirty="0"/>
              <a:t> into train set (80%) and test set (20%) using </a:t>
            </a:r>
            <a:r>
              <a:rPr lang="en-US" dirty="0" err="1"/>
              <a:t>train_test_split</a:t>
            </a:r>
            <a:r>
              <a:rPr lang="en-US" dirty="0"/>
              <a:t> </a:t>
            </a:r>
            <a:r>
              <a:rPr lang="en-US" dirty="0" err="1"/>
              <a:t>sklearn.model_selection</a:t>
            </a:r>
            <a:r>
              <a:rPr lang="en-US" dirty="0"/>
              <a:t> library.</a:t>
            </a:r>
          </a:p>
          <a:p>
            <a:pPr marL="0" indent="0">
              <a:buNone/>
            </a:pPr>
            <a:r>
              <a:rPr lang="en-US" sz="2400" dirty="0"/>
              <a:t>The</a:t>
            </a:r>
            <a:r>
              <a:rPr lang="en-US" dirty="0"/>
              <a:t> Train set was </a:t>
            </a:r>
            <a:r>
              <a:rPr lang="en-US" dirty="0" err="1"/>
              <a:t>fittied</a:t>
            </a:r>
            <a:r>
              <a:rPr lang="en-US" dirty="0"/>
              <a:t> into he following Machine Learning classifiers:</a:t>
            </a:r>
          </a:p>
          <a:p>
            <a:pPr>
              <a:buFont typeface="Arial" panose="020B0604020202020204" pitchFamily="34" charset="0"/>
              <a:buChar char="•"/>
            </a:pPr>
            <a:r>
              <a:rPr lang="en-US" sz="2000" dirty="0"/>
              <a:t>Decision Tree</a:t>
            </a:r>
          </a:p>
          <a:p>
            <a:pPr>
              <a:buFont typeface="Arial" panose="020B0604020202020204" pitchFamily="34" charset="0"/>
              <a:buChar char="•"/>
            </a:pPr>
            <a:r>
              <a:rPr lang="en-US" sz="2000" dirty="0"/>
              <a:t>Logistic Regression</a:t>
            </a:r>
          </a:p>
          <a:p>
            <a:pPr>
              <a:buFont typeface="Arial" panose="020B0604020202020204" pitchFamily="34" charset="0"/>
              <a:buChar char="•"/>
            </a:pPr>
            <a:r>
              <a:rPr lang="en-US" sz="2000" dirty="0" err="1"/>
              <a:t>GaussianNB</a:t>
            </a:r>
            <a:endParaRPr lang="en-US" sz="2000" dirty="0"/>
          </a:p>
          <a:p>
            <a:pPr>
              <a:buFont typeface="Arial" panose="020B0604020202020204" pitchFamily="34" charset="0"/>
              <a:buChar char="•"/>
            </a:pPr>
            <a:r>
              <a:rPr lang="en-US" sz="2000" dirty="0"/>
              <a:t>Random Forest</a:t>
            </a:r>
          </a:p>
          <a:p>
            <a:pPr>
              <a:buFont typeface="Arial" panose="020B0604020202020204" pitchFamily="34" charset="0"/>
              <a:buChar char="•"/>
            </a:pPr>
            <a:r>
              <a:rPr lang="en-US" sz="2000" dirty="0"/>
              <a:t> K-Nearest Neighbor</a:t>
            </a:r>
          </a:p>
          <a:p>
            <a:pPr>
              <a:buFont typeface="Arial" panose="020B0604020202020204" pitchFamily="34" charset="0"/>
              <a:buChar char="•"/>
            </a:pPr>
            <a:r>
              <a:rPr lang="en-US" sz="2000" dirty="0" err="1"/>
              <a:t>Xgboost</a:t>
            </a:r>
            <a:r>
              <a:rPr lang="en-US" sz="2000" dirty="0"/>
              <a:t> Classifier</a:t>
            </a:r>
          </a:p>
          <a:p>
            <a:pPr>
              <a:buFont typeface="Arial" panose="020B0604020202020204" pitchFamily="34" charset="0"/>
              <a:buChar char="•"/>
            </a:pPr>
            <a:r>
              <a:rPr lang="en-US" sz="2000" dirty="0" err="1"/>
              <a:t>LightGBM</a:t>
            </a:r>
            <a:endParaRPr lang="en-US" sz="2000" dirty="0"/>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338603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7042"/>
          </a:xfrm>
        </p:spPr>
        <p:txBody>
          <a:bodyPr/>
          <a:lstStyle/>
          <a:p>
            <a:r>
              <a:rPr lang="en-US" b="1" dirty="0"/>
              <a:t>Modelling and Evaluation (</a:t>
            </a:r>
            <a:r>
              <a:rPr lang="en-US" b="1" dirty="0" err="1"/>
              <a:t>con’t</a:t>
            </a:r>
            <a:r>
              <a:rPr lang="en-US" b="1" dirty="0"/>
              <a:t>)</a:t>
            </a:r>
          </a:p>
        </p:txBody>
      </p:sp>
      <p:sp>
        <p:nvSpPr>
          <p:cNvPr id="3" name="Content Placeholder 2"/>
          <p:cNvSpPr>
            <a:spLocks noGrp="1"/>
          </p:cNvSpPr>
          <p:nvPr>
            <p:ph idx="1"/>
          </p:nvPr>
        </p:nvSpPr>
        <p:spPr>
          <a:xfrm>
            <a:off x="1097280" y="1429513"/>
            <a:ext cx="10058400" cy="4688522"/>
          </a:xfrm>
        </p:spPr>
        <p:txBody>
          <a:bodyPr>
            <a:noAutofit/>
          </a:bodyPr>
          <a:lstStyle/>
          <a:p>
            <a:pPr marL="0" indent="0">
              <a:buNone/>
            </a:pPr>
            <a:r>
              <a:rPr lang="en-US" sz="3200" b="1" dirty="0"/>
              <a:t>Evaluation:</a:t>
            </a:r>
          </a:p>
          <a:p>
            <a:pPr>
              <a:buFont typeface="Arial" panose="020B0604020202020204" pitchFamily="34" charset="0"/>
              <a:buChar char="•"/>
            </a:pPr>
            <a:r>
              <a:rPr lang="en-US" sz="2400" dirty="0"/>
              <a:t> After Building the model classifiers, the test set is then used to evaluate the score of the Model to obtain the best model out of all the models used.</a:t>
            </a:r>
          </a:p>
          <a:p>
            <a:pPr>
              <a:buFont typeface="Arial" panose="020B0604020202020204" pitchFamily="34" charset="0"/>
              <a:buChar char="•"/>
            </a:pPr>
            <a:r>
              <a:rPr lang="en-US" sz="2400" dirty="0"/>
              <a:t>Machine Learning models can be evaluated using different evaluation techniques.</a:t>
            </a:r>
          </a:p>
          <a:p>
            <a:pPr>
              <a:buFont typeface="Arial" panose="020B0604020202020204" pitchFamily="34" charset="0"/>
              <a:buChar char="•"/>
            </a:pPr>
            <a:r>
              <a:rPr lang="en-US" sz="2400" dirty="0"/>
              <a:t> The model can be evaluated using the Accuracy score or </a:t>
            </a:r>
            <a:r>
              <a:rPr lang="en-US" dirty="0"/>
              <a:t>C</a:t>
            </a:r>
            <a:r>
              <a:rPr lang="en-US" sz="2400" dirty="0"/>
              <a:t>onfusion Matrix:</a:t>
            </a:r>
          </a:p>
          <a:p>
            <a:pPr>
              <a:buFont typeface="Arial" panose="020B0604020202020204" pitchFamily="34" charset="0"/>
              <a:buChar char="•"/>
            </a:pPr>
            <a:r>
              <a:rPr lang="en-US" sz="2400" dirty="0"/>
              <a:t> The model with the optimal accuracy score, type 1 and type 2 Error, optimal F1- accuracy score is the best model.</a:t>
            </a:r>
          </a:p>
          <a:p>
            <a:pPr marL="0" indent="0">
              <a:buNone/>
            </a:pPr>
            <a:r>
              <a:rPr lang="en-US" b="1" dirty="0"/>
              <a:t>Note: </a:t>
            </a:r>
            <a:r>
              <a:rPr lang="en-US" dirty="0"/>
              <a:t>Evaluation metrics are used based on the nature of the given dataset.</a:t>
            </a:r>
            <a:endParaRPr lang="en-US" sz="2400" dirty="0"/>
          </a:p>
        </p:txBody>
      </p:sp>
    </p:spTree>
    <p:extLst>
      <p:ext uri="{BB962C8B-B14F-4D97-AF65-F5344CB8AC3E}">
        <p14:creationId xmlns:p14="http://schemas.microsoft.com/office/powerpoint/2010/main" val="125571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1C08F-32F2-3596-761D-43EF89006967}"/>
              </a:ext>
            </a:extLst>
          </p:cNvPr>
          <p:cNvSpPr>
            <a:spLocks noGrp="1"/>
          </p:cNvSpPr>
          <p:nvPr>
            <p:ph idx="1"/>
          </p:nvPr>
        </p:nvSpPr>
        <p:spPr>
          <a:xfrm>
            <a:off x="1115515" y="778783"/>
            <a:ext cx="9601196" cy="5000634"/>
          </a:xfrm>
        </p:spPr>
        <p:txBody>
          <a:bodyPr>
            <a:normAutofit/>
          </a:bodyPr>
          <a:lstStyle/>
          <a:p>
            <a:r>
              <a:rPr lang="en-US" sz="3400" b="1" dirty="0"/>
              <a:t>Result</a:t>
            </a:r>
            <a:br>
              <a:rPr lang="en-US" sz="3400" b="1" dirty="0"/>
            </a:br>
            <a:r>
              <a:rPr lang="en-US" dirty="0"/>
              <a:t>The following model gave an optimal f1-score accuracy of above 80% and an optimal True positive values from the confusion matrix, the </a:t>
            </a:r>
            <a:r>
              <a:rPr lang="en-US" dirty="0" err="1"/>
              <a:t>XGBoost</a:t>
            </a:r>
            <a:r>
              <a:rPr lang="en-US" dirty="0"/>
              <a:t> (0.97) proved to be the best compare to others:</a:t>
            </a:r>
          </a:p>
          <a:p>
            <a:pPr marL="0" indent="0">
              <a:buNone/>
            </a:pPr>
            <a:r>
              <a:rPr lang="en-US" dirty="0"/>
              <a:t>1. Decision Tree classifier ---------- (0.90)</a:t>
            </a:r>
          </a:p>
          <a:p>
            <a:pPr marL="0" indent="0">
              <a:buNone/>
            </a:pPr>
            <a:r>
              <a:rPr lang="en-US" dirty="0"/>
              <a:t>2. Random Forest -------------------- (0.94)</a:t>
            </a:r>
          </a:p>
          <a:p>
            <a:pPr marL="0" indent="0">
              <a:buNone/>
            </a:pPr>
            <a:r>
              <a:rPr lang="en-US" dirty="0"/>
              <a:t>3. </a:t>
            </a:r>
            <a:r>
              <a:rPr lang="en-US" dirty="0" err="1"/>
              <a:t>Catboost</a:t>
            </a:r>
            <a:r>
              <a:rPr lang="en-US" dirty="0"/>
              <a:t> ---------------------------- (0.96)</a:t>
            </a:r>
          </a:p>
          <a:p>
            <a:pPr marL="0" indent="0">
              <a:buNone/>
            </a:pPr>
            <a:r>
              <a:rPr lang="en-US" dirty="0"/>
              <a:t>4. </a:t>
            </a:r>
            <a:r>
              <a:rPr lang="en-US" dirty="0" err="1"/>
              <a:t>XGBoost</a:t>
            </a:r>
            <a:r>
              <a:rPr lang="en-US" dirty="0"/>
              <a:t> --------------------------- (0.97)</a:t>
            </a:r>
          </a:p>
          <a:p>
            <a:pPr marL="0" indent="0">
              <a:buNone/>
            </a:pPr>
            <a:r>
              <a:rPr lang="en-US" dirty="0"/>
              <a:t>5. </a:t>
            </a:r>
            <a:r>
              <a:rPr lang="en-US" dirty="0" err="1"/>
              <a:t>LightGBM</a:t>
            </a:r>
            <a:r>
              <a:rPr lang="en-US" dirty="0"/>
              <a:t> ------------------------- (0.96)</a:t>
            </a:r>
          </a:p>
          <a:p>
            <a:pPr marL="0" indent="0">
              <a:buNone/>
            </a:pPr>
            <a:r>
              <a:rPr lang="en-US" dirty="0"/>
              <a:t>6. </a:t>
            </a:r>
            <a:r>
              <a:rPr lang="en-US" dirty="0" err="1"/>
              <a:t>AdaBoostClassifier</a:t>
            </a:r>
            <a:r>
              <a:rPr lang="en-US" dirty="0"/>
              <a:t> --------------- (0.80)</a:t>
            </a:r>
          </a:p>
        </p:txBody>
      </p:sp>
      <p:sp>
        <p:nvSpPr>
          <p:cNvPr id="4" name="Title 1">
            <a:extLst>
              <a:ext uri="{FF2B5EF4-FFF2-40B4-BE49-F238E27FC236}">
                <a16:creationId xmlns:a16="http://schemas.microsoft.com/office/drawing/2014/main" id="{608962D0-D726-E7AB-D7F3-D0D06AB7E79B}"/>
              </a:ext>
            </a:extLst>
          </p:cNvPr>
          <p:cNvSpPr>
            <a:spLocks noGrp="1"/>
          </p:cNvSpPr>
          <p:nvPr>
            <p:ph type="title"/>
          </p:nvPr>
        </p:nvSpPr>
        <p:spPr>
          <a:xfrm>
            <a:off x="2149836" y="395969"/>
            <a:ext cx="9601200" cy="764501"/>
          </a:xfrm>
        </p:spPr>
        <p:txBody>
          <a:bodyPr/>
          <a:lstStyle/>
          <a:p>
            <a:r>
              <a:rPr lang="en-US" b="1" dirty="0"/>
              <a:t>Modelling and Evaluation (</a:t>
            </a:r>
            <a:r>
              <a:rPr lang="en-US" b="1" dirty="0" err="1"/>
              <a:t>con’t</a:t>
            </a:r>
            <a:r>
              <a:rPr lang="en-US" b="1" dirty="0"/>
              <a:t>)</a:t>
            </a:r>
          </a:p>
        </p:txBody>
      </p:sp>
      <p:pic>
        <p:nvPicPr>
          <p:cNvPr id="5" name="Picture 4">
            <a:extLst>
              <a:ext uri="{FF2B5EF4-FFF2-40B4-BE49-F238E27FC236}">
                <a16:creationId xmlns:a16="http://schemas.microsoft.com/office/drawing/2014/main" id="{5637BCAA-A187-B1FC-FD9C-C6AFD9851D71}"/>
              </a:ext>
            </a:extLst>
          </p:cNvPr>
          <p:cNvPicPr>
            <a:picLocks noChangeAspect="1"/>
          </p:cNvPicPr>
          <p:nvPr/>
        </p:nvPicPr>
        <p:blipFill>
          <a:blip r:embed="rId2"/>
          <a:stretch>
            <a:fillRect/>
          </a:stretch>
        </p:blipFill>
        <p:spPr>
          <a:xfrm>
            <a:off x="6460761" y="2729336"/>
            <a:ext cx="4255950" cy="3432895"/>
          </a:xfrm>
          <a:prstGeom prst="rect">
            <a:avLst/>
          </a:prstGeom>
        </p:spPr>
      </p:pic>
      <p:sp>
        <p:nvSpPr>
          <p:cNvPr id="6" name="TextBox 5">
            <a:extLst>
              <a:ext uri="{FF2B5EF4-FFF2-40B4-BE49-F238E27FC236}">
                <a16:creationId xmlns:a16="http://schemas.microsoft.com/office/drawing/2014/main" id="{9E3661BA-9565-F04E-C584-4883E23575C2}"/>
              </a:ext>
            </a:extLst>
          </p:cNvPr>
          <p:cNvSpPr txBox="1"/>
          <p:nvPr/>
        </p:nvSpPr>
        <p:spPr>
          <a:xfrm>
            <a:off x="7240248" y="2267671"/>
            <a:ext cx="3992384" cy="461665"/>
          </a:xfrm>
          <a:prstGeom prst="rect">
            <a:avLst/>
          </a:prstGeom>
          <a:noFill/>
        </p:spPr>
        <p:txBody>
          <a:bodyPr wrap="square" rtlCol="0">
            <a:spAutoFit/>
          </a:bodyPr>
          <a:lstStyle/>
          <a:p>
            <a:r>
              <a:rPr lang="en-US" sz="2400" b="1" dirty="0"/>
              <a:t>Confusion Matrix</a:t>
            </a:r>
          </a:p>
        </p:txBody>
      </p:sp>
    </p:spTree>
    <p:extLst>
      <p:ext uri="{BB962C8B-B14F-4D97-AF65-F5344CB8AC3E}">
        <p14:creationId xmlns:p14="http://schemas.microsoft.com/office/powerpoint/2010/main" val="21118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52D7-78B0-E1F8-90E3-562E79C093A4}"/>
              </a:ext>
            </a:extLst>
          </p:cNvPr>
          <p:cNvSpPr>
            <a:spLocks noGrp="1"/>
          </p:cNvSpPr>
          <p:nvPr>
            <p:ph type="title"/>
          </p:nvPr>
        </p:nvSpPr>
        <p:spPr>
          <a:xfrm>
            <a:off x="1295401" y="562408"/>
            <a:ext cx="9601196" cy="861658"/>
          </a:xfrm>
        </p:spPr>
        <p:txBody>
          <a:bodyPr/>
          <a:lstStyle/>
          <a:p>
            <a:r>
              <a:rPr lang="en-US" b="1" dirty="0"/>
              <a:t>Modelling and Evaluation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AF77765D-462F-A187-D5F3-9E1FFDBE9E3F}"/>
              </a:ext>
            </a:extLst>
          </p:cNvPr>
          <p:cNvSpPr>
            <a:spLocks noGrp="1"/>
          </p:cNvSpPr>
          <p:nvPr>
            <p:ph idx="1"/>
          </p:nvPr>
        </p:nvSpPr>
        <p:spPr>
          <a:xfrm>
            <a:off x="1295401" y="1469036"/>
            <a:ext cx="9601196" cy="4301900"/>
          </a:xfrm>
        </p:spPr>
        <p:txBody>
          <a:bodyPr>
            <a:normAutofit fontScale="92500" lnSpcReduction="20000"/>
          </a:bodyPr>
          <a:lstStyle/>
          <a:p>
            <a:pPr marL="0" indent="0">
              <a:buNone/>
            </a:pPr>
            <a:r>
              <a:rPr lang="en-US" b="1" dirty="0"/>
              <a:t>Cross validation: </a:t>
            </a:r>
            <a:r>
              <a:rPr lang="en-US" dirty="0"/>
              <a:t>This is a process whereby the model is beings test with various fold or portion of the test dataset to validate is accuracy.</a:t>
            </a:r>
          </a:p>
          <a:p>
            <a:pPr marL="0" indent="0">
              <a:buNone/>
            </a:pPr>
            <a:r>
              <a:rPr lang="en-US" dirty="0"/>
              <a:t>Our various classifiers where cross validated using the </a:t>
            </a:r>
            <a:r>
              <a:rPr lang="en-US" b="1" dirty="0" err="1"/>
              <a:t>cross_validate</a:t>
            </a:r>
            <a:r>
              <a:rPr lang="en-US" b="1" dirty="0"/>
              <a:t> </a:t>
            </a:r>
            <a:r>
              <a:rPr lang="en-US" dirty="0"/>
              <a:t>function </a:t>
            </a:r>
            <a:r>
              <a:rPr lang="en-US" b="1" dirty="0" err="1"/>
              <a:t>sklearn.model</a:t>
            </a:r>
            <a:r>
              <a:rPr lang="en-US" dirty="0"/>
              <a:t>, the test set was </a:t>
            </a:r>
            <a:r>
              <a:rPr lang="en-US" b="1" dirty="0" err="1"/>
              <a:t>splitted</a:t>
            </a:r>
            <a:r>
              <a:rPr lang="en-US" dirty="0"/>
              <a:t> into </a:t>
            </a:r>
            <a:r>
              <a:rPr lang="en-US" b="1" dirty="0"/>
              <a:t>5 folds</a:t>
            </a:r>
            <a:r>
              <a:rPr lang="en-US" dirty="0"/>
              <a:t>. Below are the mean accuracy for all the classifiers:</a:t>
            </a:r>
          </a:p>
          <a:p>
            <a:pPr marL="0" indent="0">
              <a:buNone/>
            </a:pPr>
            <a:r>
              <a:rPr lang="en-US" dirty="0"/>
              <a:t>1. Decision Tree classifier -------------------  0.897</a:t>
            </a:r>
          </a:p>
          <a:p>
            <a:pPr marL="0" indent="0">
              <a:buNone/>
            </a:pPr>
            <a:r>
              <a:rPr lang="en-US" dirty="0"/>
              <a:t>2. Random Forest ----------------------------- 0.932</a:t>
            </a:r>
          </a:p>
          <a:p>
            <a:pPr marL="0" indent="0">
              <a:buNone/>
            </a:pPr>
            <a:r>
              <a:rPr lang="en-US" dirty="0"/>
              <a:t>3. </a:t>
            </a:r>
            <a:r>
              <a:rPr lang="en-US" dirty="0" err="1"/>
              <a:t>Catboost</a:t>
            </a:r>
            <a:r>
              <a:rPr lang="en-US" dirty="0"/>
              <a:t> ------------------------------------- 0.959</a:t>
            </a:r>
          </a:p>
          <a:p>
            <a:pPr marL="0" indent="0">
              <a:buNone/>
            </a:pPr>
            <a:r>
              <a:rPr lang="en-US" sz="2600" b="1" dirty="0"/>
              <a:t>4. </a:t>
            </a:r>
            <a:r>
              <a:rPr lang="en-US" sz="2600" b="1" dirty="0" err="1"/>
              <a:t>XGBoost</a:t>
            </a:r>
            <a:r>
              <a:rPr lang="en-US" sz="2600" b="1" dirty="0"/>
              <a:t> ------------------------------------ 0.961</a:t>
            </a:r>
          </a:p>
          <a:p>
            <a:pPr marL="0" indent="0">
              <a:buNone/>
            </a:pPr>
            <a:r>
              <a:rPr lang="en-US" dirty="0"/>
              <a:t>5. </a:t>
            </a:r>
            <a:r>
              <a:rPr lang="en-US" dirty="0" err="1"/>
              <a:t>LightGBM</a:t>
            </a:r>
            <a:r>
              <a:rPr lang="en-US" dirty="0"/>
              <a:t> ---------------------------------- 0.955</a:t>
            </a:r>
          </a:p>
          <a:p>
            <a:pPr marL="0" indent="0">
              <a:buNone/>
            </a:pPr>
            <a:r>
              <a:rPr lang="en-US" dirty="0"/>
              <a:t>6. </a:t>
            </a:r>
            <a:r>
              <a:rPr lang="en-US" dirty="0" err="1"/>
              <a:t>AdaBoostClassifier</a:t>
            </a:r>
            <a:r>
              <a:rPr lang="en-US" dirty="0"/>
              <a:t> ------------------------ 0.823</a:t>
            </a:r>
          </a:p>
          <a:p>
            <a:pPr marL="0" indent="0">
              <a:buNone/>
            </a:pPr>
            <a:endParaRPr lang="en-US" dirty="0"/>
          </a:p>
        </p:txBody>
      </p:sp>
    </p:spTree>
    <p:extLst>
      <p:ext uri="{BB962C8B-B14F-4D97-AF65-F5344CB8AC3E}">
        <p14:creationId xmlns:p14="http://schemas.microsoft.com/office/powerpoint/2010/main" val="25263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1494"/>
            <a:ext cx="10058400" cy="1450757"/>
          </a:xfrm>
        </p:spPr>
        <p:txBody>
          <a:bodyPr>
            <a:normAutofit/>
          </a:bodyPr>
          <a:lstStyle/>
          <a:p>
            <a:r>
              <a:rPr lang="en-US" b="1" dirty="0"/>
              <a:t>Methodology: Case Study - </a:t>
            </a:r>
            <a:br>
              <a:rPr lang="en-US" b="1" dirty="0"/>
            </a:br>
            <a:r>
              <a:rPr lang="en-US" sz="3200" b="1" dirty="0">
                <a:solidFill>
                  <a:srgbClr val="FF0000"/>
                </a:solidFill>
              </a:rPr>
              <a:t>Moodify Song Classification</a:t>
            </a:r>
            <a:endParaRPr lang="en-US" b="1" dirty="0">
              <a:solidFill>
                <a:srgbClr val="FF0000"/>
              </a:solidFill>
            </a:endParaRPr>
          </a:p>
        </p:txBody>
      </p:sp>
      <p:sp>
        <p:nvSpPr>
          <p:cNvPr id="3" name="Content Placeholder 2"/>
          <p:cNvSpPr>
            <a:spLocks noGrp="1"/>
          </p:cNvSpPr>
          <p:nvPr>
            <p:ph idx="1"/>
          </p:nvPr>
        </p:nvSpPr>
        <p:spPr>
          <a:xfrm>
            <a:off x="794479" y="1857280"/>
            <a:ext cx="10837887" cy="4521772"/>
          </a:xfrm>
        </p:spPr>
        <p:txBody>
          <a:bodyPr numCol="2">
            <a:normAutofit/>
          </a:bodyPr>
          <a:lstStyle/>
          <a:p>
            <a:r>
              <a:rPr lang="en-US" sz="3600" b="1" dirty="0"/>
              <a:t>Phases Involve:</a:t>
            </a:r>
          </a:p>
          <a:p>
            <a:pPr marL="457200" indent="-457200">
              <a:buFont typeface="+mj-lt"/>
              <a:buAutoNum type="arabicPeriod"/>
            </a:pPr>
            <a:r>
              <a:rPr lang="en-US" sz="2400" dirty="0"/>
              <a:t>Introduction: Understanding Business Problem</a:t>
            </a:r>
          </a:p>
          <a:p>
            <a:pPr marL="457200" indent="-457200">
              <a:buFont typeface="+mj-lt"/>
              <a:buAutoNum type="arabicPeriod"/>
            </a:pPr>
            <a:r>
              <a:rPr lang="en-US" sz="2400" dirty="0"/>
              <a:t>Analytic Approach</a:t>
            </a:r>
          </a:p>
          <a:p>
            <a:pPr marL="457200" indent="-457200">
              <a:buFont typeface="+mj-lt"/>
              <a:buAutoNum type="arabicPeriod"/>
            </a:pPr>
            <a:r>
              <a:rPr lang="en-US" sz="2400" dirty="0"/>
              <a:t>Data Requirement and Data Collection</a:t>
            </a:r>
          </a:p>
          <a:p>
            <a:pPr marL="457200" indent="-457200">
              <a:buFont typeface="+mj-lt"/>
              <a:buAutoNum type="arabicPeriod"/>
            </a:pPr>
            <a:r>
              <a:rPr lang="en-US" sz="2400" dirty="0"/>
              <a:t>Data Understanding </a:t>
            </a:r>
          </a:p>
          <a:p>
            <a:pPr marL="457200" indent="-457200">
              <a:buFont typeface="+mj-lt"/>
              <a:buAutoNum type="arabicPeriod"/>
            </a:pPr>
            <a:r>
              <a:rPr lang="en-US" sz="2400" dirty="0"/>
              <a:t>Exploratory Data Analysis</a:t>
            </a:r>
          </a:p>
          <a:p>
            <a:pPr marL="457200" indent="-457200">
              <a:buFont typeface="+mj-lt"/>
              <a:buAutoNum type="arabicPeriod"/>
            </a:pPr>
            <a:r>
              <a:rPr lang="en-US" dirty="0"/>
              <a:t>Data Cleaning </a:t>
            </a:r>
            <a:r>
              <a:rPr lang="en-US" sz="2400" dirty="0"/>
              <a:t>and Data </a:t>
            </a:r>
            <a:r>
              <a:rPr lang="en-US" dirty="0"/>
              <a:t>and </a:t>
            </a:r>
            <a:r>
              <a:rPr lang="en-US" sz="2400" dirty="0"/>
              <a:t>Preprocessing.</a:t>
            </a:r>
          </a:p>
          <a:p>
            <a:pPr marL="457200" indent="-457200">
              <a:buFont typeface="+mj-lt"/>
              <a:buAutoNum type="arabicPeriod"/>
            </a:pPr>
            <a:r>
              <a:rPr lang="en-US" sz="2400" dirty="0"/>
              <a:t>Modelling and Evaluation</a:t>
            </a:r>
          </a:p>
          <a:p>
            <a:pPr marL="457200" indent="-457200">
              <a:buFont typeface="+mj-lt"/>
              <a:buAutoNum type="arabicPeriod"/>
            </a:pPr>
            <a:r>
              <a:rPr lang="en-US" sz="2400" dirty="0"/>
              <a:t>Deployment/Implementation</a:t>
            </a:r>
          </a:p>
          <a:p>
            <a:pPr marL="457200" indent="-457200">
              <a:buFont typeface="+mj-lt"/>
              <a:buAutoNum type="arabicPeriod"/>
            </a:pPr>
            <a:r>
              <a:rPr lang="en-US" dirty="0"/>
              <a:t>Conclusion/Recommendation</a:t>
            </a:r>
          </a:p>
        </p:txBody>
      </p:sp>
    </p:spTree>
    <p:extLst>
      <p:ext uri="{BB962C8B-B14F-4D97-AF65-F5344CB8AC3E}">
        <p14:creationId xmlns:p14="http://schemas.microsoft.com/office/powerpoint/2010/main" val="421732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9491"/>
            <a:ext cx="9601196" cy="652075"/>
          </a:xfrm>
        </p:spPr>
        <p:txBody>
          <a:bodyPr>
            <a:normAutofit fontScale="90000"/>
          </a:bodyPr>
          <a:lstStyle/>
          <a:p>
            <a:r>
              <a:rPr lang="en-US" sz="4400" b="1" dirty="0"/>
              <a:t>Deployment/</a:t>
            </a:r>
            <a:r>
              <a:rPr lang="en-US" b="1" dirty="0"/>
              <a:t>Implementation</a:t>
            </a:r>
          </a:p>
        </p:txBody>
      </p:sp>
      <p:sp>
        <p:nvSpPr>
          <p:cNvPr id="3" name="Content Placeholder 2"/>
          <p:cNvSpPr>
            <a:spLocks noGrp="1"/>
          </p:cNvSpPr>
          <p:nvPr>
            <p:ph idx="1"/>
          </p:nvPr>
        </p:nvSpPr>
        <p:spPr>
          <a:xfrm>
            <a:off x="956041" y="1690868"/>
            <a:ext cx="10279917" cy="4387641"/>
          </a:xfrm>
        </p:spPr>
        <p:txBody>
          <a:bodyPr>
            <a:normAutofit/>
          </a:bodyPr>
          <a:lstStyle/>
          <a:p>
            <a:pPr>
              <a:buFont typeface="Arial" panose="020B0604020202020204" pitchFamily="34" charset="0"/>
              <a:buChar char="•"/>
            </a:pPr>
            <a:r>
              <a:rPr lang="en-US" sz="2400" dirty="0"/>
              <a:t>After evaluating the model and getting the right model for the problem, the next thing to do is to implement the model in the stated problem to achieve the goal and objective stated.</a:t>
            </a:r>
          </a:p>
          <a:p>
            <a:pPr marL="0" indent="0">
              <a:buNone/>
            </a:pPr>
            <a:r>
              <a:rPr lang="en-US" b="1" dirty="0"/>
              <a:t>Pipelining: </a:t>
            </a:r>
            <a:r>
              <a:rPr lang="en-US" dirty="0"/>
              <a:t>After cross-validating the model, a pipeline class was created for the </a:t>
            </a:r>
            <a:r>
              <a:rPr lang="en-US" dirty="0" err="1"/>
              <a:t>Xgboost</a:t>
            </a:r>
            <a:r>
              <a:rPr lang="en-US" dirty="0"/>
              <a:t> model, in pipelining, all the processes were fixed together in a file then it can be ready for deployment to make recommendations.</a:t>
            </a:r>
            <a:endParaRPr lang="en-US" sz="2400" dirty="0"/>
          </a:p>
        </p:txBody>
      </p:sp>
    </p:spTree>
    <p:extLst>
      <p:ext uri="{BB962C8B-B14F-4D97-AF65-F5344CB8AC3E}">
        <p14:creationId xmlns:p14="http://schemas.microsoft.com/office/powerpoint/2010/main" val="330257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2F66-CDFC-FE3E-F344-FECE37050793}"/>
              </a:ext>
            </a:extLst>
          </p:cNvPr>
          <p:cNvSpPr>
            <a:spLocks noGrp="1"/>
          </p:cNvSpPr>
          <p:nvPr>
            <p:ph type="title"/>
          </p:nvPr>
        </p:nvSpPr>
        <p:spPr>
          <a:xfrm>
            <a:off x="1295401" y="603769"/>
            <a:ext cx="9601196" cy="726746"/>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F4A13906-977A-3412-3416-C8BE20ADBE32}"/>
              </a:ext>
            </a:extLst>
          </p:cNvPr>
          <p:cNvSpPr>
            <a:spLocks noGrp="1"/>
          </p:cNvSpPr>
          <p:nvPr>
            <p:ph idx="1"/>
          </p:nvPr>
        </p:nvSpPr>
        <p:spPr>
          <a:xfrm>
            <a:off x="899409" y="1188109"/>
            <a:ext cx="10553075" cy="4996128"/>
          </a:xfrm>
        </p:spPr>
        <p:txBody>
          <a:bodyPr/>
          <a:lstStyle/>
          <a:p>
            <a:r>
              <a:rPr lang="en-US" dirty="0"/>
              <a:t>The goal which is </a:t>
            </a:r>
            <a:r>
              <a:rPr lang="en-US" sz="2400" dirty="0"/>
              <a:t>to build a model </a:t>
            </a:r>
            <a:r>
              <a:rPr lang="en-US" dirty="0"/>
              <a:t>t</a:t>
            </a:r>
            <a:r>
              <a:rPr lang="en-US" sz="2400" dirty="0"/>
              <a:t>o categorize songs into four main emotions, which is the </a:t>
            </a:r>
            <a:r>
              <a:rPr lang="en-US" sz="2400" dirty="0" err="1"/>
              <a:t>Xgboost</a:t>
            </a:r>
            <a:r>
              <a:rPr lang="en-US" sz="2400" dirty="0"/>
              <a:t> classifier.</a:t>
            </a:r>
          </a:p>
          <a:p>
            <a:r>
              <a:rPr lang="en-US" sz="2400" b="1" dirty="0"/>
              <a:t>Importance features:</a:t>
            </a:r>
          </a:p>
          <a:p>
            <a:pPr marL="0" indent="0">
              <a:buNone/>
            </a:pPr>
            <a:r>
              <a:rPr lang="en-US" dirty="0"/>
              <a:t>The newly created feature </a:t>
            </a:r>
            <a:r>
              <a:rPr lang="en-US" b="1" dirty="0"/>
              <a:t>IA</a:t>
            </a:r>
            <a:r>
              <a:rPr lang="en-US" dirty="0"/>
              <a:t> which </a:t>
            </a:r>
            <a:br>
              <a:rPr lang="en-US" dirty="0"/>
            </a:br>
            <a:r>
              <a:rPr lang="en-US" dirty="0"/>
              <a:t>capture the style of the song, using</a:t>
            </a:r>
            <a:br>
              <a:rPr lang="en-US" dirty="0"/>
            </a:br>
            <a:r>
              <a:rPr lang="en-US" dirty="0"/>
              <a:t>the </a:t>
            </a:r>
            <a:r>
              <a:rPr lang="en-US" b="1" dirty="0"/>
              <a:t>Instrumental</a:t>
            </a:r>
            <a:r>
              <a:rPr lang="en-US" dirty="0"/>
              <a:t> and </a:t>
            </a:r>
            <a:r>
              <a:rPr lang="en-US" b="1" dirty="0" err="1"/>
              <a:t>Acousticness</a:t>
            </a:r>
            <a:br>
              <a:rPr lang="en-US" dirty="0"/>
            </a:br>
            <a:r>
              <a:rPr lang="en-US" dirty="0"/>
              <a:t>the feature is the important feature</a:t>
            </a:r>
            <a:br>
              <a:rPr lang="en-US" dirty="0"/>
            </a:br>
            <a:r>
              <a:rPr lang="en-US" dirty="0"/>
              <a:t>followed by </a:t>
            </a:r>
            <a:r>
              <a:rPr lang="en-US" b="1" dirty="0"/>
              <a:t>energy, </a:t>
            </a:r>
            <a:r>
              <a:rPr lang="en-US" b="1" dirty="0" err="1"/>
              <a:t>acousticness</a:t>
            </a:r>
            <a:r>
              <a:rPr lang="en-US" b="1" dirty="0"/>
              <a:t>,</a:t>
            </a:r>
            <a:br>
              <a:rPr lang="en-US" b="1" dirty="0"/>
            </a:br>
            <a:r>
              <a:rPr lang="en-US" b="1" dirty="0" err="1"/>
              <a:t>instrumentalness</a:t>
            </a:r>
            <a:r>
              <a:rPr lang="en-US" b="1" dirty="0"/>
              <a:t>, danceability, </a:t>
            </a:r>
            <a:r>
              <a:rPr lang="en-US" dirty="0"/>
              <a:t>and</a:t>
            </a:r>
            <a:br>
              <a:rPr lang="en-US" dirty="0"/>
            </a:br>
            <a:r>
              <a:rPr lang="en-US" b="1" dirty="0" err="1"/>
              <a:t>spec_rate</a:t>
            </a:r>
            <a:r>
              <a:rPr lang="en-US" dirty="0"/>
              <a:t>, which proved to be the top</a:t>
            </a:r>
            <a:br>
              <a:rPr lang="en-US" dirty="0"/>
            </a:br>
            <a:r>
              <a:rPr lang="en-US" dirty="0"/>
              <a:t>six(6) most important feature.</a:t>
            </a:r>
            <a:endParaRPr lang="en-US" sz="2400" dirty="0"/>
          </a:p>
          <a:p>
            <a:endParaRPr lang="en-US" sz="2400" dirty="0"/>
          </a:p>
          <a:p>
            <a:endParaRPr lang="en-US" dirty="0"/>
          </a:p>
        </p:txBody>
      </p:sp>
      <p:pic>
        <p:nvPicPr>
          <p:cNvPr id="3080" name="Picture 8">
            <a:extLst>
              <a:ext uri="{FF2B5EF4-FFF2-40B4-BE49-F238E27FC236}">
                <a16:creationId xmlns:a16="http://schemas.microsoft.com/office/drawing/2014/main" id="{6749CF43-569D-343C-B7D0-6F4BED76F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212" y="2103716"/>
            <a:ext cx="5816182" cy="408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36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D628-5049-7BB9-E02F-A8082E514F4A}"/>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F012B4AA-5A92-2BE9-E660-46740B2824D8}"/>
              </a:ext>
            </a:extLst>
          </p:cNvPr>
          <p:cNvSpPr>
            <a:spLocks noGrp="1"/>
          </p:cNvSpPr>
          <p:nvPr>
            <p:ph idx="1"/>
          </p:nvPr>
        </p:nvSpPr>
        <p:spPr/>
        <p:txBody>
          <a:bodyPr/>
          <a:lstStyle/>
          <a:p>
            <a:pPr marL="0" indent="0" algn="ctr">
              <a:buNone/>
            </a:pPr>
            <a:r>
              <a:rPr lang="en-US" dirty="0"/>
              <a:t>There is room for improvement of the model performance, the model can be fine-tuned, more features can be generated in order to get more optimal accuracy.</a:t>
            </a:r>
          </a:p>
        </p:txBody>
      </p:sp>
    </p:spTree>
    <p:extLst>
      <p:ext uri="{BB962C8B-B14F-4D97-AF65-F5344CB8AC3E}">
        <p14:creationId xmlns:p14="http://schemas.microsoft.com/office/powerpoint/2010/main" val="353179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B6C22-A9F0-46AD-6739-6043EB7C35BB}"/>
              </a:ext>
            </a:extLst>
          </p:cNvPr>
          <p:cNvSpPr>
            <a:spLocks noGrp="1"/>
          </p:cNvSpPr>
          <p:nvPr>
            <p:ph type="subTitle" idx="1"/>
          </p:nvPr>
        </p:nvSpPr>
        <p:spPr>
          <a:xfrm>
            <a:off x="2688165" y="2768599"/>
            <a:ext cx="6815669" cy="1320802"/>
          </a:xfrm>
        </p:spPr>
        <p:txBody>
          <a:bodyPr>
            <a:normAutofit/>
          </a:bodyPr>
          <a:lstStyle/>
          <a:p>
            <a:pPr marL="0" indent="0" algn="ctr">
              <a:buNone/>
            </a:pPr>
            <a:r>
              <a:rPr lang="en-US" sz="4800" b="1" dirty="0"/>
              <a:t>Thank You.</a:t>
            </a:r>
          </a:p>
        </p:txBody>
      </p:sp>
    </p:spTree>
    <p:extLst>
      <p:ext uri="{BB962C8B-B14F-4D97-AF65-F5344CB8AC3E}">
        <p14:creationId xmlns:p14="http://schemas.microsoft.com/office/powerpoint/2010/main" val="243680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452" y="0"/>
            <a:ext cx="9601196" cy="943967"/>
          </a:xfrm>
        </p:spPr>
        <p:txBody>
          <a:bodyPr/>
          <a:lstStyle/>
          <a:p>
            <a:r>
              <a:rPr lang="en-US" b="1" dirty="0"/>
              <a:t>Understanding Business Problem</a:t>
            </a:r>
          </a:p>
        </p:txBody>
      </p:sp>
      <p:sp>
        <p:nvSpPr>
          <p:cNvPr id="3" name="Content Placeholder 2"/>
          <p:cNvSpPr>
            <a:spLocks noGrp="1"/>
          </p:cNvSpPr>
          <p:nvPr>
            <p:ph idx="1"/>
          </p:nvPr>
        </p:nvSpPr>
        <p:spPr>
          <a:xfrm>
            <a:off x="1295401" y="764275"/>
            <a:ext cx="9991298" cy="5390865"/>
          </a:xfrm>
        </p:spPr>
        <p:txBody>
          <a:bodyPr>
            <a:normAutofit fontScale="92500" lnSpcReduction="10000"/>
          </a:bodyPr>
          <a:lstStyle/>
          <a:p>
            <a:pPr marL="0" indent="0">
              <a:buNone/>
            </a:pPr>
            <a:r>
              <a:rPr lang="en-US" sz="2800" dirty="0"/>
              <a:t>This is a Problem of </a:t>
            </a:r>
            <a:r>
              <a:rPr lang="en-US" sz="2800" b="1" dirty="0"/>
              <a:t>Moodify Company </a:t>
            </a:r>
            <a:r>
              <a:rPr lang="en-US" sz="2800" dirty="0"/>
              <a:t>trying to classify and predict the choice of song selection from their audience based on their lyrical,  musical, and emotional features, to provide users with more successful recommendation outputs.</a:t>
            </a:r>
          </a:p>
          <a:p>
            <a:pPr marL="0" indent="0">
              <a:buNone/>
            </a:pPr>
            <a:r>
              <a:rPr lang="en-US" sz="2800" b="1" dirty="0"/>
              <a:t>Goal/Aim</a:t>
            </a:r>
          </a:p>
          <a:p>
            <a:pPr>
              <a:buFont typeface="Arial" panose="020B0604020202020204" pitchFamily="34" charset="0"/>
              <a:buChar char="•"/>
            </a:pPr>
            <a:r>
              <a:rPr lang="en-US" sz="2800" dirty="0"/>
              <a:t>Moodify goal and aims to categorize songs into four main emotions and utilize the similarities in musical features within these categories to offer users more effective recommendations, weighting them with emotions.</a:t>
            </a:r>
          </a:p>
          <a:p>
            <a:pPr marL="0" indent="0">
              <a:buNone/>
            </a:pPr>
            <a:r>
              <a:rPr lang="en-US" sz="2400" b="1" dirty="0"/>
              <a:t>Objective</a:t>
            </a:r>
          </a:p>
          <a:p>
            <a:pPr>
              <a:buFont typeface="Arial" panose="020B0604020202020204" pitchFamily="34" charset="0"/>
              <a:buChar char="•"/>
            </a:pPr>
            <a:r>
              <a:rPr lang="en-US" dirty="0"/>
              <a:t>Develop a </a:t>
            </a:r>
            <a:r>
              <a:rPr lang="en-US" sz="2400" dirty="0"/>
              <a:t>Classification Model to help classify songs based </a:t>
            </a:r>
            <a:r>
              <a:rPr lang="en-US" dirty="0"/>
              <a:t>on the given features and the given dataset.</a:t>
            </a:r>
          </a:p>
          <a:p>
            <a:pPr>
              <a:buFont typeface="Arial" panose="020B0604020202020204" pitchFamily="34" charset="0"/>
              <a:buChar char="•"/>
            </a:pPr>
            <a:r>
              <a:rPr lang="en-US" dirty="0"/>
              <a:t>Improve the accuracy of model by understanding the features and emotional impact of the song’s.</a:t>
            </a:r>
          </a:p>
          <a:p>
            <a:pPr>
              <a:buFont typeface="Arial" panose="020B0604020202020204" pitchFamily="34" charset="0"/>
              <a:buChar char="•"/>
            </a:pPr>
            <a:endParaRPr lang="en-US"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04460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272955"/>
            <a:ext cx="9601196" cy="839336"/>
          </a:xfrm>
        </p:spPr>
        <p:txBody>
          <a:bodyPr/>
          <a:lstStyle/>
          <a:p>
            <a:r>
              <a:rPr lang="en-US" b="1" dirty="0"/>
              <a:t>Analytic Approach</a:t>
            </a:r>
          </a:p>
        </p:txBody>
      </p:sp>
      <p:sp>
        <p:nvSpPr>
          <p:cNvPr id="3" name="Content Placeholder 2"/>
          <p:cNvSpPr>
            <a:spLocks noGrp="1"/>
          </p:cNvSpPr>
          <p:nvPr>
            <p:ph idx="1"/>
          </p:nvPr>
        </p:nvSpPr>
        <p:spPr>
          <a:xfrm>
            <a:off x="1076325" y="1112291"/>
            <a:ext cx="9820272" cy="5111088"/>
          </a:xfrm>
        </p:spPr>
        <p:txBody>
          <a:bodyPr>
            <a:normAutofit fontScale="92500" lnSpcReduction="10000"/>
          </a:bodyPr>
          <a:lstStyle/>
          <a:p>
            <a:pPr marL="0" indent="0">
              <a:buNone/>
            </a:pPr>
            <a:r>
              <a:rPr lang="en-US" sz="2000" dirty="0"/>
              <a:t>The stated problem can be solved using various Machine Learning classifiers because it is a Classification Problem.</a:t>
            </a:r>
          </a:p>
          <a:p>
            <a:pPr marL="0" indent="0">
              <a:buNone/>
            </a:pPr>
            <a:r>
              <a:rPr lang="en-US" sz="2000" dirty="0"/>
              <a:t>The various Machine Learning algorithms will be used, evaluated, and cross-validate to know the best based on their different accuracy values or scores.</a:t>
            </a:r>
          </a:p>
          <a:p>
            <a:pPr marL="0" indent="0">
              <a:buNone/>
            </a:pPr>
            <a:endParaRPr lang="en-US" sz="1000" dirty="0"/>
          </a:p>
          <a:p>
            <a:pPr marL="0" indent="0">
              <a:buNone/>
            </a:pPr>
            <a:r>
              <a:rPr lang="en-US" sz="2000" dirty="0"/>
              <a:t>The features will be examined to determine which is the one that has the greatest effect on the Song Classification.</a:t>
            </a:r>
          </a:p>
          <a:p>
            <a:pPr marL="0" indent="0">
              <a:buNone/>
            </a:pPr>
            <a:r>
              <a:rPr lang="en-US" sz="2000" dirty="0"/>
              <a:t>Machine Learning Classifiers such as:</a:t>
            </a:r>
          </a:p>
          <a:p>
            <a:pPr>
              <a:buFont typeface="Arial" panose="020B0604020202020204" pitchFamily="34" charset="0"/>
              <a:buChar char="•"/>
            </a:pPr>
            <a:r>
              <a:rPr lang="en-US" sz="1700" dirty="0"/>
              <a:t>Decision Tree</a:t>
            </a:r>
          </a:p>
          <a:p>
            <a:pPr>
              <a:buFont typeface="Arial" panose="020B0604020202020204" pitchFamily="34" charset="0"/>
              <a:buChar char="•"/>
            </a:pPr>
            <a:r>
              <a:rPr lang="en-US" sz="1700" dirty="0"/>
              <a:t>Logistic Regression</a:t>
            </a:r>
          </a:p>
          <a:p>
            <a:pPr>
              <a:buFont typeface="Arial" panose="020B0604020202020204" pitchFamily="34" charset="0"/>
              <a:buChar char="•"/>
            </a:pPr>
            <a:r>
              <a:rPr lang="en-US" sz="1700" dirty="0" err="1"/>
              <a:t>GaussianNb</a:t>
            </a:r>
            <a:endParaRPr lang="en-US" sz="1700" dirty="0"/>
          </a:p>
          <a:p>
            <a:pPr>
              <a:buFont typeface="Arial" panose="020B0604020202020204" pitchFamily="34" charset="0"/>
              <a:buChar char="•"/>
            </a:pPr>
            <a:r>
              <a:rPr lang="en-US" sz="1700" dirty="0"/>
              <a:t>Random Forest</a:t>
            </a:r>
          </a:p>
          <a:p>
            <a:pPr>
              <a:buFont typeface="Arial" panose="020B0604020202020204" pitchFamily="34" charset="0"/>
              <a:buChar char="•"/>
            </a:pPr>
            <a:r>
              <a:rPr lang="en-US" sz="1700" dirty="0"/>
              <a:t> K-Nearest Neighbor</a:t>
            </a:r>
          </a:p>
          <a:p>
            <a:pPr>
              <a:buFont typeface="Arial" panose="020B0604020202020204" pitchFamily="34" charset="0"/>
              <a:buChar char="•"/>
            </a:pPr>
            <a:r>
              <a:rPr lang="en-US" sz="1700" dirty="0" err="1"/>
              <a:t>Xgboost</a:t>
            </a:r>
            <a:r>
              <a:rPr lang="en-US" sz="1700" dirty="0"/>
              <a:t> Classifier</a:t>
            </a:r>
          </a:p>
          <a:p>
            <a:pPr>
              <a:buFont typeface="Arial" panose="020B0604020202020204" pitchFamily="34" charset="0"/>
              <a:buChar char="•"/>
            </a:pPr>
            <a:r>
              <a:rPr lang="en-US" sz="1700" dirty="0" err="1"/>
              <a:t>LightGboost</a:t>
            </a:r>
            <a:endParaRPr lang="en-US" sz="1700" dirty="0"/>
          </a:p>
          <a:p>
            <a:pPr marL="0" indent="0">
              <a:buNone/>
            </a:pPr>
            <a:endParaRPr lang="en-US" sz="1400" dirty="0"/>
          </a:p>
        </p:txBody>
      </p:sp>
    </p:spTree>
    <p:extLst>
      <p:ext uri="{BB962C8B-B14F-4D97-AF65-F5344CB8AC3E}">
        <p14:creationId xmlns:p14="http://schemas.microsoft.com/office/powerpoint/2010/main" val="299014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8186"/>
            <a:ext cx="10058400" cy="964628"/>
          </a:xfrm>
        </p:spPr>
        <p:txBody>
          <a:bodyPr/>
          <a:lstStyle/>
          <a:p>
            <a:r>
              <a:rPr lang="en-US" b="1" dirty="0"/>
              <a:t>Data Requirement and Data Collection</a:t>
            </a:r>
          </a:p>
        </p:txBody>
      </p:sp>
      <p:sp>
        <p:nvSpPr>
          <p:cNvPr id="3" name="Content Placeholder 2"/>
          <p:cNvSpPr>
            <a:spLocks noGrp="1"/>
          </p:cNvSpPr>
          <p:nvPr>
            <p:ph idx="1"/>
          </p:nvPr>
        </p:nvSpPr>
        <p:spPr>
          <a:xfrm>
            <a:off x="953037" y="1582814"/>
            <a:ext cx="10202643" cy="4727834"/>
          </a:xfrm>
        </p:spPr>
        <p:txBody>
          <a:bodyPr>
            <a:normAutofit fontScale="92500"/>
          </a:bodyPr>
          <a:lstStyle/>
          <a:p>
            <a:pPr marL="0" indent="0">
              <a:buNone/>
            </a:pPr>
            <a:br>
              <a:rPr lang="en-US" dirty="0"/>
            </a:br>
            <a:r>
              <a:rPr lang="en-US" dirty="0"/>
              <a:t>The required data for this problem is the dataset that contains the song metadata i.e. the emotional and lyrical features.</a:t>
            </a:r>
          </a:p>
          <a:p>
            <a:r>
              <a:rPr lang="en-US" dirty="0"/>
              <a:t>The Dataset should contain vital information about the song category. To solve this problem, data about various features that make up the categories of a song should be collected to know the proper label to be classified.</a:t>
            </a:r>
          </a:p>
          <a:p>
            <a:r>
              <a:rPr lang="en-US" dirty="0"/>
              <a:t>The Dataset that will be used in this Problem is the </a:t>
            </a:r>
            <a:r>
              <a:rPr lang="en-US" b="1" dirty="0"/>
              <a:t>‘Moodify’</a:t>
            </a:r>
            <a:r>
              <a:rPr lang="en-US" dirty="0"/>
              <a:t> Dataset from Spotify. Source: </a:t>
            </a:r>
            <a:r>
              <a:rPr lang="en-US" dirty="0">
                <a:hlinkClick r:id="rId2"/>
              </a:rPr>
              <a:t>https://www.kaggle.com/datasets/abdullahorzan/moodify-dataset</a:t>
            </a:r>
            <a:r>
              <a:rPr lang="en-US" dirty="0"/>
              <a:t>. </a:t>
            </a:r>
          </a:p>
          <a:p>
            <a:r>
              <a:rPr lang="en-US" dirty="0"/>
              <a:t>The Dataset consists of </a:t>
            </a:r>
            <a:r>
              <a:rPr lang="en-US" b="1" dirty="0"/>
              <a:t>two </a:t>
            </a:r>
            <a:r>
              <a:rPr lang="en-US" dirty="0"/>
              <a:t>types:</a:t>
            </a:r>
          </a:p>
          <a:p>
            <a:pPr marL="457200" indent="-457200">
              <a:buFont typeface="+mj-lt"/>
              <a:buAutoNum type="arabicPeriod"/>
            </a:pPr>
            <a:r>
              <a:rPr lang="en-US" dirty="0"/>
              <a:t>278k_labelled_uri.csv: contains the </a:t>
            </a:r>
            <a:r>
              <a:rPr lang="en-US" dirty="0" err="1"/>
              <a:t>url</a:t>
            </a:r>
            <a:r>
              <a:rPr lang="en-US" dirty="0"/>
              <a:t> link to the song.</a:t>
            </a:r>
          </a:p>
          <a:p>
            <a:pPr marL="457200" indent="-457200">
              <a:buFont typeface="+mj-lt"/>
              <a:buAutoNum type="arabicPeriod"/>
            </a:pPr>
            <a:r>
              <a:rPr lang="en-US" dirty="0"/>
              <a:t>278k_song_labelled.csv: does not contains the </a:t>
            </a:r>
            <a:r>
              <a:rPr lang="en-US" dirty="0" err="1"/>
              <a:t>url</a:t>
            </a:r>
            <a:r>
              <a:rPr lang="en-US" dirty="0"/>
              <a:t> link to the song.</a:t>
            </a:r>
          </a:p>
        </p:txBody>
      </p:sp>
    </p:spTree>
    <p:extLst>
      <p:ext uri="{BB962C8B-B14F-4D97-AF65-F5344CB8AC3E}">
        <p14:creationId xmlns:p14="http://schemas.microsoft.com/office/powerpoint/2010/main" val="20210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2" y="476518"/>
            <a:ext cx="10058400" cy="1029022"/>
          </a:xfrm>
        </p:spPr>
        <p:txBody>
          <a:bodyPr>
            <a:normAutofit/>
          </a:bodyPr>
          <a:lstStyle/>
          <a:p>
            <a:r>
              <a:rPr lang="en-US" b="1" dirty="0"/>
              <a:t>Data Understanding</a:t>
            </a:r>
          </a:p>
        </p:txBody>
      </p:sp>
      <p:sp>
        <p:nvSpPr>
          <p:cNvPr id="3" name="Content Placeholder 2"/>
          <p:cNvSpPr>
            <a:spLocks noGrp="1"/>
          </p:cNvSpPr>
          <p:nvPr>
            <p:ph idx="1"/>
          </p:nvPr>
        </p:nvSpPr>
        <p:spPr>
          <a:xfrm>
            <a:off x="955612" y="1329732"/>
            <a:ext cx="10339159" cy="3940934"/>
          </a:xfrm>
        </p:spPr>
        <p:txBody>
          <a:bodyPr>
            <a:normAutofit fontScale="85000" lnSpcReduction="20000"/>
          </a:bodyPr>
          <a:lstStyle/>
          <a:p>
            <a:r>
              <a:rPr lang="en-US" sz="2800" b="1" dirty="0">
                <a:solidFill>
                  <a:schemeClr val="accent1"/>
                </a:solidFill>
              </a:rPr>
              <a:t>Data Description</a:t>
            </a:r>
            <a:r>
              <a:rPr lang="en-US" sz="2800" b="1" dirty="0"/>
              <a:t>:</a:t>
            </a:r>
          </a:p>
          <a:p>
            <a:pPr marL="0" indent="0">
              <a:buNone/>
            </a:pPr>
            <a:r>
              <a:rPr lang="en-US" sz="2800" dirty="0"/>
              <a:t>From the provided data set </a:t>
            </a:r>
            <a:r>
              <a:rPr lang="en-US" sz="2800" dirty="0" err="1"/>
              <a:t>i.e</a:t>
            </a:r>
            <a:r>
              <a:rPr lang="en-US" sz="2800" dirty="0"/>
              <a:t> </a:t>
            </a:r>
            <a:r>
              <a:rPr lang="en-US" sz="2800" dirty="0">
                <a:solidFill>
                  <a:schemeClr val="accent2"/>
                </a:solidFill>
              </a:rPr>
              <a:t>‘278k_labelled_uri.csv’</a:t>
            </a:r>
            <a:r>
              <a:rPr lang="en-US" sz="2800" dirty="0"/>
              <a:t> and </a:t>
            </a:r>
            <a:r>
              <a:rPr lang="en-US" sz="2800" dirty="0">
                <a:solidFill>
                  <a:schemeClr val="accent2"/>
                </a:solidFill>
              </a:rPr>
              <a:t>‘278k_song_labelled.csv’</a:t>
            </a:r>
            <a:r>
              <a:rPr lang="en-US" sz="2800" dirty="0"/>
              <a:t> data set we shall be using jus he </a:t>
            </a:r>
            <a:r>
              <a:rPr lang="en-US" sz="2800" dirty="0">
                <a:solidFill>
                  <a:schemeClr val="accent2"/>
                </a:solidFill>
              </a:rPr>
              <a:t>‘278k_song_labelled.csv’ </a:t>
            </a:r>
            <a:r>
              <a:rPr lang="en-US" sz="2800" dirty="0">
                <a:solidFill>
                  <a:schemeClr val="tx1"/>
                </a:solidFill>
              </a:rPr>
              <a:t>which does not contain the link to the song.</a:t>
            </a:r>
          </a:p>
          <a:p>
            <a:pPr marL="0" indent="0">
              <a:buNone/>
            </a:pPr>
            <a:r>
              <a:rPr lang="en-US" sz="2800" dirty="0">
                <a:solidFill>
                  <a:schemeClr val="tx1"/>
                </a:solidFill>
              </a:rPr>
              <a:t>The dataset contains the dependent and the independent features:</a:t>
            </a:r>
          </a:p>
          <a:p>
            <a:r>
              <a:rPr lang="en-US" sz="2800" dirty="0">
                <a:solidFill>
                  <a:schemeClr val="tx1"/>
                </a:solidFill>
              </a:rPr>
              <a:t>Dependent: </a:t>
            </a:r>
            <a:r>
              <a:rPr lang="en-US" sz="2800" b="1" dirty="0">
                <a:solidFill>
                  <a:schemeClr val="tx1"/>
                </a:solidFill>
              </a:rPr>
              <a:t>labels (4 types of songs) </a:t>
            </a:r>
          </a:p>
          <a:p>
            <a:r>
              <a:rPr lang="en-US" sz="2800" dirty="0">
                <a:solidFill>
                  <a:schemeClr val="tx1"/>
                </a:solidFill>
              </a:rPr>
              <a:t>Independent: </a:t>
            </a:r>
            <a:r>
              <a:rPr lang="en-US" sz="2800" b="1" dirty="0">
                <a:solidFill>
                  <a:schemeClr val="tx1"/>
                </a:solidFill>
              </a:rPr>
              <a:t>Duration (</a:t>
            </a:r>
            <a:r>
              <a:rPr lang="en-US" sz="2800" b="1" dirty="0" err="1">
                <a:solidFill>
                  <a:schemeClr val="tx1"/>
                </a:solidFill>
              </a:rPr>
              <a:t>ms</a:t>
            </a:r>
            <a:r>
              <a:rPr lang="en-US" sz="2800" b="1" dirty="0">
                <a:solidFill>
                  <a:schemeClr val="tx1"/>
                </a:solidFill>
              </a:rPr>
              <a:t>), Danceability, Energy, Loudness, </a:t>
            </a:r>
            <a:r>
              <a:rPr lang="en-US" sz="2800" b="1" dirty="0" err="1">
                <a:solidFill>
                  <a:schemeClr val="tx1"/>
                </a:solidFill>
              </a:rPr>
              <a:t>Speechiness</a:t>
            </a:r>
            <a:r>
              <a:rPr lang="en-US" sz="2800" b="1" dirty="0">
                <a:solidFill>
                  <a:schemeClr val="tx1"/>
                </a:solidFill>
              </a:rPr>
              <a:t>, </a:t>
            </a:r>
            <a:r>
              <a:rPr lang="en-US" sz="2800" b="1" dirty="0" err="1">
                <a:solidFill>
                  <a:schemeClr val="tx1"/>
                </a:solidFill>
              </a:rPr>
              <a:t>Acousticness</a:t>
            </a:r>
            <a:r>
              <a:rPr lang="en-US" sz="2800" b="1" dirty="0">
                <a:solidFill>
                  <a:schemeClr val="tx1"/>
                </a:solidFill>
              </a:rPr>
              <a:t>, </a:t>
            </a:r>
            <a:r>
              <a:rPr lang="en-US" sz="2800" b="1" dirty="0" err="1">
                <a:solidFill>
                  <a:schemeClr val="tx1"/>
                </a:solidFill>
              </a:rPr>
              <a:t>Instrumentalness</a:t>
            </a:r>
            <a:r>
              <a:rPr lang="en-US" sz="2800" b="1" dirty="0">
                <a:solidFill>
                  <a:schemeClr val="tx1"/>
                </a:solidFill>
              </a:rPr>
              <a:t>, Liveness, Valence, Tempo, </a:t>
            </a:r>
            <a:r>
              <a:rPr lang="en-US" sz="2800" b="1" dirty="0" err="1">
                <a:solidFill>
                  <a:schemeClr val="tx1"/>
                </a:solidFill>
              </a:rPr>
              <a:t>Spec_rate</a:t>
            </a:r>
            <a:r>
              <a:rPr lang="en-US" sz="2800" b="1" dirty="0">
                <a:solidFill>
                  <a:schemeClr val="tx1"/>
                </a:solidFill>
              </a:rPr>
              <a:t>.</a:t>
            </a:r>
          </a:p>
          <a:p>
            <a:pPr marL="0" indent="0">
              <a:buNone/>
            </a:pPr>
            <a:r>
              <a:rPr lang="en-US" sz="2800" b="1" dirty="0">
                <a:solidFill>
                  <a:schemeClr val="tx1"/>
                </a:solidFill>
              </a:rPr>
              <a:t>In total, the dataset contains 278,000 songs categorized into 4 labels from </a:t>
            </a:r>
            <a:r>
              <a:rPr lang="en-US" sz="2800" b="1" dirty="0" err="1">
                <a:solidFill>
                  <a:schemeClr val="tx1"/>
                </a:solidFill>
              </a:rPr>
              <a:t>spotify</a:t>
            </a:r>
            <a:r>
              <a:rPr lang="en-US" sz="2800" b="1" dirty="0">
                <a:solidFill>
                  <a:schemeClr val="tx1"/>
                </a:solidFill>
              </a:rPr>
              <a:t>, with 11 different independent features.</a:t>
            </a:r>
          </a:p>
        </p:txBody>
      </p:sp>
    </p:spTree>
    <p:extLst>
      <p:ext uri="{BB962C8B-B14F-4D97-AF65-F5344CB8AC3E}">
        <p14:creationId xmlns:p14="http://schemas.microsoft.com/office/powerpoint/2010/main" val="69331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B2B0-FD9B-81FF-A806-FF044D1F3926}"/>
              </a:ext>
            </a:extLst>
          </p:cNvPr>
          <p:cNvSpPr>
            <a:spLocks noGrp="1"/>
          </p:cNvSpPr>
          <p:nvPr>
            <p:ph type="title"/>
          </p:nvPr>
        </p:nvSpPr>
        <p:spPr>
          <a:xfrm>
            <a:off x="1295401" y="736472"/>
            <a:ext cx="9601196" cy="928555"/>
          </a:xfrm>
        </p:spPr>
        <p:txBody>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BDC51FF7-0AE6-610F-836E-E2CBAA82C94D}"/>
              </a:ext>
            </a:extLst>
          </p:cNvPr>
          <p:cNvSpPr>
            <a:spLocks noGrp="1"/>
          </p:cNvSpPr>
          <p:nvPr>
            <p:ph idx="1"/>
          </p:nvPr>
        </p:nvSpPr>
        <p:spPr>
          <a:xfrm>
            <a:off x="1295401" y="1665027"/>
            <a:ext cx="9601196" cy="4210841"/>
          </a:xfrm>
        </p:spPr>
        <p:txBody>
          <a:bodyPr>
            <a:normAutofit fontScale="92500"/>
          </a:bodyPr>
          <a:lstStyle/>
          <a:p>
            <a:pPr marL="0" indent="0">
              <a:buNone/>
            </a:pPr>
            <a:r>
              <a:rPr lang="en-US" sz="1800" b="1" dirty="0"/>
              <a:t>More information about the dataset.</a:t>
            </a:r>
          </a:p>
          <a:p>
            <a:pPr marL="0" indent="0">
              <a:buNone/>
            </a:pPr>
            <a:r>
              <a:rPr lang="en-US" sz="1800" b="1" dirty="0"/>
              <a:t>Independent features:</a:t>
            </a:r>
          </a:p>
          <a:p>
            <a:pPr marL="457200" indent="-457200">
              <a:buFont typeface="+mj-lt"/>
              <a:buAutoNum type="arabicPeriod"/>
            </a:pPr>
            <a:r>
              <a:rPr lang="en-US" sz="1800" b="1" dirty="0" err="1"/>
              <a:t>Acousticness</a:t>
            </a:r>
            <a:r>
              <a:rPr lang="en-US" sz="1800" b="1" dirty="0"/>
              <a:t>:</a:t>
            </a:r>
            <a:r>
              <a:rPr lang="en-US" sz="1800" dirty="0"/>
              <a:t> A confidence measure from 0.0 to 1.0 of whether the track is acoustic. 1.0 represents high confidence the track is acoustic.</a:t>
            </a:r>
          </a:p>
          <a:p>
            <a:pPr marL="457200" indent="-457200">
              <a:buFont typeface="+mj-lt"/>
              <a:buAutoNum type="arabicPeriod"/>
            </a:pPr>
            <a:r>
              <a:rPr lang="en-US" sz="1800" b="1" dirty="0"/>
              <a:t>Danceability: </a:t>
            </a:r>
            <a:r>
              <a:rPr lang="en-US" sz="1800" dirty="0"/>
              <a:t>Danceability describes how suitable a track is for dancing based on a combination of musical elements including tempo, rhythm stability, beat strength, and overall regularity. A value of 0.0 is least danceable and 1.0 is most danceable.</a:t>
            </a:r>
          </a:p>
          <a:p>
            <a:pPr marL="457200" indent="-457200">
              <a:buFont typeface="+mj-lt"/>
              <a:buAutoNum type="arabicPeriod"/>
            </a:pPr>
            <a:r>
              <a:rPr lang="en-US" sz="1800" b="1" dirty="0"/>
              <a:t>Energy:</a:t>
            </a:r>
            <a:r>
              <a:rPr lang="en-US" sz="1800" dirty="0"/>
              <a:t> Energy is a measure from 0.0 to 1.0 and represents a perceptual measure of intensity and activity.</a:t>
            </a:r>
          </a:p>
          <a:p>
            <a:pPr marL="457200" indent="-457200">
              <a:buFont typeface="+mj-lt"/>
              <a:buAutoNum type="arabicPeriod"/>
            </a:pPr>
            <a:r>
              <a:rPr lang="en-US" sz="1800" b="1" dirty="0" err="1"/>
              <a:t>Instrumentalness</a:t>
            </a:r>
            <a:r>
              <a:rPr lang="en-US" sz="1800" b="1" dirty="0"/>
              <a:t>: </a:t>
            </a:r>
            <a:r>
              <a:rPr lang="en-US" sz="1800" dirty="0"/>
              <a:t>Predicts whether a track contains no vocals measures from 0.0 to 1.0</a:t>
            </a:r>
          </a:p>
          <a:p>
            <a:pPr marL="457200" indent="-457200">
              <a:buFont typeface="+mj-lt"/>
              <a:buAutoNum type="arabicPeriod"/>
            </a:pPr>
            <a:r>
              <a:rPr lang="en-US" sz="1800" b="1" dirty="0"/>
              <a:t>Liveness:</a:t>
            </a:r>
            <a:r>
              <a:rPr lang="en-US" sz="1800" dirty="0"/>
              <a:t> Detects the presence of an audience in the recording. Higher liveness values represent an increased probability that the track was performed live. Measures from 0.0 to 1.0</a:t>
            </a:r>
          </a:p>
          <a:p>
            <a:pPr marL="457200" indent="-457200">
              <a:buFont typeface="+mj-lt"/>
              <a:buAutoNum type="arabicPeriod"/>
            </a:pPr>
            <a:r>
              <a:rPr lang="en-US" sz="1800" b="1" dirty="0"/>
              <a:t>Loudness:</a:t>
            </a:r>
            <a:r>
              <a:rPr lang="en-US" sz="1800" dirty="0"/>
              <a:t> the overall loudness of a track in decibels (dB). Values typically range between -60 and 0 db.</a:t>
            </a:r>
          </a:p>
        </p:txBody>
      </p:sp>
    </p:spTree>
    <p:extLst>
      <p:ext uri="{BB962C8B-B14F-4D97-AF65-F5344CB8AC3E}">
        <p14:creationId xmlns:p14="http://schemas.microsoft.com/office/powerpoint/2010/main" val="140271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B79B-CC05-C155-F2B9-4EEEFF3E781D}"/>
              </a:ext>
            </a:extLst>
          </p:cNvPr>
          <p:cNvSpPr>
            <a:spLocks noGrp="1"/>
          </p:cNvSpPr>
          <p:nvPr>
            <p:ph type="title"/>
          </p:nvPr>
        </p:nvSpPr>
        <p:spPr>
          <a:xfrm>
            <a:off x="1295401" y="641445"/>
            <a:ext cx="9601196" cy="880280"/>
          </a:xfrm>
        </p:spPr>
        <p:txBody>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D908E4D6-17B5-80B8-589F-3DFEFD2CF948}"/>
              </a:ext>
            </a:extLst>
          </p:cNvPr>
          <p:cNvSpPr>
            <a:spLocks noGrp="1"/>
          </p:cNvSpPr>
          <p:nvPr>
            <p:ph idx="1"/>
          </p:nvPr>
        </p:nvSpPr>
        <p:spPr>
          <a:xfrm>
            <a:off x="982640" y="1521725"/>
            <a:ext cx="10358650" cy="4469641"/>
          </a:xfrm>
        </p:spPr>
        <p:txBody>
          <a:bodyPr>
            <a:normAutofit fontScale="92500" lnSpcReduction="20000"/>
          </a:bodyPr>
          <a:lstStyle/>
          <a:p>
            <a:pPr marL="457200" indent="-457200">
              <a:buFont typeface="+mj-lt"/>
              <a:buAutoNum type="arabicPeriod" startAt="7"/>
            </a:pPr>
            <a:r>
              <a:rPr lang="en-US" sz="1800" b="1" dirty="0" err="1"/>
              <a:t>Speechiness</a:t>
            </a:r>
            <a:r>
              <a:rPr lang="en-US" sz="1800" b="1" dirty="0"/>
              <a:t>: </a:t>
            </a:r>
            <a:r>
              <a:rPr lang="en-US" sz="1800" dirty="0" err="1"/>
              <a:t>Speechiness</a:t>
            </a:r>
            <a:r>
              <a:rPr lang="en-US" sz="1800" dirty="0"/>
              <a:t> detects the presence of spoken words in a track. The more exclusively speech-like the recording (e.g. talk show, audiobook, poetry), the closer to 1.0 the attribute value. Values above 0.66 describe tracks that are probably made entirely of spoken words. Values between 0.33 and 0.66 describe tracks that may contain both music and speech.</a:t>
            </a:r>
          </a:p>
          <a:p>
            <a:pPr marL="457200" indent="-457200">
              <a:buFont typeface="+mj-lt"/>
              <a:buAutoNum type="arabicPeriod" startAt="7"/>
            </a:pPr>
            <a:r>
              <a:rPr lang="en-US" sz="1800" b="1" dirty="0"/>
              <a:t>Valence: </a:t>
            </a:r>
            <a:r>
              <a:rPr lang="en-US" sz="1800" dirty="0"/>
              <a:t>A measure from 0.0 to 1.0 describing the musical positiveness conveyed by a track. Tracks with high valence sound more positive (e.g. happy, cheerful, euphoric), while tracks with low valence sound more negative (e.g. sad, depressed, angry).</a:t>
            </a:r>
          </a:p>
          <a:p>
            <a:pPr marL="457200" indent="-457200">
              <a:buFont typeface="+mj-lt"/>
              <a:buAutoNum type="arabicPeriod" startAt="7"/>
            </a:pPr>
            <a:r>
              <a:rPr lang="en-US" sz="1800" b="1" dirty="0"/>
              <a:t>Tempo: </a:t>
            </a:r>
            <a:r>
              <a:rPr lang="en-US" sz="1800" dirty="0"/>
              <a:t>The overall estimated tempo of a track in beats per minute (BPM). In musical terminology, the tempo is the speed or pace of a given piece and derives directly from the average beat duration.</a:t>
            </a:r>
          </a:p>
          <a:p>
            <a:pPr marL="457200" indent="-457200">
              <a:buFont typeface="+mj-lt"/>
              <a:buAutoNum type="arabicPeriod" startAt="7"/>
            </a:pPr>
            <a:r>
              <a:rPr lang="en-US" sz="1800" b="1" dirty="0"/>
              <a:t>Duration (</a:t>
            </a:r>
            <a:r>
              <a:rPr lang="en-US" sz="1800" b="1" dirty="0" err="1"/>
              <a:t>ms</a:t>
            </a:r>
            <a:r>
              <a:rPr lang="en-US" sz="1800" b="1" dirty="0"/>
              <a:t>): </a:t>
            </a:r>
            <a:r>
              <a:rPr lang="en-US" sz="1800" dirty="0"/>
              <a:t>his features shows he duration of he song, measured in microseconds </a:t>
            </a:r>
          </a:p>
          <a:p>
            <a:pPr marL="0" indent="0">
              <a:buNone/>
            </a:pPr>
            <a:endParaRPr lang="en-US" sz="1800" dirty="0"/>
          </a:p>
          <a:p>
            <a:pPr marL="0" indent="0">
              <a:buNone/>
            </a:pPr>
            <a:r>
              <a:rPr lang="en-US" sz="1800" b="1" dirty="0"/>
              <a:t>Dependent feature:</a:t>
            </a:r>
          </a:p>
          <a:p>
            <a:pPr marL="0" indent="0">
              <a:buNone/>
            </a:pPr>
            <a:r>
              <a:rPr lang="en-US" sz="1800" dirty="0"/>
              <a:t>This is the label feature which depend largely on he independent features, this feature tells of the type of song.</a:t>
            </a:r>
          </a:p>
          <a:p>
            <a:pPr marL="0" indent="0">
              <a:buNone/>
            </a:pPr>
            <a:r>
              <a:rPr lang="en-US" sz="1800" dirty="0"/>
              <a:t>Comprise of 4 categories:</a:t>
            </a:r>
          </a:p>
          <a:p>
            <a:pPr marL="0" indent="0">
              <a:buNone/>
            </a:pPr>
            <a:r>
              <a:rPr lang="en-US" sz="1800" dirty="0"/>
              <a:t>Labels: {'sad': 0, 'happy': 1, 'energetic': 2, 'calm': 3}</a:t>
            </a:r>
            <a:endParaRPr lang="en-US" sz="1800" b="1" dirty="0"/>
          </a:p>
          <a:p>
            <a:pPr marL="457200" indent="-457200">
              <a:buFont typeface="+mj-lt"/>
              <a:buAutoNum type="arabicPeriod" startAt="7"/>
            </a:pPr>
            <a:endParaRPr lang="en-US" sz="1800" dirty="0"/>
          </a:p>
          <a:p>
            <a:endParaRPr lang="en-US" sz="1800" dirty="0"/>
          </a:p>
        </p:txBody>
      </p:sp>
    </p:spTree>
    <p:extLst>
      <p:ext uri="{BB962C8B-B14F-4D97-AF65-F5344CB8AC3E}">
        <p14:creationId xmlns:p14="http://schemas.microsoft.com/office/powerpoint/2010/main" val="158878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1" y="476518"/>
            <a:ext cx="10339159" cy="1029022"/>
          </a:xfrm>
        </p:spPr>
        <p:txBody>
          <a:bodyPr>
            <a:normAutofit fontScale="90000"/>
          </a:bodyPr>
          <a:lstStyle/>
          <a:p>
            <a:br>
              <a:rPr lang="en-US" sz="4400" b="1" dirty="0"/>
            </a:br>
            <a:r>
              <a:rPr lang="en-US" sz="4400" b="1" dirty="0"/>
              <a:t>Exploratory Data Analysis</a:t>
            </a:r>
            <a:br>
              <a:rPr lang="en-US" sz="4400" b="1" dirty="0"/>
            </a:br>
            <a:endParaRPr lang="en-US" b="1" dirty="0"/>
          </a:p>
        </p:txBody>
      </p:sp>
      <p:sp>
        <p:nvSpPr>
          <p:cNvPr id="3" name="Content Placeholder 2"/>
          <p:cNvSpPr>
            <a:spLocks noGrp="1"/>
          </p:cNvSpPr>
          <p:nvPr>
            <p:ph idx="1"/>
          </p:nvPr>
        </p:nvSpPr>
        <p:spPr>
          <a:xfrm>
            <a:off x="682389" y="1323833"/>
            <a:ext cx="10612382" cy="4122641"/>
          </a:xfrm>
        </p:spPr>
        <p:txBody>
          <a:bodyPr>
            <a:normAutofit/>
          </a:bodyPr>
          <a:lstStyle/>
          <a:p>
            <a:pPr marL="0" indent="0">
              <a:buNone/>
            </a:pPr>
            <a:r>
              <a:rPr lang="en-US" sz="2800" b="1" dirty="0">
                <a:solidFill>
                  <a:schemeClr val="accent1"/>
                </a:solidFill>
              </a:rPr>
              <a:t>Data Visualization:</a:t>
            </a:r>
          </a:p>
          <a:p>
            <a:pPr marL="0" indent="0">
              <a:buNone/>
            </a:pPr>
            <a:r>
              <a:rPr lang="en-US" sz="1800" b="1" dirty="0">
                <a:solidFill>
                  <a:schemeClr val="tx1"/>
                </a:solidFill>
              </a:rPr>
              <a:t>Distribution of song across he label using </a:t>
            </a:r>
            <a:r>
              <a:rPr lang="en-US" sz="1800" b="1" dirty="0" err="1">
                <a:solidFill>
                  <a:schemeClr val="tx1"/>
                </a:solidFill>
              </a:rPr>
              <a:t>barplot</a:t>
            </a:r>
            <a:r>
              <a:rPr lang="en-US" sz="1800" b="1" dirty="0">
                <a:solidFill>
                  <a:schemeClr val="tx1"/>
                </a:solidFill>
              </a:rPr>
              <a:t>        Correlation char showing </a:t>
            </a:r>
            <a:r>
              <a:rPr lang="en-US" sz="1800" b="1" dirty="0" err="1">
                <a:solidFill>
                  <a:schemeClr val="tx1"/>
                </a:solidFill>
              </a:rPr>
              <a:t>relaionsip</a:t>
            </a:r>
            <a:r>
              <a:rPr lang="en-US" sz="1800" b="1" dirty="0">
                <a:solidFill>
                  <a:schemeClr val="tx1"/>
                </a:solidFill>
              </a:rPr>
              <a:t> </a:t>
            </a:r>
            <a:r>
              <a:rPr lang="en-US" sz="1800" b="1" dirty="0" err="1">
                <a:solidFill>
                  <a:schemeClr val="tx1"/>
                </a:solidFill>
              </a:rPr>
              <a:t>beween</a:t>
            </a:r>
            <a:r>
              <a:rPr lang="en-US" sz="1800" b="1" dirty="0">
                <a:solidFill>
                  <a:schemeClr val="tx1"/>
                </a:solidFill>
              </a:rPr>
              <a:t> features</a:t>
            </a:r>
            <a:endParaRPr lang="en-US" sz="1600" b="1" dirty="0">
              <a:solidFill>
                <a:schemeClr val="tx1"/>
              </a:solidFill>
            </a:endParaRPr>
          </a:p>
        </p:txBody>
      </p:sp>
      <p:pic>
        <p:nvPicPr>
          <p:cNvPr id="7" name="Picture 6">
            <a:extLst>
              <a:ext uri="{FF2B5EF4-FFF2-40B4-BE49-F238E27FC236}">
                <a16:creationId xmlns:a16="http://schemas.microsoft.com/office/drawing/2014/main" id="{E0A4F770-6F45-9780-2A25-DB7C26A8742D}"/>
              </a:ext>
            </a:extLst>
          </p:cNvPr>
          <p:cNvPicPr>
            <a:picLocks noChangeAspect="1"/>
          </p:cNvPicPr>
          <p:nvPr/>
        </p:nvPicPr>
        <p:blipFill>
          <a:blip r:embed="rId2"/>
          <a:stretch>
            <a:fillRect/>
          </a:stretch>
        </p:blipFill>
        <p:spPr>
          <a:xfrm>
            <a:off x="897230" y="2303704"/>
            <a:ext cx="4933950" cy="3876675"/>
          </a:xfrm>
          <a:prstGeom prst="rect">
            <a:avLst/>
          </a:prstGeom>
        </p:spPr>
      </p:pic>
      <p:pic>
        <p:nvPicPr>
          <p:cNvPr id="9" name="Picture 8">
            <a:extLst>
              <a:ext uri="{FF2B5EF4-FFF2-40B4-BE49-F238E27FC236}">
                <a16:creationId xmlns:a16="http://schemas.microsoft.com/office/drawing/2014/main" id="{E144E1BA-2862-FA3B-CD60-02F45AAAD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1939" y="2207951"/>
            <a:ext cx="4933950" cy="3812782"/>
          </a:xfrm>
          <a:prstGeom prst="rect">
            <a:avLst/>
          </a:prstGeom>
        </p:spPr>
      </p:pic>
    </p:spTree>
    <p:extLst>
      <p:ext uri="{BB962C8B-B14F-4D97-AF65-F5344CB8AC3E}">
        <p14:creationId xmlns:p14="http://schemas.microsoft.com/office/powerpoint/2010/main" val="6933180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1805</TotalTime>
  <Words>1930</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Project Presentation</vt:lpstr>
      <vt:lpstr>Methodology: Case Study -  Moodify Song Classification</vt:lpstr>
      <vt:lpstr>Understanding Business Problem</vt:lpstr>
      <vt:lpstr>Analytic Approach</vt:lpstr>
      <vt:lpstr>Data Requirement and Data Collection</vt:lpstr>
      <vt:lpstr>Data Understanding</vt:lpstr>
      <vt:lpstr>Data Understanding (con’t)</vt:lpstr>
      <vt:lpstr>Data Understanding (con’t)</vt:lpstr>
      <vt:lpstr> Exploratory Data Analysis </vt:lpstr>
      <vt:lpstr>Exploratory Data Analysis (con’t)</vt:lpstr>
      <vt:lpstr> Exploratory Data Analysis (con’t) </vt:lpstr>
      <vt:lpstr>Exploratory Data Analysis (con’t)</vt:lpstr>
      <vt:lpstr> Data Cleaning and Data and Preprocessing.  </vt:lpstr>
      <vt:lpstr>Data Cleaning and Preprocessing.  (con’t)</vt:lpstr>
      <vt:lpstr>Data Cleaning and Preprocessing.  (con’t)</vt:lpstr>
      <vt:lpstr>Modelling and Evaluation</vt:lpstr>
      <vt:lpstr>Modelling and Evaluation (con’t)</vt:lpstr>
      <vt:lpstr>Modelling and Evaluation (con’t)</vt:lpstr>
      <vt:lpstr>Modelling and Evaluation (con’t)</vt:lpstr>
      <vt:lpstr>Deployment/Implementation</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Prochef</dc:creator>
  <cp:lastModifiedBy>Promise Ibediogwu</cp:lastModifiedBy>
  <cp:revision>58</cp:revision>
  <dcterms:created xsi:type="dcterms:W3CDTF">2020-06-16T10:07:13Z</dcterms:created>
  <dcterms:modified xsi:type="dcterms:W3CDTF">2024-08-03T02:30:24Z</dcterms:modified>
</cp:coreProperties>
</file>