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8" r:id="rId3"/>
    <p:sldId id="259" r:id="rId4"/>
    <p:sldId id="260" r:id="rId5"/>
    <p:sldId id="261" r:id="rId6"/>
    <p:sldId id="262" r:id="rId7"/>
    <p:sldId id="270" r:id="rId8"/>
    <p:sldId id="271" r:id="rId9"/>
    <p:sldId id="281" r:id="rId10"/>
    <p:sldId id="282" r:id="rId11"/>
    <p:sldId id="283" r:id="rId12"/>
    <p:sldId id="284" r:id="rId13"/>
    <p:sldId id="273" r:id="rId14"/>
    <p:sldId id="265" r:id="rId15"/>
    <p:sldId id="266" r:id="rId16"/>
    <p:sldId id="274" r:id="rId17"/>
    <p:sldId id="267" r:id="rId18"/>
    <p:sldId id="268" r:id="rId19"/>
    <p:sldId id="276" r:id="rId20"/>
    <p:sldId id="277" r:id="rId21"/>
    <p:sldId id="269"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23D950-F587-48D0-A0C0-DCEA015BFCAA}">
          <p14:sldIdLst>
            <p14:sldId id="256"/>
            <p14:sldId id="258"/>
            <p14:sldId id="259"/>
            <p14:sldId id="260"/>
            <p14:sldId id="261"/>
            <p14:sldId id="262"/>
          </p14:sldIdLst>
        </p14:section>
        <p14:section name="Untitled Section" id="{20F9F05A-1B7D-4293-B661-6704DDC6165E}">
          <p14:sldIdLst>
            <p14:sldId id="270"/>
            <p14:sldId id="271"/>
            <p14:sldId id="281"/>
            <p14:sldId id="282"/>
            <p14:sldId id="283"/>
            <p14:sldId id="284"/>
            <p14:sldId id="273"/>
            <p14:sldId id="265"/>
            <p14:sldId id="266"/>
            <p14:sldId id="274"/>
            <p14:sldId id="267"/>
            <p14:sldId id="268"/>
            <p14:sldId id="276"/>
            <p14:sldId id="277"/>
            <p14:sldId id="269"/>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54A88C1-807B-47B2-8B80-42578137EB5B}"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41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23022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02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560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383792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40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621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481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10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339060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9970A-EA3C-4F79-81DD-8B813027F205}"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88C1-807B-47B2-8B80-42578137EB5B}"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46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9970A-EA3C-4F79-81DD-8B813027F205}"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228212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9970A-EA3C-4F79-81DD-8B813027F205}"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A88C1-807B-47B2-8B80-42578137EB5B}"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17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9970A-EA3C-4F79-81DD-8B813027F205}"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A88C1-807B-47B2-8B80-42578137EB5B}"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03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9970A-EA3C-4F79-81DD-8B813027F205}"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151340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29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9970A-EA3C-4F79-81DD-8B813027F205}"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88C1-807B-47B2-8B80-42578137EB5B}" type="slidenum">
              <a:rPr lang="en-US" smtClean="0"/>
              <a:t>‹#›</a:t>
            </a:fld>
            <a:endParaRPr lang="en-US"/>
          </a:p>
        </p:txBody>
      </p:sp>
    </p:spTree>
    <p:extLst>
      <p:ext uri="{BB962C8B-B14F-4D97-AF65-F5344CB8AC3E}">
        <p14:creationId xmlns:p14="http://schemas.microsoft.com/office/powerpoint/2010/main" val="7812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89970A-EA3C-4F79-81DD-8B813027F205}" type="datetimeFigureOut">
              <a:rPr lang="en-US" smtClean="0"/>
              <a:t>8/3/2024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A88C1-807B-47B2-8B80-42578137EB5B}" type="slidenum">
              <a:rPr lang="en-US" smtClean="0"/>
              <a:t>‹#›</a:t>
            </a:fld>
            <a:endParaRPr lang="en-US"/>
          </a:p>
        </p:txBody>
      </p:sp>
    </p:spTree>
    <p:extLst>
      <p:ext uri="{BB962C8B-B14F-4D97-AF65-F5344CB8AC3E}">
        <p14:creationId xmlns:p14="http://schemas.microsoft.com/office/powerpoint/2010/main" val="123479719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meastanmay/nbfi-vehicle-loan-repayment-dataset/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5273" y="1676400"/>
            <a:ext cx="6815669" cy="914403"/>
          </a:xfrm>
        </p:spPr>
        <p:txBody>
          <a:bodyPr/>
          <a:lstStyle/>
          <a:p>
            <a:r>
              <a:rPr lang="en-US" sz="4800" b="1" dirty="0"/>
              <a:t>Project Presentation</a:t>
            </a:r>
          </a:p>
        </p:txBody>
      </p:sp>
      <p:sp>
        <p:nvSpPr>
          <p:cNvPr id="3" name="Subtitle 2"/>
          <p:cNvSpPr>
            <a:spLocks noGrp="1"/>
          </p:cNvSpPr>
          <p:nvPr>
            <p:ph type="subTitle" idx="1"/>
          </p:nvPr>
        </p:nvSpPr>
        <p:spPr>
          <a:xfrm>
            <a:off x="2292348" y="2522925"/>
            <a:ext cx="7556190" cy="2828566"/>
          </a:xfrm>
        </p:spPr>
        <p:txBody>
          <a:bodyPr>
            <a:normAutofit fontScale="25000" lnSpcReduction="20000"/>
          </a:bodyPr>
          <a:lstStyle/>
          <a:p>
            <a:r>
              <a:rPr lang="en-US" sz="9600" b="1" dirty="0">
                <a:solidFill>
                  <a:schemeClr val="accent2">
                    <a:lumMod val="50000"/>
                  </a:schemeClr>
                </a:solidFill>
              </a:rPr>
              <a:t>Title: </a:t>
            </a:r>
          </a:p>
          <a:p>
            <a:r>
              <a:rPr lang="en-US" sz="14400" b="1" dirty="0">
                <a:solidFill>
                  <a:schemeClr val="accent2">
                    <a:lumMod val="50000"/>
                  </a:schemeClr>
                </a:solidFill>
              </a:rPr>
              <a:t>Loan Accessibility (LA) Model</a:t>
            </a:r>
            <a:endParaRPr lang="en-US" sz="9600" b="1" dirty="0">
              <a:solidFill>
                <a:schemeClr val="accent2">
                  <a:lumMod val="50000"/>
                </a:schemeClr>
              </a:solidFill>
            </a:endParaRPr>
          </a:p>
          <a:p>
            <a:r>
              <a:rPr lang="en-US" sz="9600" b="1" dirty="0">
                <a:solidFill>
                  <a:srgbClr val="FF0000"/>
                </a:solidFill>
              </a:rPr>
              <a:t>Predicting Creditworthiness for Informed Lending</a:t>
            </a:r>
            <a:endParaRPr lang="en-US" sz="5600" b="1" dirty="0">
              <a:solidFill>
                <a:srgbClr val="FF0000"/>
              </a:solidFill>
            </a:endParaRPr>
          </a:p>
          <a:p>
            <a:r>
              <a:rPr lang="en-US" sz="4800" b="1" cap="none" dirty="0">
                <a:solidFill>
                  <a:schemeClr val="accent2">
                    <a:lumMod val="50000"/>
                  </a:schemeClr>
                </a:solidFill>
              </a:rPr>
              <a:t>By</a:t>
            </a:r>
          </a:p>
          <a:p>
            <a:r>
              <a:rPr lang="en-US" sz="9600" b="1" cap="none" dirty="0">
                <a:solidFill>
                  <a:schemeClr val="accent2">
                    <a:lumMod val="50000"/>
                  </a:schemeClr>
                </a:solidFill>
              </a:rPr>
              <a:t>Ibediogwu Promise Ekele</a:t>
            </a:r>
          </a:p>
          <a:p>
            <a:r>
              <a:rPr lang="en-US" sz="5600" b="1" cap="none" dirty="0">
                <a:solidFill>
                  <a:schemeClr val="accent2">
                    <a:lumMod val="50000"/>
                  </a:schemeClr>
                </a:solidFill>
              </a:rPr>
              <a:t>August 2024</a:t>
            </a:r>
          </a:p>
        </p:txBody>
      </p:sp>
      <p:pic>
        <p:nvPicPr>
          <p:cNvPr id="5" name="Picture 4">
            <a:extLst>
              <a:ext uri="{FF2B5EF4-FFF2-40B4-BE49-F238E27FC236}">
                <a16:creationId xmlns:a16="http://schemas.microsoft.com/office/drawing/2014/main" id="{3906D3A4-3590-1D5B-1C7E-06876BE1EE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7112" y="4524036"/>
            <a:ext cx="1594960" cy="2255729"/>
          </a:xfrm>
          <a:prstGeom prst="rect">
            <a:avLst/>
          </a:prstGeom>
        </p:spPr>
      </p:pic>
    </p:spTree>
    <p:extLst>
      <p:ext uri="{BB962C8B-B14F-4D97-AF65-F5344CB8AC3E}">
        <p14:creationId xmlns:p14="http://schemas.microsoft.com/office/powerpoint/2010/main" val="165643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2C44-6D44-2E00-7AE8-320D521FC18B}"/>
              </a:ext>
            </a:extLst>
          </p:cNvPr>
          <p:cNvSpPr>
            <a:spLocks noGrp="1"/>
          </p:cNvSpPr>
          <p:nvPr>
            <p:ph type="title"/>
          </p:nvPr>
        </p:nvSpPr>
        <p:spPr>
          <a:xfrm>
            <a:off x="1295401" y="157673"/>
            <a:ext cx="9601196" cy="824459"/>
          </a:xfrm>
        </p:spPr>
        <p:txBody>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3EF19881-AF23-A252-91B8-0D1B20F53AE2}"/>
              </a:ext>
            </a:extLst>
          </p:cNvPr>
          <p:cNvSpPr>
            <a:spLocks noGrp="1"/>
          </p:cNvSpPr>
          <p:nvPr>
            <p:ph idx="1"/>
          </p:nvPr>
        </p:nvSpPr>
        <p:spPr>
          <a:xfrm>
            <a:off x="629587" y="854439"/>
            <a:ext cx="10957810" cy="5021429"/>
          </a:xfrm>
        </p:spPr>
        <p:txBody>
          <a:bodyPr>
            <a:normAutofit lnSpcReduction="10000"/>
          </a:bodyPr>
          <a:lstStyle/>
          <a:p>
            <a:pPr marL="0" indent="0">
              <a:buNone/>
            </a:pPr>
            <a:r>
              <a:rPr lang="en-US" sz="2400" b="1" dirty="0" err="1"/>
              <a:t>Social_Circle_Default</a:t>
            </a:r>
            <a:r>
              <a:rPr lang="en-US" sz="2400" b="1" dirty="0"/>
              <a:t>: </a:t>
            </a:r>
            <a:r>
              <a:rPr lang="en-US" sz="2400" dirty="0"/>
              <a:t>How many friends/family members of the client defaulted on any loan payment in the last 60 days</a:t>
            </a:r>
          </a:p>
          <a:p>
            <a:pPr marL="0" indent="0">
              <a:buNone/>
            </a:pPr>
            <a:r>
              <a:rPr lang="en-US" sz="2400" b="1" dirty="0" err="1"/>
              <a:t>Phone_Change</a:t>
            </a:r>
            <a:r>
              <a:rPr lang="en-US" sz="2400" b="1" dirty="0"/>
              <a:t>: </a:t>
            </a:r>
            <a:r>
              <a:rPr lang="en-US" sz="2400" dirty="0"/>
              <a:t>How many days before the loan application, the client changed his/her phone</a:t>
            </a:r>
            <a:endParaRPr lang="en-US" sz="2400" b="1" dirty="0"/>
          </a:p>
          <a:p>
            <a:pPr marL="0" indent="0">
              <a:buNone/>
            </a:pPr>
            <a:r>
              <a:rPr lang="en-US" sz="2400" b="1" dirty="0" err="1"/>
              <a:t>Credit_Bureau</a:t>
            </a:r>
            <a:r>
              <a:rPr lang="en-US" sz="2400" b="1" dirty="0"/>
              <a:t>: </a:t>
            </a:r>
            <a:r>
              <a:rPr lang="en-US" sz="2400" dirty="0"/>
              <a:t>Total number of inquiries in last year</a:t>
            </a:r>
          </a:p>
          <a:p>
            <a:pPr marL="0" indent="0">
              <a:buNone/>
            </a:pPr>
            <a:endParaRPr lang="en-US" b="1" dirty="0"/>
          </a:p>
          <a:p>
            <a:pPr marL="0" indent="0">
              <a:buNone/>
            </a:pPr>
            <a:r>
              <a:rPr lang="en-US" sz="2400" b="1" dirty="0"/>
              <a:t>Dependent feature:</a:t>
            </a:r>
          </a:p>
          <a:p>
            <a:pPr marL="0" indent="0">
              <a:buNone/>
            </a:pPr>
            <a:r>
              <a:rPr lang="en-US" sz="2400" dirty="0"/>
              <a:t>This is the Default feature which depends largely on the independent features, this feature tells if the client is </a:t>
            </a:r>
            <a:r>
              <a:rPr lang="en-US" dirty="0"/>
              <a:t>creditworthy or not, whether the client will default in repayment or not</a:t>
            </a:r>
            <a:endParaRPr lang="en-US" sz="2400" dirty="0"/>
          </a:p>
          <a:p>
            <a:pPr marL="0" indent="0">
              <a:buNone/>
            </a:pPr>
            <a:r>
              <a:rPr lang="en-US" sz="2400" dirty="0"/>
              <a:t>Comprise of 2 categories:</a:t>
            </a:r>
          </a:p>
          <a:p>
            <a:pPr marL="0" indent="0">
              <a:buNone/>
            </a:pPr>
            <a:r>
              <a:rPr lang="en-US" b="1" dirty="0"/>
              <a:t>Default</a:t>
            </a:r>
            <a:r>
              <a:rPr lang="en-US" sz="2400" b="1" dirty="0"/>
              <a:t>:</a:t>
            </a:r>
            <a:r>
              <a:rPr lang="en-US" sz="2400" dirty="0"/>
              <a:t> 1 means the client defaulted on loan payments and 0 means otherwise.</a:t>
            </a:r>
            <a:endParaRPr lang="en-US" dirty="0"/>
          </a:p>
        </p:txBody>
      </p:sp>
    </p:spTree>
    <p:extLst>
      <p:ext uri="{BB962C8B-B14F-4D97-AF65-F5344CB8AC3E}">
        <p14:creationId xmlns:p14="http://schemas.microsoft.com/office/powerpoint/2010/main" val="336255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2" y="56793"/>
            <a:ext cx="10339159" cy="677725"/>
          </a:xfrm>
        </p:spPr>
        <p:txBody>
          <a:bodyPr>
            <a:normAutofit fontScale="90000"/>
          </a:bodyPr>
          <a:lstStyle/>
          <a:p>
            <a:br>
              <a:rPr lang="en-US" sz="4400" b="1" dirty="0"/>
            </a:br>
            <a:r>
              <a:rPr lang="en-US" sz="4400" b="1" dirty="0"/>
              <a:t>Exploratory Data Analysis</a:t>
            </a:r>
            <a:br>
              <a:rPr lang="en-US" sz="4400" b="1" dirty="0"/>
            </a:br>
            <a:endParaRPr lang="en-US" b="1" dirty="0"/>
          </a:p>
        </p:txBody>
      </p:sp>
      <p:sp>
        <p:nvSpPr>
          <p:cNvPr id="3" name="Content Placeholder 2"/>
          <p:cNvSpPr>
            <a:spLocks noGrp="1"/>
          </p:cNvSpPr>
          <p:nvPr>
            <p:ph idx="1"/>
          </p:nvPr>
        </p:nvSpPr>
        <p:spPr>
          <a:xfrm>
            <a:off x="682389" y="609671"/>
            <a:ext cx="10612382" cy="5057649"/>
          </a:xfrm>
        </p:spPr>
        <p:txBody>
          <a:bodyPr>
            <a:normAutofit/>
          </a:bodyPr>
          <a:lstStyle/>
          <a:p>
            <a:pPr marL="0" indent="0">
              <a:buNone/>
            </a:pPr>
            <a:r>
              <a:rPr lang="en-US" sz="2800" b="1" dirty="0">
                <a:solidFill>
                  <a:schemeClr val="accent1"/>
                </a:solidFill>
              </a:rPr>
              <a:t>Data Visualization:</a:t>
            </a:r>
          </a:p>
          <a:p>
            <a:pPr marL="0" indent="0">
              <a:buNone/>
            </a:pPr>
            <a:r>
              <a:rPr lang="en-US" sz="1800" b="1" dirty="0">
                <a:solidFill>
                  <a:schemeClr val="tx1"/>
                </a:solidFill>
              </a:rPr>
              <a:t>Distribution of the client across he Target label using </a:t>
            </a:r>
            <a:r>
              <a:rPr lang="en-US" sz="1800" b="1" dirty="0" err="1">
                <a:solidFill>
                  <a:schemeClr val="tx1"/>
                </a:solidFill>
              </a:rPr>
              <a:t>barplot</a:t>
            </a:r>
            <a:endParaRPr lang="en-US" sz="1600" b="1" dirty="0">
              <a:solidFill>
                <a:schemeClr val="tx1"/>
              </a:solidFill>
            </a:endParaRPr>
          </a:p>
        </p:txBody>
      </p:sp>
      <p:pic>
        <p:nvPicPr>
          <p:cNvPr id="6" name="Picture 5">
            <a:extLst>
              <a:ext uri="{FF2B5EF4-FFF2-40B4-BE49-F238E27FC236}">
                <a16:creationId xmlns:a16="http://schemas.microsoft.com/office/drawing/2014/main" id="{FC651717-D6DB-0D31-919C-735274943DA4}"/>
              </a:ext>
            </a:extLst>
          </p:cNvPr>
          <p:cNvPicPr>
            <a:picLocks noChangeAspect="1"/>
          </p:cNvPicPr>
          <p:nvPr/>
        </p:nvPicPr>
        <p:blipFill>
          <a:blip r:embed="rId2"/>
          <a:stretch>
            <a:fillRect/>
          </a:stretch>
        </p:blipFill>
        <p:spPr>
          <a:xfrm>
            <a:off x="495945" y="1520432"/>
            <a:ext cx="10798825" cy="4838055"/>
          </a:xfrm>
          <a:prstGeom prst="rect">
            <a:avLst/>
          </a:prstGeom>
        </p:spPr>
      </p:pic>
    </p:spTree>
    <p:extLst>
      <p:ext uri="{BB962C8B-B14F-4D97-AF65-F5344CB8AC3E}">
        <p14:creationId xmlns:p14="http://schemas.microsoft.com/office/powerpoint/2010/main" val="401521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2" y="56793"/>
            <a:ext cx="10339159" cy="677725"/>
          </a:xfrm>
        </p:spPr>
        <p:txBody>
          <a:bodyPr>
            <a:normAutofit fontScale="90000"/>
          </a:bodyPr>
          <a:lstStyle/>
          <a:p>
            <a:r>
              <a:rPr lang="en-US" sz="4400" b="1" dirty="0"/>
              <a:t>Exploratory Data Analysis (</a:t>
            </a:r>
            <a:r>
              <a:rPr lang="en-US" sz="4400" b="1" dirty="0" err="1"/>
              <a:t>con’t</a:t>
            </a:r>
            <a:r>
              <a:rPr lang="en-US" sz="4400" b="1" dirty="0"/>
              <a:t>)</a:t>
            </a:r>
            <a:endParaRPr lang="en-US" b="1" dirty="0"/>
          </a:p>
        </p:txBody>
      </p:sp>
      <p:sp>
        <p:nvSpPr>
          <p:cNvPr id="3" name="Content Placeholder 2"/>
          <p:cNvSpPr>
            <a:spLocks noGrp="1"/>
          </p:cNvSpPr>
          <p:nvPr>
            <p:ph idx="1"/>
          </p:nvPr>
        </p:nvSpPr>
        <p:spPr>
          <a:xfrm>
            <a:off x="682389" y="609671"/>
            <a:ext cx="10612382" cy="5057649"/>
          </a:xfrm>
        </p:spPr>
        <p:txBody>
          <a:bodyPr>
            <a:normAutofit/>
          </a:bodyPr>
          <a:lstStyle/>
          <a:p>
            <a:pPr marL="0" indent="0">
              <a:buNone/>
            </a:pPr>
            <a:r>
              <a:rPr lang="en-US" sz="2800" b="1" dirty="0">
                <a:solidFill>
                  <a:schemeClr val="accent1"/>
                </a:solidFill>
              </a:rPr>
              <a:t>Data Visualization:</a:t>
            </a:r>
          </a:p>
          <a:p>
            <a:pPr marL="0" indent="0">
              <a:buNone/>
            </a:pPr>
            <a:r>
              <a:rPr lang="en-US" sz="1800" b="1" dirty="0">
                <a:solidFill>
                  <a:schemeClr val="tx1"/>
                </a:solidFill>
              </a:rPr>
              <a:t>Distribution of the client across he Target label using </a:t>
            </a:r>
            <a:r>
              <a:rPr lang="en-US" sz="1800" b="1" dirty="0" err="1">
                <a:solidFill>
                  <a:schemeClr val="tx1"/>
                </a:solidFill>
              </a:rPr>
              <a:t>barplot</a:t>
            </a:r>
            <a:endParaRPr lang="en-US" sz="1600" b="1" dirty="0">
              <a:solidFill>
                <a:schemeClr val="tx1"/>
              </a:solidFill>
            </a:endParaRPr>
          </a:p>
        </p:txBody>
      </p:sp>
      <p:pic>
        <p:nvPicPr>
          <p:cNvPr id="5" name="Picture 4">
            <a:extLst>
              <a:ext uri="{FF2B5EF4-FFF2-40B4-BE49-F238E27FC236}">
                <a16:creationId xmlns:a16="http://schemas.microsoft.com/office/drawing/2014/main" id="{418F10EA-FF41-07F8-D8B8-B15D7730BFD4}"/>
              </a:ext>
            </a:extLst>
          </p:cNvPr>
          <p:cNvPicPr>
            <a:picLocks noChangeAspect="1"/>
          </p:cNvPicPr>
          <p:nvPr/>
        </p:nvPicPr>
        <p:blipFill>
          <a:blip r:embed="rId2"/>
          <a:stretch>
            <a:fillRect/>
          </a:stretch>
        </p:blipFill>
        <p:spPr>
          <a:xfrm>
            <a:off x="682388" y="1619195"/>
            <a:ext cx="3904601" cy="4421571"/>
          </a:xfrm>
          <a:prstGeom prst="rect">
            <a:avLst/>
          </a:prstGeom>
        </p:spPr>
      </p:pic>
      <p:pic>
        <p:nvPicPr>
          <p:cNvPr id="8" name="Picture 7">
            <a:extLst>
              <a:ext uri="{FF2B5EF4-FFF2-40B4-BE49-F238E27FC236}">
                <a16:creationId xmlns:a16="http://schemas.microsoft.com/office/drawing/2014/main" id="{1F0B489F-865C-9661-B120-B6BC09717CEA}"/>
              </a:ext>
            </a:extLst>
          </p:cNvPr>
          <p:cNvPicPr>
            <a:picLocks noChangeAspect="1"/>
          </p:cNvPicPr>
          <p:nvPr/>
        </p:nvPicPr>
        <p:blipFill>
          <a:blip r:embed="rId3"/>
          <a:stretch>
            <a:fillRect/>
          </a:stretch>
        </p:blipFill>
        <p:spPr>
          <a:xfrm>
            <a:off x="4750866" y="1544793"/>
            <a:ext cx="2854147" cy="2592779"/>
          </a:xfrm>
          <a:prstGeom prst="rect">
            <a:avLst/>
          </a:prstGeom>
        </p:spPr>
      </p:pic>
      <p:pic>
        <p:nvPicPr>
          <p:cNvPr id="9" name="Picture 8">
            <a:extLst>
              <a:ext uri="{FF2B5EF4-FFF2-40B4-BE49-F238E27FC236}">
                <a16:creationId xmlns:a16="http://schemas.microsoft.com/office/drawing/2014/main" id="{773CECF8-C86A-3849-63D6-18B6874B8422}"/>
              </a:ext>
            </a:extLst>
          </p:cNvPr>
          <p:cNvPicPr>
            <a:picLocks noChangeAspect="1"/>
          </p:cNvPicPr>
          <p:nvPr/>
        </p:nvPicPr>
        <p:blipFill>
          <a:blip r:embed="rId4"/>
          <a:stretch>
            <a:fillRect/>
          </a:stretch>
        </p:blipFill>
        <p:spPr>
          <a:xfrm>
            <a:off x="7581813" y="1619195"/>
            <a:ext cx="3705225" cy="3914775"/>
          </a:xfrm>
          <a:prstGeom prst="rect">
            <a:avLst/>
          </a:prstGeom>
        </p:spPr>
      </p:pic>
    </p:spTree>
    <p:extLst>
      <p:ext uri="{BB962C8B-B14F-4D97-AF65-F5344CB8AC3E}">
        <p14:creationId xmlns:p14="http://schemas.microsoft.com/office/powerpoint/2010/main" val="271327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176B-FCFD-82CD-1182-F50FA9383486}"/>
              </a:ext>
            </a:extLst>
          </p:cNvPr>
          <p:cNvSpPr>
            <a:spLocks noGrp="1"/>
          </p:cNvSpPr>
          <p:nvPr>
            <p:ph type="title"/>
          </p:nvPr>
        </p:nvSpPr>
        <p:spPr>
          <a:xfrm>
            <a:off x="1295401" y="0"/>
            <a:ext cx="9601196" cy="1303867"/>
          </a:xfrm>
        </p:spPr>
        <p:txBody>
          <a:bodyPr/>
          <a:lstStyle/>
          <a:p>
            <a:r>
              <a:rPr lang="en-US" b="1" dirty="0"/>
              <a:t>Exploratory Data Analysis </a:t>
            </a:r>
            <a:r>
              <a:rPr lang="en-US" sz="4400" b="1" dirty="0"/>
              <a:t>(</a:t>
            </a:r>
            <a:r>
              <a:rPr lang="en-US" sz="4400" b="1" dirty="0" err="1"/>
              <a:t>con’t</a:t>
            </a:r>
            <a:r>
              <a:rPr lang="en-US" sz="4400" b="1" dirty="0"/>
              <a:t>)</a:t>
            </a:r>
            <a:endParaRPr lang="en-US" dirty="0"/>
          </a:p>
        </p:txBody>
      </p:sp>
      <p:sp>
        <p:nvSpPr>
          <p:cNvPr id="3" name="Content Placeholder 2">
            <a:extLst>
              <a:ext uri="{FF2B5EF4-FFF2-40B4-BE49-F238E27FC236}">
                <a16:creationId xmlns:a16="http://schemas.microsoft.com/office/drawing/2014/main" id="{513ADABA-3C64-31E2-7B20-17A6F9622D44}"/>
              </a:ext>
            </a:extLst>
          </p:cNvPr>
          <p:cNvSpPr>
            <a:spLocks noGrp="1"/>
          </p:cNvSpPr>
          <p:nvPr>
            <p:ph idx="1"/>
          </p:nvPr>
        </p:nvSpPr>
        <p:spPr>
          <a:xfrm>
            <a:off x="1023582" y="994945"/>
            <a:ext cx="9873015" cy="5129630"/>
          </a:xfrm>
        </p:spPr>
        <p:txBody>
          <a:bodyPr>
            <a:normAutofit/>
          </a:bodyPr>
          <a:lstStyle/>
          <a:p>
            <a:pPr marL="0" indent="0">
              <a:buNone/>
            </a:pPr>
            <a:r>
              <a:rPr lang="en-US" sz="3500" b="1" dirty="0"/>
              <a:t>Insight from the Analysis:</a:t>
            </a:r>
          </a:p>
          <a:p>
            <a:r>
              <a:rPr lang="en-US" sz="2000" dirty="0"/>
              <a:t>91.9% of the dataset, contains non-defaulter, while 8.1% contains defaulters, this is to say the dataset is imbalance.</a:t>
            </a:r>
          </a:p>
          <a:p>
            <a:r>
              <a:rPr lang="en-US" sz="2000" dirty="0"/>
              <a:t>We also observed that those clients that came alone default more.</a:t>
            </a:r>
          </a:p>
          <a:p>
            <a:r>
              <a:rPr lang="en-US" sz="2000" dirty="0"/>
              <a:t>Above all, hose client who are of the service type income default more.</a:t>
            </a:r>
          </a:p>
          <a:p>
            <a:r>
              <a:rPr lang="en-US" sz="2000" dirty="0"/>
              <a:t>Also clients who has secondary school as their education level default more from our dataset.</a:t>
            </a:r>
          </a:p>
          <a:p>
            <a:r>
              <a:rPr lang="en-US" sz="2000" dirty="0"/>
              <a:t>Also from our dataset male defaulters are more than female.</a:t>
            </a:r>
          </a:p>
          <a:p>
            <a:r>
              <a:rPr lang="en-US" sz="2000" dirty="0"/>
              <a:t>Also the CL </a:t>
            </a:r>
            <a:r>
              <a:rPr lang="en-US" sz="2000" dirty="0" err="1"/>
              <a:t>Loan_conract_type</a:t>
            </a:r>
            <a:r>
              <a:rPr lang="en-US" sz="2000" dirty="0"/>
              <a:t> defaulters are more in our dataset.</a:t>
            </a:r>
          </a:p>
          <a:p>
            <a:r>
              <a:rPr lang="en-US" sz="2000" dirty="0"/>
              <a:t>Married client defaulters are more in our dataset.</a:t>
            </a:r>
          </a:p>
          <a:p>
            <a:r>
              <a:rPr lang="en-US" sz="2000" dirty="0"/>
              <a:t>The dataset contains outliers from the numerical features.</a:t>
            </a:r>
          </a:p>
          <a:p>
            <a:endParaRPr lang="en-US" sz="2000" dirty="0"/>
          </a:p>
          <a:p>
            <a:endParaRPr lang="en-US" sz="2000" dirty="0"/>
          </a:p>
          <a:p>
            <a:endParaRPr lang="en-US" sz="2000" dirty="0"/>
          </a:p>
          <a:p>
            <a:endParaRPr lang="en-US" sz="2000" dirty="0"/>
          </a:p>
          <a:p>
            <a:endParaRPr lang="en-US" sz="2000" dirty="0"/>
          </a:p>
          <a:p>
            <a:endParaRPr lang="en-US" sz="3500" dirty="0"/>
          </a:p>
          <a:p>
            <a:endParaRPr lang="en-US" sz="3200" dirty="0"/>
          </a:p>
        </p:txBody>
      </p:sp>
    </p:spTree>
    <p:extLst>
      <p:ext uri="{BB962C8B-B14F-4D97-AF65-F5344CB8AC3E}">
        <p14:creationId xmlns:p14="http://schemas.microsoft.com/office/powerpoint/2010/main" val="186271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1" y="476518"/>
            <a:ext cx="10339159" cy="1029022"/>
          </a:xfrm>
        </p:spPr>
        <p:txBody>
          <a:bodyPr>
            <a:normAutofit fontScale="90000"/>
          </a:bodyPr>
          <a:lstStyle/>
          <a:p>
            <a:r>
              <a:rPr lang="en-US" b="1" dirty="0"/>
              <a:t>Data Cleaning </a:t>
            </a:r>
            <a:r>
              <a:rPr lang="en-US" sz="4400" b="1" dirty="0"/>
              <a:t>and Data </a:t>
            </a:r>
            <a:r>
              <a:rPr lang="en-US" b="1" dirty="0"/>
              <a:t>and </a:t>
            </a:r>
            <a:r>
              <a:rPr lang="en-US" sz="4400" b="1" dirty="0"/>
              <a:t>Preprocessing.</a:t>
            </a:r>
            <a:endParaRPr lang="en-US" b="1" dirty="0"/>
          </a:p>
        </p:txBody>
      </p:sp>
      <p:sp>
        <p:nvSpPr>
          <p:cNvPr id="3" name="Content Placeholder 2"/>
          <p:cNvSpPr>
            <a:spLocks noGrp="1"/>
          </p:cNvSpPr>
          <p:nvPr>
            <p:ph idx="1"/>
          </p:nvPr>
        </p:nvSpPr>
        <p:spPr>
          <a:xfrm>
            <a:off x="955611" y="1385361"/>
            <a:ext cx="10339159" cy="4507606"/>
          </a:xfrm>
        </p:spPr>
        <p:txBody>
          <a:bodyPr>
            <a:normAutofit fontScale="77500" lnSpcReduction="20000"/>
          </a:bodyPr>
          <a:lstStyle/>
          <a:p>
            <a:pPr marL="0" indent="0">
              <a:buNone/>
            </a:pPr>
            <a:r>
              <a:rPr lang="en-US" sz="2800" b="1" dirty="0">
                <a:solidFill>
                  <a:schemeClr val="accent1"/>
                </a:solidFill>
              </a:rPr>
              <a:t>Data Cleaning:</a:t>
            </a:r>
          </a:p>
          <a:p>
            <a:pPr marL="0" indent="0">
              <a:buNone/>
            </a:pPr>
            <a:r>
              <a:rPr lang="en-US" sz="2800" dirty="0">
                <a:solidFill>
                  <a:schemeClr val="tx1"/>
                </a:solidFill>
              </a:rPr>
              <a:t>During the data cleaning process the following was done</a:t>
            </a:r>
            <a:r>
              <a:rPr lang="en-US" sz="2800" dirty="0">
                <a:solidFill>
                  <a:schemeClr val="accent1"/>
                </a:solidFill>
              </a:rPr>
              <a:t> .</a:t>
            </a:r>
            <a:endParaRPr lang="en-US" sz="2800" dirty="0">
              <a:solidFill>
                <a:schemeClr val="tx1"/>
              </a:solidFill>
            </a:endParaRPr>
          </a:p>
          <a:p>
            <a:r>
              <a:rPr lang="en-US" sz="2800" dirty="0">
                <a:solidFill>
                  <a:schemeClr val="tx1"/>
                </a:solidFill>
              </a:rPr>
              <a:t>The ID column was made the index id of the dataset, because it contains an ordered arrangement of all the records in the dataset.</a:t>
            </a:r>
          </a:p>
          <a:p>
            <a:r>
              <a:rPr lang="en-US" sz="2800" dirty="0">
                <a:solidFill>
                  <a:schemeClr val="tx1"/>
                </a:solidFill>
              </a:rPr>
              <a:t>We checked for missing values if their are any using </a:t>
            </a:r>
            <a:r>
              <a:rPr lang="en-US" sz="2800" b="1" dirty="0">
                <a:solidFill>
                  <a:schemeClr val="tx1"/>
                </a:solidFill>
              </a:rPr>
              <a:t>df.info()</a:t>
            </a:r>
            <a:r>
              <a:rPr lang="en-US" sz="2800" dirty="0">
                <a:solidFill>
                  <a:schemeClr val="tx1"/>
                </a:solidFill>
              </a:rPr>
              <a:t>, it was noticed that there were lots of missing values, the following columns were dropped since their missing values were more than 50% of that columns: </a:t>
            </a:r>
            <a:r>
              <a:rPr lang="fr-FR" sz="2800" b="1" dirty="0">
                <a:solidFill>
                  <a:schemeClr val="tx1"/>
                </a:solidFill>
              </a:rPr>
              <a:t>'Score_Source_1','Score_Source_3','Social_Circle_Default’</a:t>
            </a:r>
            <a:r>
              <a:rPr lang="en-US" sz="2800" dirty="0">
                <a:solidFill>
                  <a:schemeClr val="tx1"/>
                </a:solidFill>
              </a:rPr>
              <a:t> and </a:t>
            </a:r>
            <a:r>
              <a:rPr lang="en-US" sz="2800" b="1" dirty="0" err="1">
                <a:solidFill>
                  <a:schemeClr val="tx1"/>
                </a:solidFill>
              </a:rPr>
              <a:t>Client_occupation</a:t>
            </a:r>
            <a:r>
              <a:rPr lang="en-US" sz="2800" dirty="0">
                <a:solidFill>
                  <a:schemeClr val="tx1"/>
                </a:solidFill>
              </a:rPr>
              <a:t>.</a:t>
            </a:r>
          </a:p>
          <a:p>
            <a:r>
              <a:rPr lang="en-US" sz="2800" dirty="0">
                <a:solidFill>
                  <a:schemeClr val="tx1"/>
                </a:solidFill>
              </a:rPr>
              <a:t>The numerical columns were also cleaned because it contained so social character which made them not to be of numeric format.</a:t>
            </a:r>
          </a:p>
          <a:p>
            <a:r>
              <a:rPr lang="en-US" sz="2800" dirty="0">
                <a:solidFill>
                  <a:schemeClr val="tx1"/>
                </a:solidFill>
              </a:rPr>
              <a:t>We also checked if there were any duplicates, using the function, </a:t>
            </a:r>
            <a:r>
              <a:rPr lang="en-US" sz="2800" b="1" dirty="0" err="1">
                <a:solidFill>
                  <a:schemeClr val="tx1"/>
                </a:solidFill>
              </a:rPr>
              <a:t>df.duplicated</a:t>
            </a:r>
            <a:r>
              <a:rPr lang="en-US" sz="2800" b="1" dirty="0">
                <a:solidFill>
                  <a:schemeClr val="tx1"/>
                </a:solidFill>
              </a:rPr>
              <a:t>().sum(), </a:t>
            </a:r>
            <a:r>
              <a:rPr lang="en-US" sz="2800" dirty="0">
                <a:solidFill>
                  <a:schemeClr val="tx1"/>
                </a:solidFill>
              </a:rPr>
              <a:t>there was </a:t>
            </a:r>
            <a:r>
              <a:rPr lang="en-US" sz="2800" b="1" dirty="0">
                <a:solidFill>
                  <a:schemeClr val="tx1"/>
                </a:solidFill>
              </a:rPr>
              <a:t>1159</a:t>
            </a:r>
            <a:r>
              <a:rPr lang="en-US" sz="2800" dirty="0">
                <a:solidFill>
                  <a:schemeClr val="tx1"/>
                </a:solidFill>
              </a:rPr>
              <a:t> duplicate in the dataset.</a:t>
            </a:r>
            <a:endParaRPr lang="en-US" sz="2800" b="1" dirty="0">
              <a:solidFill>
                <a:schemeClr val="accent1"/>
              </a:solidFill>
            </a:endParaRPr>
          </a:p>
        </p:txBody>
      </p:sp>
    </p:spTree>
    <p:extLst>
      <p:ext uri="{BB962C8B-B14F-4D97-AF65-F5344CB8AC3E}">
        <p14:creationId xmlns:p14="http://schemas.microsoft.com/office/powerpoint/2010/main" val="69331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 y="476517"/>
            <a:ext cx="11287593" cy="1412243"/>
          </a:xfrm>
        </p:spPr>
        <p:txBody>
          <a:bodyPr>
            <a:normAutofit fontScale="90000"/>
          </a:bodyPr>
          <a:lstStyle/>
          <a:p>
            <a:r>
              <a:rPr lang="en-US" b="1" dirty="0"/>
              <a:t>Data Cleaning and </a:t>
            </a:r>
            <a:r>
              <a:rPr lang="en-US" sz="4400" b="1" dirty="0"/>
              <a:t>Preprocessing.</a:t>
            </a:r>
            <a:br>
              <a:rPr lang="en-US" sz="4400" b="1" dirty="0"/>
            </a:br>
            <a:r>
              <a:rPr lang="en-US" b="1" dirty="0"/>
              <a:t> (</a:t>
            </a:r>
            <a:r>
              <a:rPr lang="en-US" b="1" dirty="0" err="1"/>
              <a:t>con’t</a:t>
            </a:r>
            <a:r>
              <a:rPr lang="en-US" b="1" dirty="0"/>
              <a:t>)</a:t>
            </a:r>
          </a:p>
        </p:txBody>
      </p:sp>
      <p:sp>
        <p:nvSpPr>
          <p:cNvPr id="3" name="Content Placeholder 2"/>
          <p:cNvSpPr>
            <a:spLocks noGrp="1"/>
          </p:cNvSpPr>
          <p:nvPr>
            <p:ph idx="1"/>
          </p:nvPr>
        </p:nvSpPr>
        <p:spPr>
          <a:xfrm>
            <a:off x="955612" y="1888759"/>
            <a:ext cx="10339159" cy="4434767"/>
          </a:xfrm>
        </p:spPr>
        <p:txBody>
          <a:bodyPr>
            <a:normAutofit fontScale="92500"/>
          </a:bodyPr>
          <a:lstStyle/>
          <a:p>
            <a:pPr marL="0" indent="0">
              <a:buNone/>
            </a:pPr>
            <a:r>
              <a:rPr lang="en-US" sz="2600" b="1" dirty="0">
                <a:solidFill>
                  <a:schemeClr val="accent1"/>
                </a:solidFill>
              </a:rPr>
              <a:t>Data Preprocessing:</a:t>
            </a:r>
            <a:endParaRPr lang="en-US" sz="2600" b="1" u="sng" dirty="0">
              <a:solidFill>
                <a:srgbClr val="FF0000"/>
              </a:solidFill>
            </a:endParaRPr>
          </a:p>
          <a:p>
            <a:pPr marL="0" indent="0">
              <a:buNone/>
            </a:pPr>
            <a:r>
              <a:rPr lang="en-US" sz="2600" b="1" u="sng" dirty="0">
                <a:solidFill>
                  <a:srgbClr val="FF0000"/>
                </a:solidFill>
              </a:rPr>
              <a:t>Scaling of the Dataset</a:t>
            </a:r>
          </a:p>
          <a:p>
            <a:pPr marL="0" indent="0">
              <a:buNone/>
            </a:pPr>
            <a:r>
              <a:rPr lang="en-US" sz="2600" dirty="0">
                <a:solidFill>
                  <a:schemeClr val="tx1"/>
                </a:solidFill>
              </a:rPr>
              <a:t>During this phase, the dataset was preprocessed using the Robust scaler to scale the dataset because of the presence of outliers to help the model perform better.</a:t>
            </a:r>
          </a:p>
          <a:p>
            <a:pPr marL="0" indent="0">
              <a:buNone/>
            </a:pPr>
            <a:r>
              <a:rPr lang="en-US" sz="2600" b="1" u="sng" dirty="0">
                <a:solidFill>
                  <a:srgbClr val="FF0000"/>
                </a:solidFill>
              </a:rPr>
              <a:t>Feature Encoding: </a:t>
            </a:r>
          </a:p>
          <a:p>
            <a:pPr marL="0" indent="0">
              <a:buNone/>
            </a:pPr>
            <a:r>
              <a:rPr lang="en-US" sz="2600" dirty="0">
                <a:solidFill>
                  <a:schemeClr val="tx1"/>
                </a:solidFill>
              </a:rPr>
              <a:t>Label Encoding was used to encode the categorical features</a:t>
            </a:r>
          </a:p>
          <a:p>
            <a:pPr marL="0" indent="0">
              <a:buNone/>
            </a:pPr>
            <a:r>
              <a:rPr lang="en-US" sz="2600" b="1" u="sng" dirty="0">
                <a:solidFill>
                  <a:srgbClr val="FF0000"/>
                </a:solidFill>
              </a:rPr>
              <a:t>Feature Engineering </a:t>
            </a:r>
          </a:p>
          <a:p>
            <a:pPr marL="0" indent="0">
              <a:buNone/>
            </a:pPr>
            <a:r>
              <a:rPr lang="en-US" sz="2600" dirty="0">
                <a:solidFill>
                  <a:schemeClr val="tx1"/>
                </a:solidFill>
              </a:rPr>
              <a:t>During the feature engineering phase of data preprocessing, new features were created to improve the performance of the model.</a:t>
            </a:r>
          </a:p>
          <a:p>
            <a:pPr marL="0" indent="0">
              <a:buNone/>
            </a:pPr>
            <a:endParaRPr lang="en-US" sz="2600" dirty="0">
              <a:solidFill>
                <a:schemeClr val="tx1"/>
              </a:solidFill>
            </a:endParaRPr>
          </a:p>
          <a:p>
            <a:endParaRPr lang="en-US" sz="2600" dirty="0">
              <a:solidFill>
                <a:schemeClr val="tx1"/>
              </a:solidFill>
            </a:endParaRPr>
          </a:p>
        </p:txBody>
      </p:sp>
    </p:spTree>
    <p:extLst>
      <p:ext uri="{BB962C8B-B14F-4D97-AF65-F5344CB8AC3E}">
        <p14:creationId xmlns:p14="http://schemas.microsoft.com/office/powerpoint/2010/main" val="69331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7C46-5DF4-8511-1360-5EE77230050E}"/>
              </a:ext>
            </a:extLst>
          </p:cNvPr>
          <p:cNvSpPr>
            <a:spLocks noGrp="1"/>
          </p:cNvSpPr>
          <p:nvPr>
            <p:ph type="title"/>
          </p:nvPr>
        </p:nvSpPr>
        <p:spPr>
          <a:xfrm>
            <a:off x="1295401" y="368974"/>
            <a:ext cx="9601196" cy="1303867"/>
          </a:xfrm>
        </p:spPr>
        <p:txBody>
          <a:bodyPr>
            <a:normAutofit fontScale="90000"/>
          </a:bodyPr>
          <a:lstStyle/>
          <a:p>
            <a:r>
              <a:rPr lang="en-US" b="1" dirty="0"/>
              <a:t>Data Cleaning and </a:t>
            </a:r>
            <a:r>
              <a:rPr lang="en-US" sz="4400" b="1" dirty="0"/>
              <a:t>Preprocessing.</a:t>
            </a:r>
            <a:br>
              <a:rPr lang="en-US" sz="4400" b="1" dirty="0"/>
            </a:br>
            <a:r>
              <a:rPr lang="en-US" b="1" dirty="0"/>
              <a:t>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333101E3-ECB7-40F4-E59A-184474BD6DF0}"/>
              </a:ext>
            </a:extLst>
          </p:cNvPr>
          <p:cNvSpPr>
            <a:spLocks noGrp="1"/>
          </p:cNvSpPr>
          <p:nvPr>
            <p:ph idx="1"/>
          </p:nvPr>
        </p:nvSpPr>
        <p:spPr>
          <a:xfrm>
            <a:off x="1027134" y="1096644"/>
            <a:ext cx="9869463" cy="4940901"/>
          </a:xfrm>
        </p:spPr>
        <p:txBody>
          <a:bodyPr>
            <a:normAutofit lnSpcReduction="10000"/>
          </a:bodyPr>
          <a:lstStyle/>
          <a:p>
            <a:pPr marL="0" indent="0">
              <a:buNone/>
            </a:pPr>
            <a:r>
              <a:rPr lang="en-US" sz="2000" b="1" u="sng" dirty="0">
                <a:solidFill>
                  <a:srgbClr val="FF0000"/>
                </a:solidFill>
              </a:rPr>
              <a:t>Feature Engineering (</a:t>
            </a:r>
            <a:r>
              <a:rPr lang="en-US" sz="2000" b="1" u="sng" dirty="0" err="1">
                <a:solidFill>
                  <a:srgbClr val="FF0000"/>
                </a:solidFill>
              </a:rPr>
              <a:t>con’t</a:t>
            </a:r>
            <a:r>
              <a:rPr lang="en-US" sz="2000" b="1" u="sng" dirty="0">
                <a:solidFill>
                  <a:srgbClr val="FF0000"/>
                </a:solidFill>
              </a:rPr>
              <a:t>)</a:t>
            </a:r>
          </a:p>
          <a:p>
            <a:pPr marL="0" indent="0">
              <a:buNone/>
            </a:pPr>
            <a:r>
              <a:rPr lang="en-US" sz="2000" dirty="0">
                <a:solidFill>
                  <a:schemeClr val="tx1"/>
                </a:solidFill>
              </a:rPr>
              <a:t>The following features were created:</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Note: the feature engineering did not import the model performance so it wasn’t used for the conclusion </a:t>
            </a:r>
          </a:p>
          <a:p>
            <a:pPr algn="l"/>
            <a:endParaRPr lang="en-US" sz="2000" b="0" i="0" dirty="0">
              <a:solidFill>
                <a:srgbClr val="000000"/>
              </a:solidFill>
              <a:effectLst/>
              <a:highlight>
                <a:srgbClr val="FFFFFF"/>
              </a:highlight>
            </a:endParaRPr>
          </a:p>
          <a:p>
            <a:pPr algn="l"/>
            <a:endParaRPr lang="en-US" sz="2000" dirty="0">
              <a:solidFill>
                <a:schemeClr val="tx1"/>
              </a:solidFill>
            </a:endParaRPr>
          </a:p>
          <a:p>
            <a:pPr marL="0" indent="0">
              <a:buNone/>
            </a:pPr>
            <a:endParaRPr lang="en-US" sz="2000" dirty="0"/>
          </a:p>
        </p:txBody>
      </p:sp>
      <p:pic>
        <p:nvPicPr>
          <p:cNvPr id="5" name="Picture 4">
            <a:extLst>
              <a:ext uri="{FF2B5EF4-FFF2-40B4-BE49-F238E27FC236}">
                <a16:creationId xmlns:a16="http://schemas.microsoft.com/office/drawing/2014/main" id="{C633B50B-0924-EC32-ABF0-8A81A9DEF2DE}"/>
              </a:ext>
            </a:extLst>
          </p:cNvPr>
          <p:cNvPicPr>
            <a:picLocks noChangeAspect="1"/>
          </p:cNvPicPr>
          <p:nvPr/>
        </p:nvPicPr>
        <p:blipFill>
          <a:blip r:embed="rId2"/>
          <a:stretch>
            <a:fillRect/>
          </a:stretch>
        </p:blipFill>
        <p:spPr>
          <a:xfrm>
            <a:off x="1295401" y="1864603"/>
            <a:ext cx="7861125" cy="3461835"/>
          </a:xfrm>
          <a:prstGeom prst="rect">
            <a:avLst/>
          </a:prstGeom>
        </p:spPr>
      </p:pic>
    </p:spTree>
    <p:extLst>
      <p:ext uri="{BB962C8B-B14F-4D97-AF65-F5344CB8AC3E}">
        <p14:creationId xmlns:p14="http://schemas.microsoft.com/office/powerpoint/2010/main" val="227482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7042"/>
          </a:xfrm>
        </p:spPr>
        <p:txBody>
          <a:bodyPr/>
          <a:lstStyle/>
          <a:p>
            <a:r>
              <a:rPr lang="en-US" b="1" dirty="0"/>
              <a:t>Modelling and Evaluation</a:t>
            </a:r>
          </a:p>
        </p:txBody>
      </p:sp>
      <p:sp>
        <p:nvSpPr>
          <p:cNvPr id="3" name="Content Placeholder 2"/>
          <p:cNvSpPr>
            <a:spLocks noGrp="1"/>
          </p:cNvSpPr>
          <p:nvPr>
            <p:ph idx="1"/>
          </p:nvPr>
        </p:nvSpPr>
        <p:spPr>
          <a:xfrm>
            <a:off x="1097280" y="1084739"/>
            <a:ext cx="10058400" cy="5031248"/>
          </a:xfrm>
        </p:spPr>
        <p:txBody>
          <a:bodyPr>
            <a:noAutofit/>
          </a:bodyPr>
          <a:lstStyle/>
          <a:p>
            <a:r>
              <a:rPr lang="en-US" sz="2400" b="1" dirty="0"/>
              <a:t>Modelling:</a:t>
            </a:r>
          </a:p>
          <a:p>
            <a:pPr marL="0" indent="0">
              <a:buNone/>
            </a:pPr>
            <a:r>
              <a:rPr lang="en-US" sz="2400" dirty="0"/>
              <a:t>The da</a:t>
            </a:r>
            <a:r>
              <a:rPr lang="en-US" dirty="0"/>
              <a:t>taset was split into a train set (80%) and a test set (20%) using </a:t>
            </a:r>
            <a:r>
              <a:rPr lang="en-US" dirty="0" err="1"/>
              <a:t>train_test_split</a:t>
            </a:r>
            <a:r>
              <a:rPr lang="en-US" dirty="0"/>
              <a:t> </a:t>
            </a:r>
            <a:r>
              <a:rPr lang="en-US" dirty="0" err="1"/>
              <a:t>sklearn.model_selection</a:t>
            </a:r>
            <a:r>
              <a:rPr lang="en-US" dirty="0"/>
              <a:t> library, the dataset split was also stratified.</a:t>
            </a:r>
          </a:p>
          <a:p>
            <a:pPr marL="0" indent="0">
              <a:buNone/>
            </a:pPr>
            <a:r>
              <a:rPr lang="en-US" sz="2400" dirty="0"/>
              <a:t>The</a:t>
            </a:r>
            <a:r>
              <a:rPr lang="en-US" dirty="0"/>
              <a:t> Train set was fitted into the following Machine Learning classifiers:</a:t>
            </a:r>
          </a:p>
          <a:p>
            <a:pPr>
              <a:buFont typeface="Arial" panose="020B0604020202020204" pitchFamily="34" charset="0"/>
              <a:buChar char="•"/>
            </a:pPr>
            <a:r>
              <a:rPr lang="en-US" sz="2000" dirty="0"/>
              <a:t>Decision Tree</a:t>
            </a:r>
          </a:p>
          <a:p>
            <a:pPr>
              <a:buFont typeface="Arial" panose="020B0604020202020204" pitchFamily="34" charset="0"/>
              <a:buChar char="•"/>
            </a:pPr>
            <a:r>
              <a:rPr lang="en-US" sz="2000" dirty="0"/>
              <a:t>Logistic Regression</a:t>
            </a:r>
          </a:p>
          <a:p>
            <a:pPr>
              <a:buFont typeface="Arial" panose="020B0604020202020204" pitchFamily="34" charset="0"/>
              <a:buChar char="•"/>
            </a:pPr>
            <a:r>
              <a:rPr lang="en-US" sz="2000" dirty="0" err="1"/>
              <a:t>GaussianNB</a:t>
            </a:r>
            <a:endParaRPr lang="en-US" sz="2000" dirty="0"/>
          </a:p>
          <a:p>
            <a:pPr>
              <a:buFont typeface="Arial" panose="020B0604020202020204" pitchFamily="34" charset="0"/>
              <a:buChar char="•"/>
            </a:pPr>
            <a:r>
              <a:rPr lang="en-US" sz="2000" dirty="0"/>
              <a:t>Random Forest</a:t>
            </a:r>
          </a:p>
          <a:p>
            <a:pPr>
              <a:buFont typeface="Arial" panose="020B0604020202020204" pitchFamily="34" charset="0"/>
              <a:buChar char="•"/>
            </a:pPr>
            <a:r>
              <a:rPr lang="en-US" sz="2000" dirty="0"/>
              <a:t> K-Nearest Neighbor</a:t>
            </a:r>
          </a:p>
          <a:p>
            <a:pPr>
              <a:buFont typeface="Arial" panose="020B0604020202020204" pitchFamily="34" charset="0"/>
              <a:buChar char="•"/>
            </a:pPr>
            <a:r>
              <a:rPr lang="en-US" sz="2000" dirty="0" err="1"/>
              <a:t>Xgboost</a:t>
            </a:r>
            <a:r>
              <a:rPr lang="en-US" sz="2000" dirty="0"/>
              <a:t> Classifier</a:t>
            </a:r>
          </a:p>
          <a:p>
            <a:pPr>
              <a:buFont typeface="Arial" panose="020B0604020202020204" pitchFamily="34" charset="0"/>
              <a:buChar char="•"/>
            </a:pPr>
            <a:r>
              <a:rPr lang="en-US" sz="2000" dirty="0" err="1"/>
              <a:t>LightGBM</a:t>
            </a:r>
            <a:endParaRPr lang="en-US" sz="2000" dirty="0"/>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338603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7042"/>
          </a:xfrm>
        </p:spPr>
        <p:txBody>
          <a:bodyPr/>
          <a:lstStyle/>
          <a:p>
            <a:r>
              <a:rPr lang="en-US" b="1" dirty="0"/>
              <a:t>Modelling and Evaluation (</a:t>
            </a:r>
            <a:r>
              <a:rPr lang="en-US" b="1" dirty="0" err="1"/>
              <a:t>con’t</a:t>
            </a:r>
            <a:r>
              <a:rPr lang="en-US" b="1" dirty="0"/>
              <a:t>)</a:t>
            </a:r>
          </a:p>
        </p:txBody>
      </p:sp>
      <p:sp>
        <p:nvSpPr>
          <p:cNvPr id="3" name="Content Placeholder 2"/>
          <p:cNvSpPr>
            <a:spLocks noGrp="1"/>
          </p:cNvSpPr>
          <p:nvPr>
            <p:ph idx="1"/>
          </p:nvPr>
        </p:nvSpPr>
        <p:spPr>
          <a:xfrm>
            <a:off x="1097280" y="1261952"/>
            <a:ext cx="10058400" cy="5013587"/>
          </a:xfrm>
        </p:spPr>
        <p:txBody>
          <a:bodyPr>
            <a:noAutofit/>
          </a:bodyPr>
          <a:lstStyle/>
          <a:p>
            <a:pPr marL="0" indent="0">
              <a:buNone/>
            </a:pPr>
            <a:r>
              <a:rPr lang="en-US" sz="3200" b="1" dirty="0"/>
              <a:t>Evaluation:</a:t>
            </a:r>
          </a:p>
          <a:p>
            <a:pPr>
              <a:buFont typeface="Arial" panose="020B0604020202020204" pitchFamily="34" charset="0"/>
              <a:buChar char="•"/>
            </a:pPr>
            <a:r>
              <a:rPr lang="en-US" sz="2400" dirty="0"/>
              <a:t> After Building the model classifiers, the test set is then used to evaluate the score of the Model to obtain the best model out of all the models used.</a:t>
            </a:r>
          </a:p>
          <a:p>
            <a:pPr>
              <a:buFont typeface="Arial" panose="020B0604020202020204" pitchFamily="34" charset="0"/>
              <a:buChar char="•"/>
            </a:pPr>
            <a:r>
              <a:rPr lang="en-US" sz="2400" dirty="0"/>
              <a:t>Machine Learning models can be evaluated using different evaluation techniques.</a:t>
            </a:r>
          </a:p>
          <a:p>
            <a:pPr>
              <a:buFont typeface="Arial" panose="020B0604020202020204" pitchFamily="34" charset="0"/>
              <a:buChar char="•"/>
            </a:pPr>
            <a:r>
              <a:rPr lang="en-US" sz="2400" dirty="0"/>
              <a:t> The model can be evaluated using the Accuracy score, </a:t>
            </a:r>
            <a:r>
              <a:rPr lang="en-US" dirty="0"/>
              <a:t>C</a:t>
            </a:r>
            <a:r>
              <a:rPr lang="en-US" sz="2400" dirty="0"/>
              <a:t>onfusion Matrix, or ROC AUC value:</a:t>
            </a:r>
          </a:p>
          <a:p>
            <a:pPr>
              <a:buFont typeface="Arial" panose="020B0604020202020204" pitchFamily="34" charset="0"/>
              <a:buChar char="•"/>
            </a:pPr>
            <a:r>
              <a:rPr lang="en-US" sz="2400" dirty="0"/>
              <a:t> The model with the optimal accuracy score, type 1 and type 2 Error, optimal F1- accuracy score, ROC AUC value is the best model.</a:t>
            </a:r>
          </a:p>
          <a:p>
            <a:pPr marL="0" indent="0">
              <a:buNone/>
            </a:pPr>
            <a:r>
              <a:rPr lang="en-US" b="1" dirty="0"/>
              <a:t>Note: </a:t>
            </a:r>
            <a:r>
              <a:rPr lang="en-US" dirty="0"/>
              <a:t>Evaluation metrics are used based on the nature of the given dataset and in this problem, the </a:t>
            </a:r>
            <a:r>
              <a:rPr lang="en-US" b="1" dirty="0"/>
              <a:t>ROC AUC </a:t>
            </a:r>
            <a:r>
              <a:rPr lang="en-US" dirty="0"/>
              <a:t>evaluation metric, was preferred because our dataset is imbalanced.</a:t>
            </a:r>
          </a:p>
          <a:p>
            <a:pPr marL="0" indent="0">
              <a:buNone/>
            </a:pPr>
            <a:endParaRPr lang="en-US" sz="2400" dirty="0"/>
          </a:p>
        </p:txBody>
      </p:sp>
    </p:spTree>
    <p:extLst>
      <p:ext uri="{BB962C8B-B14F-4D97-AF65-F5344CB8AC3E}">
        <p14:creationId xmlns:p14="http://schemas.microsoft.com/office/powerpoint/2010/main" val="125571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8962D0-D726-E7AB-D7F3-D0D06AB7E79B}"/>
              </a:ext>
            </a:extLst>
          </p:cNvPr>
          <p:cNvSpPr>
            <a:spLocks noGrp="1"/>
          </p:cNvSpPr>
          <p:nvPr>
            <p:ph type="title"/>
          </p:nvPr>
        </p:nvSpPr>
        <p:spPr>
          <a:xfrm>
            <a:off x="2149836" y="395969"/>
            <a:ext cx="9601200" cy="764501"/>
          </a:xfrm>
        </p:spPr>
        <p:txBody>
          <a:bodyPr/>
          <a:lstStyle/>
          <a:p>
            <a:r>
              <a:rPr lang="en-US" b="1" dirty="0"/>
              <a:t>Modelling and Evaluation (</a:t>
            </a:r>
            <a:r>
              <a:rPr lang="en-US" b="1" dirty="0" err="1"/>
              <a:t>con’t</a:t>
            </a:r>
            <a:r>
              <a:rPr lang="en-US" b="1" dirty="0"/>
              <a:t>)</a:t>
            </a:r>
          </a:p>
        </p:txBody>
      </p:sp>
      <p:sp>
        <p:nvSpPr>
          <p:cNvPr id="3" name="Content Placeholder 2">
            <a:extLst>
              <a:ext uri="{FF2B5EF4-FFF2-40B4-BE49-F238E27FC236}">
                <a16:creationId xmlns:a16="http://schemas.microsoft.com/office/drawing/2014/main" id="{10A1C08F-32F2-3596-761D-43EF89006967}"/>
              </a:ext>
            </a:extLst>
          </p:cNvPr>
          <p:cNvSpPr>
            <a:spLocks noGrp="1"/>
          </p:cNvSpPr>
          <p:nvPr>
            <p:ph idx="1"/>
          </p:nvPr>
        </p:nvSpPr>
        <p:spPr>
          <a:xfrm>
            <a:off x="1115515" y="778783"/>
            <a:ext cx="9601196" cy="5000634"/>
          </a:xfrm>
        </p:spPr>
        <p:txBody>
          <a:bodyPr>
            <a:normAutofit/>
          </a:bodyPr>
          <a:lstStyle/>
          <a:p>
            <a:r>
              <a:rPr lang="en-US" sz="3400" b="1" dirty="0"/>
              <a:t>Result</a:t>
            </a:r>
            <a:br>
              <a:rPr lang="en-US" sz="3400" b="1" dirty="0"/>
            </a:br>
            <a:r>
              <a:rPr lang="en-US" dirty="0"/>
              <a:t>The following model gave an optimal ROC-AUC value of above 70%, the </a:t>
            </a:r>
            <a:r>
              <a:rPr lang="en-US" dirty="0" err="1"/>
              <a:t>Randome</a:t>
            </a:r>
            <a:r>
              <a:rPr lang="en-US" dirty="0"/>
              <a:t> Forest (0.7249) proved to be the best compare to others:</a:t>
            </a:r>
          </a:p>
          <a:p>
            <a:pPr marL="0" indent="0">
              <a:buNone/>
            </a:pPr>
            <a:endParaRPr lang="en-US" dirty="0"/>
          </a:p>
          <a:p>
            <a:pPr marL="0" indent="0">
              <a:buNone/>
            </a:pPr>
            <a:r>
              <a:rPr lang="en-US" dirty="0"/>
              <a:t>1. Random Forest (0.7249)</a:t>
            </a:r>
          </a:p>
          <a:p>
            <a:pPr marL="0" indent="0">
              <a:buNone/>
            </a:pPr>
            <a:r>
              <a:rPr lang="en-US" dirty="0"/>
              <a:t>3. </a:t>
            </a:r>
            <a:r>
              <a:rPr lang="en-US" dirty="0" err="1"/>
              <a:t>Catboost</a:t>
            </a:r>
            <a:r>
              <a:rPr lang="en-US" dirty="0"/>
              <a:t> (0.7069)</a:t>
            </a:r>
          </a:p>
          <a:p>
            <a:pPr marL="0" indent="0">
              <a:buNone/>
            </a:pPr>
            <a:r>
              <a:rPr lang="en-US" dirty="0"/>
              <a:t>4. </a:t>
            </a:r>
            <a:r>
              <a:rPr lang="en-US" dirty="0" err="1"/>
              <a:t>XGBoost</a:t>
            </a:r>
            <a:r>
              <a:rPr lang="en-US" dirty="0"/>
              <a:t> (0.7012)</a:t>
            </a:r>
          </a:p>
          <a:p>
            <a:pPr marL="0" indent="0">
              <a:buNone/>
            </a:pPr>
            <a:r>
              <a:rPr lang="en-US" dirty="0"/>
              <a:t>5. </a:t>
            </a:r>
            <a:r>
              <a:rPr lang="en-US" dirty="0" err="1"/>
              <a:t>LightGBM</a:t>
            </a:r>
            <a:r>
              <a:rPr lang="en-US" dirty="0"/>
              <a:t> (0.7040)</a:t>
            </a:r>
          </a:p>
          <a:p>
            <a:pPr marL="0" indent="0">
              <a:buNone/>
            </a:pPr>
            <a:endParaRPr lang="en-US" dirty="0"/>
          </a:p>
        </p:txBody>
      </p:sp>
      <p:sp>
        <p:nvSpPr>
          <p:cNvPr id="6" name="TextBox 5">
            <a:extLst>
              <a:ext uri="{FF2B5EF4-FFF2-40B4-BE49-F238E27FC236}">
                <a16:creationId xmlns:a16="http://schemas.microsoft.com/office/drawing/2014/main" id="{9E3661BA-9565-F04E-C584-4883E23575C2}"/>
              </a:ext>
            </a:extLst>
          </p:cNvPr>
          <p:cNvSpPr txBox="1"/>
          <p:nvPr/>
        </p:nvSpPr>
        <p:spPr>
          <a:xfrm>
            <a:off x="7240248" y="2267671"/>
            <a:ext cx="3992384" cy="461665"/>
          </a:xfrm>
          <a:prstGeom prst="rect">
            <a:avLst/>
          </a:prstGeom>
          <a:noFill/>
        </p:spPr>
        <p:txBody>
          <a:bodyPr wrap="square" rtlCol="0">
            <a:spAutoFit/>
          </a:bodyPr>
          <a:lstStyle/>
          <a:p>
            <a:r>
              <a:rPr lang="en-US" sz="2400" b="1" dirty="0"/>
              <a:t>Confusion Matrix</a:t>
            </a:r>
          </a:p>
        </p:txBody>
      </p:sp>
      <p:pic>
        <p:nvPicPr>
          <p:cNvPr id="12" name="Picture 11">
            <a:extLst>
              <a:ext uri="{FF2B5EF4-FFF2-40B4-BE49-F238E27FC236}">
                <a16:creationId xmlns:a16="http://schemas.microsoft.com/office/drawing/2014/main" id="{229CCB20-2A01-C323-D572-3D87DE84DA06}"/>
              </a:ext>
            </a:extLst>
          </p:cNvPr>
          <p:cNvPicPr>
            <a:picLocks noChangeAspect="1"/>
          </p:cNvPicPr>
          <p:nvPr/>
        </p:nvPicPr>
        <p:blipFill>
          <a:blip r:embed="rId2"/>
          <a:stretch>
            <a:fillRect/>
          </a:stretch>
        </p:blipFill>
        <p:spPr>
          <a:xfrm>
            <a:off x="6897664" y="2714668"/>
            <a:ext cx="4225447" cy="3465816"/>
          </a:xfrm>
          <a:prstGeom prst="rect">
            <a:avLst/>
          </a:prstGeom>
        </p:spPr>
      </p:pic>
    </p:spTree>
    <p:extLst>
      <p:ext uri="{BB962C8B-B14F-4D97-AF65-F5344CB8AC3E}">
        <p14:creationId xmlns:p14="http://schemas.microsoft.com/office/powerpoint/2010/main" val="21118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1494"/>
            <a:ext cx="10058400" cy="1450757"/>
          </a:xfrm>
        </p:spPr>
        <p:txBody>
          <a:bodyPr>
            <a:normAutofit/>
          </a:bodyPr>
          <a:lstStyle/>
          <a:p>
            <a:r>
              <a:rPr lang="en-US" b="1" dirty="0"/>
              <a:t>Methodology: Case Study - </a:t>
            </a:r>
            <a:br>
              <a:rPr lang="en-US" b="1" dirty="0"/>
            </a:br>
            <a:r>
              <a:rPr lang="en-US" sz="3600" b="1" dirty="0">
                <a:solidFill>
                  <a:srgbClr val="FF0000"/>
                </a:solidFill>
              </a:rPr>
              <a:t>Non-banking financial institution (NBFI) </a:t>
            </a:r>
            <a:endParaRPr lang="en-US" b="1" dirty="0">
              <a:solidFill>
                <a:srgbClr val="FF0000"/>
              </a:solidFill>
            </a:endParaRPr>
          </a:p>
        </p:txBody>
      </p:sp>
      <p:sp>
        <p:nvSpPr>
          <p:cNvPr id="3" name="Content Placeholder 2"/>
          <p:cNvSpPr>
            <a:spLocks noGrp="1"/>
          </p:cNvSpPr>
          <p:nvPr>
            <p:ph idx="1"/>
          </p:nvPr>
        </p:nvSpPr>
        <p:spPr>
          <a:xfrm>
            <a:off x="794479" y="1857280"/>
            <a:ext cx="10837887" cy="4521772"/>
          </a:xfrm>
        </p:spPr>
        <p:txBody>
          <a:bodyPr numCol="2">
            <a:normAutofit/>
          </a:bodyPr>
          <a:lstStyle/>
          <a:p>
            <a:r>
              <a:rPr lang="en-US" sz="3600" b="1" dirty="0"/>
              <a:t>Phases Involve:</a:t>
            </a:r>
          </a:p>
          <a:p>
            <a:pPr marL="457200" indent="-457200">
              <a:buFont typeface="+mj-lt"/>
              <a:buAutoNum type="arabicPeriod"/>
            </a:pPr>
            <a:r>
              <a:rPr lang="en-US" sz="2400" dirty="0"/>
              <a:t>Introduction: Understanding Business Problem</a:t>
            </a:r>
          </a:p>
          <a:p>
            <a:pPr marL="457200" indent="-457200">
              <a:buFont typeface="+mj-lt"/>
              <a:buAutoNum type="arabicPeriod"/>
            </a:pPr>
            <a:r>
              <a:rPr lang="en-US" sz="2400" dirty="0"/>
              <a:t>Analytic Approach</a:t>
            </a:r>
          </a:p>
          <a:p>
            <a:pPr marL="457200" indent="-457200">
              <a:buFont typeface="+mj-lt"/>
              <a:buAutoNum type="arabicPeriod"/>
            </a:pPr>
            <a:r>
              <a:rPr lang="en-US" sz="2400" dirty="0"/>
              <a:t>Data Requirement and Data Collection</a:t>
            </a:r>
          </a:p>
          <a:p>
            <a:pPr marL="457200" indent="-457200">
              <a:buFont typeface="+mj-lt"/>
              <a:buAutoNum type="arabicPeriod"/>
            </a:pPr>
            <a:r>
              <a:rPr lang="en-US" sz="2400" dirty="0"/>
              <a:t>Data Understanding </a:t>
            </a:r>
          </a:p>
          <a:p>
            <a:pPr marL="457200" indent="-457200">
              <a:buFont typeface="+mj-lt"/>
              <a:buAutoNum type="arabicPeriod"/>
            </a:pPr>
            <a:r>
              <a:rPr lang="en-US" sz="2400" dirty="0"/>
              <a:t>Exploratory Data Analysis</a:t>
            </a:r>
          </a:p>
          <a:p>
            <a:pPr marL="457200" indent="-457200">
              <a:buFont typeface="+mj-lt"/>
              <a:buAutoNum type="arabicPeriod"/>
            </a:pPr>
            <a:r>
              <a:rPr lang="en-US" dirty="0"/>
              <a:t>Data Cleaning </a:t>
            </a:r>
            <a:r>
              <a:rPr lang="en-US" sz="2400" dirty="0"/>
              <a:t>and Data </a:t>
            </a:r>
            <a:r>
              <a:rPr lang="en-US" dirty="0"/>
              <a:t>and </a:t>
            </a:r>
            <a:r>
              <a:rPr lang="en-US" sz="2400" dirty="0"/>
              <a:t>Preprocessing.</a:t>
            </a:r>
          </a:p>
          <a:p>
            <a:pPr marL="457200" indent="-457200">
              <a:buFont typeface="+mj-lt"/>
              <a:buAutoNum type="arabicPeriod"/>
            </a:pPr>
            <a:r>
              <a:rPr lang="en-US" sz="2400" dirty="0"/>
              <a:t>Modelling and Evaluation</a:t>
            </a:r>
          </a:p>
          <a:p>
            <a:pPr marL="457200" indent="-457200">
              <a:buFont typeface="+mj-lt"/>
              <a:buAutoNum type="arabicPeriod"/>
            </a:pPr>
            <a:r>
              <a:rPr lang="en-US" sz="2400" dirty="0"/>
              <a:t>Deployment/Implementation</a:t>
            </a:r>
          </a:p>
          <a:p>
            <a:pPr marL="457200" indent="-457200">
              <a:buFont typeface="+mj-lt"/>
              <a:buAutoNum type="arabicPeriod"/>
            </a:pPr>
            <a:r>
              <a:rPr lang="en-US" dirty="0"/>
              <a:t>Conclusion/Recommendation</a:t>
            </a:r>
          </a:p>
        </p:txBody>
      </p:sp>
    </p:spTree>
    <p:extLst>
      <p:ext uri="{BB962C8B-B14F-4D97-AF65-F5344CB8AC3E}">
        <p14:creationId xmlns:p14="http://schemas.microsoft.com/office/powerpoint/2010/main" val="421732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52D7-78B0-E1F8-90E3-562E79C093A4}"/>
              </a:ext>
            </a:extLst>
          </p:cNvPr>
          <p:cNvSpPr>
            <a:spLocks noGrp="1"/>
          </p:cNvSpPr>
          <p:nvPr>
            <p:ph type="title"/>
          </p:nvPr>
        </p:nvSpPr>
        <p:spPr>
          <a:xfrm>
            <a:off x="1295401" y="562408"/>
            <a:ext cx="9601196" cy="861658"/>
          </a:xfrm>
        </p:spPr>
        <p:txBody>
          <a:bodyPr/>
          <a:lstStyle/>
          <a:p>
            <a:r>
              <a:rPr lang="en-US" b="1" dirty="0"/>
              <a:t>Modelling and Evaluation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AF77765D-462F-A187-D5F3-9E1FFDBE9E3F}"/>
              </a:ext>
            </a:extLst>
          </p:cNvPr>
          <p:cNvSpPr>
            <a:spLocks noGrp="1"/>
          </p:cNvSpPr>
          <p:nvPr>
            <p:ph idx="1"/>
          </p:nvPr>
        </p:nvSpPr>
        <p:spPr>
          <a:xfrm>
            <a:off x="1295401" y="1469036"/>
            <a:ext cx="9601196" cy="4301900"/>
          </a:xfrm>
        </p:spPr>
        <p:txBody>
          <a:bodyPr>
            <a:normAutofit/>
          </a:bodyPr>
          <a:lstStyle/>
          <a:p>
            <a:pPr marL="0" indent="0">
              <a:buNone/>
            </a:pPr>
            <a:r>
              <a:rPr lang="en-US" b="1" dirty="0"/>
              <a:t>Cross-validation: </a:t>
            </a:r>
            <a:r>
              <a:rPr lang="en-US" dirty="0"/>
              <a:t>This is a process whereby the model is tested with various folds or portions of the test dataset to validate its accuracy.</a:t>
            </a:r>
          </a:p>
          <a:p>
            <a:pPr marL="0" indent="0">
              <a:buNone/>
            </a:pPr>
            <a:r>
              <a:rPr lang="en-US" dirty="0"/>
              <a:t>Our models with ROC-AUC value above 0.70 were cross-validated using the </a:t>
            </a:r>
            <a:r>
              <a:rPr lang="en-US" b="1" dirty="0"/>
              <a:t>cross-validate </a:t>
            </a:r>
            <a:r>
              <a:rPr lang="en-US" dirty="0"/>
              <a:t>function </a:t>
            </a:r>
            <a:r>
              <a:rPr lang="en-US" b="1" dirty="0" err="1"/>
              <a:t>sklearn.model</a:t>
            </a:r>
            <a:r>
              <a:rPr lang="en-US" dirty="0"/>
              <a:t>, and the test set was </a:t>
            </a:r>
            <a:r>
              <a:rPr lang="en-US" b="1" dirty="0"/>
              <a:t>split</a:t>
            </a:r>
            <a:r>
              <a:rPr lang="en-US" dirty="0"/>
              <a:t> into </a:t>
            </a:r>
            <a:r>
              <a:rPr lang="en-US" b="1" dirty="0"/>
              <a:t>5 folds</a:t>
            </a:r>
            <a:r>
              <a:rPr lang="en-US" dirty="0"/>
              <a:t>. Below is the mean accuracy for all the classifiers:</a:t>
            </a:r>
          </a:p>
          <a:p>
            <a:pPr marL="0" indent="0">
              <a:buNone/>
            </a:pPr>
            <a:r>
              <a:rPr lang="en-US" b="1" dirty="0"/>
              <a:t>1. Random Forest ----------------------------- 0.5292</a:t>
            </a:r>
          </a:p>
          <a:p>
            <a:pPr marL="0" indent="0">
              <a:buNone/>
            </a:pPr>
            <a:r>
              <a:rPr lang="en-US" dirty="0"/>
              <a:t>3. </a:t>
            </a:r>
            <a:r>
              <a:rPr lang="en-US" dirty="0" err="1"/>
              <a:t>Catboost</a:t>
            </a:r>
            <a:r>
              <a:rPr lang="en-US" dirty="0"/>
              <a:t> ------------------------------------- 0.5060</a:t>
            </a:r>
          </a:p>
          <a:p>
            <a:pPr marL="0" indent="0">
              <a:buNone/>
            </a:pPr>
            <a:r>
              <a:rPr lang="en-US" dirty="0"/>
              <a:t>4. </a:t>
            </a:r>
            <a:r>
              <a:rPr lang="en-US" dirty="0" err="1"/>
              <a:t>XGBoost</a:t>
            </a:r>
            <a:r>
              <a:rPr lang="en-US" dirty="0"/>
              <a:t> ------------------------------------  0.5084</a:t>
            </a:r>
          </a:p>
          <a:p>
            <a:pPr marL="0" indent="0">
              <a:buNone/>
            </a:pPr>
            <a:r>
              <a:rPr lang="en-US" dirty="0"/>
              <a:t>5. </a:t>
            </a:r>
            <a:r>
              <a:rPr lang="en-US" dirty="0" err="1"/>
              <a:t>LightGBM</a:t>
            </a:r>
            <a:r>
              <a:rPr lang="en-US" dirty="0"/>
              <a:t> ----------------------------------  0.5019</a:t>
            </a:r>
          </a:p>
          <a:p>
            <a:pPr marL="0" indent="0">
              <a:buNone/>
            </a:pPr>
            <a:endParaRPr lang="en-US" dirty="0"/>
          </a:p>
        </p:txBody>
      </p:sp>
    </p:spTree>
    <p:extLst>
      <p:ext uri="{BB962C8B-B14F-4D97-AF65-F5344CB8AC3E}">
        <p14:creationId xmlns:p14="http://schemas.microsoft.com/office/powerpoint/2010/main" val="2526370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9491"/>
            <a:ext cx="9601196" cy="652075"/>
          </a:xfrm>
        </p:spPr>
        <p:txBody>
          <a:bodyPr>
            <a:normAutofit fontScale="90000"/>
          </a:bodyPr>
          <a:lstStyle/>
          <a:p>
            <a:r>
              <a:rPr lang="en-US" sz="4400" b="1" dirty="0"/>
              <a:t>Deployment/</a:t>
            </a:r>
            <a:r>
              <a:rPr lang="en-US" b="1" dirty="0"/>
              <a:t>Implementation</a:t>
            </a:r>
          </a:p>
        </p:txBody>
      </p:sp>
      <p:sp>
        <p:nvSpPr>
          <p:cNvPr id="3" name="Content Placeholder 2"/>
          <p:cNvSpPr>
            <a:spLocks noGrp="1"/>
          </p:cNvSpPr>
          <p:nvPr>
            <p:ph idx="1"/>
          </p:nvPr>
        </p:nvSpPr>
        <p:spPr>
          <a:xfrm>
            <a:off x="956041" y="1690868"/>
            <a:ext cx="10279917" cy="4387641"/>
          </a:xfrm>
        </p:spPr>
        <p:txBody>
          <a:bodyPr>
            <a:normAutofit/>
          </a:bodyPr>
          <a:lstStyle/>
          <a:p>
            <a:pPr>
              <a:buFont typeface="Arial" panose="020B0604020202020204" pitchFamily="34" charset="0"/>
              <a:buChar char="•"/>
            </a:pPr>
            <a:r>
              <a:rPr lang="en-US" sz="2400" dirty="0"/>
              <a:t>After evaluating the model and getting the right model for the problem, the next thing to do is to implement the model in the stated problem to achieve the goal and objective stated.</a:t>
            </a:r>
          </a:p>
          <a:p>
            <a:pPr marL="0" indent="0">
              <a:buNone/>
            </a:pPr>
            <a:r>
              <a:rPr lang="en-US" b="1" dirty="0"/>
              <a:t>Pipelining: </a:t>
            </a:r>
            <a:r>
              <a:rPr lang="en-US" dirty="0"/>
              <a:t>After cross-validating the model, a pipeline class was created for the Random Forest model, in pipelining, all the processes were fixed together in a file so it could be ready for deployment and to make prediction.</a:t>
            </a:r>
            <a:endParaRPr lang="en-US" sz="2400" dirty="0"/>
          </a:p>
        </p:txBody>
      </p:sp>
    </p:spTree>
    <p:extLst>
      <p:ext uri="{BB962C8B-B14F-4D97-AF65-F5344CB8AC3E}">
        <p14:creationId xmlns:p14="http://schemas.microsoft.com/office/powerpoint/2010/main" val="3302579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2F66-CDFC-FE3E-F344-FECE37050793}"/>
              </a:ext>
            </a:extLst>
          </p:cNvPr>
          <p:cNvSpPr>
            <a:spLocks noGrp="1"/>
          </p:cNvSpPr>
          <p:nvPr>
            <p:ph type="title"/>
          </p:nvPr>
        </p:nvSpPr>
        <p:spPr>
          <a:xfrm>
            <a:off x="1295401" y="603769"/>
            <a:ext cx="9601196" cy="726746"/>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F4A13906-977A-3412-3416-C8BE20ADBE32}"/>
              </a:ext>
            </a:extLst>
          </p:cNvPr>
          <p:cNvSpPr>
            <a:spLocks noGrp="1"/>
          </p:cNvSpPr>
          <p:nvPr>
            <p:ph idx="1"/>
          </p:nvPr>
        </p:nvSpPr>
        <p:spPr>
          <a:xfrm>
            <a:off x="899409" y="1188109"/>
            <a:ext cx="10553075" cy="4996128"/>
          </a:xfrm>
        </p:spPr>
        <p:txBody>
          <a:bodyPr/>
          <a:lstStyle/>
          <a:p>
            <a:r>
              <a:rPr lang="en-US" dirty="0"/>
              <a:t>The goal which is </a:t>
            </a:r>
            <a:r>
              <a:rPr lang="en-US" sz="2400" dirty="0"/>
              <a:t>to build a model </a:t>
            </a:r>
            <a:r>
              <a:rPr lang="en-US" dirty="0"/>
              <a:t>t</a:t>
            </a:r>
            <a:r>
              <a:rPr lang="en-US" sz="2400" dirty="0"/>
              <a:t>o categorize songs into four main emotions, which is the Random Forest classifier.</a:t>
            </a:r>
          </a:p>
          <a:p>
            <a:r>
              <a:rPr lang="en-US" sz="2400" b="1" dirty="0"/>
              <a:t>Importance features:</a:t>
            </a:r>
          </a:p>
          <a:p>
            <a:r>
              <a:rPr lang="en-US" dirty="0"/>
              <a:t>From the feature importance, we </a:t>
            </a:r>
            <a:br>
              <a:rPr lang="en-US" dirty="0"/>
            </a:br>
            <a:r>
              <a:rPr lang="en-US" dirty="0"/>
              <a:t>can ascertain that the </a:t>
            </a:r>
            <a:br>
              <a:rPr lang="en-US" dirty="0"/>
            </a:br>
            <a:r>
              <a:rPr lang="en-US" b="1" dirty="0"/>
              <a:t>score_source_2 </a:t>
            </a:r>
            <a:r>
              <a:rPr lang="en-US" dirty="0"/>
              <a:t>feature is the </a:t>
            </a:r>
            <a:br>
              <a:rPr lang="en-US" dirty="0"/>
            </a:br>
            <a:r>
              <a:rPr lang="en-US" dirty="0"/>
              <a:t>most important feature to our </a:t>
            </a:r>
            <a:br>
              <a:rPr lang="en-US" dirty="0"/>
            </a:br>
            <a:r>
              <a:rPr lang="en-US" dirty="0"/>
              <a:t>model, followed by the </a:t>
            </a:r>
            <a:r>
              <a:rPr lang="en-US" b="1" dirty="0" err="1"/>
              <a:t>Age_Days</a:t>
            </a:r>
            <a:r>
              <a:rPr lang="en-US" b="1" dirty="0"/>
              <a:t> </a:t>
            </a:r>
            <a:br>
              <a:rPr lang="en-US" dirty="0"/>
            </a:br>
            <a:r>
              <a:rPr lang="en-US" dirty="0"/>
              <a:t>down to the </a:t>
            </a:r>
            <a:r>
              <a:rPr lang="en-US" b="1" dirty="0" err="1"/>
              <a:t>Client_income</a:t>
            </a:r>
            <a:r>
              <a:rPr lang="en-US" b="1" dirty="0"/>
              <a:t> </a:t>
            </a:r>
            <a:r>
              <a:rPr lang="en-US" dirty="0"/>
              <a:t>feature</a:t>
            </a:r>
            <a:br>
              <a:rPr lang="en-US" dirty="0"/>
            </a:br>
            <a:r>
              <a:rPr lang="en-US" dirty="0"/>
              <a:t>which became among the </a:t>
            </a:r>
            <a:r>
              <a:rPr lang="en-US" b="1" dirty="0"/>
              <a:t>top 10 </a:t>
            </a:r>
            <a:br>
              <a:rPr lang="en-US" dirty="0"/>
            </a:br>
            <a:r>
              <a:rPr lang="en-US" dirty="0"/>
              <a:t>features that are important to the </a:t>
            </a:r>
            <a:br>
              <a:rPr lang="en-US" dirty="0"/>
            </a:br>
            <a:r>
              <a:rPr lang="en-US" dirty="0"/>
              <a:t>model.</a:t>
            </a:r>
            <a:endParaRPr lang="en-US" sz="2400" dirty="0"/>
          </a:p>
        </p:txBody>
      </p:sp>
      <p:pic>
        <p:nvPicPr>
          <p:cNvPr id="3086" name="Picture 14">
            <a:extLst>
              <a:ext uri="{FF2B5EF4-FFF2-40B4-BE49-F238E27FC236}">
                <a16:creationId xmlns:a16="http://schemas.microsoft.com/office/drawing/2014/main" id="{9A7AEC75-284D-A062-7D54-144799C66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876" y="2206901"/>
            <a:ext cx="5769079" cy="346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3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D628-5049-7BB9-E02F-A8082E514F4A}"/>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F012B4AA-5A92-2BE9-E660-46740B2824D8}"/>
              </a:ext>
            </a:extLst>
          </p:cNvPr>
          <p:cNvSpPr>
            <a:spLocks noGrp="1"/>
          </p:cNvSpPr>
          <p:nvPr>
            <p:ph idx="1"/>
          </p:nvPr>
        </p:nvSpPr>
        <p:spPr/>
        <p:txBody>
          <a:bodyPr/>
          <a:lstStyle/>
          <a:p>
            <a:pPr marL="0" indent="0" algn="ctr">
              <a:buNone/>
            </a:pPr>
            <a:r>
              <a:rPr lang="en-US" dirty="0"/>
              <a:t>There is room for improvement in the model performance, the model can be fine-tuned, more records can be added to solve imbalanced problems, and more features can be generated to get more optimal accuracy.</a:t>
            </a:r>
          </a:p>
        </p:txBody>
      </p:sp>
    </p:spTree>
    <p:extLst>
      <p:ext uri="{BB962C8B-B14F-4D97-AF65-F5344CB8AC3E}">
        <p14:creationId xmlns:p14="http://schemas.microsoft.com/office/powerpoint/2010/main" val="3531796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B6C22-A9F0-46AD-6739-6043EB7C35BB}"/>
              </a:ext>
            </a:extLst>
          </p:cNvPr>
          <p:cNvSpPr>
            <a:spLocks noGrp="1"/>
          </p:cNvSpPr>
          <p:nvPr>
            <p:ph type="subTitle" idx="1"/>
          </p:nvPr>
        </p:nvSpPr>
        <p:spPr>
          <a:xfrm>
            <a:off x="2688165" y="2768599"/>
            <a:ext cx="6815669" cy="1320802"/>
          </a:xfrm>
        </p:spPr>
        <p:txBody>
          <a:bodyPr>
            <a:normAutofit/>
          </a:bodyPr>
          <a:lstStyle/>
          <a:p>
            <a:pPr marL="0" indent="0" algn="ctr">
              <a:buNone/>
            </a:pPr>
            <a:r>
              <a:rPr lang="en-US" sz="4800" b="1" dirty="0"/>
              <a:t>Thank You.</a:t>
            </a:r>
          </a:p>
        </p:txBody>
      </p:sp>
    </p:spTree>
    <p:extLst>
      <p:ext uri="{BB962C8B-B14F-4D97-AF65-F5344CB8AC3E}">
        <p14:creationId xmlns:p14="http://schemas.microsoft.com/office/powerpoint/2010/main" val="243680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452" y="0"/>
            <a:ext cx="9601196" cy="943967"/>
          </a:xfrm>
        </p:spPr>
        <p:txBody>
          <a:bodyPr/>
          <a:lstStyle/>
          <a:p>
            <a:r>
              <a:rPr lang="en-US" b="1" dirty="0"/>
              <a:t>Understanding Business Problem</a:t>
            </a:r>
          </a:p>
        </p:txBody>
      </p:sp>
      <p:sp>
        <p:nvSpPr>
          <p:cNvPr id="3" name="Content Placeholder 2"/>
          <p:cNvSpPr>
            <a:spLocks noGrp="1"/>
          </p:cNvSpPr>
          <p:nvPr>
            <p:ph idx="1"/>
          </p:nvPr>
        </p:nvSpPr>
        <p:spPr>
          <a:xfrm>
            <a:off x="809469" y="764498"/>
            <a:ext cx="10762938" cy="5390642"/>
          </a:xfrm>
        </p:spPr>
        <p:txBody>
          <a:bodyPr>
            <a:normAutofit fontScale="85000" lnSpcReduction="10000"/>
          </a:bodyPr>
          <a:lstStyle/>
          <a:p>
            <a:pPr marL="0" indent="0">
              <a:buNone/>
            </a:pPr>
            <a:r>
              <a:rPr lang="en-US" sz="2800" dirty="0"/>
              <a:t>NBFI is a non-bank financial company, it is a type of financial institution that is not authorized to operate as a bank or is not under the supervision of a banking regulatory agency at the national or international level. NBFIs provide financial services similar to those of banks, such as investment, risk pooling, contractual savings, and market brokering.  which is currently facing profitability issues due to an increase in defaults in the vehicle loan category.</a:t>
            </a:r>
          </a:p>
          <a:p>
            <a:pPr marL="0" indent="0">
              <a:buNone/>
            </a:pPr>
            <a:r>
              <a:rPr lang="en-US" sz="2800" b="1" dirty="0"/>
              <a:t>Goal/Aim</a:t>
            </a:r>
          </a:p>
          <a:p>
            <a:pPr marL="0" indent="0">
              <a:buNone/>
            </a:pPr>
            <a:r>
              <a:rPr lang="en-US" sz="2800" dirty="0"/>
              <a:t>The company aims to assess the loan repayment ability of clients and determine the relative importance of each factor contributing to a borrower's ability to repay the loan.</a:t>
            </a:r>
            <a:endParaRPr lang="en-US" sz="2400" b="1" dirty="0"/>
          </a:p>
          <a:p>
            <a:pPr marL="0" indent="0">
              <a:buNone/>
            </a:pPr>
            <a:r>
              <a:rPr lang="en-US" sz="2400" b="1" dirty="0"/>
              <a:t>Objective</a:t>
            </a:r>
          </a:p>
          <a:p>
            <a:pPr>
              <a:buFont typeface="Arial" panose="020B0604020202020204" pitchFamily="34" charset="0"/>
              <a:buChar char="•"/>
            </a:pPr>
            <a:r>
              <a:rPr lang="en-US" dirty="0"/>
              <a:t>Develop a model using the </a:t>
            </a:r>
            <a:r>
              <a:rPr lang="en-US" dirty="0" err="1"/>
              <a:t>Train_Dataset</a:t>
            </a:r>
            <a:r>
              <a:rPr lang="en-US" dirty="0"/>
              <a:t> and testing the model on the </a:t>
            </a:r>
            <a:r>
              <a:rPr lang="en-US" dirty="0" err="1"/>
              <a:t>Test_Dataset</a:t>
            </a:r>
            <a:r>
              <a:rPr lang="en-US" dirty="0"/>
              <a:t> and predict whether a client is likely to default on their vehicle loan payment or not</a:t>
            </a:r>
          </a:p>
          <a:p>
            <a:pPr>
              <a:buFont typeface="Arial" panose="020B0604020202020204" pitchFamily="34" charset="0"/>
              <a:buChar char="•"/>
            </a:pPr>
            <a:r>
              <a:rPr lang="en-US" dirty="0"/>
              <a:t>Determine the relative importance of each factor contributing to a borrower's ability to repay the loan.</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04460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272955"/>
            <a:ext cx="9601196" cy="839336"/>
          </a:xfrm>
        </p:spPr>
        <p:txBody>
          <a:bodyPr/>
          <a:lstStyle/>
          <a:p>
            <a:r>
              <a:rPr lang="en-US" b="1" dirty="0"/>
              <a:t>Analytic Approach</a:t>
            </a:r>
          </a:p>
        </p:txBody>
      </p:sp>
      <p:sp>
        <p:nvSpPr>
          <p:cNvPr id="3" name="Content Placeholder 2"/>
          <p:cNvSpPr>
            <a:spLocks noGrp="1"/>
          </p:cNvSpPr>
          <p:nvPr>
            <p:ph idx="1"/>
          </p:nvPr>
        </p:nvSpPr>
        <p:spPr>
          <a:xfrm>
            <a:off x="809469" y="1112291"/>
            <a:ext cx="10613036" cy="5111088"/>
          </a:xfrm>
        </p:spPr>
        <p:txBody>
          <a:bodyPr>
            <a:normAutofit fontScale="85000" lnSpcReduction="20000"/>
          </a:bodyPr>
          <a:lstStyle/>
          <a:p>
            <a:pPr marL="0" indent="0">
              <a:buNone/>
            </a:pPr>
            <a:r>
              <a:rPr lang="en-US" sz="2600" dirty="0"/>
              <a:t>The stated problem can be solved using various Machine Learning classifiers because it is a Classification Problem.</a:t>
            </a:r>
          </a:p>
          <a:p>
            <a:pPr marL="0" indent="0">
              <a:buNone/>
            </a:pPr>
            <a:r>
              <a:rPr lang="en-US" sz="2600" dirty="0"/>
              <a:t>The various Machine Learning algorithms will be used, evaluated, and cross-validate to know the best based on their different accuracy values or scores.</a:t>
            </a:r>
          </a:p>
          <a:p>
            <a:pPr marL="0" indent="0">
              <a:buNone/>
            </a:pPr>
            <a:endParaRPr lang="en-US" sz="1000" dirty="0"/>
          </a:p>
          <a:p>
            <a:pPr marL="0" indent="0">
              <a:buNone/>
            </a:pPr>
            <a:r>
              <a:rPr lang="en-US" dirty="0"/>
              <a:t>The features will be examined to determine which is the one that has the greatest effect on the Song Classification.</a:t>
            </a:r>
          </a:p>
          <a:p>
            <a:pPr marL="0" indent="0">
              <a:buNone/>
            </a:pPr>
            <a:r>
              <a:rPr lang="en-US" dirty="0"/>
              <a:t>Machine Learning Classifiers such as:</a:t>
            </a:r>
          </a:p>
          <a:p>
            <a:pPr>
              <a:buFont typeface="Arial" panose="020B0604020202020204" pitchFamily="34" charset="0"/>
              <a:buChar char="•"/>
            </a:pPr>
            <a:r>
              <a:rPr lang="en-US" sz="2100" dirty="0"/>
              <a:t>Decision Tree</a:t>
            </a:r>
          </a:p>
          <a:p>
            <a:pPr>
              <a:buFont typeface="Arial" panose="020B0604020202020204" pitchFamily="34" charset="0"/>
              <a:buChar char="•"/>
            </a:pPr>
            <a:r>
              <a:rPr lang="en-US" sz="2100" dirty="0"/>
              <a:t>Logistic Regression</a:t>
            </a:r>
          </a:p>
          <a:p>
            <a:pPr>
              <a:buFont typeface="Arial" panose="020B0604020202020204" pitchFamily="34" charset="0"/>
              <a:buChar char="•"/>
            </a:pPr>
            <a:r>
              <a:rPr lang="en-US" sz="2100" dirty="0" err="1"/>
              <a:t>GaussianNB</a:t>
            </a:r>
            <a:endParaRPr lang="en-US" sz="2100" dirty="0"/>
          </a:p>
          <a:p>
            <a:pPr>
              <a:buFont typeface="Arial" panose="020B0604020202020204" pitchFamily="34" charset="0"/>
              <a:buChar char="•"/>
            </a:pPr>
            <a:r>
              <a:rPr lang="en-US" sz="2100" dirty="0"/>
              <a:t>Random Forest</a:t>
            </a:r>
          </a:p>
          <a:p>
            <a:pPr>
              <a:buFont typeface="Arial" panose="020B0604020202020204" pitchFamily="34" charset="0"/>
              <a:buChar char="•"/>
            </a:pPr>
            <a:r>
              <a:rPr lang="en-US" sz="2100" dirty="0"/>
              <a:t> K-Nearest Neighbor</a:t>
            </a:r>
          </a:p>
          <a:p>
            <a:pPr>
              <a:buFont typeface="Arial" panose="020B0604020202020204" pitchFamily="34" charset="0"/>
              <a:buChar char="•"/>
            </a:pPr>
            <a:r>
              <a:rPr lang="en-US" sz="2100" dirty="0" err="1"/>
              <a:t>Xgboost</a:t>
            </a:r>
            <a:r>
              <a:rPr lang="en-US" sz="2100" dirty="0"/>
              <a:t> Classifier</a:t>
            </a:r>
          </a:p>
          <a:p>
            <a:pPr>
              <a:buFont typeface="Arial" panose="020B0604020202020204" pitchFamily="34" charset="0"/>
              <a:buChar char="•"/>
            </a:pPr>
            <a:r>
              <a:rPr lang="en-US" sz="2100" dirty="0" err="1"/>
              <a:t>LightGboost</a:t>
            </a:r>
            <a:endParaRPr lang="en-US" sz="2100" dirty="0"/>
          </a:p>
          <a:p>
            <a:pPr marL="0" indent="0">
              <a:buNone/>
            </a:pPr>
            <a:endParaRPr lang="en-US" sz="1400" dirty="0"/>
          </a:p>
        </p:txBody>
      </p:sp>
    </p:spTree>
    <p:extLst>
      <p:ext uri="{BB962C8B-B14F-4D97-AF65-F5344CB8AC3E}">
        <p14:creationId xmlns:p14="http://schemas.microsoft.com/office/powerpoint/2010/main" val="299014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8186"/>
            <a:ext cx="10058400" cy="964628"/>
          </a:xfrm>
        </p:spPr>
        <p:txBody>
          <a:bodyPr/>
          <a:lstStyle/>
          <a:p>
            <a:r>
              <a:rPr lang="en-US" b="1" dirty="0"/>
              <a:t>Data Requirement and Data Collection</a:t>
            </a:r>
          </a:p>
        </p:txBody>
      </p:sp>
      <p:sp>
        <p:nvSpPr>
          <p:cNvPr id="3" name="Content Placeholder 2"/>
          <p:cNvSpPr>
            <a:spLocks noGrp="1"/>
          </p:cNvSpPr>
          <p:nvPr>
            <p:ph idx="1"/>
          </p:nvPr>
        </p:nvSpPr>
        <p:spPr>
          <a:xfrm>
            <a:off x="953037" y="1582814"/>
            <a:ext cx="10202643" cy="4727834"/>
          </a:xfrm>
        </p:spPr>
        <p:txBody>
          <a:bodyPr>
            <a:normAutofit lnSpcReduction="10000"/>
          </a:bodyPr>
          <a:lstStyle/>
          <a:p>
            <a:pPr marL="0" indent="0">
              <a:buNone/>
            </a:pPr>
            <a:r>
              <a:rPr lang="en-US" dirty="0"/>
              <a:t>The required data for this problem is the dataset that contains the financial record of the client, the family records, and properties owned by the client.</a:t>
            </a:r>
          </a:p>
          <a:p>
            <a:r>
              <a:rPr lang="en-US" dirty="0"/>
              <a:t>The Dataset should contain vital information about the client., this will help in predicting whether the client will default in repaying of the loan.</a:t>
            </a:r>
          </a:p>
          <a:p>
            <a:r>
              <a:rPr lang="en-US" dirty="0"/>
              <a:t>The Dataset that will be used in this Problem is the </a:t>
            </a:r>
            <a:r>
              <a:rPr lang="en-US" b="1" dirty="0"/>
              <a:t>Vehicle Loan Repayment </a:t>
            </a:r>
            <a:r>
              <a:rPr lang="en-US" dirty="0"/>
              <a:t>Dataset from NBFI. Source: </a:t>
            </a:r>
            <a:r>
              <a:rPr lang="en-US" dirty="0">
                <a:hlinkClick r:id="rId2"/>
              </a:rPr>
              <a:t>https://www.kaggle.com/datasets/meastanmay/nbfi-vehicle-loan-repayment-dataset/data</a:t>
            </a:r>
            <a:r>
              <a:rPr lang="en-US" dirty="0"/>
              <a:t>. </a:t>
            </a:r>
          </a:p>
          <a:p>
            <a:r>
              <a:rPr lang="en-US" dirty="0"/>
              <a:t>The Dataset consists of </a:t>
            </a:r>
            <a:r>
              <a:rPr lang="en-US" b="1" dirty="0"/>
              <a:t>two </a:t>
            </a:r>
            <a:r>
              <a:rPr lang="en-US" dirty="0"/>
              <a:t>types:</a:t>
            </a:r>
          </a:p>
          <a:p>
            <a:pPr marL="457200" indent="-457200">
              <a:buFont typeface="+mj-lt"/>
              <a:buAutoNum type="arabicPeriod"/>
            </a:pPr>
            <a:r>
              <a:rPr lang="en-US" dirty="0"/>
              <a:t>Train_Dataset.csv for model building and evaluation.</a:t>
            </a:r>
          </a:p>
          <a:p>
            <a:pPr marL="457200" indent="-457200">
              <a:buFont typeface="+mj-lt"/>
              <a:buAutoNum type="arabicPeriod"/>
            </a:pPr>
            <a:r>
              <a:rPr lang="en-US" dirty="0"/>
              <a:t>Test_Dataset.csv for prediction.</a:t>
            </a:r>
          </a:p>
        </p:txBody>
      </p:sp>
    </p:spTree>
    <p:extLst>
      <p:ext uri="{BB962C8B-B14F-4D97-AF65-F5344CB8AC3E}">
        <p14:creationId xmlns:p14="http://schemas.microsoft.com/office/powerpoint/2010/main" val="20210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2" y="476518"/>
            <a:ext cx="10058400" cy="1029022"/>
          </a:xfrm>
        </p:spPr>
        <p:txBody>
          <a:bodyPr>
            <a:normAutofit/>
          </a:bodyPr>
          <a:lstStyle/>
          <a:p>
            <a:r>
              <a:rPr lang="en-US" b="1" dirty="0"/>
              <a:t>Data Understanding</a:t>
            </a:r>
          </a:p>
        </p:txBody>
      </p:sp>
      <p:sp>
        <p:nvSpPr>
          <p:cNvPr id="3" name="Content Placeholder 2"/>
          <p:cNvSpPr>
            <a:spLocks noGrp="1"/>
          </p:cNvSpPr>
          <p:nvPr>
            <p:ph idx="1"/>
          </p:nvPr>
        </p:nvSpPr>
        <p:spPr>
          <a:xfrm>
            <a:off x="704538" y="1329732"/>
            <a:ext cx="10590233" cy="3940934"/>
          </a:xfrm>
        </p:spPr>
        <p:txBody>
          <a:bodyPr>
            <a:normAutofit fontScale="92500" lnSpcReduction="20000"/>
          </a:bodyPr>
          <a:lstStyle/>
          <a:p>
            <a:r>
              <a:rPr lang="en-US" sz="2800" b="1" dirty="0">
                <a:solidFill>
                  <a:schemeClr val="accent1"/>
                </a:solidFill>
              </a:rPr>
              <a:t>Data Description:</a:t>
            </a:r>
            <a:endParaRPr lang="en-US" sz="2800" b="1" dirty="0"/>
          </a:p>
          <a:p>
            <a:pPr marL="0" indent="0">
              <a:buNone/>
            </a:pPr>
            <a:r>
              <a:rPr lang="en-US" sz="2800" dirty="0"/>
              <a:t>From the provided data set </a:t>
            </a:r>
            <a:r>
              <a:rPr lang="en-US" sz="2800" dirty="0" err="1"/>
              <a:t>i.e</a:t>
            </a:r>
            <a:r>
              <a:rPr lang="en-US" sz="2800" dirty="0"/>
              <a:t> the </a:t>
            </a:r>
            <a:r>
              <a:rPr lang="en-US" sz="2800" b="1" dirty="0"/>
              <a:t>“Train_Dataset.csv” </a:t>
            </a:r>
            <a:r>
              <a:rPr lang="en-US" sz="2800" dirty="0"/>
              <a:t>and the </a:t>
            </a:r>
            <a:r>
              <a:rPr lang="en-US" sz="2800" b="1" dirty="0"/>
              <a:t>“Test_Dataset.csv”</a:t>
            </a:r>
            <a:r>
              <a:rPr lang="en-US" sz="2800" dirty="0"/>
              <a:t>, we shall be using just the </a:t>
            </a:r>
            <a:r>
              <a:rPr lang="en-US" sz="2800" b="1" dirty="0"/>
              <a:t>“Train_Dataset.csv”.</a:t>
            </a:r>
            <a:endParaRPr lang="en-US" sz="2800" dirty="0">
              <a:solidFill>
                <a:schemeClr val="tx1"/>
              </a:solidFill>
            </a:endParaRPr>
          </a:p>
          <a:p>
            <a:pPr marL="0" indent="0">
              <a:buNone/>
            </a:pPr>
            <a:r>
              <a:rPr lang="en-US" sz="2800" dirty="0">
                <a:solidFill>
                  <a:schemeClr val="tx1"/>
                </a:solidFill>
              </a:rPr>
              <a:t>The dataset contains the dependent and the independent features:</a:t>
            </a:r>
          </a:p>
          <a:p>
            <a:r>
              <a:rPr lang="en-US" sz="2800" dirty="0">
                <a:solidFill>
                  <a:schemeClr val="tx1"/>
                </a:solidFill>
              </a:rPr>
              <a:t>Dependent: </a:t>
            </a:r>
            <a:r>
              <a:rPr lang="en-US" sz="2800" b="1" dirty="0">
                <a:solidFill>
                  <a:schemeClr val="tx1"/>
                </a:solidFill>
              </a:rPr>
              <a:t>Default (0 and 1) </a:t>
            </a:r>
          </a:p>
          <a:p>
            <a:r>
              <a:rPr lang="en-US" sz="2800" dirty="0">
                <a:solidFill>
                  <a:schemeClr val="tx1"/>
                </a:solidFill>
              </a:rPr>
              <a:t>Independent: Contains both the financial record, family records, proper record and other personal features from the clients</a:t>
            </a:r>
          </a:p>
          <a:p>
            <a:pPr marL="0" indent="0">
              <a:buNone/>
            </a:pPr>
            <a:r>
              <a:rPr lang="en-US" sz="2800" b="1" dirty="0">
                <a:solidFill>
                  <a:schemeClr val="tx1"/>
                </a:solidFill>
              </a:rPr>
              <a:t>In total, the dataset contains 121856 entries categorized into 2 categories, with 39 different independent features.</a:t>
            </a:r>
          </a:p>
        </p:txBody>
      </p:sp>
    </p:spTree>
    <p:extLst>
      <p:ext uri="{BB962C8B-B14F-4D97-AF65-F5344CB8AC3E}">
        <p14:creationId xmlns:p14="http://schemas.microsoft.com/office/powerpoint/2010/main" val="69331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B2B0-FD9B-81FF-A806-FF044D1F3926}"/>
              </a:ext>
            </a:extLst>
          </p:cNvPr>
          <p:cNvSpPr>
            <a:spLocks noGrp="1"/>
          </p:cNvSpPr>
          <p:nvPr>
            <p:ph type="title"/>
          </p:nvPr>
        </p:nvSpPr>
        <p:spPr>
          <a:xfrm>
            <a:off x="1277913" y="107910"/>
            <a:ext cx="9601196" cy="728559"/>
          </a:xfrm>
        </p:spPr>
        <p:txBody>
          <a:bodyPr>
            <a:normAutofit fontScale="90000"/>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BDC51FF7-0AE6-610F-836E-E2CBAA82C94D}"/>
              </a:ext>
            </a:extLst>
          </p:cNvPr>
          <p:cNvSpPr>
            <a:spLocks noGrp="1"/>
          </p:cNvSpPr>
          <p:nvPr>
            <p:ph idx="1"/>
          </p:nvPr>
        </p:nvSpPr>
        <p:spPr>
          <a:xfrm>
            <a:off x="509666" y="836469"/>
            <a:ext cx="11137691" cy="5549341"/>
          </a:xfrm>
        </p:spPr>
        <p:txBody>
          <a:bodyPr>
            <a:normAutofit fontScale="85000" lnSpcReduction="20000"/>
          </a:bodyPr>
          <a:lstStyle/>
          <a:p>
            <a:pPr marL="0" indent="0">
              <a:buNone/>
            </a:pPr>
            <a:r>
              <a:rPr lang="en-US" sz="3300" b="1" dirty="0"/>
              <a:t>More information about the dataset.</a:t>
            </a:r>
            <a:endParaRPr lang="en-US" sz="2300" b="1" dirty="0"/>
          </a:p>
          <a:p>
            <a:pPr marL="0" indent="0">
              <a:buNone/>
            </a:pPr>
            <a:r>
              <a:rPr lang="en-US" sz="2800" b="1" dirty="0"/>
              <a:t>Independent features:</a:t>
            </a:r>
          </a:p>
          <a:p>
            <a:pPr marL="0" indent="0">
              <a:buNone/>
            </a:pPr>
            <a:r>
              <a:rPr lang="en-US" b="1" dirty="0"/>
              <a:t>ID: </a:t>
            </a:r>
            <a:r>
              <a:rPr lang="en-US" dirty="0"/>
              <a:t>Client Loan application ID</a:t>
            </a:r>
          </a:p>
          <a:p>
            <a:pPr marL="0" indent="0">
              <a:buNone/>
            </a:pPr>
            <a:r>
              <a:rPr lang="en-US" b="1" dirty="0" err="1"/>
              <a:t>Client_Income</a:t>
            </a:r>
            <a:r>
              <a:rPr lang="en-US" b="1" dirty="0"/>
              <a:t>: </a:t>
            </a:r>
            <a:r>
              <a:rPr lang="en-US" dirty="0"/>
              <a:t>Client Income in USD</a:t>
            </a:r>
          </a:p>
          <a:p>
            <a:pPr marL="0" indent="0">
              <a:buNone/>
            </a:pPr>
            <a:r>
              <a:rPr lang="en-US" b="1" dirty="0" err="1"/>
              <a:t>Car_Owned</a:t>
            </a:r>
            <a:r>
              <a:rPr lang="en-US" b="1" dirty="0"/>
              <a:t>: </a:t>
            </a:r>
            <a:r>
              <a:rPr lang="en-US" dirty="0"/>
              <a:t>Any Car owned by client before applying for the loan for another car (0 means No and 1 means otherwise)</a:t>
            </a:r>
            <a:endParaRPr lang="en-US" b="1" dirty="0"/>
          </a:p>
          <a:p>
            <a:pPr marL="0" indent="0">
              <a:buNone/>
            </a:pPr>
            <a:r>
              <a:rPr lang="en-US" b="1" dirty="0" err="1"/>
              <a:t>Bike_Owned</a:t>
            </a:r>
            <a:r>
              <a:rPr lang="en-US" b="1" dirty="0"/>
              <a:t>: </a:t>
            </a:r>
            <a:r>
              <a:rPr lang="en-US" dirty="0"/>
              <a:t>Any bike owned by client (0 means No and 1 means otherwise)</a:t>
            </a:r>
            <a:endParaRPr lang="en-US" b="1" dirty="0"/>
          </a:p>
          <a:p>
            <a:pPr marL="0" indent="0">
              <a:buNone/>
            </a:pPr>
            <a:r>
              <a:rPr lang="en-US" b="1" dirty="0" err="1"/>
              <a:t>Active_Loan</a:t>
            </a:r>
            <a:r>
              <a:rPr lang="en-US" b="1" dirty="0"/>
              <a:t>: </a:t>
            </a:r>
            <a:r>
              <a:rPr lang="en-US" dirty="0"/>
              <a:t>Any other active loan at the time of application of loan (0 means No and 1 means otherwise)</a:t>
            </a:r>
            <a:endParaRPr lang="en-US" b="1" dirty="0"/>
          </a:p>
          <a:p>
            <a:pPr marL="0" indent="0">
              <a:buNone/>
            </a:pPr>
            <a:r>
              <a:rPr lang="en-US" b="1" dirty="0" err="1"/>
              <a:t>House_Own</a:t>
            </a:r>
            <a:r>
              <a:rPr lang="en-US" b="1" dirty="0"/>
              <a:t>: </a:t>
            </a:r>
            <a:r>
              <a:rPr lang="en-US" dirty="0"/>
              <a:t>Any house owned by client (0 means No and 1 means otherwise)</a:t>
            </a:r>
            <a:endParaRPr lang="en-US" b="1" dirty="0"/>
          </a:p>
          <a:p>
            <a:pPr marL="0" indent="0">
              <a:buNone/>
            </a:pPr>
            <a:r>
              <a:rPr lang="en-US" b="1" dirty="0" err="1"/>
              <a:t>Child_Count</a:t>
            </a:r>
            <a:r>
              <a:rPr lang="en-US" b="1" dirty="0"/>
              <a:t>: </a:t>
            </a:r>
            <a:r>
              <a:rPr lang="en-US" dirty="0"/>
              <a:t>Number of children the client has</a:t>
            </a:r>
            <a:endParaRPr lang="en-US" b="1" dirty="0"/>
          </a:p>
          <a:p>
            <a:pPr marL="0" indent="0">
              <a:buNone/>
            </a:pPr>
            <a:r>
              <a:rPr lang="en-US" b="1" dirty="0" err="1"/>
              <a:t>Credit_Amount</a:t>
            </a:r>
            <a:r>
              <a:rPr lang="en-US" b="1" dirty="0"/>
              <a:t>: </a:t>
            </a:r>
            <a:r>
              <a:rPr lang="en-US" dirty="0"/>
              <a:t>Credit amount of the loan in USD. </a:t>
            </a:r>
          </a:p>
          <a:p>
            <a:pPr marL="0" indent="0">
              <a:buNone/>
            </a:pPr>
            <a:r>
              <a:rPr lang="en-US" b="1" dirty="0" err="1"/>
              <a:t>Loan_Annuity</a:t>
            </a:r>
            <a:r>
              <a:rPr lang="en-US" b="1" dirty="0"/>
              <a:t>: </a:t>
            </a:r>
            <a:r>
              <a:rPr lang="en-US" dirty="0"/>
              <a:t>Loan annuity in USD</a:t>
            </a:r>
          </a:p>
          <a:p>
            <a:pPr marL="0" indent="0">
              <a:buNone/>
            </a:pPr>
            <a:r>
              <a:rPr lang="en-US" b="1" dirty="0" err="1"/>
              <a:t>Accompany_Client</a:t>
            </a:r>
            <a:r>
              <a:rPr lang="en-US" b="1" dirty="0"/>
              <a:t>: </a:t>
            </a:r>
            <a:r>
              <a:rPr lang="en-US" dirty="0"/>
              <a:t>Who accompanied the client when client applied for the loan</a:t>
            </a:r>
          </a:p>
          <a:p>
            <a:pPr marL="0" indent="0">
              <a:buNone/>
            </a:pPr>
            <a:r>
              <a:rPr lang="en-US" b="1" dirty="0" err="1"/>
              <a:t>Client_Income_Type</a:t>
            </a:r>
            <a:r>
              <a:rPr lang="en-US" b="1" dirty="0"/>
              <a:t>: </a:t>
            </a:r>
            <a:r>
              <a:rPr lang="en-US" dirty="0"/>
              <a:t>Clients income type.</a:t>
            </a:r>
          </a:p>
          <a:p>
            <a:pPr marL="0" indent="0">
              <a:buNone/>
            </a:pPr>
            <a:endParaRPr lang="en-US" dirty="0"/>
          </a:p>
          <a:p>
            <a:pPr marL="0" indent="0">
              <a:buNone/>
            </a:pPr>
            <a:endParaRPr lang="en-US" dirty="0"/>
          </a:p>
          <a:p>
            <a:pPr marL="0" indent="0">
              <a:buNone/>
            </a:pPr>
            <a:endParaRPr lang="en-US" sz="2800" dirty="0"/>
          </a:p>
        </p:txBody>
      </p:sp>
    </p:spTree>
    <p:extLst>
      <p:ext uri="{BB962C8B-B14F-4D97-AF65-F5344CB8AC3E}">
        <p14:creationId xmlns:p14="http://schemas.microsoft.com/office/powerpoint/2010/main" val="140271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B79B-CC05-C155-F2B9-4EEEFF3E781D}"/>
              </a:ext>
            </a:extLst>
          </p:cNvPr>
          <p:cNvSpPr>
            <a:spLocks noGrp="1"/>
          </p:cNvSpPr>
          <p:nvPr>
            <p:ph type="title"/>
          </p:nvPr>
        </p:nvSpPr>
        <p:spPr>
          <a:xfrm>
            <a:off x="1295402" y="0"/>
            <a:ext cx="9601196" cy="670418"/>
          </a:xfrm>
        </p:spPr>
        <p:txBody>
          <a:bodyPr>
            <a:normAutofit fontScale="90000"/>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D908E4D6-17B5-80B8-589F-3DFEFD2CF948}"/>
              </a:ext>
            </a:extLst>
          </p:cNvPr>
          <p:cNvSpPr>
            <a:spLocks noGrp="1"/>
          </p:cNvSpPr>
          <p:nvPr>
            <p:ph idx="1"/>
          </p:nvPr>
        </p:nvSpPr>
        <p:spPr>
          <a:xfrm>
            <a:off x="674557" y="636297"/>
            <a:ext cx="10912840" cy="5494679"/>
          </a:xfrm>
        </p:spPr>
        <p:txBody>
          <a:bodyPr>
            <a:normAutofit lnSpcReduction="10000"/>
          </a:bodyPr>
          <a:lstStyle/>
          <a:p>
            <a:pPr marL="0" indent="0">
              <a:buNone/>
            </a:pPr>
            <a:r>
              <a:rPr lang="en-US" sz="2000" b="1" dirty="0" err="1"/>
              <a:t>Client_Education</a:t>
            </a:r>
            <a:r>
              <a:rPr lang="en-US" sz="2000" b="1" dirty="0"/>
              <a:t>: </a:t>
            </a:r>
            <a:r>
              <a:rPr lang="en-US" sz="2000" dirty="0"/>
              <a:t>Highest level of education </a:t>
            </a:r>
            <a:r>
              <a:rPr lang="en-US" sz="2000" dirty="0" err="1"/>
              <a:t>ahieved</a:t>
            </a:r>
            <a:r>
              <a:rPr lang="en-US" sz="2000" dirty="0"/>
              <a:t> by client,  </a:t>
            </a:r>
            <a:r>
              <a:rPr lang="en-US" sz="2000" b="1" dirty="0" err="1"/>
              <a:t>Client_Marital_Status</a:t>
            </a:r>
            <a:r>
              <a:rPr lang="en-US" sz="2000" b="1" dirty="0"/>
              <a:t>: </a:t>
            </a:r>
            <a:r>
              <a:rPr lang="en-US" sz="2000" dirty="0"/>
              <a:t>Marital status of client (D- Divorced, S- Single, M- Married, W- Widowed)</a:t>
            </a:r>
          </a:p>
          <a:p>
            <a:pPr marL="0" indent="0">
              <a:buNone/>
            </a:pPr>
            <a:r>
              <a:rPr lang="en-US" sz="2000" b="1" dirty="0" err="1"/>
              <a:t>Client_Gender</a:t>
            </a:r>
            <a:r>
              <a:rPr lang="en-US" sz="2000" b="1" dirty="0"/>
              <a:t>: </a:t>
            </a:r>
            <a:r>
              <a:rPr lang="en-US" sz="2000" dirty="0"/>
              <a:t>Gender of the Client, </a:t>
            </a:r>
            <a:r>
              <a:rPr lang="en-US" sz="2000" b="1" dirty="0" err="1"/>
              <a:t>Loan_Contract_Type</a:t>
            </a:r>
            <a:r>
              <a:rPr lang="en-US" sz="2000" b="1" dirty="0"/>
              <a:t>: </a:t>
            </a:r>
            <a:r>
              <a:rPr lang="en-US" sz="2000" dirty="0"/>
              <a:t>Loan Type (CL- Cash Loan, RL- Revolving Loan)</a:t>
            </a:r>
          </a:p>
          <a:p>
            <a:pPr marL="0" indent="0">
              <a:buNone/>
            </a:pPr>
            <a:r>
              <a:rPr lang="en-US" sz="2000" b="1" dirty="0" err="1"/>
              <a:t>Client_Housing_Type</a:t>
            </a:r>
            <a:r>
              <a:rPr lang="en-US" sz="2000" b="1" dirty="0"/>
              <a:t>: </a:t>
            </a:r>
            <a:r>
              <a:rPr lang="en-US" sz="2000" dirty="0"/>
              <a:t>Client Housing situation</a:t>
            </a:r>
          </a:p>
          <a:p>
            <a:pPr marL="0" indent="0">
              <a:buNone/>
            </a:pPr>
            <a:r>
              <a:rPr lang="en-US" sz="2000" b="1" dirty="0" err="1"/>
              <a:t>Population_Region_Relative</a:t>
            </a:r>
            <a:r>
              <a:rPr lang="en-US" sz="2000" b="1" dirty="0"/>
              <a:t>: </a:t>
            </a:r>
            <a:r>
              <a:rPr lang="en-US" sz="2000" dirty="0"/>
              <a:t>Relative population of the region where the client is living. Higher value means the client is living in more populated area</a:t>
            </a:r>
          </a:p>
          <a:p>
            <a:pPr marL="0" indent="0">
              <a:buNone/>
            </a:pPr>
            <a:r>
              <a:rPr lang="en-US" sz="2000" b="1" dirty="0" err="1"/>
              <a:t>Age_Days</a:t>
            </a:r>
            <a:r>
              <a:rPr lang="en-US" sz="2000" b="1" dirty="0"/>
              <a:t>: </a:t>
            </a:r>
            <a:r>
              <a:rPr lang="en-US" sz="2000" dirty="0"/>
              <a:t>Age of the client at the time of application submission</a:t>
            </a:r>
          </a:p>
          <a:p>
            <a:pPr marL="0" indent="0">
              <a:buNone/>
            </a:pPr>
            <a:r>
              <a:rPr lang="en-US" sz="2000" b="1" dirty="0" err="1"/>
              <a:t>Employed_Days</a:t>
            </a:r>
            <a:r>
              <a:rPr lang="en-US" sz="2000" b="1" dirty="0"/>
              <a:t>: </a:t>
            </a:r>
            <a:r>
              <a:rPr lang="en-US" sz="2000" dirty="0"/>
              <a:t>Days before the application, the client started earning</a:t>
            </a:r>
          </a:p>
          <a:p>
            <a:pPr marL="0" indent="0">
              <a:buNone/>
            </a:pPr>
            <a:r>
              <a:rPr lang="en-US" sz="2000" b="1" dirty="0" err="1"/>
              <a:t>Registration_Days</a:t>
            </a:r>
            <a:r>
              <a:rPr lang="en-US" sz="2000" b="1" dirty="0"/>
              <a:t>: </a:t>
            </a:r>
            <a:r>
              <a:rPr lang="en-US" sz="2000" dirty="0"/>
              <a:t>Days before the loan application, the client changed his/her registration</a:t>
            </a:r>
          </a:p>
          <a:p>
            <a:pPr marL="0" indent="0">
              <a:buNone/>
            </a:pPr>
            <a:r>
              <a:rPr lang="en-US" sz="2000" b="1" dirty="0" err="1"/>
              <a:t>ID_Days</a:t>
            </a:r>
            <a:r>
              <a:rPr lang="en-US" sz="2000" b="1" dirty="0"/>
              <a:t>: </a:t>
            </a:r>
            <a:r>
              <a:rPr lang="en-US" sz="2000" dirty="0"/>
              <a:t>Days before the loan application, the client changed his/her identity document with which the loan was applied.</a:t>
            </a:r>
          </a:p>
          <a:p>
            <a:pPr marL="0" indent="0">
              <a:buNone/>
            </a:pPr>
            <a:r>
              <a:rPr lang="en-US" sz="1800" b="1" dirty="0" err="1"/>
              <a:t>Own_House_Age</a:t>
            </a:r>
            <a:r>
              <a:rPr lang="en-US" sz="1800" b="1" dirty="0"/>
              <a:t>: Age of Client's house in years,  </a:t>
            </a:r>
            <a:r>
              <a:rPr lang="en-US" sz="1800" b="1" dirty="0" err="1"/>
              <a:t>Mobile_Tag</a:t>
            </a:r>
            <a:r>
              <a:rPr lang="en-US" sz="1800" b="1" dirty="0"/>
              <a:t>: </a:t>
            </a:r>
            <a:r>
              <a:rPr lang="en-US" sz="1800" dirty="0"/>
              <a:t>Mobile Number provided by Client (1 means Yes and 0 means No)</a:t>
            </a:r>
          </a:p>
          <a:p>
            <a:pPr marL="0" indent="0">
              <a:buNone/>
            </a:pPr>
            <a:r>
              <a:rPr lang="en-US" sz="1800" b="1" dirty="0" err="1"/>
              <a:t>Homephone_Tag</a:t>
            </a:r>
            <a:r>
              <a:rPr lang="en-US" sz="1800" b="1" dirty="0"/>
              <a:t>: </a:t>
            </a:r>
            <a:r>
              <a:rPr lang="en-US" sz="1800" dirty="0" err="1"/>
              <a:t>Homephone</a:t>
            </a:r>
            <a:r>
              <a:rPr lang="en-US" sz="1800" dirty="0"/>
              <a:t> Number provided by Client (1 means Yes and 0 means No)</a:t>
            </a:r>
          </a:p>
          <a:p>
            <a:pPr marL="0" indent="0">
              <a:buNone/>
            </a:pPr>
            <a:endParaRPr lang="en-US" sz="1600" dirty="0"/>
          </a:p>
          <a:p>
            <a:endParaRPr lang="en-US" sz="1600" dirty="0"/>
          </a:p>
        </p:txBody>
      </p:sp>
    </p:spTree>
    <p:extLst>
      <p:ext uri="{BB962C8B-B14F-4D97-AF65-F5344CB8AC3E}">
        <p14:creationId xmlns:p14="http://schemas.microsoft.com/office/powerpoint/2010/main" val="158878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F557-DA9E-71FA-2125-BEE70EEC192C}"/>
              </a:ext>
            </a:extLst>
          </p:cNvPr>
          <p:cNvSpPr>
            <a:spLocks noGrp="1"/>
          </p:cNvSpPr>
          <p:nvPr>
            <p:ph type="title"/>
          </p:nvPr>
        </p:nvSpPr>
        <p:spPr>
          <a:xfrm>
            <a:off x="1295401" y="142683"/>
            <a:ext cx="9601196" cy="839450"/>
          </a:xfrm>
        </p:spPr>
        <p:txBody>
          <a:bodyPr/>
          <a:lstStyle/>
          <a:p>
            <a:r>
              <a:rPr lang="en-US" b="1" dirty="0"/>
              <a:t>Data Understanding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CFE3F40F-C5E0-E326-839E-AE38C19431C6}"/>
              </a:ext>
            </a:extLst>
          </p:cNvPr>
          <p:cNvSpPr>
            <a:spLocks noGrp="1"/>
          </p:cNvSpPr>
          <p:nvPr>
            <p:ph idx="1"/>
          </p:nvPr>
        </p:nvSpPr>
        <p:spPr>
          <a:xfrm>
            <a:off x="599607" y="982132"/>
            <a:ext cx="11002780" cy="5043913"/>
          </a:xfrm>
        </p:spPr>
        <p:txBody>
          <a:bodyPr>
            <a:normAutofit fontScale="92500" lnSpcReduction="20000"/>
          </a:bodyPr>
          <a:lstStyle/>
          <a:p>
            <a:pPr marL="0" indent="0">
              <a:buNone/>
            </a:pPr>
            <a:r>
              <a:rPr lang="en-US" sz="2600" b="1" dirty="0" err="1"/>
              <a:t>Workphone_Working</a:t>
            </a:r>
            <a:r>
              <a:rPr lang="en-US" sz="2600" b="1" dirty="0"/>
              <a:t>: </a:t>
            </a:r>
            <a:r>
              <a:rPr lang="en-US" sz="2600" dirty="0"/>
              <a:t>Was </a:t>
            </a:r>
            <a:r>
              <a:rPr lang="en-US" sz="2600" dirty="0" err="1"/>
              <a:t>workphone</a:t>
            </a:r>
            <a:r>
              <a:rPr lang="en-US" sz="2600" dirty="0"/>
              <a:t> number reachable (1 means Yes and 0 means No),</a:t>
            </a:r>
            <a:r>
              <a:rPr lang="en-US" sz="2600" b="1" dirty="0"/>
              <a:t> </a:t>
            </a:r>
            <a:r>
              <a:rPr lang="en-US" sz="2600" b="1" dirty="0" err="1"/>
              <a:t>Client_Occupation</a:t>
            </a:r>
            <a:r>
              <a:rPr lang="en-US" sz="2600" b="1" dirty="0"/>
              <a:t>: </a:t>
            </a:r>
            <a:r>
              <a:rPr lang="en-US" sz="2600" dirty="0"/>
              <a:t>Client Occupation type., </a:t>
            </a:r>
            <a:r>
              <a:rPr lang="en-US" sz="2600" b="1" dirty="0" err="1"/>
              <a:t>Client_Family_Members</a:t>
            </a:r>
            <a:r>
              <a:rPr lang="en-US" sz="2600" b="1" dirty="0"/>
              <a:t>:</a:t>
            </a:r>
            <a:r>
              <a:rPr lang="en-US" sz="2600" dirty="0"/>
              <a:t> Number of family members does client have., </a:t>
            </a:r>
            <a:r>
              <a:rPr lang="en-US" sz="2600" b="1" dirty="0" err="1"/>
              <a:t>Cleint_City_Rating</a:t>
            </a:r>
            <a:r>
              <a:rPr lang="en-US" sz="2600" b="1" dirty="0"/>
              <a:t>: </a:t>
            </a:r>
            <a:r>
              <a:rPr lang="en-US" sz="2600" dirty="0"/>
              <a:t>Client city rating. 3 denotes best and 2 denotes good and 1 denotes average.</a:t>
            </a:r>
          </a:p>
          <a:p>
            <a:pPr marL="0" indent="0">
              <a:buNone/>
            </a:pPr>
            <a:r>
              <a:rPr lang="en-US" sz="2600" b="1" dirty="0" err="1"/>
              <a:t>Application_Process_Day</a:t>
            </a:r>
            <a:r>
              <a:rPr lang="en-US" sz="2600" b="1" dirty="0"/>
              <a:t>: </a:t>
            </a:r>
            <a:r>
              <a:rPr lang="en-US" sz="2600" dirty="0"/>
              <a:t>Day of the week on which client applied for the loan (0-Sun, 1-Mon,2-Tues, 3-Wed, 4-Thrus,5-Fri, 6-Sat)</a:t>
            </a:r>
          </a:p>
          <a:p>
            <a:pPr marL="0" indent="0">
              <a:buNone/>
            </a:pPr>
            <a:r>
              <a:rPr lang="en-US" sz="2600" b="1" dirty="0" err="1"/>
              <a:t>Application_Process_Hour</a:t>
            </a:r>
            <a:r>
              <a:rPr lang="en-US" sz="2600" b="1" dirty="0"/>
              <a:t>: </a:t>
            </a:r>
            <a:r>
              <a:rPr lang="en-US" sz="2600" dirty="0"/>
              <a:t>hour of the day on which client applied for the loan</a:t>
            </a:r>
          </a:p>
          <a:p>
            <a:pPr marL="0" indent="0">
              <a:buNone/>
            </a:pPr>
            <a:r>
              <a:rPr lang="en-US" sz="2600" b="1" dirty="0" err="1"/>
              <a:t>Client_Permanent_Match_Tag</a:t>
            </a:r>
            <a:r>
              <a:rPr lang="en-US" sz="2600" b="1" dirty="0"/>
              <a:t>: </a:t>
            </a:r>
            <a:r>
              <a:rPr lang="en-US" sz="2600" dirty="0"/>
              <a:t>Indication if client contact address does not match permanent address.</a:t>
            </a:r>
          </a:p>
          <a:p>
            <a:pPr marL="0" indent="0">
              <a:buNone/>
            </a:pPr>
            <a:r>
              <a:rPr lang="en-US" sz="2600" b="1" dirty="0" err="1"/>
              <a:t>Client_Contact_Work_Tag</a:t>
            </a:r>
            <a:r>
              <a:rPr lang="en-US" sz="2600" b="1" dirty="0"/>
              <a:t>: </a:t>
            </a:r>
            <a:r>
              <a:rPr lang="en-US" sz="2600" dirty="0"/>
              <a:t>Indication if client work address does not match contact address.</a:t>
            </a:r>
          </a:p>
          <a:p>
            <a:pPr marL="0" indent="0">
              <a:buNone/>
            </a:pPr>
            <a:r>
              <a:rPr lang="en-US" sz="2600" b="1" dirty="0" err="1"/>
              <a:t>Type_Organization</a:t>
            </a:r>
            <a:r>
              <a:rPr lang="en-US" sz="2600" b="1" dirty="0"/>
              <a:t>: </a:t>
            </a:r>
            <a:r>
              <a:rPr lang="en-US" sz="2600" dirty="0"/>
              <a:t>Type of organization where client works</a:t>
            </a:r>
          </a:p>
          <a:p>
            <a:pPr marL="0" indent="0">
              <a:buNone/>
            </a:pPr>
            <a:r>
              <a:rPr lang="en-US" sz="2600" b="1" dirty="0"/>
              <a:t>Score_Source_1, 2, 3: </a:t>
            </a:r>
            <a:r>
              <a:rPr lang="en-US" sz="2600" dirty="0"/>
              <a:t>Score sourced from other source</a:t>
            </a:r>
            <a:r>
              <a:rPr lang="en-US" sz="2600" b="1" dirty="0"/>
              <a:t>(3)</a:t>
            </a:r>
            <a:r>
              <a:rPr lang="en-US" sz="2600" dirty="0"/>
              <a:t>. This is a </a:t>
            </a:r>
            <a:r>
              <a:rPr lang="en-US" sz="2600" dirty="0" err="1"/>
              <a:t>normalzied</a:t>
            </a:r>
            <a:r>
              <a:rPr lang="en-US" sz="2600" dirty="0"/>
              <a:t> score</a:t>
            </a:r>
          </a:p>
          <a:p>
            <a:endParaRPr lang="en-US" dirty="0"/>
          </a:p>
        </p:txBody>
      </p:sp>
    </p:spTree>
    <p:extLst>
      <p:ext uri="{BB962C8B-B14F-4D97-AF65-F5344CB8AC3E}">
        <p14:creationId xmlns:p14="http://schemas.microsoft.com/office/powerpoint/2010/main" val="2629203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1806</TotalTime>
  <Words>2238</Words>
  <Application>Microsoft Office PowerPoint</Application>
  <PresentationFormat>Widescreen</PresentationFormat>
  <Paragraphs>187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Project Presentation</vt:lpstr>
      <vt:lpstr>Methodology: Case Study -  Non-banking financial institution (NBFI) </vt:lpstr>
      <vt:lpstr>Understanding Business Problem</vt:lpstr>
      <vt:lpstr>Analytic Approach</vt:lpstr>
      <vt:lpstr>Data Requirement and Data Collection</vt:lpstr>
      <vt:lpstr>Data Understanding</vt:lpstr>
      <vt:lpstr>Data Understanding (con’t)</vt:lpstr>
      <vt:lpstr>Data Understanding (con’t)</vt:lpstr>
      <vt:lpstr>Data Understanding (con’t)</vt:lpstr>
      <vt:lpstr>Data Understanding (con’t)</vt:lpstr>
      <vt:lpstr> Exploratory Data Analysis </vt:lpstr>
      <vt:lpstr>Exploratory Data Analysis (con’t)</vt:lpstr>
      <vt:lpstr>Exploratory Data Analysis (con’t)</vt:lpstr>
      <vt:lpstr>Data Cleaning and Data and Preprocessing.</vt:lpstr>
      <vt:lpstr>Data Cleaning and Preprocessing.  (con’t)</vt:lpstr>
      <vt:lpstr>Data Cleaning and Preprocessing.  (con’t)</vt:lpstr>
      <vt:lpstr>Modelling and Evaluation</vt:lpstr>
      <vt:lpstr>Modelling and Evaluation (con’t)</vt:lpstr>
      <vt:lpstr>Modelling and Evaluation (con’t)</vt:lpstr>
      <vt:lpstr>Modelling and Evaluation (con’t)</vt:lpstr>
      <vt:lpstr>Deployment/Implementation</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Prochef</dc:creator>
  <cp:lastModifiedBy>Promise Ibediogwu</cp:lastModifiedBy>
  <cp:revision>66</cp:revision>
  <dcterms:created xsi:type="dcterms:W3CDTF">2020-06-16T10:07:13Z</dcterms:created>
  <dcterms:modified xsi:type="dcterms:W3CDTF">2024-08-03T02:29:31Z</dcterms:modified>
</cp:coreProperties>
</file>