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obster"/>
      <p:regular r:id="rId22"/>
    </p:embeddedFont>
    <p:embeddedFont>
      <p:font typeface="Pacifico"/>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Lobster-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acific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c894e3c2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c894e3c2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c894e3c2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c894e3c2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c894e3c2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c894e3c2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c894e3c2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c894e3c2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c894e3c2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c894e3c2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c894e3c2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c894e3c2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c894e3c2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c894e3c2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c894e3c2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c894e3c2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c894e3c2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c894e3c2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c894e3c2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c894e3c2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c894e3c2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c894e3c2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c894e3c2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c894e3c2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c894e3c2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c894e3c2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c894e3c2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c894e3c2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c894e3c2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c894e3c2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57500"/>
            <a:ext cx="8520600" cy="243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8000">
                <a:solidFill>
                  <a:schemeClr val="accent2"/>
                </a:solidFill>
                <a:latin typeface="Georgia"/>
                <a:ea typeface="Georgia"/>
                <a:cs typeface="Georgia"/>
                <a:sym typeface="Georgia"/>
              </a:rPr>
              <a:t>CAR PRICE PREDICTION</a:t>
            </a:r>
            <a:endParaRPr b="1">
              <a:latin typeface="Georgia"/>
              <a:ea typeface="Georgia"/>
              <a:cs typeface="Georgia"/>
              <a:sym typeface="Georgia"/>
            </a:endParaRPr>
          </a:p>
        </p:txBody>
      </p:sp>
      <p:sp>
        <p:nvSpPr>
          <p:cNvPr id="55" name="Google Shape;55;p13"/>
          <p:cNvSpPr txBox="1"/>
          <p:nvPr>
            <p:ph idx="1" type="subTitle"/>
          </p:nvPr>
        </p:nvSpPr>
        <p:spPr>
          <a:xfrm>
            <a:off x="311700" y="3456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Submitted By:-    Promila Malik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Count Plot</a:t>
            </a:r>
            <a:endParaRPr b="1">
              <a:latin typeface="Georgia"/>
              <a:ea typeface="Georgia"/>
              <a:cs typeface="Georgia"/>
              <a:sym typeface="Georgia"/>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2"/>
          <p:cNvPicPr preferRelativeResize="0"/>
          <p:nvPr/>
        </p:nvPicPr>
        <p:blipFill>
          <a:blip r:embed="rId3">
            <a:alphaModFix/>
          </a:blip>
          <a:stretch>
            <a:fillRect/>
          </a:stretch>
        </p:blipFill>
        <p:spPr>
          <a:xfrm>
            <a:off x="250925" y="1017725"/>
            <a:ext cx="8734425" cy="409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latin typeface="Georgia"/>
                <a:ea typeface="Georgia"/>
                <a:cs typeface="Georgia"/>
                <a:sym typeface="Georgia"/>
              </a:rPr>
              <a:t>DistPlot</a:t>
            </a:r>
            <a:endParaRPr b="1" sz="2720">
              <a:latin typeface="Georgia"/>
              <a:ea typeface="Georgia"/>
              <a:cs typeface="Georgia"/>
              <a:sym typeface="Georgia"/>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3"/>
          <p:cNvPicPr preferRelativeResize="0"/>
          <p:nvPr/>
        </p:nvPicPr>
        <p:blipFill>
          <a:blip r:embed="rId3">
            <a:alphaModFix/>
          </a:blip>
          <a:stretch>
            <a:fillRect/>
          </a:stretch>
        </p:blipFill>
        <p:spPr>
          <a:xfrm>
            <a:off x="333375" y="899526"/>
            <a:ext cx="8477250" cy="355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Price and Manufacturing year</a:t>
            </a:r>
            <a:endParaRPr b="1">
              <a:latin typeface="Georgia"/>
              <a:ea typeface="Georgia"/>
              <a:cs typeface="Georgia"/>
              <a:sym typeface="Georgia"/>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4"/>
          <p:cNvPicPr preferRelativeResize="0"/>
          <p:nvPr/>
        </p:nvPicPr>
        <p:blipFill>
          <a:blip r:embed="rId3">
            <a:alphaModFix/>
          </a:blip>
          <a:stretch>
            <a:fillRect/>
          </a:stretch>
        </p:blipFill>
        <p:spPr>
          <a:xfrm>
            <a:off x="311700" y="1245500"/>
            <a:ext cx="8520600" cy="347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300">
                <a:latin typeface="Georgia"/>
                <a:ea typeface="Georgia"/>
                <a:cs typeface="Georgia"/>
                <a:sym typeface="Georgia"/>
              </a:rPr>
              <a:t>After removing </a:t>
            </a:r>
            <a:r>
              <a:rPr b="1" lang="en" sz="2300">
                <a:highlight>
                  <a:srgbClr val="FFFFFF"/>
                </a:highlight>
                <a:latin typeface="Georgia"/>
                <a:ea typeface="Georgia"/>
                <a:cs typeface="Georgia"/>
                <a:sym typeface="Georgia"/>
              </a:rPr>
              <a:t>Multicollinearity</a:t>
            </a:r>
            <a:endParaRPr b="1" sz="2300">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5"/>
          <p:cNvPicPr preferRelativeResize="0"/>
          <p:nvPr/>
        </p:nvPicPr>
        <p:blipFill>
          <a:blip r:embed="rId3">
            <a:alphaModFix/>
          </a:blip>
          <a:stretch>
            <a:fillRect/>
          </a:stretch>
        </p:blipFill>
        <p:spPr>
          <a:xfrm>
            <a:off x="0" y="1152474"/>
            <a:ext cx="9144001" cy="3534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Georgia"/>
                <a:ea typeface="Georgia"/>
                <a:cs typeface="Georgia"/>
                <a:sym typeface="Georgia"/>
              </a:rPr>
              <a:t>Scatter Plot</a:t>
            </a:r>
            <a:endParaRPr b="1" sz="2820">
              <a:latin typeface="Georgia"/>
              <a:ea typeface="Georgia"/>
              <a:cs typeface="Georgia"/>
              <a:sym typeface="Georgia"/>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6"/>
          <p:cNvPicPr preferRelativeResize="0"/>
          <p:nvPr/>
        </p:nvPicPr>
        <p:blipFill>
          <a:blip r:embed="rId3">
            <a:alphaModFix/>
          </a:blip>
          <a:stretch>
            <a:fillRect/>
          </a:stretch>
        </p:blipFill>
        <p:spPr>
          <a:xfrm>
            <a:off x="403650" y="1222450"/>
            <a:ext cx="8084275" cy="3346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800">
                <a:solidFill>
                  <a:schemeClr val="accent2"/>
                </a:solidFill>
                <a:latin typeface="Georgia"/>
                <a:ea typeface="Georgia"/>
                <a:cs typeface="Georgia"/>
                <a:sym typeface="Georgia"/>
              </a:rPr>
              <a:t>SAVING THE BEST MODEL</a:t>
            </a:r>
            <a:endParaRPr>
              <a:latin typeface="Georgia"/>
              <a:ea typeface="Georgia"/>
              <a:cs typeface="Georgia"/>
              <a:sym typeface="Georgia"/>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20">
                <a:solidFill>
                  <a:schemeClr val="accent2"/>
                </a:solidFill>
                <a:latin typeface="Georgia"/>
                <a:ea typeface="Georgia"/>
                <a:cs typeface="Georgia"/>
                <a:sym typeface="Georgia"/>
              </a:rPr>
              <a:t>CONCLUSION.</a:t>
            </a:r>
            <a:endParaRPr sz="2620">
              <a:latin typeface="Georgia"/>
              <a:ea typeface="Georgia"/>
              <a:cs typeface="Georgia"/>
              <a:sym typeface="Georgia"/>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666666"/>
                </a:solidFill>
                <a:latin typeface="Pacifico"/>
                <a:ea typeface="Pacifico"/>
                <a:cs typeface="Pacifico"/>
                <a:sym typeface="Pacifico"/>
              </a:rPr>
              <a:t>In this project report, we have used machine learning algorithms to predict the prices of used cars. After the completion of this project, we got an insight of how to collect data, pre-processing of the data, analyzing the data, cleaning the data and building a model.</a:t>
            </a:r>
            <a:endParaRPr>
              <a:solidFill>
                <a:srgbClr val="666666"/>
              </a:solidFill>
              <a:latin typeface="Pacifico"/>
              <a:ea typeface="Pacifico"/>
              <a:cs typeface="Pacifico"/>
              <a:sym typeface="Pacifico"/>
            </a:endParaRPr>
          </a:p>
          <a:p>
            <a:pPr indent="0" lvl="0" marL="0" rtl="0" algn="l">
              <a:spcBef>
                <a:spcPts val="0"/>
              </a:spcBef>
              <a:spcAft>
                <a:spcPts val="0"/>
              </a:spcAft>
              <a:buClr>
                <a:schemeClr val="dk1"/>
              </a:buClr>
              <a:buSzPts val="1100"/>
              <a:buFont typeface="Arial"/>
              <a:buNone/>
            </a:pPr>
            <a:r>
              <a:rPr lang="en">
                <a:solidFill>
                  <a:srgbClr val="666666"/>
                </a:solidFill>
                <a:latin typeface="Pacifico"/>
                <a:ea typeface="Pacifico"/>
                <a:cs typeface="Pacifico"/>
                <a:sym typeface="Pacifico"/>
              </a:rPr>
              <a:t>In this study, we have used multiple machine learning models to predict the sale price of the used cars. We have gone through the data analysis by performing feature engineering, finding the relation between features and target through visualizations. And got the important features and we used these features to predict the car price by building ML models.</a:t>
            </a:r>
            <a:endParaRPr>
              <a:solidFill>
                <a:srgbClr val="666666"/>
              </a:solidFill>
              <a:latin typeface="Pacifico"/>
              <a:ea typeface="Pacifico"/>
              <a:cs typeface="Pacifico"/>
              <a:sym typeface="Pacifico"/>
            </a:endParaRPr>
          </a:p>
          <a:p>
            <a:pPr indent="0" lvl="0" marL="0" rtl="0" algn="l">
              <a:spcBef>
                <a:spcPts val="0"/>
              </a:spcBef>
              <a:spcAft>
                <a:spcPts val="0"/>
              </a:spcAft>
              <a:buClr>
                <a:schemeClr val="dk1"/>
              </a:buClr>
              <a:buSzPts val="1100"/>
              <a:buFont typeface="Arial"/>
              <a:buNone/>
            </a:pPr>
            <a:r>
              <a:rPr lang="en">
                <a:solidFill>
                  <a:srgbClr val="666666"/>
                </a:solidFill>
                <a:latin typeface="Pacifico"/>
                <a:ea typeface="Pacifico"/>
                <a:cs typeface="Pacifico"/>
                <a:sym typeface="Pacifico"/>
              </a:rPr>
              <a:t>After training the model we checked CV score to overcome the overfitting issue. Performed hyper parameter tuning on the best model and the best model’s R2 score increased and was giving R2 score as 99.97 %. We have also got good prediction results of car prices.</a:t>
            </a:r>
            <a:endParaRPr>
              <a:solidFill>
                <a:srgbClr val="666666"/>
              </a:solidFill>
              <a:latin typeface="Pacifico"/>
              <a:ea typeface="Pacifico"/>
              <a:cs typeface="Pacifico"/>
              <a:sym typeface="Pacifico"/>
            </a:endParaRPr>
          </a:p>
          <a:p>
            <a:pPr indent="0" lvl="0" marL="0" rtl="0" algn="l">
              <a:spcBef>
                <a:spcPts val="0"/>
              </a:spcBef>
              <a:spcAft>
                <a:spcPts val="1200"/>
              </a:spcAft>
              <a:buNone/>
            </a:pPr>
            <a:r>
              <a:t/>
            </a:r>
            <a:endParaRPr>
              <a:latin typeface="Pacifico"/>
              <a:ea typeface="Pacifico"/>
              <a:cs typeface="Pacifico"/>
              <a:sym typeface="Pacific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3234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488">
                <a:solidFill>
                  <a:srgbClr val="666666"/>
                </a:solidFill>
                <a:latin typeface="Georgia"/>
                <a:ea typeface="Georgia"/>
                <a:cs typeface="Georgia"/>
                <a:sym typeface="Georgia"/>
              </a:rPr>
              <a:t>Steps</a:t>
            </a:r>
            <a:endParaRPr b="1" sz="2488">
              <a:solidFill>
                <a:srgbClr val="666666"/>
              </a:solidFill>
              <a:latin typeface="Georgia"/>
              <a:ea typeface="Georgia"/>
              <a:cs typeface="Georgia"/>
              <a:sym typeface="Georgia"/>
            </a:endParaRPr>
          </a:p>
          <a:p>
            <a:pPr indent="0" lvl="0" marL="0" rtl="0" algn="l">
              <a:lnSpc>
                <a:spcPct val="115000"/>
              </a:lnSpc>
              <a:spcBef>
                <a:spcPts val="0"/>
              </a:spcBef>
              <a:spcAft>
                <a:spcPts val="0"/>
              </a:spcAft>
              <a:buClr>
                <a:schemeClr val="dk1"/>
              </a:buClr>
              <a:buSzPct val="68750"/>
              <a:buFont typeface="Arial"/>
              <a:buNone/>
            </a:pPr>
            <a:r>
              <a:rPr b="1" lang="en" sz="1600">
                <a:solidFill>
                  <a:srgbClr val="666666"/>
                </a:solidFill>
                <a:latin typeface="Lobster"/>
                <a:ea typeface="Lobster"/>
                <a:cs typeface="Lobster"/>
                <a:sym typeface="Lobster"/>
              </a:rPr>
              <a:t>●</a:t>
            </a:r>
            <a:r>
              <a:rPr b="1" lang="en" sz="2233">
                <a:solidFill>
                  <a:srgbClr val="666666"/>
                </a:solidFill>
                <a:latin typeface="Lobster"/>
                <a:ea typeface="Lobster"/>
                <a:cs typeface="Lobster"/>
                <a:sym typeface="Lobster"/>
              </a:rPr>
              <a:t>Overview.</a:t>
            </a:r>
            <a:endParaRPr b="1" sz="2233">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ct val="49253"/>
              <a:buFont typeface="Arial"/>
              <a:buNone/>
            </a:pPr>
            <a:r>
              <a:rPr b="1" lang="en" sz="2233">
                <a:solidFill>
                  <a:srgbClr val="666666"/>
                </a:solidFill>
                <a:latin typeface="Lobster"/>
                <a:ea typeface="Lobster"/>
                <a:cs typeface="Lobster"/>
                <a:sym typeface="Lobster"/>
              </a:rPr>
              <a:t>●Problem Statement.</a:t>
            </a:r>
            <a:endParaRPr b="1" sz="2233">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ct val="49253"/>
              <a:buFont typeface="Arial"/>
              <a:buNone/>
            </a:pPr>
            <a:r>
              <a:rPr b="1" lang="en" sz="2233">
                <a:solidFill>
                  <a:srgbClr val="666666"/>
                </a:solidFill>
                <a:latin typeface="Lobster"/>
                <a:ea typeface="Lobster"/>
                <a:cs typeface="Lobster"/>
                <a:sym typeface="Lobster"/>
              </a:rPr>
              <a:t>●Problem Understanding.</a:t>
            </a:r>
            <a:endParaRPr b="1" sz="2233">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ct val="49253"/>
              <a:buFont typeface="Arial"/>
              <a:buNone/>
            </a:pPr>
            <a:r>
              <a:rPr b="1" lang="en" sz="2233">
                <a:solidFill>
                  <a:srgbClr val="666666"/>
                </a:solidFill>
                <a:latin typeface="Lobster"/>
                <a:ea typeface="Lobster"/>
                <a:cs typeface="Lobster"/>
                <a:sym typeface="Lobster"/>
              </a:rPr>
              <a:t>●What is Used Car Price Prediction?</a:t>
            </a:r>
            <a:endParaRPr b="1" sz="2233">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ct val="49253"/>
              <a:buFont typeface="Arial"/>
              <a:buNone/>
            </a:pPr>
            <a:r>
              <a:rPr b="1" lang="en" sz="2233">
                <a:solidFill>
                  <a:srgbClr val="666666"/>
                </a:solidFill>
                <a:latin typeface="Lobster"/>
                <a:ea typeface="Lobster"/>
                <a:cs typeface="Lobster"/>
                <a:sym typeface="Lobster"/>
              </a:rPr>
              <a:t>●Importance of Used Car price prediction.</a:t>
            </a:r>
            <a:endParaRPr b="1" sz="2233">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ct val="49253"/>
              <a:buFont typeface="Arial"/>
              <a:buNone/>
            </a:pPr>
            <a:r>
              <a:rPr b="1" lang="en" sz="2233">
                <a:solidFill>
                  <a:srgbClr val="666666"/>
                </a:solidFill>
                <a:latin typeface="Lobster"/>
                <a:ea typeface="Lobster"/>
                <a:cs typeface="Lobster"/>
                <a:sym typeface="Lobster"/>
              </a:rPr>
              <a:t>●Exploratory data analysis.</a:t>
            </a:r>
            <a:endParaRPr b="1" sz="2233">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ct val="49253"/>
              <a:buFont typeface="Arial"/>
              <a:buNone/>
            </a:pPr>
            <a:r>
              <a:rPr b="1" lang="en" sz="2233">
                <a:solidFill>
                  <a:srgbClr val="666666"/>
                </a:solidFill>
                <a:latin typeface="Lobster"/>
                <a:ea typeface="Lobster"/>
                <a:cs typeface="Lobster"/>
                <a:sym typeface="Lobster"/>
              </a:rPr>
              <a:t>●Visualizations.</a:t>
            </a:r>
            <a:endParaRPr b="1" sz="2233">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ct val="49253"/>
              <a:buFont typeface="Arial"/>
              <a:buNone/>
            </a:pPr>
            <a:r>
              <a:rPr b="1" lang="en" sz="2233">
                <a:solidFill>
                  <a:srgbClr val="666666"/>
                </a:solidFill>
                <a:latin typeface="Lobster"/>
                <a:ea typeface="Lobster"/>
                <a:cs typeface="Lobster"/>
                <a:sym typeface="Lobster"/>
              </a:rPr>
              <a:t>●Model Building.</a:t>
            </a:r>
            <a:endParaRPr b="1" sz="2233">
              <a:solidFill>
                <a:srgbClr val="666666"/>
              </a:solidFill>
              <a:latin typeface="Lobster"/>
              <a:ea typeface="Lobster"/>
              <a:cs typeface="Lobster"/>
              <a:sym typeface="Lobste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92425" y="3679025"/>
            <a:ext cx="8520600" cy="1259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8750"/>
              <a:buFont typeface="Arial"/>
              <a:buNone/>
            </a:pPr>
            <a:r>
              <a:rPr lang="en" sz="1600">
                <a:solidFill>
                  <a:srgbClr val="666666"/>
                </a:solidFill>
              </a:rPr>
              <a:t>●</a:t>
            </a:r>
            <a:r>
              <a:rPr b="1" lang="en" sz="2000">
                <a:solidFill>
                  <a:srgbClr val="666666"/>
                </a:solidFill>
                <a:latin typeface="Lobster"/>
                <a:ea typeface="Lobster"/>
                <a:cs typeface="Lobster"/>
                <a:sym typeface="Lobster"/>
              </a:rPr>
              <a:t>Hyper Parameter Tuning.</a:t>
            </a:r>
            <a:endParaRPr b="1" sz="2000">
              <a:solidFill>
                <a:srgbClr val="666666"/>
              </a:solidFill>
              <a:latin typeface="Lobster"/>
              <a:ea typeface="Lobster"/>
              <a:cs typeface="Lobster"/>
              <a:sym typeface="Lobster"/>
            </a:endParaRPr>
          </a:p>
          <a:p>
            <a:pPr indent="0" lvl="0" marL="0" rtl="0" algn="l">
              <a:spcBef>
                <a:spcPts val="0"/>
              </a:spcBef>
              <a:spcAft>
                <a:spcPts val="0"/>
              </a:spcAft>
              <a:buClr>
                <a:schemeClr val="dk1"/>
              </a:buClr>
              <a:buSzPct val="55000"/>
              <a:buFont typeface="Arial"/>
              <a:buNone/>
            </a:pPr>
            <a:r>
              <a:rPr b="1" lang="en" sz="2000">
                <a:solidFill>
                  <a:srgbClr val="666666"/>
                </a:solidFill>
                <a:latin typeface="Lobster"/>
                <a:ea typeface="Lobster"/>
                <a:cs typeface="Lobster"/>
                <a:sym typeface="Lobster"/>
              </a:rPr>
              <a:t>●Saving the model and predictions from best saved model.</a:t>
            </a:r>
            <a:endParaRPr b="1" sz="2000">
              <a:solidFill>
                <a:srgbClr val="666666"/>
              </a:solidFill>
              <a:latin typeface="Lobster"/>
              <a:ea typeface="Lobster"/>
              <a:cs typeface="Lobster"/>
              <a:sym typeface="Lobster"/>
            </a:endParaRPr>
          </a:p>
          <a:p>
            <a:pPr indent="0" lvl="0" marL="0" rtl="0" algn="l">
              <a:spcBef>
                <a:spcPts val="0"/>
              </a:spcBef>
              <a:spcAft>
                <a:spcPts val="0"/>
              </a:spcAft>
              <a:buClr>
                <a:schemeClr val="dk1"/>
              </a:buClr>
              <a:buSzPct val="55000"/>
              <a:buFont typeface="Arial"/>
              <a:buNone/>
            </a:pPr>
            <a:r>
              <a:rPr b="1" lang="en" sz="2000">
                <a:solidFill>
                  <a:srgbClr val="666666"/>
                </a:solidFill>
                <a:latin typeface="Lobster"/>
                <a:ea typeface="Lobster"/>
                <a:cs typeface="Lobster"/>
                <a:sym typeface="Lobster"/>
              </a:rPr>
              <a:t>●Conclusion.</a:t>
            </a:r>
            <a:endParaRPr b="1" sz="2000">
              <a:solidFill>
                <a:srgbClr val="666666"/>
              </a:solidFill>
              <a:latin typeface="Lobster"/>
              <a:ea typeface="Lobster"/>
              <a:cs typeface="Lobster"/>
              <a:sym typeface="Lobster"/>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What we analyse</a:t>
            </a:r>
            <a:endParaRPr b="1">
              <a:latin typeface="Georgia"/>
              <a:ea typeface="Georgia"/>
              <a:cs typeface="Georgia"/>
              <a:sym typeface="Georgia"/>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666666"/>
                </a:solidFill>
              </a:rPr>
              <a:t>●</a:t>
            </a:r>
            <a:r>
              <a:rPr b="1" lang="en" sz="2000">
                <a:solidFill>
                  <a:srgbClr val="666666"/>
                </a:solidFill>
                <a:latin typeface="Lobster"/>
                <a:ea typeface="Lobster"/>
                <a:cs typeface="Lobster"/>
                <a:sym typeface="Lobster"/>
              </a:rPr>
              <a:t>How to analyze the dataset of Used Car Price Prediction.</a:t>
            </a:r>
            <a:endParaRPr b="1" sz="2000">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ts val="1100"/>
              <a:buFont typeface="Arial"/>
              <a:buNone/>
            </a:pPr>
            <a:r>
              <a:rPr b="1" lang="en" sz="2000">
                <a:solidFill>
                  <a:srgbClr val="666666"/>
                </a:solidFill>
                <a:latin typeface="Lobster"/>
                <a:ea typeface="Lobster"/>
                <a:cs typeface="Lobster"/>
                <a:sym typeface="Lobster"/>
              </a:rPr>
              <a:t>●What are the EDA steps in cleaning the dataset.</a:t>
            </a:r>
            <a:endParaRPr b="1" sz="2000">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ts val="1100"/>
              <a:buFont typeface="Arial"/>
              <a:buNone/>
            </a:pPr>
            <a:r>
              <a:rPr b="1" lang="en" sz="2000">
                <a:solidFill>
                  <a:srgbClr val="666666"/>
                </a:solidFill>
                <a:latin typeface="Lobster"/>
                <a:ea typeface="Lobster"/>
                <a:cs typeface="Lobster"/>
                <a:sym typeface="Lobster"/>
              </a:rPr>
              <a:t>●Overall analysis on the problem.</a:t>
            </a:r>
            <a:endParaRPr b="1" sz="2000">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ts val="1100"/>
              <a:buFont typeface="Arial"/>
              <a:buNone/>
            </a:pPr>
            <a:r>
              <a:rPr b="1" lang="en" sz="2000">
                <a:solidFill>
                  <a:srgbClr val="666666"/>
                </a:solidFill>
                <a:latin typeface="Lobster"/>
                <a:ea typeface="Lobster"/>
                <a:cs typeface="Lobster"/>
                <a:sym typeface="Lobster"/>
              </a:rPr>
              <a:t>●Model building from the dataset.</a:t>
            </a:r>
            <a:endParaRPr b="1" sz="2000">
              <a:solidFill>
                <a:srgbClr val="666666"/>
              </a:solidFill>
              <a:latin typeface="Lobster"/>
              <a:ea typeface="Lobster"/>
              <a:cs typeface="Lobster"/>
              <a:sym typeface="Lobster"/>
            </a:endParaRPr>
          </a:p>
          <a:p>
            <a:pPr indent="0" lvl="0" marL="0" rtl="0" algn="l">
              <a:lnSpc>
                <a:spcPct val="115000"/>
              </a:lnSpc>
              <a:spcBef>
                <a:spcPts val="0"/>
              </a:spcBef>
              <a:spcAft>
                <a:spcPts val="0"/>
              </a:spcAft>
              <a:buClr>
                <a:schemeClr val="dk1"/>
              </a:buClr>
              <a:buSzPts val="1100"/>
              <a:buFont typeface="Arial"/>
              <a:buNone/>
            </a:pPr>
            <a:r>
              <a:rPr b="1" lang="en" sz="2000">
                <a:solidFill>
                  <a:srgbClr val="666666"/>
                </a:solidFill>
                <a:latin typeface="Lobster"/>
                <a:ea typeface="Lobster"/>
                <a:cs typeface="Lobster"/>
                <a:sym typeface="Lobster"/>
              </a:rPr>
              <a:t>●Predicting Used Car Price for saved best mo</a:t>
            </a:r>
            <a:r>
              <a:rPr lang="en" sz="1600">
                <a:solidFill>
                  <a:srgbClr val="666666"/>
                </a:solidFill>
              </a:rPr>
              <a:t>del.</a:t>
            </a:r>
            <a:endParaRPr sz="1600">
              <a:solidFill>
                <a:srgbClr val="666666"/>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chemeClr val="accent2"/>
                </a:solidFill>
                <a:latin typeface="Georgia"/>
                <a:ea typeface="Georgia"/>
                <a:cs typeface="Georgia"/>
                <a:sym typeface="Georgia"/>
              </a:rPr>
              <a:t>PROBLEM STATEMENT</a:t>
            </a:r>
            <a:endParaRPr b="1">
              <a:latin typeface="Georgia"/>
              <a:ea typeface="Georgia"/>
              <a:cs typeface="Georgia"/>
              <a:sym typeface="Georgia"/>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ts val="275"/>
              <a:buFont typeface="Arial"/>
              <a:buNone/>
            </a:pPr>
            <a:r>
              <a:rPr lang="en" sz="8241">
                <a:solidFill>
                  <a:schemeClr val="dk1"/>
                </a:solidFill>
                <a:latin typeface="Pacifico"/>
                <a:ea typeface="Pacifico"/>
                <a:cs typeface="Pacifico"/>
                <a:sym typeface="Pacifico"/>
              </a:rPr>
              <a:t>					</a:t>
            </a:r>
            <a:endParaRPr sz="8241">
              <a:solidFill>
                <a:schemeClr val="dk1"/>
              </a:solidFill>
              <a:latin typeface="Pacifico"/>
              <a:ea typeface="Pacifico"/>
              <a:cs typeface="Pacifico"/>
              <a:sym typeface="Pacifico"/>
            </a:endParaRPr>
          </a:p>
          <a:p>
            <a:pPr indent="0" lvl="0" marL="0" rtl="0" algn="l">
              <a:spcBef>
                <a:spcPts val="1200"/>
              </a:spcBef>
              <a:spcAft>
                <a:spcPts val="0"/>
              </a:spcAft>
              <a:buClr>
                <a:schemeClr val="dk1"/>
              </a:buClr>
              <a:buSzPts val="275"/>
              <a:buFont typeface="Arial"/>
              <a:buNone/>
            </a:pPr>
            <a:r>
              <a:rPr lang="en" sz="8241">
                <a:solidFill>
                  <a:schemeClr val="dk1"/>
                </a:solidFill>
                <a:latin typeface="Pacifico"/>
                <a:ea typeface="Pacifico"/>
                <a:cs typeface="Pacifico"/>
                <a:sym typeface="Pacifico"/>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endParaRPr sz="8241">
              <a:solidFill>
                <a:schemeClr val="dk1"/>
              </a:solidFill>
              <a:latin typeface="Pacifico"/>
              <a:ea typeface="Pacifico"/>
              <a:cs typeface="Pacifico"/>
              <a:sym typeface="Pacifico"/>
            </a:endParaRPr>
          </a:p>
          <a:p>
            <a:pPr indent="0" lvl="0" marL="0" rtl="0" algn="l">
              <a:spcBef>
                <a:spcPts val="120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990"/>
              <a:buFont typeface="Arial"/>
              <a:buNone/>
            </a:pPr>
            <a:r>
              <a:rPr b="1" lang="en" sz="2740">
                <a:latin typeface="Georgia"/>
                <a:ea typeface="Georgia"/>
                <a:cs typeface="Georgia"/>
                <a:sym typeface="Georgia"/>
              </a:rPr>
              <a:t>Model Building Phase</a:t>
            </a:r>
            <a:endParaRPr b="1" sz="3820">
              <a:latin typeface="Georgia"/>
              <a:ea typeface="Georgia"/>
              <a:cs typeface="Georgia"/>
              <a:sym typeface="Georgia"/>
            </a:endParaRPr>
          </a:p>
        </p:txBody>
      </p:sp>
      <p:sp>
        <p:nvSpPr>
          <p:cNvPr id="79" name="Google Shape;79;p17"/>
          <p:cNvSpPr txBox="1"/>
          <p:nvPr>
            <p:ph idx="1" type="body"/>
          </p:nvPr>
        </p:nvSpPr>
        <p:spPr>
          <a:xfrm>
            <a:off x="311700" y="899525"/>
            <a:ext cx="8520600" cy="4105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8000">
                <a:solidFill>
                  <a:schemeClr val="dk1"/>
                </a:solidFill>
                <a:latin typeface="Pacifico"/>
                <a:ea typeface="Pacifico"/>
                <a:cs typeface="Pacifico"/>
                <a:sym typeface="Pacifico"/>
              </a:rPr>
              <a:t>After collecting the data, you need to build a machine learning model. Before model building do all data pre-processing steps. Try different models with different hyper parameters and select the best model.</a:t>
            </a:r>
            <a:endParaRPr sz="8000">
              <a:solidFill>
                <a:schemeClr val="dk1"/>
              </a:solidFill>
              <a:latin typeface="Pacifico"/>
              <a:ea typeface="Pacifico"/>
              <a:cs typeface="Pacifico"/>
              <a:sym typeface="Pacifico"/>
            </a:endParaRPr>
          </a:p>
          <a:p>
            <a:pPr indent="0" lvl="0" marL="0" rtl="0" algn="l">
              <a:spcBef>
                <a:spcPts val="0"/>
              </a:spcBef>
              <a:spcAft>
                <a:spcPts val="0"/>
              </a:spcAft>
              <a:buNone/>
            </a:pPr>
            <a:r>
              <a:rPr lang="en" sz="8000">
                <a:solidFill>
                  <a:schemeClr val="dk1"/>
                </a:solidFill>
                <a:latin typeface="Pacifico"/>
                <a:ea typeface="Pacifico"/>
                <a:cs typeface="Pacifico"/>
                <a:sym typeface="Pacifico"/>
              </a:rPr>
              <a:t>Follow the complete life cycle of data science. Include all the steps like.</a:t>
            </a:r>
            <a:endParaRPr sz="8000">
              <a:solidFill>
                <a:schemeClr val="dk1"/>
              </a:solidFill>
              <a:latin typeface="Pacifico"/>
              <a:ea typeface="Pacifico"/>
              <a:cs typeface="Pacifico"/>
              <a:sym typeface="Pacifico"/>
            </a:endParaRPr>
          </a:p>
          <a:p>
            <a:pPr indent="0" lvl="0" marL="0" rtl="0" algn="l">
              <a:spcBef>
                <a:spcPts val="1200"/>
              </a:spcBef>
              <a:spcAft>
                <a:spcPts val="0"/>
              </a:spcAft>
              <a:buNone/>
            </a:pPr>
            <a:r>
              <a:rPr lang="en" sz="8000">
                <a:solidFill>
                  <a:schemeClr val="dk1"/>
                </a:solidFill>
                <a:latin typeface="Pacifico"/>
                <a:ea typeface="Pacifico"/>
                <a:cs typeface="Pacifico"/>
                <a:sym typeface="Pacifico"/>
              </a:rPr>
              <a:t>DataCleaning</a:t>
            </a:r>
            <a:endParaRPr sz="8000">
              <a:solidFill>
                <a:schemeClr val="dk1"/>
              </a:solidFill>
              <a:latin typeface="Pacifico"/>
              <a:ea typeface="Pacifico"/>
              <a:cs typeface="Pacifico"/>
              <a:sym typeface="Pacifico"/>
            </a:endParaRPr>
          </a:p>
          <a:p>
            <a:pPr indent="0" lvl="0" marL="0" rtl="0" algn="l">
              <a:spcBef>
                <a:spcPts val="1200"/>
              </a:spcBef>
              <a:spcAft>
                <a:spcPts val="0"/>
              </a:spcAft>
              <a:buNone/>
            </a:pPr>
            <a:r>
              <a:rPr lang="en" sz="8000">
                <a:solidFill>
                  <a:schemeClr val="dk1"/>
                </a:solidFill>
                <a:latin typeface="Pacifico"/>
                <a:ea typeface="Pacifico"/>
                <a:cs typeface="Pacifico"/>
                <a:sym typeface="Pacifico"/>
              </a:rPr>
              <a:t>ExploratoryDataAnalysis</a:t>
            </a:r>
            <a:endParaRPr sz="8000">
              <a:solidFill>
                <a:schemeClr val="dk1"/>
              </a:solidFill>
              <a:latin typeface="Pacifico"/>
              <a:ea typeface="Pacifico"/>
              <a:cs typeface="Pacifico"/>
              <a:sym typeface="Pacifico"/>
            </a:endParaRPr>
          </a:p>
          <a:p>
            <a:pPr indent="0" lvl="0" marL="0" rtl="0" algn="l">
              <a:spcBef>
                <a:spcPts val="1200"/>
              </a:spcBef>
              <a:spcAft>
                <a:spcPts val="0"/>
              </a:spcAft>
              <a:buNone/>
            </a:pPr>
            <a:r>
              <a:rPr lang="en" sz="8000">
                <a:solidFill>
                  <a:schemeClr val="dk1"/>
                </a:solidFill>
                <a:latin typeface="Pacifico"/>
                <a:ea typeface="Pacifico"/>
                <a:cs typeface="Pacifico"/>
                <a:sym typeface="Pacifico"/>
              </a:rPr>
              <a:t>DataPre-processing</a:t>
            </a:r>
            <a:endParaRPr sz="8000">
              <a:solidFill>
                <a:schemeClr val="dk1"/>
              </a:solidFill>
              <a:latin typeface="Pacifico"/>
              <a:ea typeface="Pacifico"/>
              <a:cs typeface="Pacifico"/>
              <a:sym typeface="Pacifico"/>
            </a:endParaRPr>
          </a:p>
          <a:p>
            <a:pPr indent="0" lvl="0" marL="0" rtl="0" algn="l">
              <a:spcBef>
                <a:spcPts val="1200"/>
              </a:spcBef>
              <a:spcAft>
                <a:spcPts val="0"/>
              </a:spcAft>
              <a:buNone/>
            </a:pPr>
            <a:r>
              <a:rPr lang="en" sz="8000">
                <a:solidFill>
                  <a:schemeClr val="dk1"/>
                </a:solidFill>
                <a:latin typeface="Pacifico"/>
                <a:ea typeface="Pacifico"/>
                <a:cs typeface="Pacifico"/>
                <a:sym typeface="Pacifico"/>
              </a:rPr>
              <a:t>ModelBuilding</a:t>
            </a:r>
            <a:endParaRPr sz="8000">
              <a:solidFill>
                <a:schemeClr val="dk1"/>
              </a:solidFill>
              <a:latin typeface="Pacifico"/>
              <a:ea typeface="Pacifico"/>
              <a:cs typeface="Pacifico"/>
              <a:sym typeface="Pacifico"/>
            </a:endParaRPr>
          </a:p>
          <a:p>
            <a:pPr indent="0" lvl="0" marL="0" rtl="0" algn="l">
              <a:spcBef>
                <a:spcPts val="1200"/>
              </a:spcBef>
              <a:spcAft>
                <a:spcPts val="0"/>
              </a:spcAft>
              <a:buNone/>
            </a:pPr>
            <a:r>
              <a:rPr lang="en" sz="8000">
                <a:solidFill>
                  <a:schemeClr val="dk1"/>
                </a:solidFill>
                <a:latin typeface="Pacifico"/>
                <a:ea typeface="Pacifico"/>
                <a:cs typeface="Pacifico"/>
                <a:sym typeface="Pacifico"/>
              </a:rPr>
              <a:t>ModelEvaluation</a:t>
            </a:r>
            <a:endParaRPr sz="8000">
              <a:solidFill>
                <a:schemeClr val="dk1"/>
              </a:solidFill>
              <a:latin typeface="Pacifico"/>
              <a:ea typeface="Pacifico"/>
              <a:cs typeface="Pacifico"/>
              <a:sym typeface="Pacifico"/>
            </a:endParaRPr>
          </a:p>
          <a:p>
            <a:pPr indent="0" lvl="0" marL="0" rtl="0" algn="l">
              <a:spcBef>
                <a:spcPts val="1200"/>
              </a:spcBef>
              <a:spcAft>
                <a:spcPts val="0"/>
              </a:spcAft>
              <a:buNone/>
            </a:pPr>
            <a:r>
              <a:rPr lang="en" sz="8000">
                <a:solidFill>
                  <a:schemeClr val="dk1"/>
                </a:solidFill>
                <a:latin typeface="Pacifico"/>
                <a:ea typeface="Pacifico"/>
                <a:cs typeface="Pacifico"/>
                <a:sym typeface="Pacifico"/>
              </a:rPr>
              <a:t>Selectingthebestmodel </a:t>
            </a:r>
            <a:br>
              <a:rPr lang="en" sz="8000">
                <a:solidFill>
                  <a:schemeClr val="dk1"/>
                </a:solidFill>
                <a:latin typeface="Pacifico"/>
                <a:ea typeface="Pacifico"/>
                <a:cs typeface="Pacifico"/>
                <a:sym typeface="Pacifico"/>
              </a:rPr>
            </a:br>
            <a:r>
              <a:rPr lang="en" sz="8000">
                <a:solidFill>
                  <a:schemeClr val="dk1"/>
                </a:solidFill>
                <a:latin typeface="Pacifico"/>
                <a:ea typeface="Pacifico"/>
                <a:cs typeface="Pacifico"/>
                <a:sym typeface="Pacifico"/>
              </a:rPr>
              <a:t> 	</a:t>
            </a:r>
            <a:r>
              <a:rPr lang="en" sz="1200">
                <a:solidFill>
                  <a:schemeClr val="dk1"/>
                </a:solidFill>
              </a:rPr>
              <a:t>					</a:t>
            </a:r>
            <a:endParaRPr sz="12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EDA</a:t>
            </a:r>
            <a:endParaRPr b="1">
              <a:latin typeface="Georgia"/>
              <a:ea typeface="Georgia"/>
              <a:cs typeface="Georgia"/>
              <a:sym typeface="Georgia"/>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n" sz="1600">
                <a:solidFill>
                  <a:srgbClr val="666666"/>
                </a:solidFill>
              </a:rPr>
              <a:t>●</a:t>
            </a:r>
            <a:r>
              <a:rPr lang="en" sz="2000">
                <a:solidFill>
                  <a:srgbClr val="666666"/>
                </a:solidFill>
                <a:latin typeface="Pacifico"/>
                <a:ea typeface="Pacifico"/>
                <a:cs typeface="Pacifico"/>
                <a:sym typeface="Pacifico"/>
              </a:rPr>
              <a:t>First step of the project, was scraping all the required information from cardekho.com website.</a:t>
            </a:r>
            <a:endParaRPr sz="2000">
              <a:solidFill>
                <a:srgbClr val="666666"/>
              </a:solidFill>
              <a:latin typeface="Pacifico"/>
              <a:ea typeface="Pacifico"/>
              <a:cs typeface="Pacifico"/>
              <a:sym typeface="Pacifico"/>
            </a:endParaRPr>
          </a:p>
          <a:p>
            <a:pPr indent="0" lvl="0" marL="0" rtl="0" algn="l">
              <a:lnSpc>
                <a:spcPct val="115000"/>
              </a:lnSpc>
              <a:spcBef>
                <a:spcPts val="0"/>
              </a:spcBef>
              <a:spcAft>
                <a:spcPts val="0"/>
              </a:spcAft>
              <a:buClr>
                <a:schemeClr val="dk1"/>
              </a:buClr>
              <a:buSzPts val="1100"/>
              <a:buFont typeface="Arial"/>
              <a:buNone/>
            </a:pPr>
            <a:r>
              <a:rPr lang="en" sz="2000">
                <a:solidFill>
                  <a:srgbClr val="666666"/>
                </a:solidFill>
                <a:latin typeface="Pacifico"/>
                <a:ea typeface="Pacifico"/>
                <a:cs typeface="Pacifico"/>
                <a:sym typeface="Pacifico"/>
              </a:rPr>
              <a:t>●I got </a:t>
            </a:r>
            <a:r>
              <a:rPr lang="en" sz="2000">
                <a:solidFill>
                  <a:schemeClr val="dk1"/>
                </a:solidFill>
                <a:highlight>
                  <a:srgbClr val="FFFFFF"/>
                </a:highlight>
                <a:latin typeface="Pacifico"/>
                <a:ea typeface="Pacifico"/>
                <a:cs typeface="Pacifico"/>
                <a:sym typeface="Pacifico"/>
              </a:rPr>
              <a:t>9961 </a:t>
            </a:r>
            <a:r>
              <a:rPr lang="en" sz="2000">
                <a:solidFill>
                  <a:srgbClr val="666666"/>
                </a:solidFill>
                <a:latin typeface="Pacifico"/>
                <a:ea typeface="Pacifico"/>
                <a:cs typeface="Pacifico"/>
                <a:sym typeface="Pacifico"/>
              </a:rPr>
              <a:t>rows &amp; 11 columns after scraping the data. This data was saved in an excel file &amp; a csv file.</a:t>
            </a:r>
            <a:endParaRPr sz="2000">
              <a:solidFill>
                <a:srgbClr val="666666"/>
              </a:solidFill>
              <a:latin typeface="Pacifico"/>
              <a:ea typeface="Pacifico"/>
              <a:cs typeface="Pacifico"/>
              <a:sym typeface="Pacifico"/>
            </a:endParaRPr>
          </a:p>
          <a:p>
            <a:pPr indent="0" lvl="0" marL="0" rtl="0" algn="l">
              <a:lnSpc>
                <a:spcPct val="115000"/>
              </a:lnSpc>
              <a:spcBef>
                <a:spcPts val="0"/>
              </a:spcBef>
              <a:spcAft>
                <a:spcPts val="0"/>
              </a:spcAft>
              <a:buClr>
                <a:schemeClr val="dk1"/>
              </a:buClr>
              <a:buSzPts val="1100"/>
              <a:buFont typeface="Arial"/>
              <a:buNone/>
            </a:pPr>
            <a:r>
              <a:rPr lang="en" sz="2000">
                <a:solidFill>
                  <a:srgbClr val="666666"/>
                </a:solidFill>
                <a:latin typeface="Pacifico"/>
                <a:ea typeface="Pacifico"/>
                <a:cs typeface="Pacifico"/>
                <a:sym typeface="Pacifico"/>
              </a:rPr>
              <a:t>●I have imported required libraries and I have imported the dataset which was in csv format.</a:t>
            </a:r>
            <a:endParaRPr sz="2000">
              <a:solidFill>
                <a:srgbClr val="666666"/>
              </a:solidFill>
              <a:latin typeface="Pacifico"/>
              <a:ea typeface="Pacifico"/>
              <a:cs typeface="Pacifico"/>
              <a:sym typeface="Pacifico"/>
            </a:endParaRPr>
          </a:p>
          <a:p>
            <a:pPr indent="0" lvl="0" marL="0" rtl="0" algn="l">
              <a:lnSpc>
                <a:spcPct val="115000"/>
              </a:lnSpc>
              <a:spcBef>
                <a:spcPts val="0"/>
              </a:spcBef>
              <a:spcAft>
                <a:spcPts val="0"/>
              </a:spcAft>
              <a:buClr>
                <a:schemeClr val="dk1"/>
              </a:buClr>
              <a:buSzPts val="1100"/>
              <a:buFont typeface="Arial"/>
              <a:buNone/>
            </a:pPr>
            <a:r>
              <a:rPr lang="en" sz="2000">
                <a:solidFill>
                  <a:srgbClr val="666666"/>
                </a:solidFill>
                <a:latin typeface="Pacifico"/>
                <a:ea typeface="Pacifico"/>
                <a:cs typeface="Pacifico"/>
                <a:sym typeface="Pacifico"/>
              </a:rPr>
              <a:t>●Then I did all the  statistical analysis like checking shape, data types, nunique, value counts, info etc.</a:t>
            </a:r>
            <a:endParaRPr sz="2000">
              <a:solidFill>
                <a:srgbClr val="666666"/>
              </a:solidFill>
              <a:latin typeface="Pacifico"/>
              <a:ea typeface="Pacifico"/>
              <a:cs typeface="Pacifico"/>
              <a:sym typeface="Pacifico"/>
            </a:endParaRPr>
          </a:p>
          <a:p>
            <a:pPr indent="0" lvl="0" marL="0" rtl="0" algn="l">
              <a:lnSpc>
                <a:spcPct val="115000"/>
              </a:lnSpc>
              <a:spcBef>
                <a:spcPts val="0"/>
              </a:spcBef>
              <a:spcAft>
                <a:spcPts val="0"/>
              </a:spcAft>
              <a:buClr>
                <a:schemeClr val="dk1"/>
              </a:buClr>
              <a:buSzPts val="1100"/>
              <a:buFont typeface="Arial"/>
              <a:buNone/>
            </a:pPr>
            <a:r>
              <a:rPr lang="en" sz="2000">
                <a:solidFill>
                  <a:srgbClr val="666666"/>
                </a:solidFill>
                <a:latin typeface="Pacifico"/>
                <a:ea typeface="Pacifico"/>
                <a:cs typeface="Pacifico"/>
                <a:sym typeface="Pacifico"/>
              </a:rPr>
              <a:t>●While checking the data type, I found all the columns to be of object data type. Even our Target column : Price was of object data type. </a:t>
            </a:r>
            <a:endParaRPr sz="2000">
              <a:solidFill>
                <a:srgbClr val="666666"/>
              </a:solidFill>
              <a:latin typeface="Pacifico"/>
              <a:ea typeface="Pacifico"/>
              <a:cs typeface="Pacifico"/>
              <a:sym typeface="Pacifico"/>
            </a:endParaRPr>
          </a:p>
          <a:p>
            <a:pPr indent="0" lvl="0" marL="0" rtl="0" algn="l">
              <a:spcBef>
                <a:spcPts val="0"/>
              </a:spcBef>
              <a:spcAft>
                <a:spcPts val="1200"/>
              </a:spcAft>
              <a:buNone/>
            </a:pPr>
            <a:r>
              <a:t/>
            </a:r>
            <a:endParaRPr sz="2000">
              <a:latin typeface="Pacifico"/>
              <a:ea typeface="Pacifico"/>
              <a:cs typeface="Pacifico"/>
              <a:sym typeface="Pacific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Continue……..</a:t>
            </a:r>
            <a:endParaRPr b="1">
              <a:latin typeface="Georgia"/>
              <a:ea typeface="Georgia"/>
              <a:cs typeface="Georgia"/>
              <a:sym typeface="Georgia"/>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n" sz="1600">
                <a:solidFill>
                  <a:srgbClr val="666666"/>
                </a:solidFill>
              </a:rPr>
              <a:t>●</a:t>
            </a:r>
            <a:r>
              <a:rPr lang="en" sz="2000">
                <a:solidFill>
                  <a:srgbClr val="666666"/>
                </a:solidFill>
                <a:latin typeface="Pacifico"/>
                <a:ea typeface="Pacifico"/>
                <a:cs typeface="Pacifico"/>
                <a:sym typeface="Pacifico"/>
              </a:rPr>
              <a:t>I then check the data types once again to see the changes in data types.</a:t>
            </a:r>
            <a:endParaRPr sz="2000">
              <a:solidFill>
                <a:srgbClr val="666666"/>
              </a:solidFill>
              <a:latin typeface="Pacifico"/>
              <a:ea typeface="Pacifico"/>
              <a:cs typeface="Pacifico"/>
              <a:sym typeface="Pacifico"/>
            </a:endParaRPr>
          </a:p>
          <a:p>
            <a:pPr indent="0" lvl="0" marL="0" rtl="0" algn="l">
              <a:lnSpc>
                <a:spcPct val="115000"/>
              </a:lnSpc>
              <a:spcBef>
                <a:spcPts val="0"/>
              </a:spcBef>
              <a:spcAft>
                <a:spcPts val="0"/>
              </a:spcAft>
              <a:buClr>
                <a:schemeClr val="dk1"/>
              </a:buClr>
              <a:buSzPts val="1100"/>
              <a:buFont typeface="Arial"/>
              <a:buNone/>
            </a:pPr>
            <a:r>
              <a:rPr lang="en" sz="2000">
                <a:solidFill>
                  <a:srgbClr val="666666"/>
                </a:solidFill>
                <a:latin typeface="Pacifico"/>
                <a:ea typeface="Pacifico"/>
                <a:cs typeface="Pacifico"/>
                <a:sym typeface="Pacifico"/>
              </a:rPr>
              <a:t>●I then, checked for null values present in the columns. I found no null values in any columns in the dataset.</a:t>
            </a:r>
            <a:endParaRPr sz="2000">
              <a:solidFill>
                <a:srgbClr val="666666"/>
              </a:solidFill>
              <a:latin typeface="Pacifico"/>
              <a:ea typeface="Pacifico"/>
              <a:cs typeface="Pacifico"/>
              <a:sym typeface="Pacifico"/>
            </a:endParaRPr>
          </a:p>
          <a:p>
            <a:pPr indent="0" lvl="0" marL="0" rtl="0" algn="l">
              <a:lnSpc>
                <a:spcPct val="115000"/>
              </a:lnSpc>
              <a:spcBef>
                <a:spcPts val="0"/>
              </a:spcBef>
              <a:spcAft>
                <a:spcPts val="0"/>
              </a:spcAft>
              <a:buClr>
                <a:schemeClr val="dk1"/>
              </a:buClr>
              <a:buSzPts val="1100"/>
              <a:buFont typeface="Arial"/>
              <a:buNone/>
            </a:pPr>
            <a:r>
              <a:rPr lang="en" sz="2000">
                <a:solidFill>
                  <a:srgbClr val="666666"/>
                </a:solidFill>
                <a:latin typeface="Pacifico"/>
                <a:ea typeface="Pacifico"/>
                <a:cs typeface="Pacifico"/>
                <a:sym typeface="Pacifico"/>
              </a:rPr>
              <a:t>●Then I checked the the statistical features of our dataset using the describe command.</a:t>
            </a:r>
            <a:endParaRPr sz="2000">
              <a:solidFill>
                <a:srgbClr val="666666"/>
              </a:solidFill>
              <a:latin typeface="Pacifico"/>
              <a:ea typeface="Pacifico"/>
              <a:cs typeface="Pacifico"/>
              <a:sym typeface="Pacifico"/>
            </a:endParaRPr>
          </a:p>
          <a:p>
            <a:pPr indent="0" lvl="0" marL="0" rtl="0" algn="l">
              <a:lnSpc>
                <a:spcPct val="115000"/>
              </a:lnSpc>
              <a:spcBef>
                <a:spcPts val="0"/>
              </a:spcBef>
              <a:spcAft>
                <a:spcPts val="0"/>
              </a:spcAft>
              <a:buClr>
                <a:schemeClr val="dk1"/>
              </a:buClr>
              <a:buSzPts val="1100"/>
              <a:buFont typeface="Arial"/>
              <a:buNone/>
            </a:pPr>
            <a:r>
              <a:rPr lang="en" sz="2000">
                <a:solidFill>
                  <a:srgbClr val="666666"/>
                </a:solidFill>
                <a:latin typeface="Pacifico"/>
                <a:ea typeface="Pacifico"/>
                <a:cs typeface="Pacifico"/>
                <a:sym typeface="Pacifico"/>
              </a:rPr>
              <a:t>●Finally, I checked if there were any empty values present in our data set. No empty values were present in the dataset.</a:t>
            </a:r>
            <a:endParaRPr sz="2000">
              <a:solidFill>
                <a:srgbClr val="666666"/>
              </a:solidFill>
              <a:latin typeface="Pacifico"/>
              <a:ea typeface="Pacifico"/>
              <a:cs typeface="Pacifico"/>
              <a:sym typeface="Pacifico"/>
            </a:endParaRPr>
          </a:p>
          <a:p>
            <a:pPr indent="0" lvl="0" marL="0" rtl="0" algn="l">
              <a:lnSpc>
                <a:spcPct val="115000"/>
              </a:lnSpc>
              <a:spcBef>
                <a:spcPts val="0"/>
              </a:spcBef>
              <a:spcAft>
                <a:spcPts val="0"/>
              </a:spcAft>
              <a:buClr>
                <a:schemeClr val="dk1"/>
              </a:buClr>
              <a:buSzPts val="1100"/>
              <a:buFont typeface="Arial"/>
              <a:buNone/>
            </a:pPr>
            <a:r>
              <a:rPr lang="en" sz="1600">
                <a:solidFill>
                  <a:srgbClr val="666666"/>
                </a:solidFill>
              </a:rPr>
              <a:t>●</a:t>
            </a:r>
            <a:r>
              <a:rPr lang="en" sz="2000">
                <a:solidFill>
                  <a:srgbClr val="666666"/>
                </a:solidFill>
                <a:latin typeface="Pacifico"/>
                <a:ea typeface="Pacifico"/>
                <a:cs typeface="Pacifico"/>
                <a:sym typeface="Pacifico"/>
              </a:rPr>
              <a:t>Next, I proceeded to do some data visualization using various Visualization techniques.</a:t>
            </a:r>
            <a:endParaRPr sz="2000">
              <a:solidFill>
                <a:srgbClr val="666666"/>
              </a:solidFill>
              <a:latin typeface="Pacifico"/>
              <a:ea typeface="Pacifico"/>
              <a:cs typeface="Pacifico"/>
              <a:sym typeface="Pacifico"/>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420">
                <a:solidFill>
                  <a:schemeClr val="accent2"/>
                </a:solidFill>
                <a:latin typeface="Georgia"/>
                <a:ea typeface="Georgia"/>
                <a:cs typeface="Georgia"/>
                <a:sym typeface="Georgia"/>
              </a:rPr>
              <a:t>VISUALIZATIONS</a:t>
            </a:r>
            <a:endParaRPr sz="1620">
              <a:latin typeface="Georgia"/>
              <a:ea typeface="Georgia"/>
              <a:cs typeface="Georgia"/>
              <a:sym typeface="Georgia"/>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latin typeface="Pacifico"/>
                <a:ea typeface="Pacifico"/>
                <a:cs typeface="Pacifico"/>
                <a:sym typeface="Pacifico"/>
              </a:rPr>
              <a:t>Count Plot</a:t>
            </a:r>
            <a:endParaRPr sz="2100">
              <a:latin typeface="Pacifico"/>
              <a:ea typeface="Pacifico"/>
              <a:cs typeface="Pacifico"/>
              <a:sym typeface="Pacifico"/>
            </a:endParaRPr>
          </a:p>
        </p:txBody>
      </p:sp>
      <p:pic>
        <p:nvPicPr>
          <p:cNvPr id="98" name="Google Shape;98;p20"/>
          <p:cNvPicPr preferRelativeResize="0"/>
          <p:nvPr/>
        </p:nvPicPr>
        <p:blipFill>
          <a:blip r:embed="rId3">
            <a:alphaModFix/>
          </a:blip>
          <a:stretch>
            <a:fillRect/>
          </a:stretch>
        </p:blipFill>
        <p:spPr>
          <a:xfrm>
            <a:off x="2306500" y="1309700"/>
            <a:ext cx="6135300" cy="315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latin typeface="Georgia"/>
                <a:ea typeface="Georgia"/>
                <a:cs typeface="Georgia"/>
                <a:sym typeface="Georgia"/>
              </a:rPr>
              <a:t>Heat Map</a:t>
            </a:r>
            <a:endParaRPr b="1" sz="2920">
              <a:latin typeface="Georgia"/>
              <a:ea typeface="Georgia"/>
              <a:cs typeface="Georgia"/>
              <a:sym typeface="Georgia"/>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1"/>
          <p:cNvPicPr preferRelativeResize="0"/>
          <p:nvPr/>
        </p:nvPicPr>
        <p:blipFill>
          <a:blip r:embed="rId3">
            <a:alphaModFix/>
          </a:blip>
          <a:stretch>
            <a:fillRect/>
          </a:stretch>
        </p:blipFill>
        <p:spPr>
          <a:xfrm>
            <a:off x="369025" y="1152475"/>
            <a:ext cx="6527400"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