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a5d9fdd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a5d9fdd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a5d9fdd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a5d9fdd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a5d9fdd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a5d9fdd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ea5d9fdd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ea5d9fdd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a5d9fd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a5d9fd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a5d9fdd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a5d9fdd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a5d9fdd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ea5d9fdd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a5d9fdd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a5d9fdd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a5d9fdd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a5d9fdd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a5d9fdd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ea5d9fdd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a5d9fdd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ea5d9fd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a5d9fdd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a5d9fdd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     Flight Price Prediction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Promila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460950" y="665861"/>
            <a:ext cx="8222100" cy="4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461975"/>
            <a:ext cx="82221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598100" y="694777"/>
            <a:ext cx="8222100" cy="9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MACHINE LEARNING ALGORITHM</a:t>
            </a:r>
            <a:endParaRPr sz="3100"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598100" y="1613693"/>
            <a:ext cx="82221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To develop the model for the flight price prediction, many conventional machine learning algorithms are evaluated. They are as follows: Linear regression, ExtraTreesRegressor, RandomForestRegressor, RandomizedSearchCV, GradientBoostingRegressor. All these models are implemented in the scikit learn. To evaluate the performance of this model, certain parameters are considered. They are as follows: R-squared value, Mean Absolute Error (MAE) and Mean Squared Error (MSE).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Model</a:t>
            </a:r>
            <a:endParaRPr/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598100" y="2715964"/>
            <a:ext cx="8222100" cy="18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pickle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open a file, where you ant to store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= open('flight_rf.pkl', 'wb')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dump information to that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pickle.dump(reg_rf, file)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Thank You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 flipH="1" rot="10800000">
            <a:off x="598100" y="3148782"/>
            <a:ext cx="8222100" cy="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460950" y="1405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               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2196350"/>
            <a:ext cx="82221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1. Data Cleaning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2. Exploratory Data Analysis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3. Data Pre-processing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4. Model Building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5.Model Evalua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tion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6. Selecting the best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519650" y="856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             Data Cleaning 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598100" y="1695171"/>
            <a:ext cx="8222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1.Airline ticket can be bought up to 1 year advance Price Changes from day to day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2.Construct and train a general classifier so that it can distinguish between expensive and cheap tickets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3.Determine which factor have the greatest impact on price by analyzing the trained classifier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598100" y="649952"/>
            <a:ext cx="82221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EDA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98100" y="1781874"/>
            <a:ext cx="82221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•Lots of Fields: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•“Buy Date :  when was this price current?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•“Fly Date : when does the flight leave?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•Price and currency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•Cabin class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•Booking class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•The “Airline” :  the airline selling the ticket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526672"/>
            <a:ext cx="8222100" cy="43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5" y="526675"/>
            <a:ext cx="8222099" cy="4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598100" y="358595"/>
            <a:ext cx="8222100" cy="45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024"/>
            <a:ext cx="9144000" cy="44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519650" y="369801"/>
            <a:ext cx="82221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Detecting Multicollinea</a:t>
            </a:r>
            <a:r>
              <a:rPr b="1" lang="en" sz="2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rity with VIF</a:t>
            </a:r>
            <a:endParaRPr b="1" sz="2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598100" y="986176"/>
            <a:ext cx="82221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                                     feature        VIF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0                                 Total_Stops   6.140181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                                 Journey_day   3.412960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2                               Journey_month  13.545735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3                                    Dep_hour   5.589636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4                                     Dep_min   2.713153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5                                Arrival_hour   4.834557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6                                 Arrival_min   3.324426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7                              Duration_hours   6.192459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8                               Duration_mins   3.855595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9                           Airline_Air India   4.402039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10                              Airline_GoAir   1.359039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11                             Airline_IndiGo   4.141121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12                        Airline_Jet Airways   8.071890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13               Airline_Jet Airways Business   1.008757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14                  Airline_Multiple carriers   3.070824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15  Airline_Multiple carriers Premium economy   1.020174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16                           Airline_SpiceJet   2.246288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17                             Airline_Trujet   1.001439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18                            Airline_Vistara   1.866831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19            Airline_Vistara Premium economy   1.003476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In [104]:</a:t>
            </a:r>
            <a:endParaRPr sz="110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460950" y="878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Model Building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598100" y="1669695"/>
            <a:ext cx="82221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673775"/>
            <a:ext cx="8176100" cy="31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460950" y="78450"/>
            <a:ext cx="8222100" cy="4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b="1"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RandomForestRegressor</a:t>
            </a:r>
            <a:endParaRPr sz="1245">
              <a:solidFill>
                <a:schemeClr val="accent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reg_rf </a:t>
            </a:r>
            <a:r>
              <a:rPr b="1"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RandomForestRegressor()</a:t>
            </a:r>
            <a:endParaRPr sz="1245">
              <a:solidFill>
                <a:schemeClr val="accent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reg_rf.fit(X_train, y_train)</a:t>
            </a:r>
            <a:endParaRPr sz="1245">
              <a:solidFill>
                <a:schemeClr val="accent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Courier New"/>
                <a:ea typeface="Courier New"/>
                <a:cs typeface="Courier New"/>
                <a:sym typeface="Courier New"/>
              </a:rPr>
              <a:t>Out[104]:</a:t>
            </a:r>
            <a:endParaRPr sz="124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Arial"/>
                <a:ea typeface="Arial"/>
                <a:cs typeface="Arial"/>
                <a:sym typeface="Arial"/>
              </a:rPr>
              <a:t>RandomForestRegressor()</a:t>
            </a:r>
            <a:endParaRPr sz="1245"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Courier New"/>
                <a:ea typeface="Courier New"/>
                <a:cs typeface="Courier New"/>
                <a:sym typeface="Courier New"/>
              </a:rPr>
              <a:t>In [105]:</a:t>
            </a:r>
            <a:endParaRPr sz="124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y_pred </a:t>
            </a:r>
            <a:r>
              <a:rPr b="1"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reg_rf.predict(X_test)</a:t>
            </a:r>
            <a:endParaRPr sz="1245">
              <a:solidFill>
                <a:schemeClr val="accent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reg_rf.score(X_train, y_train)</a:t>
            </a:r>
            <a:endParaRPr sz="1245">
              <a:solidFill>
                <a:schemeClr val="accent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Courier New"/>
                <a:ea typeface="Courier New"/>
                <a:cs typeface="Courier New"/>
                <a:sym typeface="Courier New"/>
              </a:rPr>
              <a:t>Out[105]:</a:t>
            </a:r>
            <a:endParaRPr sz="124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Arial"/>
                <a:ea typeface="Arial"/>
                <a:cs typeface="Arial"/>
                <a:sym typeface="Arial"/>
              </a:rPr>
              <a:t>0.9528337535311826</a:t>
            </a:r>
            <a:endParaRPr sz="1245"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Courier New"/>
                <a:ea typeface="Courier New"/>
                <a:cs typeface="Courier New"/>
                <a:sym typeface="Courier New"/>
              </a:rPr>
              <a:t>In [106]:</a:t>
            </a:r>
            <a:endParaRPr sz="124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solidFill>
                  <a:schemeClr val="accent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reg_rf.score(X_test, y_test)</a:t>
            </a:r>
            <a:endParaRPr sz="1245">
              <a:solidFill>
                <a:schemeClr val="accent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Courier New"/>
                <a:ea typeface="Courier New"/>
                <a:cs typeface="Courier New"/>
                <a:sym typeface="Courier New"/>
              </a:rPr>
              <a:t>Out[106]:</a:t>
            </a:r>
            <a:endParaRPr sz="124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5">
                <a:latin typeface="Arial"/>
                <a:ea typeface="Arial"/>
                <a:cs typeface="Arial"/>
                <a:sym typeface="Arial"/>
              </a:rPr>
              <a:t>0.7795030057803674</a:t>
            </a:r>
            <a:endParaRPr sz="124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