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layfair Display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22" Type="http://schemas.openxmlformats.org/officeDocument/2006/relationships/font" Target="fonts/PlayfairDisplay-boldItalic.fntdata"/><Relationship Id="rId21" Type="http://schemas.openxmlformats.org/officeDocument/2006/relationships/font" Target="fonts/PlayfairDisplay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938d0129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938d0129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938d0129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938d0129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938d0129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938d0129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938d0129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938d0129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938d0129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938d0129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938d0129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938d0129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938d0129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938d0129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938d0129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938d0129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938d0129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938d0129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938d0129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938d0129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938d0129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938d0129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938d0129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938d0129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britannica.com/technology/computer" TargetMode="External"/><Relationship Id="rId4" Type="http://schemas.openxmlformats.org/officeDocument/2006/relationships/hyperlink" Target="https://www.britannica.com/technology/telecommunications-network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invespcro.com/blog/customer-acquisition-retention/" TargetMode="External"/><Relationship Id="rId4" Type="http://schemas.openxmlformats.org/officeDocument/2006/relationships/hyperlink" Target="https://econsultancy.com/15-fascinating-insights-from-econsultancy-s-2014-reports/" TargetMode="External"/><Relationship Id="rId5" Type="http://schemas.openxmlformats.org/officeDocument/2006/relationships/hyperlink" Target="https://hbr.org/2014/10/the-value-of-keeping-the-right-customer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                                          Introduction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311700" y="1234075"/>
            <a:ext cx="8520600" cy="151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0"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Machine Learning (ML) by looking at the definition, we can say that it is a field of computer science. The telecommunications sector has become one of the main industries in developed countries.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highlight>
                  <a:schemeClr val="accent1"/>
                </a:highlight>
              </a:rPr>
              <a:t>                                </a:t>
            </a:r>
            <a:r>
              <a:rPr lang="en" sz="2400">
                <a:solidFill>
                  <a:schemeClr val="lt1"/>
                </a:solidFill>
                <a:highlight>
                  <a:schemeClr val="accent1"/>
                </a:highlight>
              </a:rPr>
              <a:t>    PCA(</a:t>
            </a:r>
            <a:r>
              <a:rPr lang="en" sz="2400">
                <a:solidFill>
                  <a:schemeClr val="lt1"/>
                </a:solidFill>
                <a:highlight>
                  <a:schemeClr val="accent1"/>
                </a:highlight>
              </a:rPr>
              <a:t>Principal component Analysis)</a:t>
            </a:r>
            <a:endParaRPr sz="2400">
              <a:solidFill>
                <a:schemeClr val="lt1"/>
              </a:solidFill>
              <a:highlight>
                <a:schemeClr val="accent1"/>
              </a:highlight>
            </a:endParaRPr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5436"/>
            <a:ext cx="9143999" cy="4732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350">
                <a:highlight>
                  <a:srgbClr val="FFFFFF"/>
                </a:highlight>
              </a:rPr>
              <a:t>                                       </a:t>
            </a:r>
            <a:r>
              <a:rPr lang="en" sz="2350">
                <a:highlight>
                  <a:srgbClr val="FFFFFF"/>
                </a:highlight>
              </a:rPr>
              <a:t>Cross Validation Score</a:t>
            </a:r>
            <a:endParaRPr sz="4300"/>
          </a:p>
        </p:txBody>
      </p:sp>
      <p:sp>
        <p:nvSpPr>
          <p:cNvPr id="122" name="Google Shape;122;p23"/>
          <p:cNvSpPr txBox="1"/>
          <p:nvPr/>
        </p:nvSpPr>
        <p:spPr>
          <a:xfrm>
            <a:off x="506350" y="1225900"/>
            <a:ext cx="69201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Accuracy 1.0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----------------------------------------------------------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Mean of Cross Validation Score 0.9926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----------------------------------------------------------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Confusion Matrix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[[26  0  0  0  0  0  0  0]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 [ 0 22  0  0  0  0  0  0]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 [ 0  0  4  0  0  0  0  0]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 [ 0  0  0  4  0  0  0  0]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 [ 0  0  0  0  5  0  0  0]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 [ 0  0  0  0  0  7  0  0]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 [ 0  0  0  0  0  0 11  0]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 [ 0  0  0  0  0  0  0  2]]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                           Classification Report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8" name="Google Shape;128;p24"/>
          <p:cNvSpPr txBox="1"/>
          <p:nvPr/>
        </p:nvSpPr>
        <p:spPr>
          <a:xfrm>
            <a:off x="621850" y="1017725"/>
            <a:ext cx="7328700" cy="26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Classification Report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              precision    recall  f1-score   support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           0       1.00      1.00      1.00        26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           1       1.00      1.00      1.00        22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           2       1.00      1.00      1.00         4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           3       1.00      1.00      1.00         4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           4       1.00      1.00      1.00         5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           5       1.00      1.00      1.00         7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           6       1.00      1.00      1.00        11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           7       1.00      1.00      1.00         2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    accuracy                           1.00        81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   macro avg       1.00      1.00      1.00        81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weighted avg       1.00      1.00      1.00        81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b="1" lang="en" sz="166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                                 </a:t>
            </a:r>
            <a:r>
              <a:rPr b="1" lang="en" sz="256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CONCLUSION</a:t>
            </a:r>
            <a:endParaRPr b="1" sz="256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b="1" lang="en" sz="166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82% of Companies Agree That Customer Retention Is Cheaper Than Acquisition</a:t>
            </a:r>
            <a:endParaRPr sz="165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909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5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Retention and acquisition are two of the essential strategies for generating sales.</a:t>
            </a:r>
            <a:endParaRPr sz="165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909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5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Although most companies agree that it would be cheaper to retain existing customers, many of them are still focused on acquisition rather than retention.</a:t>
            </a:r>
            <a:endParaRPr sz="165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909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5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Econsultancy carried out a Cross-Channel Marketing Study for two years.</a:t>
            </a:r>
            <a:endParaRPr sz="165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909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5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Although there was a decrease in the number of companies that focussed on the acquisition, it remained the dominant strategy for most companies.</a:t>
            </a:r>
            <a:endParaRPr sz="165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                                     </a:t>
            </a:r>
            <a:r>
              <a:rPr lang="en">
                <a:highlight>
                  <a:schemeClr val="lt1"/>
                </a:highlight>
              </a:rPr>
              <a:t>Problem Statement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•Customer retention means that the company is having the ability to turn the customers into buying the products from their company without switching to any other company.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•If the customer is one of the daily customers of the company, the companies tend to provide them with discounts and special offers.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                                      EDA STEPS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Identification of data types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Identification of variables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Uni -Variate and Bi-Variate Analysis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Handling the missing values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Treat the outliers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                                         E-Commerce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98525"/>
            <a:ext cx="8520600" cy="23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E-</a:t>
            </a:r>
            <a:r>
              <a:rPr lang="en" sz="21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commerce</a:t>
            </a:r>
            <a:r>
              <a:rPr lang="en" sz="21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 in full electronic commerce, maintaining relationships and conducting business transactions that include selling information, services, and goods by means of </a:t>
            </a:r>
            <a:r>
              <a:rPr lang="en" sz="2150">
                <a:highlight>
                  <a:schemeClr val="lt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computer</a:t>
            </a:r>
            <a:r>
              <a:rPr lang="en" sz="21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150">
                <a:highlight>
                  <a:schemeClr val="lt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telecommunications networks</a:t>
            </a:r>
            <a:r>
              <a:rPr lang="en" sz="21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2600"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ct val="60736"/>
              <a:buFont typeface="Arial"/>
              <a:buNone/>
            </a:pPr>
            <a:r>
              <a:rPr lang="en" sz="1811">
                <a:solidFill>
                  <a:srgbClr val="565A5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                        </a:t>
            </a:r>
            <a:r>
              <a:rPr lang="en" sz="2255">
                <a:solidFill>
                  <a:srgbClr val="565A5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Why is Customer Retention Important to Every Brand?</a:t>
            </a:r>
            <a:endParaRPr sz="2255">
              <a:solidFill>
                <a:srgbClr val="565A5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65A5E"/>
                </a:solidFill>
                <a:highlight>
                  <a:srgbClr val="F6F6F6"/>
                </a:highlight>
                <a:latin typeface="Arial"/>
                <a:ea typeface="Arial"/>
                <a:cs typeface="Arial"/>
                <a:sym typeface="Arial"/>
              </a:rPr>
              <a:t>Historically speaking, companies have often undervalued customer retention’s importance, instead concentrating on customer acquisition in an effort to demonstrate growth to their stakeholders. Research has shown that 44% of companies make acquisition the priority, while only </a:t>
            </a:r>
            <a:r>
              <a:rPr lang="en" sz="1500">
                <a:highlight>
                  <a:srgbClr val="F6F6F6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18%</a:t>
            </a:r>
            <a:r>
              <a:rPr lang="en" sz="1500">
                <a:highlight>
                  <a:srgbClr val="F6F6F6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solidFill>
                  <a:srgbClr val="565A5E"/>
                </a:solidFill>
                <a:highlight>
                  <a:srgbClr val="F6F6F6"/>
                </a:highlight>
                <a:latin typeface="Arial"/>
                <a:ea typeface="Arial"/>
                <a:cs typeface="Arial"/>
                <a:sym typeface="Arial"/>
              </a:rPr>
              <a:t>focus on retention.</a:t>
            </a:r>
            <a:endParaRPr sz="1500">
              <a:solidFill>
                <a:srgbClr val="565A5E"/>
              </a:solidFill>
              <a:highlight>
                <a:srgbClr val="F6F6F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65A5E"/>
                </a:solidFill>
                <a:highlight>
                  <a:srgbClr val="F6F6F6"/>
                </a:highlight>
                <a:latin typeface="Arial"/>
                <a:ea typeface="Arial"/>
                <a:cs typeface="Arial"/>
                <a:sym typeface="Arial"/>
              </a:rPr>
              <a:t>It’s also typically less expensive to retain customers than to attract them. In surveys, </a:t>
            </a:r>
            <a:r>
              <a:rPr lang="en" sz="1500">
                <a:highlight>
                  <a:srgbClr val="F6F6F6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82%</a:t>
            </a:r>
            <a:r>
              <a:rPr lang="en" sz="1500">
                <a:solidFill>
                  <a:srgbClr val="565A5E"/>
                </a:solidFill>
                <a:highlight>
                  <a:srgbClr val="F6F6F6"/>
                </a:highlight>
                <a:latin typeface="Arial"/>
                <a:ea typeface="Arial"/>
                <a:cs typeface="Arial"/>
                <a:sym typeface="Arial"/>
              </a:rPr>
              <a:t> of companies agreed that retention is far cheaper than acquisition. In fact, according to the </a:t>
            </a:r>
            <a:r>
              <a:rPr lang="en" sz="1500">
                <a:highlight>
                  <a:srgbClr val="F6F6F6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Harvard Business Review</a:t>
            </a:r>
            <a:r>
              <a:rPr lang="en" sz="1500">
                <a:solidFill>
                  <a:srgbClr val="565A5E"/>
                </a:solidFill>
                <a:highlight>
                  <a:srgbClr val="F6F6F6"/>
                </a:highlight>
                <a:latin typeface="Arial"/>
                <a:ea typeface="Arial"/>
                <a:cs typeface="Arial"/>
                <a:sym typeface="Arial"/>
              </a:rPr>
              <a:t>, it can be anywhere from 5x to 25x more expensive to acquire a new customer than to keep an existing one.</a:t>
            </a:r>
            <a:endParaRPr sz="1500">
              <a:solidFill>
                <a:srgbClr val="565A5E"/>
              </a:solidFill>
              <a:highlight>
                <a:srgbClr val="F6F6F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565A5E"/>
              </a:solidFill>
              <a:highlight>
                <a:srgbClr val="F6F6F6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ct val="64705"/>
              <a:buFont typeface="Arial"/>
              <a:buNone/>
            </a:pPr>
            <a:r>
              <a:rPr lang="en" sz="1700">
                <a:solidFill>
                  <a:srgbClr val="565A5E"/>
                </a:solidFill>
                <a:highlight>
                  <a:srgbClr val="F6F6F6"/>
                </a:highlight>
                <a:latin typeface="Arial"/>
                <a:ea typeface="Arial"/>
                <a:cs typeface="Arial"/>
                <a:sym typeface="Arial"/>
              </a:rPr>
              <a:t>                                      </a:t>
            </a:r>
            <a:r>
              <a:rPr lang="en" sz="2144">
                <a:solidFill>
                  <a:srgbClr val="565A5E"/>
                </a:solidFill>
                <a:highlight>
                  <a:srgbClr val="F6F6F6"/>
                </a:highlight>
                <a:latin typeface="Arial"/>
                <a:ea typeface="Arial"/>
                <a:cs typeface="Arial"/>
                <a:sym typeface="Arial"/>
              </a:rPr>
              <a:t>Measuring Customer Retention Strategy</a:t>
            </a:r>
            <a:endParaRPr sz="2144">
              <a:solidFill>
                <a:srgbClr val="565A5E"/>
              </a:solidFill>
              <a:highlight>
                <a:srgbClr val="F6F6F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80000"/>
              </a:lnSpc>
              <a:spcBef>
                <a:spcPts val="1100"/>
              </a:spcBef>
              <a:spcAft>
                <a:spcPts val="0"/>
              </a:spcAft>
              <a:buClr>
                <a:srgbClr val="565A5E"/>
              </a:buClr>
              <a:buSzPts val="1500"/>
              <a:buFont typeface="Arial"/>
              <a:buChar char="●"/>
            </a:pPr>
            <a:r>
              <a:rPr lang="en" sz="1400">
                <a:solidFill>
                  <a:srgbClr val="565A5E"/>
                </a:solidFill>
                <a:highlight>
                  <a:srgbClr val="F6F6F6"/>
                </a:highlight>
                <a:latin typeface="Arial"/>
                <a:ea typeface="Arial"/>
                <a:cs typeface="Arial"/>
                <a:sym typeface="Arial"/>
              </a:rPr>
              <a:t>Churn Rate: The churn rate will help visualize the percentage of customers who have stopped interacting with your business.</a:t>
            </a:r>
            <a:endParaRPr sz="1400">
              <a:solidFill>
                <a:srgbClr val="565A5E"/>
              </a:solidFill>
              <a:highlight>
                <a:srgbClr val="F6F6F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565A5E"/>
              </a:buClr>
              <a:buSzPts val="1500"/>
              <a:buFont typeface="Arial"/>
              <a:buChar char="●"/>
            </a:pPr>
            <a:r>
              <a:rPr lang="en" sz="1400">
                <a:solidFill>
                  <a:srgbClr val="565A5E"/>
                </a:solidFill>
                <a:highlight>
                  <a:srgbClr val="F6F6F6"/>
                </a:highlight>
                <a:latin typeface="Arial"/>
                <a:ea typeface="Arial"/>
                <a:cs typeface="Arial"/>
                <a:sym typeface="Arial"/>
              </a:rPr>
              <a:t>Customer Retention Rate: The customer retention rate will provide a glimpse into how many loyal customers you have provided business to over a set time period.</a:t>
            </a:r>
            <a:endParaRPr sz="1400">
              <a:solidFill>
                <a:srgbClr val="565A5E"/>
              </a:solidFill>
              <a:highlight>
                <a:srgbClr val="F6F6F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565A5E"/>
              </a:buClr>
              <a:buSzPts val="1500"/>
              <a:buFont typeface="Arial"/>
              <a:buChar char="●"/>
            </a:pPr>
            <a:r>
              <a:rPr lang="en" sz="1400">
                <a:solidFill>
                  <a:srgbClr val="565A5E"/>
                </a:solidFill>
                <a:highlight>
                  <a:srgbClr val="F6F6F6"/>
                </a:highlight>
                <a:latin typeface="Arial"/>
                <a:ea typeface="Arial"/>
                <a:cs typeface="Arial"/>
                <a:sym typeface="Arial"/>
              </a:rPr>
              <a:t>Existing Customer Revenue Growth Rate: This metric will measure the revenue generated from your customer success, retention, and loyalty efforts.</a:t>
            </a:r>
            <a:endParaRPr sz="1400">
              <a:solidFill>
                <a:srgbClr val="565A5E"/>
              </a:solidFill>
              <a:highlight>
                <a:srgbClr val="F6F6F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565A5E"/>
              </a:buClr>
              <a:buSzPts val="1500"/>
              <a:buFont typeface="Arial"/>
              <a:buChar char="●"/>
            </a:pPr>
            <a:r>
              <a:rPr lang="en" sz="1400">
                <a:solidFill>
                  <a:srgbClr val="565A5E"/>
                </a:solidFill>
                <a:highlight>
                  <a:srgbClr val="F6F6F6"/>
                </a:highlight>
                <a:latin typeface="Arial"/>
                <a:ea typeface="Arial"/>
                <a:cs typeface="Arial"/>
                <a:sym typeface="Arial"/>
              </a:rPr>
              <a:t>Customer Lifetime Value: Use this metric to measure the amount of revenue generated by a single customer.</a:t>
            </a:r>
            <a:endParaRPr sz="1400">
              <a:solidFill>
                <a:srgbClr val="565A5E"/>
              </a:solidFill>
              <a:highlight>
                <a:srgbClr val="F6F6F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8520600" cy="46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190500" marR="1905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56410"/>
              <a:buFont typeface="Arial"/>
              <a:buNone/>
            </a:pPr>
            <a:r>
              <a:rPr b="1" lang="en" sz="19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lang="en" sz="2394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Plot graph of feature importances for better visualization</a:t>
            </a:r>
            <a:endParaRPr b="1" sz="2394">
              <a:solidFill>
                <a:srgbClr val="1A466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67990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