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layfair Display"/>
      <p:regular r:id="rId19"/>
      <p:bold r:id="rId20"/>
      <p:italic r:id="rId21"/>
      <p:boldItalic r:id="rId22"/>
    </p:embeddedFont>
    <p:embeddedFont>
      <p:font typeface="Source Code Pro"/>
      <p:regular r:id="rId23"/>
      <p:bold r:id="rId24"/>
      <p:italic r:id="rId25"/>
      <p:boldItalic r:id="rId26"/>
    </p:embeddedFont>
    <p:embeddedFont>
      <p:font typeface="Oswal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fntdata"/><Relationship Id="rId22" Type="http://schemas.openxmlformats.org/officeDocument/2006/relationships/font" Target="fonts/PlayfairDisplay-boldItalic.fntdata"/><Relationship Id="rId21" Type="http://schemas.openxmlformats.org/officeDocument/2006/relationships/font" Target="fonts/PlayfairDisplay-italic.fntdata"/><Relationship Id="rId24" Type="http://schemas.openxmlformats.org/officeDocument/2006/relationships/font" Target="fonts/SourceCodePro-bold.fntdata"/><Relationship Id="rId23" Type="http://schemas.openxmlformats.org/officeDocument/2006/relationships/font" Target="fonts/SourceCode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boldItalic.fntdata"/><Relationship Id="rId25" Type="http://schemas.openxmlformats.org/officeDocument/2006/relationships/font" Target="fonts/SourceCodePro-italic.fntdata"/><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fairDi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502aa00d72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502aa00d7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502aa00d72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502aa00d72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502aa00d72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502aa00d72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502aa00d72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502aa00d72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502aa00d72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502aa00d72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502aa00d7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502aa00d7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502aa00d7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502aa00d7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502aa00d7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502aa00d7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502aa00d7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502aa00d7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502aa00d7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502aa00d7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502aa00d7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502aa00d7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502aa00d72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502aa00d72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400">
                <a:solidFill>
                  <a:srgbClr val="262626"/>
                </a:solidFill>
                <a:latin typeface="Times New Roman"/>
                <a:ea typeface="Times New Roman"/>
                <a:cs typeface="Times New Roman"/>
                <a:sym typeface="Times New Roman"/>
              </a:rPr>
              <a:t>MALIGNANT COMMENTS CLASSIFIER PROJECT</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b="0" lang="en" sz="3600">
                <a:latin typeface="Arial"/>
                <a:ea typeface="Arial"/>
                <a:cs typeface="Arial"/>
                <a:sym typeface="Arial"/>
              </a:rPr>
              <a:t>Submitted by:  </a:t>
            </a:r>
            <a:endParaRPr b="0" sz="3600">
              <a:latin typeface="Arial"/>
              <a:ea typeface="Arial"/>
              <a:cs typeface="Arial"/>
              <a:sym typeface="Arial"/>
            </a:endParaRPr>
          </a:p>
          <a:p>
            <a:pPr indent="0" lvl="0" marL="0" rtl="0" algn="ctr">
              <a:spcBef>
                <a:spcPts val="0"/>
              </a:spcBef>
              <a:spcAft>
                <a:spcPts val="0"/>
              </a:spcAft>
              <a:buNone/>
            </a:pPr>
            <a:r>
              <a:rPr b="0" lang="en" sz="3600">
                <a:latin typeface="Arial"/>
                <a:ea typeface="Arial"/>
                <a:cs typeface="Arial"/>
                <a:sym typeface="Arial"/>
              </a:rPr>
              <a:t>Promila</a:t>
            </a:r>
            <a:endParaRPr b="0" sz="36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ctrTitle"/>
          </p:nvPr>
        </p:nvSpPr>
        <p:spPr>
          <a:xfrm>
            <a:off x="411175" y="644300"/>
            <a:ext cx="8282400" cy="744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600">
                <a:solidFill>
                  <a:srgbClr val="262626"/>
                </a:solidFill>
                <a:latin typeface="Times New Roman"/>
                <a:ea typeface="Times New Roman"/>
                <a:cs typeface="Times New Roman"/>
                <a:sym typeface="Times New Roman"/>
              </a:rPr>
              <a:t>Approaches For Pre Processing</a:t>
            </a:r>
            <a:endParaRPr/>
          </a:p>
        </p:txBody>
      </p:sp>
      <p:sp>
        <p:nvSpPr>
          <p:cNvPr id="122" name="Google Shape;122;p22"/>
          <p:cNvSpPr txBox="1"/>
          <p:nvPr>
            <p:ph idx="1" type="subTitle"/>
          </p:nvPr>
        </p:nvSpPr>
        <p:spPr>
          <a:xfrm>
            <a:off x="411175" y="1515575"/>
            <a:ext cx="8282400" cy="3143400"/>
          </a:xfrm>
          <a:prstGeom prst="rect">
            <a:avLst/>
          </a:prstGeom>
        </p:spPr>
        <p:txBody>
          <a:bodyPr anchorCtr="0" anchor="ctr" bIns="91425" lIns="91425" spcFirstLastPara="1" rIns="91425" wrap="square" tIns="91425">
            <a:normAutofit/>
          </a:bodyPr>
          <a:lstStyle/>
          <a:p>
            <a:pPr indent="-349250" lvl="0" marL="457200" rtl="0" algn="just">
              <a:lnSpc>
                <a:spcPct val="115000"/>
              </a:lnSpc>
              <a:spcBef>
                <a:spcPts val="1000"/>
              </a:spcBef>
              <a:spcAft>
                <a:spcPts val="0"/>
              </a:spcAft>
              <a:buSzPts val="1900"/>
              <a:buChar char="●"/>
            </a:pPr>
            <a:r>
              <a:rPr b="1" lang="en" sz="1900">
                <a:solidFill>
                  <a:srgbClr val="404040"/>
                </a:solidFill>
                <a:latin typeface="Times New Roman"/>
                <a:ea typeface="Times New Roman"/>
                <a:cs typeface="Times New Roman"/>
                <a:sym typeface="Times New Roman"/>
              </a:rPr>
              <a:t>Finding the null values</a:t>
            </a:r>
            <a:endParaRPr b="1" sz="1900">
              <a:solidFill>
                <a:srgbClr val="404040"/>
              </a:solidFill>
              <a:latin typeface="Times New Roman"/>
              <a:ea typeface="Times New Roman"/>
              <a:cs typeface="Times New Roman"/>
              <a:sym typeface="Times New Roman"/>
            </a:endParaRPr>
          </a:p>
          <a:p>
            <a:pPr indent="-349250" lvl="0" marL="457200" rtl="0" algn="just">
              <a:lnSpc>
                <a:spcPct val="115000"/>
              </a:lnSpc>
              <a:spcBef>
                <a:spcPts val="0"/>
              </a:spcBef>
              <a:spcAft>
                <a:spcPts val="0"/>
              </a:spcAft>
              <a:buSzPts val="1900"/>
              <a:buChar char="●"/>
            </a:pPr>
            <a:r>
              <a:rPr b="1" lang="en" sz="1900">
                <a:solidFill>
                  <a:srgbClr val="404040"/>
                </a:solidFill>
                <a:latin typeface="Times New Roman"/>
                <a:ea typeface="Times New Roman"/>
                <a:cs typeface="Times New Roman"/>
                <a:sym typeface="Times New Roman"/>
              </a:rPr>
              <a:t>Preprocessing of comment text :</a:t>
            </a:r>
            <a:endParaRPr b="1" sz="1900">
              <a:solidFill>
                <a:srgbClr val="404040"/>
              </a:solidFill>
              <a:latin typeface="Times New Roman"/>
              <a:ea typeface="Times New Roman"/>
              <a:cs typeface="Times New Roman"/>
              <a:sym typeface="Times New Roman"/>
            </a:endParaRPr>
          </a:p>
          <a:p>
            <a:pPr indent="-349250" lvl="0" marL="457200" rtl="0" algn="just">
              <a:lnSpc>
                <a:spcPct val="115000"/>
              </a:lnSpc>
              <a:spcBef>
                <a:spcPts val="0"/>
              </a:spcBef>
              <a:spcAft>
                <a:spcPts val="0"/>
              </a:spcAft>
              <a:buSzPts val="1900"/>
              <a:buChar char="●"/>
            </a:pPr>
            <a:r>
              <a:rPr b="1" lang="en" sz="1900">
                <a:solidFill>
                  <a:srgbClr val="404040"/>
                </a:solidFill>
                <a:latin typeface="Times New Roman"/>
                <a:ea typeface="Times New Roman"/>
                <a:cs typeface="Times New Roman"/>
                <a:sym typeface="Times New Roman"/>
              </a:rPr>
              <a:t>Removing  stop words</a:t>
            </a:r>
            <a:endParaRPr b="1" sz="1900">
              <a:solidFill>
                <a:srgbClr val="404040"/>
              </a:solidFill>
              <a:latin typeface="Times New Roman"/>
              <a:ea typeface="Times New Roman"/>
              <a:cs typeface="Times New Roman"/>
              <a:sym typeface="Times New Roman"/>
            </a:endParaRPr>
          </a:p>
          <a:p>
            <a:pPr indent="-349250" lvl="0" marL="457200" rtl="0" algn="just">
              <a:lnSpc>
                <a:spcPct val="115000"/>
              </a:lnSpc>
              <a:spcBef>
                <a:spcPts val="0"/>
              </a:spcBef>
              <a:spcAft>
                <a:spcPts val="0"/>
              </a:spcAft>
              <a:buSzPts val="1900"/>
              <a:buChar char="●"/>
            </a:pPr>
            <a:r>
              <a:rPr b="1" lang="en" sz="1900">
                <a:solidFill>
                  <a:srgbClr val="404040"/>
                </a:solidFill>
                <a:latin typeface="Times New Roman"/>
                <a:ea typeface="Times New Roman"/>
                <a:cs typeface="Times New Roman"/>
                <a:sym typeface="Times New Roman"/>
              </a:rPr>
              <a:t>Removing punctuation</a:t>
            </a:r>
            <a:endParaRPr b="1" sz="1900">
              <a:solidFill>
                <a:srgbClr val="404040"/>
              </a:solidFill>
              <a:latin typeface="Times New Roman"/>
              <a:ea typeface="Times New Roman"/>
              <a:cs typeface="Times New Roman"/>
              <a:sym typeface="Times New Roman"/>
            </a:endParaRPr>
          </a:p>
          <a:p>
            <a:pPr indent="-349250" lvl="0" marL="457200" rtl="0" algn="just">
              <a:lnSpc>
                <a:spcPct val="115000"/>
              </a:lnSpc>
              <a:spcBef>
                <a:spcPts val="0"/>
              </a:spcBef>
              <a:spcAft>
                <a:spcPts val="0"/>
              </a:spcAft>
              <a:buSzPts val="1900"/>
              <a:buChar char="●"/>
            </a:pPr>
            <a:r>
              <a:rPr b="1" lang="en" sz="1900">
                <a:solidFill>
                  <a:srgbClr val="404040"/>
                </a:solidFill>
                <a:latin typeface="Times New Roman"/>
                <a:ea typeface="Times New Roman"/>
                <a:cs typeface="Times New Roman"/>
                <a:sym typeface="Times New Roman"/>
              </a:rPr>
              <a:t>Removing urls</a:t>
            </a:r>
            <a:endParaRPr b="1" sz="1900">
              <a:solidFill>
                <a:srgbClr val="404040"/>
              </a:solidFill>
              <a:latin typeface="Times New Roman"/>
              <a:ea typeface="Times New Roman"/>
              <a:cs typeface="Times New Roman"/>
              <a:sym typeface="Times New Roman"/>
            </a:endParaRPr>
          </a:p>
          <a:p>
            <a:pPr indent="-349250" lvl="0" marL="457200" rtl="0" algn="just">
              <a:lnSpc>
                <a:spcPct val="115000"/>
              </a:lnSpc>
              <a:spcBef>
                <a:spcPts val="0"/>
              </a:spcBef>
              <a:spcAft>
                <a:spcPts val="0"/>
              </a:spcAft>
              <a:buSzPts val="1900"/>
              <a:buChar char="●"/>
            </a:pPr>
            <a:r>
              <a:rPr b="1" lang="en" sz="1900">
                <a:solidFill>
                  <a:srgbClr val="404040"/>
                </a:solidFill>
                <a:latin typeface="Times New Roman"/>
                <a:ea typeface="Times New Roman"/>
                <a:cs typeface="Times New Roman"/>
                <a:sym typeface="Times New Roman"/>
              </a:rPr>
              <a:t>Removing phone numbers</a:t>
            </a:r>
            <a:endParaRPr b="1" sz="1900">
              <a:solidFill>
                <a:srgbClr val="404040"/>
              </a:solidFill>
              <a:latin typeface="Times New Roman"/>
              <a:ea typeface="Times New Roman"/>
              <a:cs typeface="Times New Roman"/>
              <a:sym typeface="Times New Roman"/>
            </a:endParaRPr>
          </a:p>
          <a:p>
            <a:pPr indent="-349250" lvl="0" marL="457200" rtl="0" algn="just">
              <a:lnSpc>
                <a:spcPct val="115000"/>
              </a:lnSpc>
              <a:spcBef>
                <a:spcPts val="0"/>
              </a:spcBef>
              <a:spcAft>
                <a:spcPts val="0"/>
              </a:spcAft>
              <a:buSzPts val="1900"/>
              <a:buChar char="●"/>
            </a:pPr>
            <a:r>
              <a:rPr b="1" lang="en" sz="1900">
                <a:solidFill>
                  <a:srgbClr val="404040"/>
                </a:solidFill>
                <a:latin typeface="Times New Roman"/>
                <a:ea typeface="Times New Roman"/>
                <a:cs typeface="Times New Roman"/>
                <a:sym typeface="Times New Roman"/>
              </a:rPr>
              <a:t>Removing special characters</a:t>
            </a:r>
            <a:endParaRPr b="1" sz="1900">
              <a:solidFill>
                <a:srgbClr val="404040"/>
              </a:solidFill>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ctrTitle"/>
          </p:nvPr>
        </p:nvSpPr>
        <p:spPr>
          <a:xfrm>
            <a:off x="411175" y="644300"/>
            <a:ext cx="8282400" cy="502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600">
                <a:solidFill>
                  <a:srgbClr val="262626"/>
                </a:solidFill>
                <a:latin typeface="Times New Roman"/>
                <a:ea typeface="Times New Roman"/>
                <a:cs typeface="Times New Roman"/>
                <a:sym typeface="Times New Roman"/>
              </a:rPr>
              <a:t>Dataset after pre processing</a:t>
            </a:r>
            <a:endParaRPr/>
          </a:p>
        </p:txBody>
      </p:sp>
      <p:sp>
        <p:nvSpPr>
          <p:cNvPr id="128" name="Google Shape;128;p23"/>
          <p:cNvSpPr txBox="1"/>
          <p:nvPr>
            <p:ph idx="1" type="subTitle"/>
          </p:nvPr>
        </p:nvSpPr>
        <p:spPr>
          <a:xfrm>
            <a:off x="411175" y="1326025"/>
            <a:ext cx="8282400" cy="3332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900">
                <a:solidFill>
                  <a:srgbClr val="000000"/>
                </a:solidFill>
                <a:latin typeface="Arial"/>
                <a:ea typeface="Arial"/>
                <a:cs typeface="Arial"/>
                <a:sym typeface="Arial"/>
              </a:rPr>
              <a:t>username</a:t>
            </a:r>
            <a:endParaRPr/>
          </a:p>
        </p:txBody>
      </p:sp>
      <p:pic>
        <p:nvPicPr>
          <p:cNvPr id="129" name="Google Shape;129;p23"/>
          <p:cNvPicPr preferRelativeResize="0"/>
          <p:nvPr/>
        </p:nvPicPr>
        <p:blipFill>
          <a:blip r:embed="rId3">
            <a:alphaModFix/>
          </a:blip>
          <a:stretch>
            <a:fillRect/>
          </a:stretch>
        </p:blipFill>
        <p:spPr>
          <a:xfrm>
            <a:off x="0" y="1146498"/>
            <a:ext cx="9144001" cy="37755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ctrTitle"/>
          </p:nvPr>
        </p:nvSpPr>
        <p:spPr>
          <a:xfrm>
            <a:off x="411175" y="644300"/>
            <a:ext cx="8282400" cy="750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600">
                <a:solidFill>
                  <a:srgbClr val="262626"/>
                </a:solidFill>
                <a:latin typeface="Times New Roman"/>
                <a:ea typeface="Times New Roman"/>
                <a:cs typeface="Times New Roman"/>
                <a:sym typeface="Times New Roman"/>
              </a:rPr>
              <a:t>Data Modelling</a:t>
            </a:r>
            <a:endParaRPr/>
          </a:p>
        </p:txBody>
      </p:sp>
      <p:sp>
        <p:nvSpPr>
          <p:cNvPr id="135" name="Google Shape;135;p24"/>
          <p:cNvSpPr txBox="1"/>
          <p:nvPr>
            <p:ph idx="1" type="subTitle"/>
          </p:nvPr>
        </p:nvSpPr>
        <p:spPr>
          <a:xfrm>
            <a:off x="411175" y="1560825"/>
            <a:ext cx="8282400" cy="3098100"/>
          </a:xfrm>
          <a:prstGeom prst="rect">
            <a:avLst/>
          </a:prstGeom>
        </p:spPr>
        <p:txBody>
          <a:bodyPr anchorCtr="0" anchor="ctr" bIns="91425" lIns="91425" spcFirstLastPara="1" rIns="91425" wrap="square" tIns="91425">
            <a:normAutofit/>
          </a:bodyPr>
          <a:lstStyle/>
          <a:p>
            <a:pPr indent="-381000" lvl="0" marL="457200" rtl="0" algn="just">
              <a:lnSpc>
                <a:spcPct val="115000"/>
              </a:lnSpc>
              <a:spcBef>
                <a:spcPts val="1000"/>
              </a:spcBef>
              <a:spcAft>
                <a:spcPts val="0"/>
              </a:spcAft>
              <a:buSzPts val="2400"/>
              <a:buChar char="●"/>
            </a:pPr>
            <a:r>
              <a:rPr b="1" lang="en" sz="2400">
                <a:solidFill>
                  <a:srgbClr val="A53010"/>
                </a:solidFill>
                <a:latin typeface="Arial"/>
                <a:ea typeface="Arial"/>
                <a:cs typeface="Arial"/>
                <a:sym typeface="Arial"/>
              </a:rPr>
              <a:t>t</a:t>
            </a:r>
            <a:r>
              <a:rPr lang="en" sz="2400">
                <a:solidFill>
                  <a:srgbClr val="404040"/>
                </a:solidFill>
                <a:latin typeface="Times New Roman"/>
                <a:ea typeface="Times New Roman"/>
                <a:cs typeface="Times New Roman"/>
                <a:sym typeface="Times New Roman"/>
              </a:rPr>
              <a:t>his is an multi label classification.</a:t>
            </a:r>
            <a:endParaRPr sz="2400">
              <a:solidFill>
                <a:srgbClr val="404040"/>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Char char="●"/>
            </a:pPr>
            <a:r>
              <a:rPr lang="en" sz="2400">
                <a:solidFill>
                  <a:srgbClr val="404040"/>
                </a:solidFill>
                <a:latin typeface="Times New Roman"/>
                <a:ea typeface="Times New Roman"/>
                <a:cs typeface="Times New Roman"/>
                <a:sym typeface="Times New Roman"/>
              </a:rPr>
              <a:t>Algorithms that I have used:</a:t>
            </a:r>
            <a:endParaRPr sz="2400">
              <a:solidFill>
                <a:srgbClr val="404040"/>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Char char="●"/>
            </a:pPr>
            <a:r>
              <a:rPr lang="en" sz="2400">
                <a:solidFill>
                  <a:srgbClr val="404040"/>
                </a:solidFill>
                <a:latin typeface="Times New Roman"/>
                <a:ea typeface="Times New Roman"/>
                <a:cs typeface="Times New Roman"/>
                <a:sym typeface="Times New Roman"/>
              </a:rPr>
              <a:t>OneVsRestClassifier , Binary Relevance , Label PowerSet</a:t>
            </a:r>
            <a:endParaRPr sz="2400">
              <a:solidFill>
                <a:srgbClr val="404040"/>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Char char="●"/>
            </a:pPr>
            <a:r>
              <a:rPr lang="en" sz="2400">
                <a:solidFill>
                  <a:srgbClr val="404040"/>
                </a:solidFill>
                <a:latin typeface="Times New Roman"/>
                <a:ea typeface="Times New Roman"/>
                <a:cs typeface="Times New Roman"/>
                <a:sym typeface="Times New Roman"/>
              </a:rPr>
              <a:t>Ensemble Techniques like Random Forest , Gradient Descent and Decision tree classifier</a:t>
            </a:r>
            <a:endParaRPr sz="2400">
              <a:solidFill>
                <a:srgbClr val="404040"/>
              </a:solidFill>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ctrTitle"/>
          </p:nvPr>
        </p:nvSpPr>
        <p:spPr>
          <a:xfrm>
            <a:off x="411175" y="644300"/>
            <a:ext cx="8282400" cy="654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600">
                <a:solidFill>
                  <a:srgbClr val="262626"/>
                </a:solidFill>
                <a:latin typeface="Times New Roman"/>
                <a:ea typeface="Times New Roman"/>
                <a:cs typeface="Times New Roman"/>
                <a:sym typeface="Times New Roman"/>
              </a:rPr>
              <a:t>Conclusion</a:t>
            </a:r>
            <a:endParaRPr/>
          </a:p>
        </p:txBody>
      </p:sp>
      <p:sp>
        <p:nvSpPr>
          <p:cNvPr id="141" name="Google Shape;141;p25"/>
          <p:cNvSpPr txBox="1"/>
          <p:nvPr>
            <p:ph idx="1" type="subTitle"/>
          </p:nvPr>
        </p:nvSpPr>
        <p:spPr>
          <a:xfrm>
            <a:off x="411175" y="1491775"/>
            <a:ext cx="8282400" cy="3167100"/>
          </a:xfrm>
          <a:prstGeom prst="rect">
            <a:avLst/>
          </a:prstGeom>
        </p:spPr>
        <p:txBody>
          <a:bodyPr anchorCtr="0" anchor="ctr" bIns="91425" lIns="91425" spcFirstLastPara="1" rIns="91425" wrap="square" tIns="91425">
            <a:normAutofit/>
          </a:bodyPr>
          <a:lstStyle/>
          <a:p>
            <a:pPr indent="-381000" lvl="0" marL="457200" rtl="0" algn="just">
              <a:lnSpc>
                <a:spcPct val="115000"/>
              </a:lnSpc>
              <a:spcBef>
                <a:spcPts val="1000"/>
              </a:spcBef>
              <a:spcAft>
                <a:spcPts val="0"/>
              </a:spcAft>
              <a:buSzPts val="2400"/>
              <a:buChar char="●"/>
            </a:pPr>
            <a:r>
              <a:rPr lang="en" sz="2400">
                <a:solidFill>
                  <a:srgbClr val="404040"/>
                </a:solidFill>
                <a:latin typeface="Times New Roman"/>
                <a:ea typeface="Times New Roman"/>
                <a:cs typeface="Times New Roman"/>
                <a:sym typeface="Times New Roman"/>
              </a:rPr>
              <a:t>Data is large in size leads to increased time and CPU utilization.</a:t>
            </a:r>
            <a:endParaRPr sz="2400">
              <a:solidFill>
                <a:srgbClr val="404040"/>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Char char="●"/>
            </a:pPr>
            <a:r>
              <a:rPr lang="en" sz="2400">
                <a:solidFill>
                  <a:srgbClr val="404040"/>
                </a:solidFill>
                <a:latin typeface="Times New Roman"/>
                <a:ea typeface="Times New Roman"/>
                <a:cs typeface="Times New Roman"/>
                <a:sym typeface="Times New Roman"/>
              </a:rPr>
              <a:t>Each label is highly imbalanced.</a:t>
            </a:r>
            <a:endParaRPr sz="2400">
              <a:solidFill>
                <a:srgbClr val="404040"/>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Char char="●"/>
            </a:pPr>
            <a:r>
              <a:rPr lang="en" sz="2400">
                <a:solidFill>
                  <a:srgbClr val="404040"/>
                </a:solidFill>
                <a:latin typeface="Times New Roman"/>
                <a:ea typeface="Times New Roman"/>
                <a:cs typeface="Times New Roman"/>
                <a:sym typeface="Times New Roman"/>
              </a:rPr>
              <a:t>Tried to apply possible technique.</a:t>
            </a:r>
            <a:endParaRPr sz="2400">
              <a:solidFill>
                <a:srgbClr val="404040"/>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Char char="●"/>
            </a:pPr>
            <a:r>
              <a:rPr lang="en" sz="2400">
                <a:solidFill>
                  <a:srgbClr val="404040"/>
                </a:solidFill>
                <a:latin typeface="Times New Roman"/>
                <a:ea typeface="Times New Roman"/>
                <a:cs typeface="Times New Roman"/>
                <a:sym typeface="Times New Roman"/>
              </a:rPr>
              <a:t>Helpful to learn how to handle multi label classification.</a:t>
            </a:r>
            <a:endParaRPr sz="2400">
              <a:solidFill>
                <a:srgbClr val="404040"/>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Char char="●"/>
            </a:pPr>
            <a:r>
              <a:rPr lang="en" sz="2400">
                <a:solidFill>
                  <a:srgbClr val="404040"/>
                </a:solidFill>
                <a:latin typeface="Times New Roman"/>
                <a:ea typeface="Times New Roman"/>
                <a:cs typeface="Times New Roman"/>
                <a:sym typeface="Times New Roman"/>
              </a:rPr>
              <a:t>Points to improve :</a:t>
            </a:r>
            <a:endParaRPr sz="2400">
              <a:solidFill>
                <a:srgbClr val="404040"/>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Char char="●"/>
            </a:pPr>
            <a:r>
              <a:rPr lang="en" sz="2400">
                <a:solidFill>
                  <a:srgbClr val="404040"/>
                </a:solidFill>
                <a:latin typeface="Times New Roman"/>
                <a:ea typeface="Times New Roman"/>
                <a:cs typeface="Times New Roman"/>
                <a:sym typeface="Times New Roman"/>
              </a:rPr>
              <a:t>Hyper parametric tuning</a:t>
            </a:r>
            <a:endParaRPr sz="2400">
              <a:solidFill>
                <a:srgbClr val="40404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ctrTitle"/>
          </p:nvPr>
        </p:nvSpPr>
        <p:spPr>
          <a:xfrm>
            <a:off x="634300" y="409325"/>
            <a:ext cx="5968200" cy="681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0" lang="en" sz="5400">
                <a:solidFill>
                  <a:srgbClr val="262626"/>
                </a:solidFill>
                <a:latin typeface="Times New Roman"/>
                <a:ea typeface="Times New Roman"/>
                <a:cs typeface="Times New Roman"/>
                <a:sym typeface="Times New Roman"/>
              </a:rPr>
              <a:t>Contents</a:t>
            </a:r>
            <a:endParaRPr/>
          </a:p>
        </p:txBody>
      </p:sp>
      <p:sp>
        <p:nvSpPr>
          <p:cNvPr id="69" name="Google Shape;69;p14"/>
          <p:cNvSpPr txBox="1"/>
          <p:nvPr>
            <p:ph idx="1" type="subTitle"/>
          </p:nvPr>
        </p:nvSpPr>
        <p:spPr>
          <a:xfrm>
            <a:off x="344250" y="1395075"/>
            <a:ext cx="5968200" cy="2842200"/>
          </a:xfrm>
          <a:prstGeom prst="rect">
            <a:avLst/>
          </a:prstGeom>
        </p:spPr>
        <p:txBody>
          <a:bodyPr anchorCtr="0" anchor="ctr" bIns="91425" lIns="91425" spcFirstLastPara="1" rIns="91425" wrap="square" tIns="91425">
            <a:normAutofit/>
          </a:bodyPr>
          <a:lstStyle/>
          <a:p>
            <a:pPr indent="-368300" lvl="0" marL="457200" rtl="0" algn="just">
              <a:lnSpc>
                <a:spcPct val="115000"/>
              </a:lnSpc>
              <a:spcBef>
                <a:spcPts val="1000"/>
              </a:spcBef>
              <a:spcAft>
                <a:spcPts val="0"/>
              </a:spcAft>
              <a:buSzPts val="2200"/>
              <a:buChar char="❖"/>
            </a:pPr>
            <a:r>
              <a:rPr b="0" lang="en" sz="2200">
                <a:latin typeface="Times New Roman"/>
                <a:ea typeface="Times New Roman"/>
                <a:cs typeface="Times New Roman"/>
                <a:sym typeface="Times New Roman"/>
              </a:rPr>
              <a:t>Problem Statement</a:t>
            </a:r>
            <a:endParaRPr b="0" sz="2200">
              <a:latin typeface="Times New Roman"/>
              <a:ea typeface="Times New Roman"/>
              <a:cs typeface="Times New Roman"/>
              <a:sym typeface="Times New Roman"/>
            </a:endParaRPr>
          </a:p>
          <a:p>
            <a:pPr indent="-368300" lvl="0" marL="457200" rtl="0" algn="just">
              <a:lnSpc>
                <a:spcPct val="115000"/>
              </a:lnSpc>
              <a:spcBef>
                <a:spcPts val="0"/>
              </a:spcBef>
              <a:spcAft>
                <a:spcPts val="0"/>
              </a:spcAft>
              <a:buSzPts val="2200"/>
              <a:buChar char="❖"/>
            </a:pPr>
            <a:r>
              <a:rPr b="0" lang="en" sz="2200">
                <a:latin typeface="Times New Roman"/>
                <a:ea typeface="Times New Roman"/>
                <a:cs typeface="Times New Roman"/>
                <a:sym typeface="Times New Roman"/>
              </a:rPr>
              <a:t>Data Analysis</a:t>
            </a:r>
            <a:endParaRPr b="0" sz="2200">
              <a:latin typeface="Times New Roman"/>
              <a:ea typeface="Times New Roman"/>
              <a:cs typeface="Times New Roman"/>
              <a:sym typeface="Times New Roman"/>
            </a:endParaRPr>
          </a:p>
          <a:p>
            <a:pPr indent="-368300" lvl="0" marL="457200" rtl="0" algn="just">
              <a:lnSpc>
                <a:spcPct val="115000"/>
              </a:lnSpc>
              <a:spcBef>
                <a:spcPts val="0"/>
              </a:spcBef>
              <a:spcAft>
                <a:spcPts val="0"/>
              </a:spcAft>
              <a:buSzPts val="2200"/>
              <a:buChar char="❖"/>
            </a:pPr>
            <a:r>
              <a:rPr b="0" lang="en" sz="2200">
                <a:latin typeface="Times New Roman"/>
                <a:ea typeface="Times New Roman"/>
                <a:cs typeface="Times New Roman"/>
                <a:sym typeface="Times New Roman"/>
              </a:rPr>
              <a:t>Pre Processing Pipe Line</a:t>
            </a:r>
            <a:endParaRPr b="0" sz="2200">
              <a:latin typeface="Times New Roman"/>
              <a:ea typeface="Times New Roman"/>
              <a:cs typeface="Times New Roman"/>
              <a:sym typeface="Times New Roman"/>
            </a:endParaRPr>
          </a:p>
          <a:p>
            <a:pPr indent="-368300" lvl="0" marL="457200" rtl="0" algn="just">
              <a:lnSpc>
                <a:spcPct val="115000"/>
              </a:lnSpc>
              <a:spcBef>
                <a:spcPts val="0"/>
              </a:spcBef>
              <a:spcAft>
                <a:spcPts val="0"/>
              </a:spcAft>
              <a:buSzPts val="2200"/>
              <a:buChar char="❖"/>
            </a:pPr>
            <a:r>
              <a:rPr b="0" lang="en" sz="2200">
                <a:latin typeface="Times New Roman"/>
                <a:ea typeface="Times New Roman"/>
                <a:cs typeface="Times New Roman"/>
                <a:sym typeface="Times New Roman"/>
              </a:rPr>
              <a:t>Data Modelling</a:t>
            </a:r>
            <a:endParaRPr b="0" sz="2200">
              <a:latin typeface="Times New Roman"/>
              <a:ea typeface="Times New Roman"/>
              <a:cs typeface="Times New Roman"/>
              <a:sym typeface="Times New Roman"/>
            </a:endParaRPr>
          </a:p>
          <a:p>
            <a:pPr indent="-368300" lvl="0" marL="457200" rtl="0" algn="just">
              <a:lnSpc>
                <a:spcPct val="115000"/>
              </a:lnSpc>
              <a:spcBef>
                <a:spcPts val="0"/>
              </a:spcBef>
              <a:spcAft>
                <a:spcPts val="0"/>
              </a:spcAft>
              <a:buSzPts val="2200"/>
              <a:buChar char="❖"/>
            </a:pPr>
            <a:r>
              <a:rPr b="0" lang="en" sz="2200">
                <a:latin typeface="Times New Roman"/>
                <a:ea typeface="Times New Roman"/>
                <a:cs typeface="Times New Roman"/>
                <a:sym typeface="Times New Roman"/>
              </a:rPr>
              <a:t>Conclusion</a:t>
            </a:r>
            <a:endParaRPr b="0" sz="2200">
              <a:latin typeface="Times New Roman"/>
              <a:ea typeface="Times New Roman"/>
              <a:cs typeface="Times New Roman"/>
              <a:sym typeface="Times New Roman"/>
            </a:endParaRPr>
          </a:p>
          <a:p>
            <a:pPr indent="0" lvl="0" marL="457200" rtl="0" algn="ctr">
              <a:spcBef>
                <a:spcPts val="0"/>
              </a:spcBef>
              <a:spcAft>
                <a:spcPts val="0"/>
              </a:spcAft>
              <a:buNone/>
            </a:pPr>
            <a:r>
              <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ctrTitle"/>
          </p:nvPr>
        </p:nvSpPr>
        <p:spPr>
          <a:xfrm>
            <a:off x="0" y="275175"/>
            <a:ext cx="8455500" cy="8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0" lang="en" sz="3600">
                <a:solidFill>
                  <a:srgbClr val="262626"/>
                </a:solidFill>
                <a:latin typeface="Times New Roman"/>
                <a:ea typeface="Times New Roman"/>
                <a:cs typeface="Times New Roman"/>
                <a:sym typeface="Times New Roman"/>
              </a:rPr>
              <a:t>Problem Statement</a:t>
            </a:r>
            <a:endParaRPr/>
          </a:p>
        </p:txBody>
      </p:sp>
      <p:sp>
        <p:nvSpPr>
          <p:cNvPr id="75" name="Google Shape;75;p15"/>
          <p:cNvSpPr txBox="1"/>
          <p:nvPr>
            <p:ph idx="1" type="subTitle"/>
          </p:nvPr>
        </p:nvSpPr>
        <p:spPr>
          <a:xfrm>
            <a:off x="0" y="1357600"/>
            <a:ext cx="8455500" cy="3425700"/>
          </a:xfrm>
          <a:prstGeom prst="rect">
            <a:avLst/>
          </a:prstGeom>
        </p:spPr>
        <p:txBody>
          <a:bodyPr anchorCtr="0" anchor="ctr" bIns="91425" lIns="91425" spcFirstLastPara="1" rIns="91425" wrap="square" tIns="91425">
            <a:normAutofit/>
          </a:bodyPr>
          <a:lstStyle/>
          <a:p>
            <a:pPr indent="0" lvl="0" marL="0" rtl="0" algn="just">
              <a:lnSpc>
                <a:spcPct val="115000"/>
              </a:lnSpc>
              <a:spcBef>
                <a:spcPts val="1000"/>
              </a:spcBef>
              <a:spcAft>
                <a:spcPts val="0"/>
              </a:spcAft>
              <a:buClr>
                <a:schemeClr val="dk2"/>
              </a:buClr>
              <a:buSzPts val="1100"/>
              <a:buFont typeface="Arial"/>
              <a:buNone/>
            </a:pPr>
            <a:r>
              <a:rPr b="0" lang="en" sz="1800">
                <a:latin typeface="Times New Roman"/>
                <a:ea typeface="Times New Roman"/>
                <a:cs typeface="Times New Roman"/>
                <a:sym typeface="Times New Roman"/>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b="0" sz="1800">
              <a:latin typeface="Times New Roman"/>
              <a:ea typeface="Times New Roman"/>
              <a:cs typeface="Times New Roman"/>
              <a:sym typeface="Times New Roman"/>
            </a:endParaRPr>
          </a:p>
          <a:p>
            <a:pPr indent="0" lvl="0" marL="0" rtl="0" algn="just">
              <a:lnSpc>
                <a:spcPct val="115000"/>
              </a:lnSpc>
              <a:spcBef>
                <a:spcPts val="1000"/>
              </a:spcBef>
              <a:spcAft>
                <a:spcPts val="0"/>
              </a:spcAft>
              <a:buClr>
                <a:schemeClr val="dk2"/>
              </a:buClr>
              <a:buSzPts val="1100"/>
              <a:buFont typeface="Arial"/>
              <a:buNone/>
            </a:pPr>
            <a:r>
              <a:rPr b="0" lang="en" sz="1800">
                <a:latin typeface="Times New Roman"/>
                <a:ea typeface="Times New Roman"/>
                <a:cs typeface="Times New Roman"/>
                <a:sym typeface="Times New Roman"/>
              </a:rPr>
              <a:t>Our goal is to build a prototype of online hate and abuse comment classifier which can used to classify hate and offensive comments so that it can be controlled and restricted from spreading hatred and cyberbullying. </a:t>
            </a:r>
            <a:endParaRPr b="0" sz="1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ctrTitle"/>
          </p:nvPr>
        </p:nvSpPr>
        <p:spPr>
          <a:xfrm>
            <a:off x="344250" y="409325"/>
            <a:ext cx="8455500" cy="668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0" lang="en" sz="3600">
                <a:solidFill>
                  <a:srgbClr val="262626"/>
                </a:solidFill>
                <a:latin typeface="Times New Roman"/>
                <a:ea typeface="Times New Roman"/>
                <a:cs typeface="Times New Roman"/>
                <a:sym typeface="Times New Roman"/>
              </a:rPr>
              <a:t>Data Analysis</a:t>
            </a:r>
            <a:endParaRPr/>
          </a:p>
        </p:txBody>
      </p:sp>
      <p:sp>
        <p:nvSpPr>
          <p:cNvPr id="81" name="Google Shape;81;p16"/>
          <p:cNvSpPr txBox="1"/>
          <p:nvPr>
            <p:ph idx="1" type="subTitle"/>
          </p:nvPr>
        </p:nvSpPr>
        <p:spPr>
          <a:xfrm>
            <a:off x="344250" y="1284575"/>
            <a:ext cx="8455500" cy="3605100"/>
          </a:xfrm>
          <a:prstGeom prst="rect">
            <a:avLst/>
          </a:prstGeom>
        </p:spPr>
        <p:txBody>
          <a:bodyPr anchorCtr="0" anchor="ctr" bIns="91425" lIns="91425" spcFirstLastPara="1" rIns="91425" wrap="square" tIns="91425">
            <a:normAutofit lnSpcReduction="20000"/>
          </a:bodyPr>
          <a:lstStyle/>
          <a:p>
            <a:pPr indent="0" lvl="0" marL="0" rtl="0" algn="just">
              <a:lnSpc>
                <a:spcPct val="115000"/>
              </a:lnSpc>
              <a:spcBef>
                <a:spcPts val="1000"/>
              </a:spcBef>
              <a:spcAft>
                <a:spcPts val="0"/>
              </a:spcAft>
              <a:buNone/>
            </a:pPr>
            <a:r>
              <a:rPr b="0" lang="en" sz="1800">
                <a:latin typeface="Arial"/>
                <a:ea typeface="Arial"/>
                <a:cs typeface="Arial"/>
                <a:sym typeface="Arial"/>
              </a:rPr>
              <a:t>´</a:t>
            </a:r>
            <a:r>
              <a:rPr b="0" lang="en" sz="1800">
                <a:latin typeface="Times New Roman"/>
                <a:ea typeface="Times New Roman"/>
                <a:cs typeface="Times New Roman"/>
                <a:sym typeface="Times New Roman"/>
              </a:rPr>
              <a:t>The dataset consist of 159571 rows and 8 columns , It is a multi label classification problem where we need to find the category of comments between six categories.</a:t>
            </a:r>
            <a:endParaRPr b="0" sz="1800">
              <a:latin typeface="Times New Roman"/>
              <a:ea typeface="Times New Roman"/>
              <a:cs typeface="Times New Roman"/>
              <a:sym typeface="Times New Roman"/>
            </a:endParaRPr>
          </a:p>
          <a:p>
            <a:pPr indent="0" lvl="0" marL="0" rtl="0" algn="just">
              <a:lnSpc>
                <a:spcPct val="115000"/>
              </a:lnSpc>
              <a:spcBef>
                <a:spcPts val="1000"/>
              </a:spcBef>
              <a:spcAft>
                <a:spcPts val="0"/>
              </a:spcAft>
              <a:buNone/>
            </a:pPr>
            <a:r>
              <a:t/>
            </a:r>
            <a:endParaRPr b="0" sz="1800">
              <a:latin typeface="Times New Roman"/>
              <a:ea typeface="Times New Roman"/>
              <a:cs typeface="Times New Roman"/>
              <a:sym typeface="Times New Roman"/>
            </a:endParaRPr>
          </a:p>
          <a:p>
            <a:pPr indent="0" lvl="0" marL="0" rtl="0" algn="just">
              <a:lnSpc>
                <a:spcPct val="115000"/>
              </a:lnSpc>
              <a:spcBef>
                <a:spcPts val="1000"/>
              </a:spcBef>
              <a:spcAft>
                <a:spcPts val="0"/>
              </a:spcAft>
              <a:buNone/>
            </a:pPr>
            <a:r>
              <a:t/>
            </a:r>
            <a:endParaRPr b="0" sz="1800">
              <a:latin typeface="Times New Roman"/>
              <a:ea typeface="Times New Roman"/>
              <a:cs typeface="Times New Roman"/>
              <a:sym typeface="Times New Roman"/>
            </a:endParaRPr>
          </a:p>
          <a:p>
            <a:pPr indent="0" lvl="0" marL="0" rtl="0" algn="just">
              <a:lnSpc>
                <a:spcPct val="115000"/>
              </a:lnSpc>
              <a:spcBef>
                <a:spcPts val="1000"/>
              </a:spcBef>
              <a:spcAft>
                <a:spcPts val="0"/>
              </a:spcAft>
              <a:buNone/>
            </a:pPr>
            <a:r>
              <a:t/>
            </a:r>
            <a:endParaRPr b="0" sz="1800">
              <a:latin typeface="Times New Roman"/>
              <a:ea typeface="Times New Roman"/>
              <a:cs typeface="Times New Roman"/>
              <a:sym typeface="Times New Roman"/>
            </a:endParaRPr>
          </a:p>
          <a:p>
            <a:pPr indent="0" lvl="0" marL="0" rtl="0" algn="just">
              <a:lnSpc>
                <a:spcPct val="115000"/>
              </a:lnSpc>
              <a:spcBef>
                <a:spcPts val="1000"/>
              </a:spcBef>
              <a:spcAft>
                <a:spcPts val="0"/>
              </a:spcAft>
              <a:buNone/>
            </a:pPr>
            <a:r>
              <a:t/>
            </a:r>
            <a:endParaRPr b="0" sz="1800">
              <a:latin typeface="Times New Roman"/>
              <a:ea typeface="Times New Roman"/>
              <a:cs typeface="Times New Roman"/>
              <a:sym typeface="Times New Roman"/>
            </a:endParaRPr>
          </a:p>
          <a:p>
            <a:pPr indent="0" lvl="0" marL="0" rtl="0" algn="just">
              <a:lnSpc>
                <a:spcPct val="115000"/>
              </a:lnSpc>
              <a:spcBef>
                <a:spcPts val="1000"/>
              </a:spcBef>
              <a:spcAft>
                <a:spcPts val="0"/>
              </a:spcAft>
              <a:buNone/>
            </a:pPr>
            <a:r>
              <a:t/>
            </a:r>
            <a:endParaRPr b="0" sz="1800">
              <a:latin typeface="Times New Roman"/>
              <a:ea typeface="Times New Roman"/>
              <a:cs typeface="Times New Roman"/>
              <a:sym typeface="Times New Roman"/>
            </a:endParaRPr>
          </a:p>
          <a:p>
            <a:pPr indent="0" lvl="0" marL="0" rtl="0" algn="just">
              <a:lnSpc>
                <a:spcPct val="115000"/>
              </a:lnSpc>
              <a:spcBef>
                <a:spcPts val="1000"/>
              </a:spcBef>
              <a:spcAft>
                <a:spcPts val="0"/>
              </a:spcAft>
              <a:buClr>
                <a:schemeClr val="dk2"/>
              </a:buClr>
              <a:buSzPts val="1100"/>
              <a:buFont typeface="Arial"/>
              <a:buNone/>
            </a:pPr>
            <a:r>
              <a:t/>
            </a:r>
            <a:endParaRPr b="0" sz="1800">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44250" y="436975"/>
            <a:ext cx="8455500" cy="709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0" lang="en" sz="3600">
                <a:solidFill>
                  <a:srgbClr val="262626"/>
                </a:solidFill>
                <a:latin typeface="Times New Roman"/>
                <a:ea typeface="Times New Roman"/>
                <a:cs typeface="Times New Roman"/>
                <a:sym typeface="Times New Roman"/>
              </a:rPr>
              <a:t>Independent Features</a:t>
            </a:r>
            <a:endParaRPr/>
          </a:p>
        </p:txBody>
      </p:sp>
      <p:sp>
        <p:nvSpPr>
          <p:cNvPr id="87" name="Google Shape;87;p17"/>
          <p:cNvSpPr txBox="1"/>
          <p:nvPr>
            <p:ph idx="1" type="subTitle"/>
          </p:nvPr>
        </p:nvSpPr>
        <p:spPr>
          <a:xfrm>
            <a:off x="344250" y="1339825"/>
            <a:ext cx="8455500" cy="3453300"/>
          </a:xfrm>
          <a:prstGeom prst="rect">
            <a:avLst/>
          </a:prstGeom>
        </p:spPr>
        <p:txBody>
          <a:bodyPr anchorCtr="0" anchor="ctr" bIns="91425" lIns="91425" spcFirstLastPara="1" rIns="91425" wrap="square" tIns="91425">
            <a:normAutofit/>
          </a:bodyPr>
          <a:lstStyle/>
          <a:p>
            <a:pPr indent="0" lvl="0" marL="0" rtl="0" algn="just">
              <a:lnSpc>
                <a:spcPct val="115000"/>
              </a:lnSpc>
              <a:spcBef>
                <a:spcPts val="1000"/>
              </a:spcBef>
              <a:spcAft>
                <a:spcPts val="0"/>
              </a:spcAft>
              <a:buClr>
                <a:schemeClr val="dk2"/>
              </a:buClr>
              <a:buSzPts val="1100"/>
              <a:buFont typeface="Arial"/>
              <a:buNone/>
            </a:pPr>
            <a:r>
              <a:rPr b="0" lang="en" sz="2100">
                <a:latin typeface="Arial"/>
                <a:ea typeface="Arial"/>
                <a:cs typeface="Arial"/>
                <a:sym typeface="Arial"/>
              </a:rPr>
              <a:t>1.</a:t>
            </a:r>
            <a:r>
              <a:rPr b="0" lang="en" sz="2100">
                <a:latin typeface="Times New Roman"/>
                <a:ea typeface="Times New Roman"/>
                <a:cs typeface="Times New Roman"/>
                <a:sym typeface="Times New Roman"/>
              </a:rPr>
              <a:t>Number of independent features are two .</a:t>
            </a:r>
            <a:endParaRPr b="0" sz="2100">
              <a:latin typeface="Times New Roman"/>
              <a:ea typeface="Times New Roman"/>
              <a:cs typeface="Times New Roman"/>
              <a:sym typeface="Times New Roman"/>
            </a:endParaRPr>
          </a:p>
          <a:p>
            <a:pPr indent="0" lvl="0" marL="0" rtl="0" algn="just">
              <a:lnSpc>
                <a:spcPct val="115000"/>
              </a:lnSpc>
              <a:spcBef>
                <a:spcPts val="1000"/>
              </a:spcBef>
              <a:spcAft>
                <a:spcPts val="0"/>
              </a:spcAft>
              <a:buClr>
                <a:schemeClr val="dk2"/>
              </a:buClr>
              <a:buSzPts val="1100"/>
              <a:buFont typeface="Arial"/>
              <a:buNone/>
            </a:pPr>
            <a:r>
              <a:rPr b="0" lang="en" sz="2100">
                <a:latin typeface="Arial"/>
                <a:ea typeface="Arial"/>
                <a:cs typeface="Arial"/>
                <a:sym typeface="Arial"/>
              </a:rPr>
              <a:t>2.</a:t>
            </a:r>
            <a:r>
              <a:rPr b="0" lang="en" sz="2100">
                <a:latin typeface="Times New Roman"/>
                <a:ea typeface="Times New Roman"/>
                <a:cs typeface="Times New Roman"/>
                <a:sym typeface="Times New Roman"/>
              </a:rPr>
              <a:t>One is Id which is unique for each row and will not contribute for the model building.</a:t>
            </a:r>
            <a:endParaRPr b="0" sz="2100">
              <a:latin typeface="Times New Roman"/>
              <a:ea typeface="Times New Roman"/>
              <a:cs typeface="Times New Roman"/>
              <a:sym typeface="Times New Roman"/>
            </a:endParaRPr>
          </a:p>
          <a:p>
            <a:pPr indent="0" lvl="0" marL="0" rtl="0" algn="just">
              <a:lnSpc>
                <a:spcPct val="115000"/>
              </a:lnSpc>
              <a:spcBef>
                <a:spcPts val="1000"/>
              </a:spcBef>
              <a:spcAft>
                <a:spcPts val="0"/>
              </a:spcAft>
              <a:buClr>
                <a:schemeClr val="dk2"/>
              </a:buClr>
              <a:buSzPts val="1100"/>
              <a:buFont typeface="Arial"/>
              <a:buNone/>
            </a:pPr>
            <a:r>
              <a:rPr b="0" lang="en" sz="2100">
                <a:latin typeface="Arial"/>
                <a:ea typeface="Arial"/>
                <a:cs typeface="Arial"/>
                <a:sym typeface="Arial"/>
              </a:rPr>
              <a:t>3.</a:t>
            </a:r>
            <a:r>
              <a:rPr b="0" lang="en" sz="2100">
                <a:latin typeface="Times New Roman"/>
                <a:ea typeface="Times New Roman"/>
                <a:cs typeface="Times New Roman"/>
                <a:sym typeface="Times New Roman"/>
              </a:rPr>
              <a:t>Second and the only feature which will be useful in finding the type of comments is comment text.</a:t>
            </a:r>
            <a:endParaRPr b="0" sz="2100">
              <a:latin typeface="Times New Roman"/>
              <a:ea typeface="Times New Roman"/>
              <a:cs typeface="Times New Roman"/>
              <a:sym typeface="Times New Roman"/>
            </a:endParaRPr>
          </a:p>
          <a:p>
            <a:pPr indent="0" lvl="0" marL="0" rtl="0" algn="ctr">
              <a:spcBef>
                <a:spcPts val="0"/>
              </a:spcBef>
              <a:spcAft>
                <a:spcPts val="0"/>
              </a:spcAft>
              <a:buNone/>
            </a:pPr>
            <a:r>
              <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ctrTitle"/>
          </p:nvPr>
        </p:nvSpPr>
        <p:spPr>
          <a:xfrm>
            <a:off x="344250" y="428203"/>
            <a:ext cx="8455500" cy="748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0" lang="en" sz="3600">
                <a:solidFill>
                  <a:srgbClr val="262626"/>
                </a:solidFill>
                <a:latin typeface="Times New Roman"/>
                <a:ea typeface="Times New Roman"/>
                <a:cs typeface="Times New Roman"/>
                <a:sym typeface="Times New Roman"/>
              </a:rPr>
              <a:t>Dependent Variable</a:t>
            </a:r>
            <a:endParaRPr/>
          </a:p>
        </p:txBody>
      </p:sp>
      <p:sp>
        <p:nvSpPr>
          <p:cNvPr id="93" name="Google Shape;93;p18"/>
          <p:cNvSpPr txBox="1"/>
          <p:nvPr>
            <p:ph idx="1" type="subTitle"/>
          </p:nvPr>
        </p:nvSpPr>
        <p:spPr>
          <a:xfrm>
            <a:off x="344250" y="1597591"/>
            <a:ext cx="8399100" cy="3414900"/>
          </a:xfrm>
          <a:prstGeom prst="rect">
            <a:avLst/>
          </a:prstGeom>
        </p:spPr>
        <p:txBody>
          <a:bodyPr anchorCtr="0" anchor="ctr" bIns="91425" lIns="91425" spcFirstLastPara="1" rIns="91425" wrap="square" tIns="91425">
            <a:normAutofit fontScale="85000" lnSpcReduction="20000"/>
          </a:bodyPr>
          <a:lstStyle/>
          <a:p>
            <a:pPr indent="0" lvl="0" marL="0" rtl="0" algn="ctr">
              <a:lnSpc>
                <a:spcPct val="115000"/>
              </a:lnSpc>
              <a:spcBef>
                <a:spcPts val="1000"/>
              </a:spcBef>
              <a:spcAft>
                <a:spcPts val="0"/>
              </a:spcAft>
              <a:buClr>
                <a:schemeClr val="dk2"/>
              </a:buClr>
              <a:buSzPct val="30555"/>
              <a:buFont typeface="Arial"/>
              <a:buNone/>
            </a:pPr>
            <a:r>
              <a:rPr b="0" lang="en">
                <a:latin typeface="Arial"/>
                <a:ea typeface="Arial"/>
                <a:cs typeface="Arial"/>
                <a:sym typeface="Arial"/>
              </a:rPr>
              <a:t>1.There are six different dependent variable</a:t>
            </a:r>
            <a:endParaRPr b="0">
              <a:latin typeface="Arial"/>
              <a:ea typeface="Arial"/>
              <a:cs typeface="Arial"/>
              <a:sym typeface="Arial"/>
            </a:endParaRPr>
          </a:p>
          <a:p>
            <a:pPr indent="0" lvl="0" marL="0" rtl="0" algn="ctr">
              <a:lnSpc>
                <a:spcPct val="115000"/>
              </a:lnSpc>
              <a:spcBef>
                <a:spcPts val="1000"/>
              </a:spcBef>
              <a:spcAft>
                <a:spcPts val="0"/>
              </a:spcAft>
              <a:buClr>
                <a:schemeClr val="dk2"/>
              </a:buClr>
              <a:buSzPct val="30555"/>
              <a:buFont typeface="Arial"/>
              <a:buNone/>
            </a:pPr>
            <a:r>
              <a:rPr b="0" lang="en">
                <a:latin typeface="Arial"/>
                <a:ea typeface="Arial"/>
                <a:cs typeface="Arial"/>
                <a:sym typeface="Arial"/>
              </a:rPr>
              <a:t>2.Malignant , Highly Malignant , rude , threat , loathe , abuse </a:t>
            </a:r>
            <a:endParaRPr b="0">
              <a:latin typeface="Arial"/>
              <a:ea typeface="Arial"/>
              <a:cs typeface="Arial"/>
              <a:sym typeface="Arial"/>
            </a:endParaRPr>
          </a:p>
          <a:p>
            <a:pPr indent="0" lvl="0" marL="0" rtl="0" algn="ctr">
              <a:lnSpc>
                <a:spcPct val="115000"/>
              </a:lnSpc>
              <a:spcBef>
                <a:spcPts val="1000"/>
              </a:spcBef>
              <a:spcAft>
                <a:spcPts val="0"/>
              </a:spcAft>
              <a:buClr>
                <a:schemeClr val="dk2"/>
              </a:buClr>
              <a:buSzPct val="30555"/>
              <a:buFont typeface="Arial"/>
              <a:buNone/>
            </a:pPr>
            <a:r>
              <a:rPr b="0" lang="en">
                <a:latin typeface="Arial"/>
                <a:ea typeface="Arial"/>
                <a:cs typeface="Arial"/>
                <a:sym typeface="Arial"/>
              </a:rPr>
              <a:t>3.Each is the different type of comment which has to be classify.</a:t>
            </a:r>
            <a:endParaRPr b="0">
              <a:latin typeface="Arial"/>
              <a:ea typeface="Arial"/>
              <a:cs typeface="Arial"/>
              <a:sym typeface="Arial"/>
            </a:endParaRPr>
          </a:p>
          <a:p>
            <a:pPr indent="0" lvl="0" marL="0" rtl="0" algn="ctr">
              <a:lnSpc>
                <a:spcPct val="115000"/>
              </a:lnSpc>
              <a:spcBef>
                <a:spcPts val="1000"/>
              </a:spcBef>
              <a:spcAft>
                <a:spcPts val="0"/>
              </a:spcAft>
              <a:buClr>
                <a:schemeClr val="dk2"/>
              </a:buClr>
              <a:buSzPct val="30555"/>
              <a:buFont typeface="Arial"/>
              <a:buNone/>
            </a:pPr>
            <a:r>
              <a:rPr b="0" lang="en">
                <a:latin typeface="Arial"/>
                <a:ea typeface="Arial"/>
                <a:cs typeface="Arial"/>
                <a:sym typeface="Arial"/>
              </a:rPr>
              <a:t>4.Each label is highly imbalanced in nature.</a:t>
            </a:r>
            <a:endParaRPr b="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ctrTitle"/>
          </p:nvPr>
        </p:nvSpPr>
        <p:spPr>
          <a:xfrm>
            <a:off x="344250" y="367900"/>
            <a:ext cx="8455500" cy="654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0" lang="en" sz="3600">
                <a:solidFill>
                  <a:srgbClr val="262626"/>
                </a:solidFill>
                <a:latin typeface="Times New Roman"/>
                <a:ea typeface="Times New Roman"/>
                <a:cs typeface="Times New Roman"/>
                <a:sym typeface="Times New Roman"/>
              </a:rPr>
              <a:t>Glance at some label count plot</a:t>
            </a:r>
            <a:endParaRPr/>
          </a:p>
        </p:txBody>
      </p:sp>
      <p:sp>
        <p:nvSpPr>
          <p:cNvPr id="99" name="Google Shape;99;p19"/>
          <p:cNvSpPr txBox="1"/>
          <p:nvPr>
            <p:ph idx="1" type="subTitle"/>
          </p:nvPr>
        </p:nvSpPr>
        <p:spPr>
          <a:xfrm>
            <a:off x="311700" y="1022200"/>
            <a:ext cx="8520600" cy="3928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pic>
        <p:nvPicPr>
          <p:cNvPr id="100" name="Google Shape;100;p19"/>
          <p:cNvPicPr preferRelativeResize="0"/>
          <p:nvPr/>
        </p:nvPicPr>
        <p:blipFill>
          <a:blip r:embed="rId3">
            <a:alphaModFix/>
          </a:blip>
          <a:stretch>
            <a:fillRect/>
          </a:stretch>
        </p:blipFill>
        <p:spPr>
          <a:xfrm>
            <a:off x="459450" y="1118400"/>
            <a:ext cx="3741600" cy="3928800"/>
          </a:xfrm>
          <a:prstGeom prst="rect">
            <a:avLst/>
          </a:prstGeom>
          <a:noFill/>
          <a:ln>
            <a:noFill/>
          </a:ln>
        </p:spPr>
      </p:pic>
      <p:sp>
        <p:nvSpPr>
          <p:cNvPr id="101" name="Google Shape;101;p19"/>
          <p:cNvSpPr txBox="1"/>
          <p:nvPr/>
        </p:nvSpPr>
        <p:spPr>
          <a:xfrm>
            <a:off x="459450" y="-649950"/>
            <a:ext cx="645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pic>
        <p:nvPicPr>
          <p:cNvPr id="102" name="Google Shape;102;p19"/>
          <p:cNvPicPr preferRelativeResize="0"/>
          <p:nvPr/>
        </p:nvPicPr>
        <p:blipFill>
          <a:blip r:embed="rId4">
            <a:alphaModFix/>
          </a:blip>
          <a:stretch>
            <a:fillRect/>
          </a:stretch>
        </p:blipFill>
        <p:spPr>
          <a:xfrm>
            <a:off x="4201050" y="1118400"/>
            <a:ext cx="4257150" cy="3630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ctrTitle"/>
          </p:nvPr>
        </p:nvSpPr>
        <p:spPr>
          <a:xfrm>
            <a:off x="411175" y="644300"/>
            <a:ext cx="8282400" cy="644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600">
                <a:solidFill>
                  <a:srgbClr val="262626"/>
                </a:solidFill>
                <a:latin typeface="Times New Roman"/>
                <a:ea typeface="Times New Roman"/>
                <a:cs typeface="Times New Roman"/>
                <a:sym typeface="Times New Roman"/>
              </a:rPr>
              <a:t>WORD CLOUD</a:t>
            </a:r>
            <a:endParaRPr/>
          </a:p>
        </p:txBody>
      </p:sp>
      <p:sp>
        <p:nvSpPr>
          <p:cNvPr id="108" name="Google Shape;108;p20"/>
          <p:cNvSpPr txBox="1"/>
          <p:nvPr>
            <p:ph idx="1" type="subTitle"/>
          </p:nvPr>
        </p:nvSpPr>
        <p:spPr>
          <a:xfrm>
            <a:off x="411175" y="1490325"/>
            <a:ext cx="8282400" cy="3168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pic>
        <p:nvPicPr>
          <p:cNvPr id="109" name="Google Shape;109;p20"/>
          <p:cNvPicPr preferRelativeResize="0"/>
          <p:nvPr/>
        </p:nvPicPr>
        <p:blipFill>
          <a:blip r:embed="rId3">
            <a:alphaModFix/>
          </a:blip>
          <a:stretch>
            <a:fillRect/>
          </a:stretch>
        </p:blipFill>
        <p:spPr>
          <a:xfrm>
            <a:off x="580975" y="1288400"/>
            <a:ext cx="8112599" cy="3370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ctrTitle"/>
          </p:nvPr>
        </p:nvSpPr>
        <p:spPr>
          <a:xfrm>
            <a:off x="411175" y="644300"/>
            <a:ext cx="8282400" cy="744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800">
                <a:solidFill>
                  <a:srgbClr val="262626"/>
                </a:solidFill>
                <a:latin typeface="Times New Roman"/>
                <a:ea typeface="Times New Roman"/>
                <a:cs typeface="Times New Roman"/>
                <a:sym typeface="Times New Roman"/>
              </a:rPr>
              <a:t>COMMENTS WHERE EACH LABEL IS PRESENT</a:t>
            </a:r>
            <a:endParaRPr/>
          </a:p>
        </p:txBody>
      </p:sp>
      <p:sp>
        <p:nvSpPr>
          <p:cNvPr id="115" name="Google Shape;115;p21"/>
          <p:cNvSpPr txBox="1"/>
          <p:nvPr>
            <p:ph idx="1" type="subTitle"/>
          </p:nvPr>
        </p:nvSpPr>
        <p:spPr>
          <a:xfrm>
            <a:off x="411175" y="1389200"/>
            <a:ext cx="8282400" cy="3269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pic>
        <p:nvPicPr>
          <p:cNvPr id="116" name="Google Shape;116;p21"/>
          <p:cNvPicPr preferRelativeResize="0"/>
          <p:nvPr/>
        </p:nvPicPr>
        <p:blipFill>
          <a:blip r:embed="rId3">
            <a:alphaModFix/>
          </a:blip>
          <a:stretch>
            <a:fillRect/>
          </a:stretch>
        </p:blipFill>
        <p:spPr>
          <a:xfrm>
            <a:off x="411175" y="1389200"/>
            <a:ext cx="8282401" cy="3269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