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a7969e3c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4a7969e3c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a7969e3c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4a7969e3c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a7969e3c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a7969e3c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a7969e3c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a7969e3c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a7969e3c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a7969e3c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a7969e3c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4a7969e3c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a7969e3c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a7969e3c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a7969e3c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a7969e3c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a7969e3c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4a7969e3c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a7969e3c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4a7969e3c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Machine Learning For Micro-Credit Loans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 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ctrTitle"/>
          </p:nvPr>
        </p:nvSpPr>
        <p:spPr>
          <a:xfrm>
            <a:off x="2371725" y="630225"/>
            <a:ext cx="63315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FPR,TPR</a:t>
            </a:r>
            <a:endParaRPr/>
          </a:p>
        </p:txBody>
      </p:sp>
      <p:sp>
        <p:nvSpPr>
          <p:cNvPr id="131" name="Google Shape;131;p22"/>
          <p:cNvSpPr txBox="1"/>
          <p:nvPr>
            <p:ph idx="1" type="subTitle"/>
          </p:nvPr>
        </p:nvSpPr>
        <p:spPr>
          <a:xfrm>
            <a:off x="2390275" y="1577100"/>
            <a:ext cx="6331500" cy="29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700" y="1704675"/>
            <a:ext cx="36766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idx="1" type="subTitle"/>
          </p:nvPr>
        </p:nvSpPr>
        <p:spPr>
          <a:xfrm>
            <a:off x="2390275" y="1048425"/>
            <a:ext cx="6331500" cy="16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  Thank You</a:t>
            </a:r>
            <a:endParaRPr sz="4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ctrTitle"/>
          </p:nvPr>
        </p:nvSpPr>
        <p:spPr>
          <a:xfrm>
            <a:off x="2371725" y="630225"/>
            <a:ext cx="63315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Set</a:t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2390275" y="1590250"/>
            <a:ext cx="6331500" cy="288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Micro-credit loan defaulter data set.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Client provided dataset.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Abstract :</a:t>
            </a:r>
            <a:endParaRPr b="1"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	Number of Instances (209593)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	Attributes (Float, Interger, String)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	Number Of Attributes (36) –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bel,msisdn,aon,daily_decr30,daily_decr90,rental30,rental90,last_rech_date_ma,last_rech_date_da,last_rech_amt_ma,cnt_ma_rech30,fr_ma_rech30,sumamnt_ma_rech30,medianamnt_ma_rech30,medianmarechprebal30,cnt_ma_rech90,fr_ma_rech90,sumamnt_ma_rech90,medianamnt_ma_rech90,medianmarechprebal90,cnt_da_rech30,fr_da_rech30,cnt_da_rech90,fr_da_rech90,cnt_loans30,amnt_loans30,maxamnt_loans30,medianamnt_loans30,cnt_loans90,amnt_loans90,maxamnt_loans90,medianamnt_loans90,payback30,payback90,pcircle,pdate.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ctrTitle"/>
          </p:nvPr>
        </p:nvSpPr>
        <p:spPr>
          <a:xfrm>
            <a:off x="2371725" y="630225"/>
            <a:ext cx="633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/>
          </a:p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2390275" y="1778575"/>
            <a:ext cx="6331500" cy="27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 research aimed at the case of customers @ loan paid &amp; loan not paid &amp; compares predictive ability of loan payment among the different classification methods , the result of predictive accuracy of loan repayment will be more valuable than binary results of the classification – defaulter or not defaulter.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Arial"/>
              <a:buNone/>
            </a:pPr>
            <a:r>
              <a:rPr b="1"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to achieve :</a:t>
            </a: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(1-Non Defaulter , 0-Defaulter)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Customers loan repayment financial capability.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ctrTitle"/>
          </p:nvPr>
        </p:nvSpPr>
        <p:spPr>
          <a:xfrm>
            <a:off x="2371725" y="630225"/>
            <a:ext cx="63315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Exploration &amp; Facts</a:t>
            </a:r>
            <a:endParaRPr/>
          </a:p>
        </p:txBody>
      </p:sp>
      <p:sp>
        <p:nvSpPr>
          <p:cNvPr id="91" name="Google Shape;91;p16"/>
          <p:cNvSpPr txBox="1"/>
          <p:nvPr>
            <p:ph idx="1" type="subTitle"/>
          </p:nvPr>
        </p:nvSpPr>
        <p:spPr>
          <a:xfrm>
            <a:off x="2390275" y="1213725"/>
            <a:ext cx="6331500" cy="326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•It shows defaulter as 26162 people &amp; non-defaulter as 183431 out of total borrower 209,593.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8475" y="1326300"/>
            <a:ext cx="306705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ctrTitle"/>
          </p:nvPr>
        </p:nvSpPr>
        <p:spPr>
          <a:xfrm>
            <a:off x="2353800" y="510775"/>
            <a:ext cx="6331500" cy="14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0"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•Below plot shows mutual relation between attributes , correlation increases from light to dark color. </a:t>
            </a:r>
            <a:endParaRPr b="0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0"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•Recommendations-</a:t>
            </a:r>
            <a:endParaRPr b="0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0"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•Customer’s Loan repayment capability depends upon below –</a:t>
            </a:r>
            <a:endParaRPr b="0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0"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•Customer spending Daily amount in last 30 days , spending average main account balance in last 30 days, Frequency of recharge for data account  &amp; main account in 30/90 days, loan taken in last 90 days &amp; payback time for last 30 days.</a:t>
            </a:r>
            <a:endParaRPr b="0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320"/>
          </a:p>
        </p:txBody>
      </p:sp>
      <p:sp>
        <p:nvSpPr>
          <p:cNvPr id="98" name="Google Shape;98;p17"/>
          <p:cNvSpPr txBox="1"/>
          <p:nvPr>
            <p:ph idx="1" type="subTitle"/>
          </p:nvPr>
        </p:nvSpPr>
        <p:spPr>
          <a:xfrm>
            <a:off x="2390275" y="3190050"/>
            <a:ext cx="6331500" cy="129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800" y="2077200"/>
            <a:ext cx="4955325" cy="2618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Requirement of Machine Learning</a:t>
            </a:r>
            <a:endParaRPr/>
          </a:p>
        </p:txBody>
      </p:sp>
      <p:sp>
        <p:nvSpPr>
          <p:cNvPr id="105" name="Google Shape;105;p18"/>
          <p:cNvSpPr txBox="1"/>
          <p:nvPr>
            <p:ph idx="1" type="subTitle"/>
          </p:nvPr>
        </p:nvSpPr>
        <p:spPr>
          <a:xfrm>
            <a:off x="2390275" y="2406325"/>
            <a:ext cx="6331500" cy="207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•Will try to find out accurate prediction for defaulter &amp; non-defaulter both.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•To achieve this result , will build classification model.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Supervised Learning methods </a:t>
            </a:r>
            <a:endParaRPr/>
          </a:p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2390275" y="2172225"/>
            <a:ext cx="6331500" cy="23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lang="en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Logistic Regression </a:t>
            </a:r>
            <a:r>
              <a:rPr lang="en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– Hyper parameters</a:t>
            </a: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5238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lang="en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Tree Classifier </a:t>
            </a:r>
            <a:r>
              <a:rPr lang="en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– Node Splitting on all available variables.</a:t>
            </a: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lang="en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Linear Discriminant Analysis </a:t>
            </a:r>
            <a:r>
              <a:rPr lang="en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–  Works to estimate the probability that the data belongs to each target.</a:t>
            </a: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.Random Forest classifier-</a:t>
            </a:r>
            <a:r>
              <a:rPr lang="en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meta estimator that fits a number of decision tree classifiers on various sub-samples of the dataset and uses averaging to improve the predictive accuracy and control over-fitting</a:t>
            </a: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52380"/>
              <a:buFont typeface="Arial"/>
              <a:buNone/>
            </a:pPr>
            <a:r>
              <a:t/>
            </a:r>
            <a:endParaRPr b="1"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ctrTitle"/>
          </p:nvPr>
        </p:nvSpPr>
        <p:spPr>
          <a:xfrm>
            <a:off x="2371725" y="630225"/>
            <a:ext cx="63315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42038"/>
              <a:buFont typeface="Arial"/>
              <a:buNone/>
            </a:pPr>
            <a:r>
              <a:rPr lang="en" sz="2616">
                <a:solidFill>
                  <a:schemeClr val="dk2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Random Forest Classifier</a:t>
            </a:r>
            <a:endParaRPr sz="2616">
              <a:solidFill>
                <a:schemeClr val="dk2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>
            <p:ph idx="1" type="subTitle"/>
          </p:nvPr>
        </p:nvSpPr>
        <p:spPr>
          <a:xfrm>
            <a:off x="2390275" y="1281400"/>
            <a:ext cx="6331500" cy="319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accuracy score of train is : 99.98885123082411</a:t>
            </a:r>
            <a:endParaRPr sz="10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accuracy score test is : 94.23831608990368</a:t>
            </a:r>
            <a:endParaRPr sz="10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cross validation score is : 93.89270441481577</a:t>
            </a:r>
            <a:endParaRPr sz="10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Confusion Matrix: </a:t>
            </a:r>
            <a:endParaRPr sz="10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[[41750  2991]</a:t>
            </a:r>
            <a:endParaRPr sz="10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[ 2177 42778]]</a:t>
            </a:r>
            <a:endParaRPr sz="10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Classification</a:t>
            </a:r>
            <a:endParaRPr sz="10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precision    recall  f1-score   support</a:t>
            </a:r>
            <a:endParaRPr sz="10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0       0.95      0.93      0.94     44741</a:t>
            </a:r>
            <a:endParaRPr sz="10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1       0.93      0.95      0.94     44955</a:t>
            </a:r>
            <a:endParaRPr sz="10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accuracy                           0.94     89696</a:t>
            </a:r>
            <a:endParaRPr sz="10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macro avg       0.94      0.94      0.94     89696</a:t>
            </a:r>
            <a:endParaRPr sz="10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weighted avg       0.94      0.94      0.94     89696</a:t>
            </a:r>
            <a:endParaRPr sz="10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750" y="1828000"/>
            <a:ext cx="2085475" cy="1717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ctrTitle"/>
          </p:nvPr>
        </p:nvSpPr>
        <p:spPr>
          <a:xfrm>
            <a:off x="2371725" y="630225"/>
            <a:ext cx="63315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41509"/>
              <a:buFont typeface="Arial"/>
              <a:buNone/>
            </a:pPr>
            <a:r>
              <a:rPr lang="en" sz="2650">
                <a:solidFill>
                  <a:schemeClr val="dk2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Plot roc curve</a:t>
            </a:r>
            <a:endParaRPr sz="2650">
              <a:solidFill>
                <a:schemeClr val="dk2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idx="1" type="subTitle"/>
          </p:nvPr>
        </p:nvSpPr>
        <p:spPr>
          <a:xfrm>
            <a:off x="2390275" y="1630875"/>
            <a:ext cx="6331500" cy="284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CURVE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 rotWithShape="1">
          <a:blip r:embed="rId3">
            <a:alphaModFix/>
          </a:blip>
          <a:srcRect b="-10161" l="1910" r="-1910" t="-16388"/>
          <a:stretch/>
        </p:blipFill>
        <p:spPr>
          <a:xfrm>
            <a:off x="3862750" y="1155950"/>
            <a:ext cx="4694825" cy="345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