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02" r:id="rId6"/>
    <p:sldId id="315" r:id="rId7"/>
    <p:sldId id="325" r:id="rId8"/>
    <p:sldId id="294" r:id="rId9"/>
    <p:sldId id="295" r:id="rId10"/>
    <p:sldId id="326" r:id="rId11"/>
    <p:sldId id="312" r:id="rId12"/>
    <p:sldId id="313" r:id="rId13"/>
    <p:sldId id="3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64FCC-C664-4E1F-8711-0F2358BB18A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65D9EA-7E63-4A33-8608-00515001D8FB}">
      <dgm:prSet/>
      <dgm:spPr/>
      <dgm:t>
        <a:bodyPr/>
        <a:lstStyle/>
        <a:p>
          <a:r>
            <a:rPr lang="en-US" dirty="0"/>
            <a:t>Thank You </a:t>
          </a:r>
          <a:br>
            <a:rPr lang="en-US" dirty="0"/>
          </a:br>
          <a:r>
            <a:rPr lang="en-US" dirty="0"/>
            <a:t>Have you any Questions? </a:t>
          </a:r>
        </a:p>
      </dgm:t>
    </dgm:pt>
    <dgm:pt modelId="{7619BAA2-70AF-4C37-804C-8A23493CE32E}" type="parTrans" cxnId="{5C189AB6-47FD-4A52-9284-32CEDE685CEF}">
      <dgm:prSet/>
      <dgm:spPr/>
      <dgm:t>
        <a:bodyPr/>
        <a:lstStyle/>
        <a:p>
          <a:endParaRPr lang="en-US"/>
        </a:p>
      </dgm:t>
    </dgm:pt>
    <dgm:pt modelId="{24682DFF-14B6-4DAA-85C4-5479925EE563}" type="sibTrans" cxnId="{5C189AB6-47FD-4A52-9284-32CEDE685CEF}">
      <dgm:prSet/>
      <dgm:spPr/>
      <dgm:t>
        <a:bodyPr/>
        <a:lstStyle/>
        <a:p>
          <a:endParaRPr lang="en-US"/>
        </a:p>
      </dgm:t>
    </dgm:pt>
    <dgm:pt modelId="{DFFE0F45-02AB-47F0-A51B-53110E7F7A68}" type="pres">
      <dgm:prSet presAssocID="{2C564FCC-C664-4E1F-8711-0F2358BB18AB}" presName="CompostProcess" presStyleCnt="0">
        <dgm:presLayoutVars>
          <dgm:dir/>
          <dgm:resizeHandles val="exact"/>
        </dgm:presLayoutVars>
      </dgm:prSet>
      <dgm:spPr/>
    </dgm:pt>
    <dgm:pt modelId="{5D94CA38-7FCC-4405-A5E7-0E36C16EA422}" type="pres">
      <dgm:prSet presAssocID="{2C564FCC-C664-4E1F-8711-0F2358BB18AB}" presName="arrow" presStyleLbl="bgShp" presStyleIdx="0" presStyleCnt="1"/>
      <dgm:spPr/>
    </dgm:pt>
    <dgm:pt modelId="{6086784F-B2A8-43F1-9D42-E2B0D9AA1F49}" type="pres">
      <dgm:prSet presAssocID="{2C564FCC-C664-4E1F-8711-0F2358BB18AB}" presName="linearProcess" presStyleCnt="0"/>
      <dgm:spPr/>
    </dgm:pt>
    <dgm:pt modelId="{8992F27C-E094-41CB-8AA4-BEA6B89BE10D}" type="pres">
      <dgm:prSet presAssocID="{F665D9EA-7E63-4A33-8608-00515001D8FB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A1A12B26-224D-4950-8BBF-042CF0912C69}" type="presOf" srcId="{F665D9EA-7E63-4A33-8608-00515001D8FB}" destId="{8992F27C-E094-41CB-8AA4-BEA6B89BE10D}" srcOrd="0" destOrd="0" presId="urn:microsoft.com/office/officeart/2005/8/layout/hProcess9"/>
    <dgm:cxn modelId="{5C189AB6-47FD-4A52-9284-32CEDE685CEF}" srcId="{2C564FCC-C664-4E1F-8711-0F2358BB18AB}" destId="{F665D9EA-7E63-4A33-8608-00515001D8FB}" srcOrd="0" destOrd="0" parTransId="{7619BAA2-70AF-4C37-804C-8A23493CE32E}" sibTransId="{24682DFF-14B6-4DAA-85C4-5479925EE563}"/>
    <dgm:cxn modelId="{974A19E5-C5F0-4A23-8CE6-EC25AD73CE99}" type="presOf" srcId="{2C564FCC-C664-4E1F-8711-0F2358BB18AB}" destId="{DFFE0F45-02AB-47F0-A51B-53110E7F7A68}" srcOrd="0" destOrd="0" presId="urn:microsoft.com/office/officeart/2005/8/layout/hProcess9"/>
    <dgm:cxn modelId="{78EBDEAC-3E46-4471-95D0-9BA00B7D03DC}" type="presParOf" srcId="{DFFE0F45-02AB-47F0-A51B-53110E7F7A68}" destId="{5D94CA38-7FCC-4405-A5E7-0E36C16EA422}" srcOrd="0" destOrd="0" presId="urn:microsoft.com/office/officeart/2005/8/layout/hProcess9"/>
    <dgm:cxn modelId="{054FD457-0383-4A57-BA8D-2C3D84286FDB}" type="presParOf" srcId="{DFFE0F45-02AB-47F0-A51B-53110E7F7A68}" destId="{6086784F-B2A8-43F1-9D42-E2B0D9AA1F49}" srcOrd="1" destOrd="0" presId="urn:microsoft.com/office/officeart/2005/8/layout/hProcess9"/>
    <dgm:cxn modelId="{8C30C1A7-D0A8-4A2E-840F-5A1DCE6F6B03}" type="presParOf" srcId="{6086784F-B2A8-43F1-9D42-E2B0D9AA1F49}" destId="{8992F27C-E094-41CB-8AA4-BEA6B89BE10D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4CA38-7FCC-4405-A5E7-0E36C16EA422}">
      <dsp:nvSpPr>
        <dsp:cNvPr id="0" name=""/>
        <dsp:cNvSpPr/>
      </dsp:nvSpPr>
      <dsp:spPr>
        <a:xfrm>
          <a:off x="424612" y="0"/>
          <a:ext cx="4812274" cy="32328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2F27C-E094-41CB-8AA4-BEA6B89BE10D}">
      <dsp:nvSpPr>
        <dsp:cNvPr id="0" name=""/>
        <dsp:cNvSpPr/>
      </dsp:nvSpPr>
      <dsp:spPr>
        <a:xfrm>
          <a:off x="557303" y="969847"/>
          <a:ext cx="4546891" cy="1293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Thank You </a:t>
          </a:r>
          <a:br>
            <a:rPr lang="en-US" sz="3200" kern="1200" dirty="0"/>
          </a:br>
          <a:r>
            <a:rPr lang="en-US" sz="3200" kern="1200" dirty="0"/>
            <a:t>Have you any Questions? </a:t>
          </a:r>
        </a:p>
      </dsp:txBody>
      <dsp:txXfrm>
        <a:off x="620428" y="1032972"/>
        <a:ext cx="4420641" cy="1166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6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11/19/2024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74" y="1469560"/>
            <a:ext cx="4260117" cy="2271860"/>
          </a:xfrm>
        </p:spPr>
        <p:txBody>
          <a:bodyPr/>
          <a:lstStyle/>
          <a:p>
            <a:r>
              <a:rPr lang="en-US" sz="4400" dirty="0">
                <a:solidFill>
                  <a:schemeClr val="accent4"/>
                </a:solidFill>
              </a:rPr>
              <a:t>Renewable Energy                Optimization Algorithm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2034" y="4374036"/>
            <a:ext cx="3056861" cy="947865"/>
          </a:xfrm>
        </p:spPr>
        <p:txBody>
          <a:bodyPr/>
          <a:lstStyle/>
          <a:p>
            <a:pPr algn="l"/>
            <a:r>
              <a:rPr lang="en-US" b="1" dirty="0"/>
              <a:t>Student: Promod Chandra Das</a:t>
            </a:r>
          </a:p>
          <a:p>
            <a:pPr algn="l"/>
            <a:r>
              <a:rPr lang="en-US" b="1" dirty="0"/>
              <a:t> ID: 231002005</a:t>
            </a:r>
          </a:p>
          <a:p>
            <a:pPr algn="l"/>
            <a:r>
              <a:rPr lang="en-US" b="1" dirty="0"/>
              <a:t>Teacher’s Name:  Farjana Akter Jui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FDE8D5-3DC0-F848-A7BF-2A5A461FD44F}"/>
              </a:ext>
            </a:extLst>
          </p:cNvPr>
          <p:cNvSpPr/>
          <p:nvPr/>
        </p:nvSpPr>
        <p:spPr>
          <a:xfrm>
            <a:off x="2469823" y="3007151"/>
            <a:ext cx="443059" cy="173119"/>
          </a:xfrm>
          <a:custGeom>
            <a:avLst/>
            <a:gdLst>
              <a:gd name="connsiteX0" fmla="*/ 0 w 443059"/>
              <a:gd name="connsiteY0" fmla="*/ 56560 h 173119"/>
              <a:gd name="connsiteX1" fmla="*/ 47134 w 443059"/>
              <a:gd name="connsiteY1" fmla="*/ 84841 h 173119"/>
              <a:gd name="connsiteX2" fmla="*/ 103695 w 443059"/>
              <a:gd name="connsiteY2" fmla="*/ 150828 h 173119"/>
              <a:gd name="connsiteX3" fmla="*/ 207389 w 443059"/>
              <a:gd name="connsiteY3" fmla="*/ 141402 h 173119"/>
              <a:gd name="connsiteX4" fmla="*/ 273377 w 443059"/>
              <a:gd name="connsiteY4" fmla="*/ 84841 h 173119"/>
              <a:gd name="connsiteX5" fmla="*/ 301657 w 443059"/>
              <a:gd name="connsiteY5" fmla="*/ 56560 h 173119"/>
              <a:gd name="connsiteX6" fmla="*/ 329938 w 443059"/>
              <a:gd name="connsiteY6" fmla="*/ 0 h 173119"/>
              <a:gd name="connsiteX7" fmla="*/ 367645 w 443059"/>
              <a:gd name="connsiteY7" fmla="*/ 56560 h 173119"/>
              <a:gd name="connsiteX8" fmla="*/ 414779 w 443059"/>
              <a:gd name="connsiteY8" fmla="*/ 103694 h 173119"/>
              <a:gd name="connsiteX9" fmla="*/ 443059 w 443059"/>
              <a:gd name="connsiteY9" fmla="*/ 150828 h 17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3059" h="173119">
                <a:moveTo>
                  <a:pt x="0" y="56560"/>
                </a:moveTo>
                <a:cubicBezTo>
                  <a:pt x="15711" y="65987"/>
                  <a:pt x="34961" y="71146"/>
                  <a:pt x="47134" y="84841"/>
                </a:cubicBezTo>
                <a:cubicBezTo>
                  <a:pt x="116025" y="162344"/>
                  <a:pt x="38367" y="129054"/>
                  <a:pt x="103695" y="150828"/>
                </a:cubicBezTo>
                <a:cubicBezTo>
                  <a:pt x="147865" y="180276"/>
                  <a:pt x="136647" y="183847"/>
                  <a:pt x="207389" y="141402"/>
                </a:cubicBezTo>
                <a:cubicBezTo>
                  <a:pt x="232231" y="126497"/>
                  <a:pt x="251844" y="104221"/>
                  <a:pt x="273377" y="84841"/>
                </a:cubicBezTo>
                <a:cubicBezTo>
                  <a:pt x="283286" y="75923"/>
                  <a:pt x="294262" y="67653"/>
                  <a:pt x="301657" y="56560"/>
                </a:cubicBezTo>
                <a:cubicBezTo>
                  <a:pt x="313349" y="39021"/>
                  <a:pt x="320511" y="18853"/>
                  <a:pt x="329938" y="0"/>
                </a:cubicBezTo>
                <a:cubicBezTo>
                  <a:pt x="342507" y="18853"/>
                  <a:pt x="353296" y="39023"/>
                  <a:pt x="367645" y="56560"/>
                </a:cubicBezTo>
                <a:cubicBezTo>
                  <a:pt x="381715" y="73757"/>
                  <a:pt x="402454" y="85206"/>
                  <a:pt x="414779" y="103694"/>
                </a:cubicBezTo>
                <a:cubicBezTo>
                  <a:pt x="453737" y="162131"/>
                  <a:pt x="397527" y="128063"/>
                  <a:pt x="443059" y="150828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C70120D-A0AE-1FD8-5E9E-D0134ECB5BE8}"/>
              </a:ext>
            </a:extLst>
          </p:cNvPr>
          <p:cNvGraphicFramePr/>
          <p:nvPr/>
        </p:nvGraphicFramePr>
        <p:xfrm>
          <a:off x="3735420" y="1319719"/>
          <a:ext cx="5661499" cy="323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41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Introduction</a:t>
            </a:r>
            <a:endParaRPr lang="en-US" dirty="0"/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Features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Code Screenshot</a:t>
            </a:r>
            <a:endParaRPr lang="en-US" dirty="0"/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Output</a:t>
            </a:r>
            <a:endParaRPr lang="en-US" dirty="0"/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Future Work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0FD028A-7A2D-FE54-BAEA-8354C0137C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34" r="15334"/>
          <a:stretch>
            <a:fillRect/>
          </a:stretch>
        </p:blipFill>
        <p:spPr>
          <a:xfrm>
            <a:off x="5675846" y="613214"/>
            <a:ext cx="5855754" cy="5631571"/>
          </a:xfr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5435601" cy="27723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growing demand for sustainable energy requires efficient algorithms to optimize renewable systems. </a:t>
            </a:r>
          </a:p>
          <a:p>
            <a:pPr marL="0" indent="0">
              <a:buNone/>
            </a:pPr>
            <a:r>
              <a:rPr lang="en-US" dirty="0"/>
              <a:t>1. This project develops a Renewable Energy Optimization Algorithm to maximize production and minimize costs.</a:t>
            </a:r>
          </a:p>
          <a:p>
            <a:pPr marL="0" indent="0">
              <a:buNone/>
            </a:pPr>
            <a:r>
              <a:rPr lang="en-US" dirty="0"/>
              <a:t>2. Considering environmental factors, demand, and resources,</a:t>
            </a:r>
          </a:p>
          <a:p>
            <a:pPr marL="0" indent="0">
              <a:buNone/>
            </a:pPr>
            <a:r>
              <a:rPr lang="en-US" dirty="0"/>
              <a:t>3. it optimizes the operations of systems like solar panels and wind turbines. 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2B124FE-0FC8-DA5A-55EF-8D4E992019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814" r="268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4165" y="1282782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357" y="1282782"/>
            <a:ext cx="2854976" cy="987272"/>
          </a:xfrm>
        </p:spPr>
        <p:txBody>
          <a:bodyPr/>
          <a:lstStyle/>
          <a:p>
            <a:pPr rtl="0" eaLnBrk="1" latinLnBrk="0" hangingPunct="1"/>
            <a:r>
              <a:rPr lang="en-US" dirty="0"/>
              <a:t>Features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4165" y="2319247"/>
            <a:ext cx="4754880" cy="1376059"/>
          </a:xfrm>
        </p:spPr>
        <p:txBody>
          <a:bodyPr/>
          <a:lstStyle/>
          <a:p>
            <a:pPr marL="0" indent="0" algn="ctr"/>
            <a:r>
              <a:rPr lang="en-US" dirty="0"/>
              <a:t>Multi-objective Optimization,</a:t>
            </a:r>
          </a:p>
          <a:p>
            <a:pPr marL="0" indent="0" algn="ctr"/>
            <a:r>
              <a:rPr lang="en-US" dirty="0"/>
              <a:t>Dynamic Resource </a:t>
            </a:r>
            <a:r>
              <a:rPr lang="en-US" dirty="0" err="1"/>
              <a:t>Allocation,Weather</a:t>
            </a:r>
            <a:r>
              <a:rPr lang="en-US" dirty="0"/>
              <a:t> Data Integration,   Customizable Parameters, Efficient Algorithm Design.</a:t>
            </a:r>
          </a:p>
          <a:p>
            <a:pPr marL="0" indent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5236"/>
            <a:ext cx="10515600" cy="700115"/>
          </a:xfrm>
        </p:spPr>
        <p:txBody>
          <a:bodyPr/>
          <a:lstStyle/>
          <a:p>
            <a:r>
              <a:rPr lang="en-US" sz="4400" i="0" u="sng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Code Screenshot(01)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C63DD-D445-21B5-6608-9746E242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99" y="832309"/>
            <a:ext cx="7886801" cy="56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0" u="sng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Code Screenshot(02)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E3B17-E932-F297-427B-34FA28B7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37" y="2041579"/>
            <a:ext cx="8815159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5678" y="1328467"/>
            <a:ext cx="3924934" cy="490538"/>
          </a:xfrm>
        </p:spPr>
        <p:txBody>
          <a:bodyPr/>
          <a:lstStyle/>
          <a:p>
            <a:r>
              <a:rPr lang="en-US" u="sng" dirty="0"/>
              <a:t>Output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4622C4-83B4-6430-5BB3-D80BB86F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04" y="1988047"/>
            <a:ext cx="3157980" cy="30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Future Work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Target Audience">
            <a:extLst>
              <a:ext uri="{FF2B5EF4-FFF2-40B4-BE49-F238E27FC236}">
                <a16:creationId xmlns:a16="http://schemas.microsoft.com/office/drawing/2014/main" id="{C4663C19-45BD-46CB-AA38-6CE7C4522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513" y="2204476"/>
            <a:ext cx="548640" cy="548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748530" y="2125176"/>
            <a:ext cx="4060643" cy="96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Advanced Optimization Techniques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genetic algorithms or machine learning models for better optimization.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8F5A225-0C56-4A56-9265-DBE9001CC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112CEB44-CF96-4193-8126-3EF3F89B2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1544" y="4903261"/>
            <a:ext cx="548640" cy="54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7504954" y="2022618"/>
            <a:ext cx="3992382" cy="121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Scalability Testing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Test the algorithm with larger datasets and more complex renewable energy systems.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752338" y="3425379"/>
            <a:ext cx="4166494" cy="159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Integration with IoT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Enable real-time data collection from renewable energy sources for more accurate resource allocation.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3E68A5-255F-4C3B-82E4-28F5CE1A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Clipboard">
            <a:extLst>
              <a:ext uri="{FF2B5EF4-FFF2-40B4-BE49-F238E27FC236}">
                <a16:creationId xmlns:a16="http://schemas.microsoft.com/office/drawing/2014/main" id="{3F4B17BF-671E-4F42-AB1B-F84F52DCE2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73648" y="3606850"/>
            <a:ext cx="548640" cy="54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1A11C-0D13-40D5-A96C-6C9C65FDED12}"/>
              </a:ext>
            </a:extLst>
          </p:cNvPr>
          <p:cNvSpPr txBox="1"/>
          <p:nvPr/>
        </p:nvSpPr>
        <p:spPr>
          <a:xfrm>
            <a:off x="7313109" y="3440240"/>
            <a:ext cx="3657600" cy="121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Grid Integration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Optimize energy distribution to integrate seamlessly with existing power grids.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User network">
            <a:extLst>
              <a:ext uri="{FF2B5EF4-FFF2-40B4-BE49-F238E27FC236}">
                <a16:creationId xmlns:a16="http://schemas.microsoft.com/office/drawing/2014/main" id="{B6919A3F-A031-4557-AAC9-0C948C6E4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87928" y="3618325"/>
            <a:ext cx="548640" cy="548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748531" y="4723888"/>
            <a:ext cx="3657600" cy="121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Environmental Impact Analysis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features to assess the environmental benefits of optimized energy production.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BC618CE4-6DEC-4D26-B202-8BAAA269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A63E6-17C3-4C42-AD30-C1D1236CE8C7}"/>
              </a:ext>
            </a:extLst>
          </p:cNvPr>
          <p:cNvSpPr txBox="1"/>
          <p:nvPr/>
        </p:nvSpPr>
        <p:spPr>
          <a:xfrm>
            <a:off x="7504954" y="4723888"/>
            <a:ext cx="3657600" cy="96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Hybrid Renewable Energy Systems Optimization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solar, wind, and hydroelectric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3" name="Callout: Quad Arrow 2">
            <a:extLst>
              <a:ext uri="{FF2B5EF4-FFF2-40B4-BE49-F238E27FC236}">
                <a16:creationId xmlns:a16="http://schemas.microsoft.com/office/drawing/2014/main" id="{3537D972-2CA6-1C99-E336-334933B4856B}"/>
              </a:ext>
            </a:extLst>
          </p:cNvPr>
          <p:cNvSpPr/>
          <p:nvPr/>
        </p:nvSpPr>
        <p:spPr>
          <a:xfrm>
            <a:off x="6471889" y="2175844"/>
            <a:ext cx="752158" cy="571804"/>
          </a:xfrm>
          <a:prstGeom prst="quad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2A5E8A54-FF31-1584-CA15-A54E4AC40E44}"/>
              </a:ext>
            </a:extLst>
          </p:cNvPr>
          <p:cNvSpPr/>
          <p:nvPr/>
        </p:nvSpPr>
        <p:spPr>
          <a:xfrm>
            <a:off x="6661626" y="4915979"/>
            <a:ext cx="467802" cy="488896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0" y="2042791"/>
            <a:ext cx="4572000" cy="2205360"/>
          </a:xfrm>
        </p:spPr>
        <p:txBody>
          <a:bodyPr/>
          <a:lstStyle/>
          <a:p>
            <a:r>
              <a:rPr lang="en-US" dirty="0"/>
              <a:t>This project highlights how optimization algorithms can enhance renewable energy efficiency and sustainability. Future advancements will improve scalability, adaptability, and integration, driving smarter and more reliable energy systems globally. </a:t>
            </a:r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00AF777-F0EB-DDFD-E9E2-4157997D80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190" r="22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126</TotalTime>
  <Words>253</Words>
  <Application>Microsoft Office PowerPoint</Application>
  <PresentationFormat>Widescreen</PresentationFormat>
  <Paragraphs>41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Wingdings</vt:lpstr>
      <vt:lpstr>Office Theme</vt:lpstr>
      <vt:lpstr>Renewable Energy                Optimization Algorithm</vt:lpstr>
      <vt:lpstr>PowerPoint Presentation</vt:lpstr>
      <vt:lpstr>Introduction</vt:lpstr>
      <vt:lpstr>Features </vt:lpstr>
      <vt:lpstr>Code Screenshot(01) </vt:lpstr>
      <vt:lpstr>Code Screenshot(02) </vt:lpstr>
      <vt:lpstr>PowerPoint Presentation</vt:lpstr>
      <vt:lpstr>Future Work 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promod das</dc:creator>
  <cp:lastModifiedBy>promod das</cp:lastModifiedBy>
  <cp:revision>1</cp:revision>
  <cp:lastPrinted>2024-11-19T09:43:42Z</cp:lastPrinted>
  <dcterms:created xsi:type="dcterms:W3CDTF">2024-11-19T07:40:18Z</dcterms:created>
  <dcterms:modified xsi:type="dcterms:W3CDTF">2024-11-19T09:49:24Z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