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370" r:id="rId6"/>
    <p:sldId id="372" r:id="rId7"/>
    <p:sldId id="353" r:id="rId8"/>
    <p:sldId id="371" r:id="rId9"/>
    <p:sldId id="262" r:id="rId10"/>
    <p:sldId id="2432" r:id="rId11"/>
    <p:sldId id="2433" r:id="rId12"/>
    <p:sldId id="365" r:id="rId13"/>
    <p:sldId id="2438" r:id="rId14"/>
    <p:sldId id="24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84" autoAdjust="0"/>
  </p:normalViewPr>
  <p:slideViewPr>
    <p:cSldViewPr snapToGrid="0" showGuides="1">
      <p:cViewPr varScale="1">
        <p:scale>
          <a:sx n="48" d="100"/>
          <a:sy n="48" d="100"/>
        </p:scale>
        <p:origin x="67" y="763"/>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EFA8A-ACA7-4DDA-8E57-568137EFFED2}"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32A3A805-DFEE-4C9B-85ED-0EAAF77453CC}">
      <dgm:prSet/>
      <dgm:spPr/>
      <dgm:t>
        <a:bodyPr/>
        <a:lstStyle/>
        <a:p>
          <a:r>
            <a:rPr lang="en-US" dirty="0"/>
            <a:t>Promod Chandra Das</a:t>
          </a:r>
        </a:p>
        <a:p>
          <a:r>
            <a:rPr lang="en-US" dirty="0"/>
            <a:t>  Id: 231002005 </a:t>
          </a:r>
        </a:p>
      </dgm:t>
    </dgm:pt>
    <dgm:pt modelId="{BBF90AA4-0B43-4478-A3D1-906F85C686E4}" type="parTrans" cxnId="{2E1E0B78-CB48-4D2E-8F93-229C9464C431}">
      <dgm:prSet/>
      <dgm:spPr/>
      <dgm:t>
        <a:bodyPr/>
        <a:lstStyle/>
        <a:p>
          <a:endParaRPr lang="en-US"/>
        </a:p>
      </dgm:t>
    </dgm:pt>
    <dgm:pt modelId="{DD5EE30F-C5A8-4224-AF79-73BE0D29E636}" type="sibTrans" cxnId="{2E1E0B78-CB48-4D2E-8F93-229C9464C431}">
      <dgm:prSet/>
      <dgm:spPr/>
      <dgm:t>
        <a:bodyPr/>
        <a:lstStyle/>
        <a:p>
          <a:endParaRPr lang="en-US"/>
        </a:p>
      </dgm:t>
    </dgm:pt>
    <dgm:pt modelId="{1E0BCB7E-7F3F-437B-8C8B-AEEBDF79CDF7}">
      <dgm:prSet/>
      <dgm:spPr/>
      <dgm:t>
        <a:bodyPr/>
        <a:lstStyle/>
        <a:p>
          <a:r>
            <a:rPr lang="en-US" dirty="0"/>
            <a:t>Seam </a:t>
          </a:r>
          <a:r>
            <a:rPr lang="en-US" dirty="0" err="1"/>
            <a:t>Mrida</a:t>
          </a:r>
          <a:r>
            <a:rPr lang="en-US" dirty="0"/>
            <a:t>   </a:t>
          </a:r>
        </a:p>
        <a:p>
          <a:r>
            <a:rPr lang="en-US" dirty="0"/>
            <a:t>Id:231002016 </a:t>
          </a:r>
        </a:p>
      </dgm:t>
    </dgm:pt>
    <dgm:pt modelId="{ED31D790-C192-4450-A3A9-1B9D83508FCD}" type="parTrans" cxnId="{D04B74BE-1683-4B36-AC7C-EF472982B5CB}">
      <dgm:prSet/>
      <dgm:spPr/>
      <dgm:t>
        <a:bodyPr/>
        <a:lstStyle/>
        <a:p>
          <a:endParaRPr lang="en-US"/>
        </a:p>
      </dgm:t>
    </dgm:pt>
    <dgm:pt modelId="{CD736380-A164-4DAF-97F1-2ADB166390CA}" type="sibTrans" cxnId="{D04B74BE-1683-4B36-AC7C-EF472982B5CB}">
      <dgm:prSet/>
      <dgm:spPr/>
      <dgm:t>
        <a:bodyPr/>
        <a:lstStyle/>
        <a:p>
          <a:endParaRPr lang="en-US"/>
        </a:p>
      </dgm:t>
    </dgm:pt>
    <dgm:pt modelId="{0378153E-EB18-4F88-A333-E6CA5E5DC007}" type="pres">
      <dgm:prSet presAssocID="{16AEFA8A-ACA7-4DDA-8E57-568137EFFED2}" presName="linear" presStyleCnt="0">
        <dgm:presLayoutVars>
          <dgm:animLvl val="lvl"/>
          <dgm:resizeHandles val="exact"/>
        </dgm:presLayoutVars>
      </dgm:prSet>
      <dgm:spPr/>
    </dgm:pt>
    <dgm:pt modelId="{A0C7FE40-40C1-4B16-AB81-7C395291EE39}" type="pres">
      <dgm:prSet presAssocID="{32A3A805-DFEE-4C9B-85ED-0EAAF77453CC}" presName="parentText" presStyleLbl="node1" presStyleIdx="0" presStyleCnt="2">
        <dgm:presLayoutVars>
          <dgm:chMax val="0"/>
          <dgm:bulletEnabled val="1"/>
        </dgm:presLayoutVars>
      </dgm:prSet>
      <dgm:spPr/>
    </dgm:pt>
    <dgm:pt modelId="{DEFF5E33-C658-4287-AFB6-122E3B892D3D}" type="pres">
      <dgm:prSet presAssocID="{DD5EE30F-C5A8-4224-AF79-73BE0D29E636}" presName="spacer" presStyleCnt="0"/>
      <dgm:spPr/>
    </dgm:pt>
    <dgm:pt modelId="{ED04A116-7D04-479E-A6A7-23C36CA997BD}" type="pres">
      <dgm:prSet presAssocID="{1E0BCB7E-7F3F-437B-8C8B-AEEBDF79CDF7}" presName="parentText" presStyleLbl="node1" presStyleIdx="1" presStyleCnt="2" custLinFactNeighborX="-676" custLinFactNeighborY="8898">
        <dgm:presLayoutVars>
          <dgm:chMax val="0"/>
          <dgm:bulletEnabled val="1"/>
        </dgm:presLayoutVars>
      </dgm:prSet>
      <dgm:spPr/>
    </dgm:pt>
  </dgm:ptLst>
  <dgm:cxnLst>
    <dgm:cxn modelId="{1352F20B-50D5-4B13-B349-0DC564C3808C}" type="presOf" srcId="{1E0BCB7E-7F3F-437B-8C8B-AEEBDF79CDF7}" destId="{ED04A116-7D04-479E-A6A7-23C36CA997BD}" srcOrd="0" destOrd="0" presId="urn:microsoft.com/office/officeart/2005/8/layout/vList2"/>
    <dgm:cxn modelId="{8746A46E-CA48-45AE-A41B-35344A533EFB}" type="presOf" srcId="{16AEFA8A-ACA7-4DDA-8E57-568137EFFED2}" destId="{0378153E-EB18-4F88-A333-E6CA5E5DC007}" srcOrd="0" destOrd="0" presId="urn:microsoft.com/office/officeart/2005/8/layout/vList2"/>
    <dgm:cxn modelId="{2E1E0B78-CB48-4D2E-8F93-229C9464C431}" srcId="{16AEFA8A-ACA7-4DDA-8E57-568137EFFED2}" destId="{32A3A805-DFEE-4C9B-85ED-0EAAF77453CC}" srcOrd="0" destOrd="0" parTransId="{BBF90AA4-0B43-4478-A3D1-906F85C686E4}" sibTransId="{DD5EE30F-C5A8-4224-AF79-73BE0D29E636}"/>
    <dgm:cxn modelId="{365AFCB8-D87B-4041-A439-484FF244A9D0}" type="presOf" srcId="{32A3A805-DFEE-4C9B-85ED-0EAAF77453CC}" destId="{A0C7FE40-40C1-4B16-AB81-7C395291EE39}" srcOrd="0" destOrd="0" presId="urn:microsoft.com/office/officeart/2005/8/layout/vList2"/>
    <dgm:cxn modelId="{D04B74BE-1683-4B36-AC7C-EF472982B5CB}" srcId="{16AEFA8A-ACA7-4DDA-8E57-568137EFFED2}" destId="{1E0BCB7E-7F3F-437B-8C8B-AEEBDF79CDF7}" srcOrd="1" destOrd="0" parTransId="{ED31D790-C192-4450-A3A9-1B9D83508FCD}" sibTransId="{CD736380-A164-4DAF-97F1-2ADB166390CA}"/>
    <dgm:cxn modelId="{DAB2EBEF-3AC0-43F3-B765-BC239D1D30CB}" type="presParOf" srcId="{0378153E-EB18-4F88-A333-E6CA5E5DC007}" destId="{A0C7FE40-40C1-4B16-AB81-7C395291EE39}" srcOrd="0" destOrd="0" presId="urn:microsoft.com/office/officeart/2005/8/layout/vList2"/>
    <dgm:cxn modelId="{DE7931F9-B52C-4178-A072-1943BF618734}" type="presParOf" srcId="{0378153E-EB18-4F88-A333-E6CA5E5DC007}" destId="{DEFF5E33-C658-4287-AFB6-122E3B892D3D}" srcOrd="1" destOrd="0" presId="urn:microsoft.com/office/officeart/2005/8/layout/vList2"/>
    <dgm:cxn modelId="{A93BDEB2-0FA3-4972-BAD9-B10650CC80E2}" type="presParOf" srcId="{0378153E-EB18-4F88-A333-E6CA5E5DC007}" destId="{ED04A116-7D04-479E-A6A7-23C36CA997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7FE40-40C1-4B16-AB81-7C395291EE39}">
      <dsp:nvSpPr>
        <dsp:cNvPr id="0" name=""/>
        <dsp:cNvSpPr/>
      </dsp:nvSpPr>
      <dsp:spPr>
        <a:xfrm>
          <a:off x="0" y="5942"/>
          <a:ext cx="4693628" cy="4106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Promod Chandra Das</a:t>
          </a:r>
        </a:p>
        <a:p>
          <a:pPr marL="0" lvl="0" indent="0" algn="l" defTabSz="400050">
            <a:lnSpc>
              <a:spcPct val="90000"/>
            </a:lnSpc>
            <a:spcBef>
              <a:spcPct val="0"/>
            </a:spcBef>
            <a:spcAft>
              <a:spcPct val="35000"/>
            </a:spcAft>
            <a:buNone/>
          </a:pPr>
          <a:r>
            <a:rPr lang="en-US" sz="900" kern="1200" dirty="0"/>
            <a:t>  Id: 231002005 </a:t>
          </a:r>
        </a:p>
      </dsp:txBody>
      <dsp:txXfrm>
        <a:off x="20047" y="25989"/>
        <a:ext cx="4653534" cy="370575"/>
      </dsp:txXfrm>
    </dsp:sp>
    <dsp:sp modelId="{ED04A116-7D04-479E-A6A7-23C36CA997BD}">
      <dsp:nvSpPr>
        <dsp:cNvPr id="0" name=""/>
        <dsp:cNvSpPr/>
      </dsp:nvSpPr>
      <dsp:spPr>
        <a:xfrm>
          <a:off x="0" y="444838"/>
          <a:ext cx="4693628" cy="41066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Seam </a:t>
          </a:r>
          <a:r>
            <a:rPr lang="en-US" sz="900" kern="1200" dirty="0" err="1"/>
            <a:t>Mrida</a:t>
          </a:r>
          <a:r>
            <a:rPr lang="en-US" sz="900" kern="1200" dirty="0"/>
            <a:t>   </a:t>
          </a:r>
        </a:p>
        <a:p>
          <a:pPr marL="0" lvl="0" indent="0" algn="l" defTabSz="400050">
            <a:lnSpc>
              <a:spcPct val="90000"/>
            </a:lnSpc>
            <a:spcBef>
              <a:spcPct val="0"/>
            </a:spcBef>
            <a:spcAft>
              <a:spcPct val="35000"/>
            </a:spcAft>
            <a:buNone/>
          </a:pPr>
          <a:r>
            <a:rPr lang="en-US" sz="900" kern="1200" dirty="0"/>
            <a:t>Id:231002016 </a:t>
          </a:r>
        </a:p>
      </dsp:txBody>
      <dsp:txXfrm>
        <a:off x="20047" y="464885"/>
        <a:ext cx="4653534" cy="3705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10/15/2024</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10/15/2024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prstGeom prst="rect">
            <a:avLst/>
          </a:pr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prstGeom prst="rect">
            <a:avLst/>
          </a:pr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prstGeom prst="rect">
            <a:avLst/>
          </a:pr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prstGeom prst="rect">
            <a:avLst/>
          </a:pr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prstGeom prst="rect">
            <a:avLst/>
          </a:pr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0"/>
            <a:ext cx="12192000" cy="6858000"/>
          </a:xfrm>
          <a:prstGeom prst="rect">
            <a:avLst/>
          </a:pr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10/15/2024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415362" y="592633"/>
            <a:ext cx="5234046" cy="2836367"/>
          </a:xfrm>
        </p:spPr>
        <p:txBody>
          <a:bodyPr/>
          <a:lstStyle/>
          <a:p>
            <a:r>
              <a:rPr lang="en-US" sz="3200" dirty="0" err="1"/>
              <a:t>Clockhands</a:t>
            </a:r>
            <a:r>
              <a:rPr lang="en-US" sz="3200" dirty="0"/>
              <a:t>: Rename-free Instruction Set Architecture for</a:t>
            </a:r>
            <a:br>
              <a:rPr lang="en-US" sz="3200" dirty="0"/>
            </a:br>
            <a:r>
              <a:rPr lang="en-US" sz="3200" dirty="0"/>
              <a:t>Out-of-order Processors</a:t>
            </a:r>
          </a:p>
        </p:txBody>
      </p:sp>
      <p:graphicFrame>
        <p:nvGraphicFramePr>
          <p:cNvPr id="24" name="Diagram 23">
            <a:extLst>
              <a:ext uri="{FF2B5EF4-FFF2-40B4-BE49-F238E27FC236}">
                <a16:creationId xmlns:a16="http://schemas.microsoft.com/office/drawing/2014/main" id="{EAD50FA7-12A3-EECC-B28D-43AF75508A38}"/>
              </a:ext>
            </a:extLst>
          </p:cNvPr>
          <p:cNvGraphicFramePr/>
          <p:nvPr>
            <p:extLst>
              <p:ext uri="{D42A27DB-BD31-4B8C-83A1-F6EECF244321}">
                <p14:modId xmlns:p14="http://schemas.microsoft.com/office/powerpoint/2010/main" val="3838567921"/>
              </p:ext>
            </p:extLst>
          </p:nvPr>
        </p:nvGraphicFramePr>
        <p:xfrm>
          <a:off x="6717322" y="4131955"/>
          <a:ext cx="4693628" cy="859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a:extLst>
              <a:ext uri="{FF2B5EF4-FFF2-40B4-BE49-F238E27FC236}">
                <a16:creationId xmlns:a16="http://schemas.microsoft.com/office/drawing/2014/main" id="{132BD990-E283-D787-1B76-F4C2FEA52320}"/>
              </a:ext>
            </a:extLst>
          </p:cNvPr>
          <p:cNvPicPr>
            <a:picLocks noChangeAspect="1"/>
          </p:cNvPicPr>
          <p:nvPr/>
        </p:nvPicPr>
        <p:blipFill>
          <a:blip r:embed="rId7"/>
          <a:stretch>
            <a:fillRect/>
          </a:stretch>
        </p:blipFill>
        <p:spPr>
          <a:xfrm>
            <a:off x="542592" y="1719591"/>
            <a:ext cx="5703861" cy="3208422"/>
          </a:xfrm>
          <a:prstGeom prst="rect">
            <a:avLst/>
          </a:prstGeom>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16CD8E64-3840-4FDA-384F-756DA7B6C968}"/>
              </a:ext>
            </a:extLst>
          </p:cNvPr>
          <p:cNvSpPr>
            <a:spLocks noGrp="1"/>
          </p:cNvSpPr>
          <p:nvPr>
            <p:ph type="title"/>
          </p:nvPr>
        </p:nvSpPr>
        <p:spPr>
          <a:xfrm>
            <a:off x="838200" y="430213"/>
            <a:ext cx="10515600" cy="636587"/>
          </a:xfrm>
        </p:spPr>
        <p:txBody>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CONCLUSION</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sp>
        <p:nvSpPr>
          <p:cNvPr id="6" name="Rectangle 2">
            <a:extLst>
              <a:ext uri="{FF2B5EF4-FFF2-40B4-BE49-F238E27FC236}">
                <a16:creationId xmlns:a16="http://schemas.microsoft.com/office/drawing/2014/main" id="{D2F2CD67-257C-2CE1-7F19-5D4BE2C039BB}"/>
              </a:ext>
            </a:extLst>
          </p:cNvPr>
          <p:cNvSpPr>
            <a:spLocks noChangeArrowheads="1"/>
          </p:cNvSpPr>
          <p:nvPr/>
        </p:nvSpPr>
        <p:spPr bwMode="auto">
          <a:xfrm>
            <a:off x="2149642" y="2140621"/>
            <a:ext cx="7507705" cy="211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"Conclusion" summarizes the benefits of the </a:t>
            </a:r>
            <a:r>
              <a:rPr kumimoji="0" lang="en-US" altLang="en-US" sz="1800" b="0" i="0" u="none" strike="noStrike" cap="none" normalizeH="0" baseline="0" dirty="0" err="1">
                <a:ln>
                  <a:noFill/>
                </a:ln>
                <a:solidFill>
                  <a:schemeClr val="tx1"/>
                </a:solidFill>
                <a:effectLst/>
                <a:latin typeface="Arial" panose="020B0604020202020204" pitchFamily="34" charset="0"/>
              </a:rPr>
              <a:t>Clockhands</a:t>
            </a:r>
            <a:r>
              <a:rPr kumimoji="0" lang="en-US" altLang="en-US" sz="1800" b="0" i="0" u="none" strike="noStrike" cap="none" normalizeH="0" baseline="0" dirty="0">
                <a:ln>
                  <a:noFill/>
                </a:ln>
                <a:solidFill>
                  <a:schemeClr val="tx1"/>
                </a:solidFill>
                <a:effectLst/>
                <a:latin typeface="Arial" panose="020B0604020202020204" pitchFamily="34" charset="0"/>
              </a:rPr>
              <a:t> mechanism as a rename-free approach to managing registers in out-of-order processors. By eliminating register renaming, </a:t>
            </a:r>
            <a:r>
              <a:rPr kumimoji="0" lang="en-US" altLang="en-US" sz="1800" b="0" i="0" u="none" strike="noStrike" cap="none" normalizeH="0" baseline="0" dirty="0" err="1">
                <a:ln>
                  <a:noFill/>
                </a:ln>
                <a:solidFill>
                  <a:schemeClr val="tx1"/>
                </a:solidFill>
                <a:effectLst/>
                <a:latin typeface="Arial" panose="020B0604020202020204" pitchFamily="34" charset="0"/>
              </a:rPr>
              <a:t>Clockhands</a:t>
            </a:r>
            <a:r>
              <a:rPr kumimoji="0" lang="en-US" altLang="en-US" sz="1800" b="0" i="0" u="none" strike="noStrike" cap="none" normalizeH="0" baseline="0" dirty="0">
                <a:ln>
                  <a:noFill/>
                </a:ln>
                <a:solidFill>
                  <a:schemeClr val="tx1"/>
                </a:solidFill>
                <a:effectLst/>
                <a:latin typeface="Arial" panose="020B0604020202020204" pitchFamily="34" charset="0"/>
              </a:rPr>
              <a:t> simplifies processor design, reduces complexity, and maintains high performance. The method is shown to be a scalable and energy-efficient alternative to traditional register management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15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a:xfrm>
            <a:off x="6717322" y="1863970"/>
            <a:ext cx="5474678" cy="1872028"/>
          </a:xfrm>
        </p:spPr>
        <p:txBody>
          <a:bodyPr/>
          <a:lstStyle/>
          <a:p>
            <a:r>
              <a:rPr lang="en-US" dirty="0"/>
              <a:t>THANK 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a:xfrm>
            <a:off x="7139597" y="3923406"/>
            <a:ext cx="4630127" cy="1500187"/>
          </a:xfrm>
        </p:spPr>
        <p:txBody>
          <a:bodyPr/>
          <a:lstStyle/>
          <a:p>
            <a:r>
              <a:rPr lang="en-US" dirty="0"/>
              <a:t>Have you any question?</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spTree>
    <p:extLst>
      <p:ext uri="{BB962C8B-B14F-4D97-AF65-F5344CB8AC3E}">
        <p14:creationId xmlns:p14="http://schemas.microsoft.com/office/powerpoint/2010/main" val="380918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blackGray">
          <a:xfrm>
            <a:off x="541113" y="538997"/>
            <a:ext cx="2538971" cy="1363513"/>
          </a:xfrm>
        </p:spPr>
        <p:txBody>
          <a:bodyPr/>
          <a:lstStyle/>
          <a:p>
            <a:pPr marL="342900" indent="-342900">
              <a:buFont typeface="Wingdings" panose="05000000000000000000" pitchFamily="2" charset="2"/>
              <a:buChar char="v"/>
            </a:pPr>
            <a:r>
              <a:rPr lang="en-US" sz="2400" b="1" u="sng" kern="0" dirty="0">
                <a:solidFill>
                  <a:schemeClr val="tx1"/>
                </a:solidFill>
                <a:effectLst/>
                <a:latin typeface="Palatino Linotype" panose="02040502050505030304" pitchFamily="18" charset="0"/>
                <a:ea typeface="Palatino Linotype" panose="02040502050505030304" pitchFamily="18" charset="0"/>
                <a:cs typeface="Palatino Linotype" panose="02040502050505030304" pitchFamily="18" charset="0"/>
              </a:rPr>
              <a:t>ABSTRACT</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1092115" y="4594510"/>
            <a:ext cx="4709319" cy="0"/>
          </a:xfrm>
          <a:prstGeom prst="line">
            <a:avLst/>
          </a:prstGeom>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idx="1"/>
          </p:nvPr>
        </p:nvSpPr>
        <p:spPr>
          <a:xfrm>
            <a:off x="926121" y="1152416"/>
            <a:ext cx="11265879" cy="3146865"/>
          </a:xfrm>
        </p:spPr>
        <p:txBody>
          <a:bodyPr>
            <a:normAutofit fontScale="92500" lnSpcReduction="20000"/>
          </a:bodyPr>
          <a:lstStyle/>
          <a:p>
            <a:r>
              <a:rPr lang="en-US" dirty="0">
                <a:solidFill>
                  <a:schemeClr val="tx1"/>
                </a:solidFill>
              </a:rPr>
              <a:t>The paper "</a:t>
            </a:r>
            <a:r>
              <a:rPr lang="en-US" dirty="0" err="1">
                <a:solidFill>
                  <a:schemeClr val="tx1"/>
                </a:solidFill>
              </a:rPr>
              <a:t>Clockhands</a:t>
            </a:r>
            <a:r>
              <a:rPr lang="en-US" dirty="0">
                <a:solidFill>
                  <a:schemeClr val="tx1"/>
                </a:solidFill>
              </a:rPr>
              <a:t>: Rename-free Instruction Set Architecture for Out-of-order Processors" presents a novel approach to eliminate register renaming in out-of-order processors. It introduces a mechanism called "</a:t>
            </a:r>
            <a:r>
              <a:rPr lang="en-US" dirty="0" err="1">
                <a:solidFill>
                  <a:schemeClr val="tx1"/>
                </a:solidFill>
              </a:rPr>
              <a:t>Clockhands</a:t>
            </a:r>
            <a:r>
              <a:rPr lang="en-US" dirty="0">
                <a:solidFill>
                  <a:schemeClr val="tx1"/>
                </a:solidFill>
              </a:rPr>
              <a:t>," which allows precise allocation and deallocation of physical registers without traditional renaming techniques. By simplifying the process of mapping logical registers to physical ones, </a:t>
            </a:r>
            <a:r>
              <a:rPr lang="en-US" dirty="0" err="1">
                <a:solidFill>
                  <a:schemeClr val="tx1"/>
                </a:solidFill>
              </a:rPr>
              <a:t>Clockhands</a:t>
            </a:r>
            <a:r>
              <a:rPr lang="en-US" dirty="0">
                <a:solidFill>
                  <a:schemeClr val="tx1"/>
                </a:solidFill>
              </a:rPr>
              <a:t> reduces complexity and improves processor performance. The technique also enhances scalability by avoiding common bottlenecks associated with register renaming, particularly in high-performance architectures. Experimental results demonstrate that the </a:t>
            </a:r>
            <a:r>
              <a:rPr lang="en-US" dirty="0" err="1">
                <a:solidFill>
                  <a:schemeClr val="tx1"/>
                </a:solidFill>
              </a:rPr>
              <a:t>Clockhands</a:t>
            </a:r>
            <a:r>
              <a:rPr lang="en-US" dirty="0">
                <a:solidFill>
                  <a:schemeClr val="tx1"/>
                </a:solidFill>
              </a:rPr>
              <a:t> method achieves comparable performance to conventional designs while simplifying hardware implementation.</a:t>
            </a: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6735523" y="4594510"/>
            <a:ext cx="1499938" cy="318190"/>
          </a:xfrm>
        </p:spPr>
        <p:txBody>
          <a:bodyPr/>
          <a:lstStyle/>
          <a:p>
            <a:r>
              <a:rPr lang="en-US" dirty="0">
                <a:latin typeface="Palatino Linotype" panose="02040502050505030304" pitchFamily="18" charset="0"/>
              </a:rPr>
              <a:t>KEYWORDS : </a:t>
            </a:r>
          </a:p>
        </p:txBody>
      </p:sp>
      <p:sp>
        <p:nvSpPr>
          <p:cNvPr id="6" name="TextBox 5">
            <a:extLst>
              <a:ext uri="{FF2B5EF4-FFF2-40B4-BE49-F238E27FC236}">
                <a16:creationId xmlns:a16="http://schemas.microsoft.com/office/drawing/2014/main" id="{E6F4AAB2-235B-C689-2C3B-C872E53377CD}"/>
              </a:ext>
            </a:extLst>
          </p:cNvPr>
          <p:cNvSpPr txBox="1"/>
          <p:nvPr/>
        </p:nvSpPr>
        <p:spPr>
          <a:xfrm>
            <a:off x="541113" y="4808199"/>
            <a:ext cx="4867047" cy="1554272"/>
          </a:xfrm>
          <a:prstGeom prst="rect">
            <a:avLst/>
          </a:prstGeom>
          <a:noFill/>
        </p:spPr>
        <p:txBody>
          <a:bodyPr wrap="square">
            <a:spAutoFit/>
          </a:bodyPr>
          <a:lstStyle/>
          <a:p>
            <a:pPr marL="539115">
              <a:spcBef>
                <a:spcPts val="580"/>
              </a:spcBef>
            </a:pP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CCS</a:t>
            </a:r>
            <a:r>
              <a:rPr lang="en-US" sz="1800" b="1" kern="0" spc="12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CONCEPTS: </a:t>
            </a:r>
            <a:r>
              <a:rPr lang="en-US" sz="1800" b="1" dirty="0">
                <a:effectLst/>
                <a:latin typeface="+mj-lt"/>
                <a:ea typeface="Trebuchet MS" panose="020B0603020202020204" pitchFamily="34" charset="0"/>
                <a:cs typeface="Trebuchet MS" panose="020B0603020202020204" pitchFamily="34" charset="0"/>
              </a:rPr>
              <a:t>Computer systems organization</a:t>
            </a:r>
            <a:r>
              <a:rPr lang="en-US" sz="1800" b="1" spc="5" dirty="0">
                <a:effectLst/>
                <a:latin typeface="+mj-lt"/>
                <a:ea typeface="Trebuchet MS" panose="020B0603020202020204" pitchFamily="34" charset="0"/>
                <a:cs typeface="Trebuchet MS" panose="020B0603020202020204" pitchFamily="34" charset="0"/>
              </a:rPr>
              <a:t> </a:t>
            </a:r>
            <a:r>
              <a:rPr lang="en-US" sz="1800" b="1" dirty="0">
                <a:effectLst/>
                <a:latin typeface="+mj-lt"/>
                <a:ea typeface="Trebuchet MS" panose="020B0603020202020204" pitchFamily="34" charset="0"/>
                <a:cs typeface="Trebuchet MS" panose="020B0603020202020204" pitchFamily="34" charset="0"/>
              </a:rPr>
              <a:t>Superscalar architecture</a:t>
            </a:r>
            <a:r>
              <a:rPr lang="en-US" sz="1800" dirty="0">
                <a:effectLst/>
                <a:latin typeface="+mj-lt"/>
                <a:ea typeface="Trebuchet MS" panose="020B0603020202020204" pitchFamily="34" charset="0"/>
                <a:cs typeface="Trebuchet MS" panose="020B0603020202020204" pitchFamily="34" charset="0"/>
              </a:rPr>
              <a:t>; </a:t>
            </a:r>
            <a:r>
              <a:rPr lang="en-US" sz="1800" i="1" dirty="0">
                <a:effectLst/>
                <a:latin typeface="+mj-lt"/>
                <a:ea typeface="Trebuchet MS" panose="020B0603020202020204" pitchFamily="34" charset="0"/>
                <a:cs typeface="Trebuchet MS" panose="020B0603020202020204" pitchFamily="34" charset="0"/>
              </a:rPr>
              <a:t>Reduced instruction set computing</a:t>
            </a:r>
            <a:r>
              <a:rPr lang="en-US" sz="1800" dirty="0">
                <a:effectLst/>
                <a:latin typeface="+mj-lt"/>
                <a:ea typeface="Trebuchet MS" panose="020B0603020202020204" pitchFamily="34" charset="0"/>
                <a:cs typeface="Trebuchet MS" panose="020B0603020202020204" pitchFamily="34" charset="0"/>
              </a:rPr>
              <a:t>; • </a:t>
            </a:r>
            <a:r>
              <a:rPr lang="en-US" sz="1800" b="1" dirty="0">
                <a:effectLst/>
                <a:latin typeface="+mj-lt"/>
                <a:ea typeface="Trebuchet MS" panose="020B0603020202020204" pitchFamily="34" charset="0"/>
                <a:cs typeface="Trebuchet MS" panose="020B0603020202020204" pitchFamily="34" charset="0"/>
              </a:rPr>
              <a:t>Software and its engineering</a:t>
            </a:r>
            <a:r>
              <a:rPr lang="en-US" sz="1800" b="1" spc="-10" dirty="0">
                <a:effectLst/>
                <a:latin typeface="+mj-lt"/>
                <a:ea typeface="Trebuchet MS" panose="020B0603020202020204" pitchFamily="34" charset="0"/>
                <a:cs typeface="Trebuchet MS" panose="020B0603020202020204" pitchFamily="34" charset="0"/>
              </a:rPr>
              <a:t> </a:t>
            </a:r>
            <a:r>
              <a:rPr lang="en-US" sz="1800" dirty="0">
                <a:effectLst/>
                <a:latin typeface="+mj-lt"/>
                <a:ea typeface="Trebuchet MS" panose="020B0603020202020204" pitchFamily="34" charset="0"/>
                <a:cs typeface="Times New Roman" panose="02020603050405020304" pitchFamily="18" charset="0"/>
              </a:rPr>
              <a:t>→</a:t>
            </a:r>
            <a:r>
              <a:rPr lang="en-US" sz="1800" spc="-65" dirty="0">
                <a:effectLst/>
                <a:latin typeface="+mj-lt"/>
                <a:ea typeface="Trebuchet MS" panose="020B0603020202020204" pitchFamily="34" charset="0"/>
                <a:cs typeface="Times New Roman" panose="02020603050405020304" pitchFamily="18" charset="0"/>
              </a:rPr>
              <a:t> </a:t>
            </a:r>
            <a:r>
              <a:rPr lang="en-US" sz="1800" i="1" dirty="0">
                <a:effectLst/>
                <a:latin typeface="+mj-lt"/>
                <a:ea typeface="Trebuchet MS" panose="020B0603020202020204" pitchFamily="34" charset="0"/>
                <a:cs typeface="Trebuchet MS" panose="020B0603020202020204" pitchFamily="34" charset="0"/>
              </a:rPr>
              <a:t>Compilers</a:t>
            </a:r>
            <a:r>
              <a:rPr lang="en-US" sz="1800" dirty="0">
                <a:effectLst/>
                <a:latin typeface="+mj-lt"/>
                <a:ea typeface="Trebuchet MS" panose="020B0603020202020204" pitchFamily="34" charset="0"/>
                <a:cs typeface="Trebuchet MS" panose="020B0603020202020204" pitchFamily="34" charset="0"/>
              </a:rPr>
              <a:t>.                 </a:t>
            </a:r>
          </a:p>
          <a:p>
            <a:pPr marL="539115" marR="0" indent="0">
              <a:spcBef>
                <a:spcPts val="580"/>
              </a:spcBef>
              <a:spcAft>
                <a:spcPts val="0"/>
              </a:spcAft>
            </a:pPr>
            <a:endPar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
        <p:nvSpPr>
          <p:cNvPr id="18" name="TextBox 17">
            <a:extLst>
              <a:ext uri="{FF2B5EF4-FFF2-40B4-BE49-F238E27FC236}">
                <a16:creationId xmlns:a16="http://schemas.microsoft.com/office/drawing/2014/main" id="{C948ED41-A7A8-8691-BF65-0A9278B3AD6A}"/>
              </a:ext>
            </a:extLst>
          </p:cNvPr>
          <p:cNvSpPr txBox="1"/>
          <p:nvPr/>
        </p:nvSpPr>
        <p:spPr>
          <a:xfrm>
            <a:off x="6559060" y="4868389"/>
            <a:ext cx="4867047" cy="1237134"/>
          </a:xfrm>
          <a:prstGeom prst="rect">
            <a:avLst/>
          </a:prstGeom>
          <a:noFill/>
        </p:spPr>
        <p:txBody>
          <a:bodyPr wrap="square">
            <a:spAutoFit/>
          </a:bodyPr>
          <a:lstStyle/>
          <a:p>
            <a:pPr marL="258445" marR="107950" algn="just">
              <a:lnSpc>
                <a:spcPct val="105000"/>
              </a:lnSpc>
              <a:spcBef>
                <a:spcPts val="200"/>
              </a:spcBef>
              <a:spcAft>
                <a:spcPts val="0"/>
              </a:spcAft>
            </a:pPr>
            <a:r>
              <a:rPr lang="en-US" sz="1800" dirty="0">
                <a:effectLst/>
                <a:latin typeface="+mj-lt"/>
                <a:ea typeface="Times New Roman" panose="02020603050405020304" pitchFamily="18" charset="0"/>
              </a:rPr>
              <a:t>Instruction</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set</a:t>
            </a:r>
            <a:r>
              <a:rPr lang="en-US" sz="1800" spc="-25"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architecture</a:t>
            </a:r>
            <a:r>
              <a:rPr lang="en-US" sz="1800" dirty="0">
                <a:effectLst/>
                <a:latin typeface="+mj-lt"/>
                <a:ea typeface="Times New Roman" panose="02020603050405020304" pitchFamily="18" charset="0"/>
              </a:rPr>
              <a:t>,</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Superscalar</a:t>
            </a:r>
            <a:r>
              <a:rPr lang="en-US" sz="1800" spc="-25" dirty="0">
                <a:effectLst/>
                <a:latin typeface="+mj-lt"/>
                <a:ea typeface="Times New Roman" panose="02020603050405020304" pitchFamily="18" charset="0"/>
              </a:rPr>
              <a:t> </a:t>
            </a:r>
            <a:r>
              <a:rPr lang="en-US" sz="1800" dirty="0">
                <a:effectLst/>
                <a:latin typeface="+mj-lt"/>
                <a:ea typeface="Times New Roman" panose="02020603050405020304" pitchFamily="18" charset="0"/>
              </a:rPr>
              <a:t>processor,</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Out-of-order</a:t>
            </a:r>
            <a:r>
              <a:rPr lang="en-US" sz="1800" spc="-220" dirty="0">
                <a:effectLst/>
                <a:latin typeface="+mj-lt"/>
                <a:ea typeface="Times New Roman" panose="02020603050405020304" pitchFamily="18" charset="0"/>
              </a:rPr>
              <a:t> </a:t>
            </a:r>
            <a:r>
              <a:rPr lang="en-US" sz="1800" spc="-5" dirty="0">
                <a:effectLst/>
                <a:latin typeface="+mj-lt"/>
                <a:ea typeface="Times New Roman" panose="02020603050405020304" pitchFamily="18" charset="0"/>
              </a:rPr>
              <a:t>execution,</a:t>
            </a:r>
            <a:r>
              <a:rPr lang="en-US" sz="1800" spc="-50" dirty="0">
                <a:effectLst/>
                <a:latin typeface="+mj-lt"/>
                <a:ea typeface="Times New Roman" panose="02020603050405020304" pitchFamily="18" charset="0"/>
              </a:rPr>
              <a:t> </a:t>
            </a:r>
            <a:r>
              <a:rPr lang="en-US" sz="1800" spc="-5" dirty="0">
                <a:effectLst/>
                <a:latin typeface="+mj-lt"/>
                <a:ea typeface="Times New Roman" panose="02020603050405020304" pitchFamily="18" charset="0"/>
              </a:rPr>
              <a:t>Register</a:t>
            </a:r>
            <a:r>
              <a:rPr lang="en-US" sz="1800" spc="-50" dirty="0">
                <a:effectLst/>
                <a:latin typeface="+mj-lt"/>
                <a:ea typeface="Times New Roman" panose="02020603050405020304" pitchFamily="18" charset="0"/>
              </a:rPr>
              <a:t> </a:t>
            </a:r>
            <a:r>
              <a:rPr lang="en-US" sz="1800" spc="-5" dirty="0">
                <a:effectLst/>
                <a:latin typeface="+mj-lt"/>
                <a:ea typeface="Times New Roman" panose="02020603050405020304" pitchFamily="18" charset="0"/>
              </a:rPr>
              <a:t>renaming,</a:t>
            </a:r>
            <a:r>
              <a:rPr lang="en-US" sz="1800" spc="-50"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Compiler,</a:t>
            </a:r>
            <a:r>
              <a:rPr lang="en-US" sz="1800" b="1" spc="-50"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Power</a:t>
            </a:r>
            <a:r>
              <a:rPr lang="en-US" sz="1800" b="1" spc="-50"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efficiency,</a:t>
            </a:r>
            <a:r>
              <a:rPr lang="en-US" sz="1800" b="1" spc="-45"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Register</a:t>
            </a:r>
            <a:r>
              <a:rPr lang="en-US" sz="1800" b="1" spc="-215"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lifetime</a:t>
            </a:r>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59267" y="1050508"/>
            <a:ext cx="9383091" cy="2570998"/>
          </a:xfrm>
        </p:spPr>
        <p:txBody>
          <a:bodyPr>
            <a:normAutofit fontScale="92500"/>
          </a:bodyPr>
          <a:lstStyle/>
          <a:p>
            <a:r>
              <a:rPr lang="en-US" dirty="0"/>
              <a:t>The introduction of "</a:t>
            </a:r>
            <a:r>
              <a:rPr lang="en-US" dirty="0" err="1"/>
              <a:t>Clockhands</a:t>
            </a:r>
            <a:r>
              <a:rPr lang="en-US" dirty="0"/>
              <a:t>: Rename-free Instruction Set Architecture for Out-of-order Processors" highlights the limitations of traditional register renaming in modern processors, particularly its complexity and performance bottlenecks. The paper proposes the </a:t>
            </a:r>
            <a:r>
              <a:rPr lang="en-US" dirty="0" err="1"/>
              <a:t>Clockhands</a:t>
            </a:r>
            <a:r>
              <a:rPr lang="en-US" dirty="0"/>
              <a:t> mechanism as a simpler, efficient alternative, aiming to streamline register management while maintaining high performance in out-of-order execution.</a:t>
            </a:r>
          </a:p>
        </p:txBody>
      </p:sp>
      <p:sp>
        <p:nvSpPr>
          <p:cNvPr id="4" name="Title 3"/>
          <p:cNvSpPr>
            <a:spLocks noGrp="1"/>
          </p:cNvSpPr>
          <p:nvPr>
            <p:ph type="title"/>
          </p:nvPr>
        </p:nvSpPr>
        <p:spPr>
          <a:xfrm>
            <a:off x="579056" y="379825"/>
            <a:ext cx="2298341" cy="478177"/>
          </a:xfrm>
        </p:spPr>
        <p:txBody>
          <a:bodyPr/>
          <a:lstStyle/>
          <a:p>
            <a:r>
              <a:rPr lang="en-US" sz="1800" u="sng" dirty="0">
                <a:effectLst/>
                <a:latin typeface="Times New Roman" panose="02020603050405020304" pitchFamily="18" charset="0"/>
                <a:ea typeface="Times New Roman" panose="02020603050405020304" pitchFamily="18" charset="0"/>
              </a:rPr>
              <a:t>INTRODUCTION</a:t>
            </a:r>
            <a:endParaRPr lang="en-US" u="sng" dirty="0"/>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pic>
        <p:nvPicPr>
          <p:cNvPr id="16" name="Picture 15">
            <a:extLst>
              <a:ext uri="{FF2B5EF4-FFF2-40B4-BE49-F238E27FC236}">
                <a16:creationId xmlns:a16="http://schemas.microsoft.com/office/drawing/2014/main" id="{306B2A2B-A1F4-B5FF-2E27-1A711B2FDEFB}"/>
              </a:ext>
            </a:extLst>
          </p:cNvPr>
          <p:cNvPicPr>
            <a:picLocks noChangeAspect="1"/>
          </p:cNvPicPr>
          <p:nvPr/>
        </p:nvPicPr>
        <p:blipFill>
          <a:blip r:embed="rId3"/>
          <a:stretch>
            <a:fillRect/>
          </a:stretch>
        </p:blipFill>
        <p:spPr>
          <a:xfrm>
            <a:off x="7834806" y="3967914"/>
            <a:ext cx="3017947" cy="2570998"/>
          </a:xfrm>
          <a:prstGeom prst="rect">
            <a:avLst/>
          </a:prstGeom>
        </p:spPr>
      </p:pic>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406" y="1436223"/>
            <a:ext cx="2503529" cy="970547"/>
          </a:xfrm>
        </p:spPr>
        <p:txBody>
          <a:bodyPr>
            <a:normAutofit fontScale="90000"/>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EXISTING</a:t>
            </a:r>
            <a:r>
              <a:rPr lang="en-US" sz="1800" b="1" kern="0" spc="28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OPERAND</a:t>
            </a:r>
            <a:r>
              <a:rPr lang="en-US" sz="1800" b="1" kern="0" spc="29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SPECIFICATION</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sp>
        <p:nvSpPr>
          <p:cNvPr id="8" name="Text Placeholder 7"/>
          <p:cNvSpPr>
            <a:spLocks noGrp="1"/>
          </p:cNvSpPr>
          <p:nvPr>
            <p:ph type="body" sz="half" idx="2"/>
          </p:nvPr>
        </p:nvSpPr>
        <p:spPr>
          <a:xfrm>
            <a:off x="608639" y="2406770"/>
            <a:ext cx="4091698" cy="3015007"/>
          </a:xfrm>
        </p:spPr>
        <p:txBody>
          <a:bodyPr/>
          <a:lstStyle/>
          <a:p>
            <a:r>
              <a:rPr lang="en-US" dirty="0"/>
              <a:t>The "Existing Operand Specification" section discusses how current out-of-order processors use register renaming to handle operand mapping, which introduces complexity and resource overhead. Traditional designs rely on renaming tables to track physical registers, leading to performance limitations. This approach often complicates operand fetching, instruction scheduling, and increases power consumption.</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17" name="Picture 16">
            <a:extLst>
              <a:ext uri="{FF2B5EF4-FFF2-40B4-BE49-F238E27FC236}">
                <a16:creationId xmlns:a16="http://schemas.microsoft.com/office/drawing/2014/main" id="{328324D6-F245-25A2-CD16-CF1FC4016E2E}"/>
              </a:ext>
            </a:extLst>
          </p:cNvPr>
          <p:cNvPicPr>
            <a:picLocks noChangeAspect="1"/>
          </p:cNvPicPr>
          <p:nvPr/>
        </p:nvPicPr>
        <p:blipFill>
          <a:blip r:embed="rId3"/>
          <a:stretch>
            <a:fillRect/>
          </a:stretch>
        </p:blipFill>
        <p:spPr>
          <a:xfrm>
            <a:off x="6526128" y="943265"/>
            <a:ext cx="3468103" cy="4547462"/>
          </a:xfrm>
          <a:prstGeom prst="rect">
            <a:avLst/>
          </a:prstGeom>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47493" y="1251298"/>
            <a:ext cx="3417930" cy="1147011"/>
          </a:xfrm>
        </p:spPr>
        <p:txBody>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CLOCKHANDS</a:t>
            </a:r>
            <a:r>
              <a:rPr lang="en-US" sz="1800" b="1" kern="0" spc="50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OVERVIEW</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sp>
        <p:nvSpPr>
          <p:cNvPr id="8" name="Text Placeholder 7"/>
          <p:cNvSpPr>
            <a:spLocks noGrp="1"/>
          </p:cNvSpPr>
          <p:nvPr>
            <p:ph type="body" sz="half" idx="2"/>
          </p:nvPr>
        </p:nvSpPr>
        <p:spPr/>
        <p:txBody>
          <a:bodyPr/>
          <a:lstStyle/>
          <a:p>
            <a:r>
              <a:rPr lang="en-US" dirty="0"/>
              <a:t>The "</a:t>
            </a:r>
            <a:r>
              <a:rPr lang="en-US" dirty="0" err="1"/>
              <a:t>Clockhands</a:t>
            </a:r>
            <a:r>
              <a:rPr lang="en-US" dirty="0"/>
              <a:t> Overview" section introduces the </a:t>
            </a:r>
            <a:r>
              <a:rPr lang="en-US" dirty="0" err="1"/>
              <a:t>Clockhands</a:t>
            </a:r>
            <a:r>
              <a:rPr lang="en-US" dirty="0"/>
              <a:t> mechanism, which eliminates the need for traditional register renaming in out-of-order processors. </a:t>
            </a:r>
            <a:r>
              <a:rPr lang="en-US" dirty="0" err="1"/>
              <a:t>Clockhands</a:t>
            </a:r>
            <a:r>
              <a:rPr lang="en-US" dirty="0"/>
              <a:t> manages register allocation and deallocation using a circular queue-like structure. This approach simplifies physical register tracking, reducing complexity and overhead while maintaining high performance by enabling efficient operand handling and instruction execution.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5</a:t>
            </a:fld>
            <a:endParaRPr lang="en-US" dirty="0"/>
          </a:p>
        </p:txBody>
      </p:sp>
      <p:pic>
        <p:nvPicPr>
          <p:cNvPr id="13" name="Picture 12">
            <a:extLst>
              <a:ext uri="{FF2B5EF4-FFF2-40B4-BE49-F238E27FC236}">
                <a16:creationId xmlns:a16="http://schemas.microsoft.com/office/drawing/2014/main" id="{341B0182-F328-71CB-D884-836C921404D1}"/>
              </a:ext>
            </a:extLst>
          </p:cNvPr>
          <p:cNvPicPr>
            <a:picLocks noChangeAspect="1"/>
          </p:cNvPicPr>
          <p:nvPr/>
        </p:nvPicPr>
        <p:blipFill>
          <a:blip r:embed="rId3"/>
          <a:stretch>
            <a:fillRect/>
          </a:stretch>
        </p:blipFill>
        <p:spPr>
          <a:xfrm>
            <a:off x="2067698" y="983784"/>
            <a:ext cx="2987299" cy="5372566"/>
          </a:xfrm>
          <a:prstGeom prst="rect">
            <a:avLst/>
          </a:prstGeom>
        </p:spPr>
      </p:pic>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fontScale="90000"/>
          </a:bodyPr>
          <a:lstStyle/>
          <a:p>
            <a:r>
              <a:rPr lang="en-US" dirty="0"/>
              <a:t>Rename-free Instruction Set Architecture for Out-of-order Processors</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1112505" y="1920383"/>
            <a:ext cx="3122611" cy="854857"/>
          </a:xfrm>
        </p:spPr>
        <p:txBody>
          <a:bodyPr>
            <a:normAutofit/>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CLOCKHANDS</a:t>
            </a:r>
            <a:r>
              <a:rPr lang="en-US" sz="1800" b="1" kern="0" spc="18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ISA</a:t>
            </a:r>
          </a:p>
          <a:p>
            <a:endParaRPr lang="en-US" dirty="0"/>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838200" y="2658853"/>
            <a:ext cx="4758906" cy="1942076"/>
          </a:xfrm>
        </p:spPr>
        <p:txBody>
          <a:bodyPr/>
          <a:lstStyle/>
          <a:p>
            <a:pPr marL="0" indent="0">
              <a:lnSpc>
                <a:spcPct val="100000"/>
              </a:lnSpc>
              <a:buNone/>
            </a:pPr>
            <a:r>
              <a:rPr lang="en-US" dirty="0"/>
              <a:t>The "</a:t>
            </a:r>
            <a:r>
              <a:rPr lang="en-US" dirty="0" err="1"/>
              <a:t>Clockhands</a:t>
            </a:r>
            <a:r>
              <a:rPr lang="en-US" dirty="0"/>
              <a:t> ISA" section describes the instruction set architecture modifications required for the </a:t>
            </a:r>
            <a:r>
              <a:rPr lang="en-US" dirty="0" err="1"/>
              <a:t>Clockhands</a:t>
            </a:r>
            <a:r>
              <a:rPr lang="en-US" dirty="0"/>
              <a:t> mechanism. It adapts existing ISA structures to support efficient physical register management without traditional renaming, enabling streamlined execution.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329291" y="2246783"/>
            <a:ext cx="5022920" cy="464160"/>
          </a:xfrm>
        </p:spPr>
        <p:txBody>
          <a:bodyPr>
            <a:normAutofit/>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MICROARCHITECTURE</a:t>
            </a:r>
          </a:p>
          <a:p>
            <a:endParaRPr lang="en-US" dirty="0"/>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383160" y="2572025"/>
            <a:ext cx="5022920" cy="3857441"/>
          </a:xfrm>
        </p:spPr>
        <p:txBody>
          <a:bodyPr/>
          <a:lstStyle/>
          <a:p>
            <a:pPr marL="0" indent="0">
              <a:lnSpc>
                <a:spcPct val="100000"/>
              </a:lnSpc>
              <a:buNone/>
            </a:pPr>
            <a:r>
              <a:rPr lang="en-US" dirty="0"/>
              <a:t>The "Microarchitecture" section details how the </a:t>
            </a:r>
            <a:r>
              <a:rPr lang="en-US" dirty="0" err="1"/>
              <a:t>Clockhands</a:t>
            </a:r>
            <a:r>
              <a:rPr lang="en-US" dirty="0"/>
              <a:t> mechanism integrates into processor design. It outlines key components, such as the circular register queue, operand handling units, and their interaction for efficient execution.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08639" y="970547"/>
            <a:ext cx="3932237" cy="1600200"/>
          </a:xfrm>
        </p:spPr>
        <p:txBody>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CLOCKHANDS</a:t>
            </a:r>
            <a:r>
              <a:rPr lang="en-US" sz="1800" b="1" kern="0" spc="42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COMPILER</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The "</a:t>
            </a:r>
            <a:r>
              <a:rPr lang="en-US" dirty="0" err="1"/>
              <a:t>Clockhands</a:t>
            </a:r>
            <a:r>
              <a:rPr lang="en-US" dirty="0"/>
              <a:t> Compiler" section explains how the compiler is adapted to work with the </a:t>
            </a:r>
            <a:r>
              <a:rPr lang="en-US" dirty="0" err="1"/>
              <a:t>Clockhands</a:t>
            </a:r>
            <a:r>
              <a:rPr lang="en-US" dirty="0"/>
              <a:t> mechanism. It optimizes instruction scheduling and register allocation, ensuring efficient mapping of logical registers to physical registers without renaming.</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p:txBody>
          <a:bodyPr/>
          <a:lstStyle/>
          <a:p>
            <a:fld id="{8C2E478F-E849-4A8C-AF1F-CBCC78A7CBFA}" type="slidenum">
              <a:rPr lang="en-US" smtClean="0"/>
              <a:pPr/>
              <a:t>7</a:t>
            </a:fld>
            <a:endParaRPr lang="en-US" dirty="0"/>
          </a:p>
        </p:txBody>
      </p:sp>
      <p:pic>
        <p:nvPicPr>
          <p:cNvPr id="7" name="Picture 6">
            <a:extLst>
              <a:ext uri="{FF2B5EF4-FFF2-40B4-BE49-F238E27FC236}">
                <a16:creationId xmlns:a16="http://schemas.microsoft.com/office/drawing/2014/main" id="{95E26578-AB24-C915-A0F5-631D56FD9A5E}"/>
              </a:ext>
            </a:extLst>
          </p:cNvPr>
          <p:cNvPicPr>
            <a:picLocks noChangeAspect="1"/>
          </p:cNvPicPr>
          <p:nvPr/>
        </p:nvPicPr>
        <p:blipFill>
          <a:blip r:embed="rId2"/>
          <a:stretch>
            <a:fillRect/>
          </a:stretch>
        </p:blipFill>
        <p:spPr>
          <a:xfrm>
            <a:off x="6260075" y="1485899"/>
            <a:ext cx="5323286" cy="3886201"/>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2835442" cy="1079424"/>
          </a:xfrm>
        </p:spPr>
        <p:txBody>
          <a:bodyPr>
            <a:normAutofit/>
          </a:bodyPr>
          <a:lstStyle/>
          <a:p>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EVALUATION</a:t>
            </a:r>
            <a:b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br>
            <a:endParaRPr lang="en-US" dirty="0"/>
          </a:p>
        </p:txBody>
      </p:sp>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
        <p:nvSpPr>
          <p:cNvPr id="6" name="TextBox 5">
            <a:extLst>
              <a:ext uri="{FF2B5EF4-FFF2-40B4-BE49-F238E27FC236}">
                <a16:creationId xmlns:a16="http://schemas.microsoft.com/office/drawing/2014/main" id="{9D38186B-A20B-9BBF-8080-677F373D2BFD}"/>
              </a:ext>
            </a:extLst>
          </p:cNvPr>
          <p:cNvSpPr txBox="1"/>
          <p:nvPr/>
        </p:nvSpPr>
        <p:spPr>
          <a:xfrm>
            <a:off x="1042735" y="1653207"/>
            <a:ext cx="8422107" cy="1775794"/>
          </a:xfrm>
          <a:prstGeom prst="rect">
            <a:avLst/>
          </a:prstGeom>
          <a:noFill/>
        </p:spPr>
        <p:txBody>
          <a:bodyPr wrap="square">
            <a:spAutoFit/>
          </a:bodyPr>
          <a:lstStyle/>
          <a:p>
            <a:r>
              <a:rPr lang="en-US" dirty="0"/>
              <a:t>The "Evaluation" section presents the performance analysis of the </a:t>
            </a:r>
            <a:r>
              <a:rPr lang="en-US" dirty="0" err="1"/>
              <a:t>Clockhands</a:t>
            </a:r>
            <a:r>
              <a:rPr lang="en-US" dirty="0"/>
              <a:t> mechanism. Simulations compare </a:t>
            </a:r>
            <a:r>
              <a:rPr lang="en-US" dirty="0" err="1"/>
              <a:t>Clockhands</a:t>
            </a:r>
            <a:r>
              <a:rPr lang="en-US" dirty="0"/>
              <a:t> to conventional out-of-order processors with register renaming, demonstrating similar or improved performance. The results highlight reduced hardware complexity, lower power consumption, and scalability benefits. </a:t>
            </a:r>
            <a:r>
              <a:rPr lang="en-US" dirty="0" err="1"/>
              <a:t>Clockhands</a:t>
            </a:r>
            <a:r>
              <a:rPr lang="en-US" dirty="0"/>
              <a:t> proves to be effective in maintaining high throughput while simplifying register management and processor design.</a:t>
            </a:r>
          </a:p>
        </p:txBody>
      </p:sp>
      <p:pic>
        <p:nvPicPr>
          <p:cNvPr id="10" name="Picture 9">
            <a:extLst>
              <a:ext uri="{FF2B5EF4-FFF2-40B4-BE49-F238E27FC236}">
                <a16:creationId xmlns:a16="http://schemas.microsoft.com/office/drawing/2014/main" id="{79C211FC-F993-6794-1948-FF22CBE4D844}"/>
              </a:ext>
            </a:extLst>
          </p:cNvPr>
          <p:cNvPicPr>
            <a:picLocks noChangeAspect="1"/>
          </p:cNvPicPr>
          <p:nvPr/>
        </p:nvPicPr>
        <p:blipFill>
          <a:blip r:embed="rId2"/>
          <a:stretch>
            <a:fillRect/>
          </a:stretch>
        </p:blipFill>
        <p:spPr>
          <a:xfrm>
            <a:off x="1324798" y="4206486"/>
            <a:ext cx="6462320" cy="1996613"/>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77314D16-6003-4E15-B1A0-0D7FB19576DE}"/>
              </a:ext>
            </a:extLst>
          </p:cNvPr>
          <p:cNvSpPr>
            <a:spLocks noGrp="1"/>
          </p:cNvSpPr>
          <p:nvPr>
            <p:ph type="title"/>
          </p:nvPr>
        </p:nvSpPr>
        <p:spPr/>
        <p:txBody>
          <a:bodyPr/>
          <a:lstStyle/>
          <a:p>
            <a:r>
              <a:rPr lang="en-US" dirty="0"/>
              <a:t>Title</a:t>
            </a:r>
          </a:p>
        </p:txBody>
      </p:sp>
      <p:sp>
        <p:nvSpPr>
          <p:cNvPr id="8" name="TextBox 7">
            <a:extLst>
              <a:ext uri="{FF2B5EF4-FFF2-40B4-BE49-F238E27FC236}">
                <a16:creationId xmlns:a16="http://schemas.microsoft.com/office/drawing/2014/main" id="{5DC06226-4370-7BCC-6FA6-E4FA72B1B5FE}"/>
              </a:ext>
            </a:extLst>
          </p:cNvPr>
          <p:cNvSpPr txBox="1"/>
          <p:nvPr/>
        </p:nvSpPr>
        <p:spPr>
          <a:xfrm>
            <a:off x="-3320716" y="505144"/>
            <a:ext cx="6096000" cy="369332"/>
          </a:xfrm>
          <a:prstGeom prst="rect">
            <a:avLst/>
          </a:prstGeom>
          <a:noFill/>
        </p:spPr>
        <p:txBody>
          <a:bodyPr wrap="square">
            <a:spAutoFit/>
          </a:bodyPr>
          <a:lstStyle/>
          <a:p>
            <a:pPr marR="0" lvl="0" algn="r">
              <a:spcBef>
                <a:spcPts val="800"/>
              </a:spcBef>
              <a:spcAft>
                <a:spcPts val="0"/>
              </a:spcAft>
              <a:buSzPts val="1100"/>
              <a:tabLst>
                <a:tab pos="468630" algn="l"/>
                <a:tab pos="469265" algn="l"/>
              </a:tabLst>
            </a:pP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RELATED</a:t>
            </a:r>
            <a:r>
              <a:rPr lang="en-US" sz="1800" b="1" kern="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en-US" sz="1800" b="1" kern="0" dirty="0">
                <a:effectLst/>
                <a:latin typeface="Palatino Linotype" panose="02040502050505030304" pitchFamily="18" charset="0"/>
                <a:ea typeface="Palatino Linotype" panose="02040502050505030304" pitchFamily="18" charset="0"/>
                <a:cs typeface="Palatino Linotype" panose="02040502050505030304" pitchFamily="18" charset="0"/>
              </a:rPr>
              <a:t>WORK</a:t>
            </a:r>
          </a:p>
        </p:txBody>
      </p:sp>
      <p:sp>
        <p:nvSpPr>
          <p:cNvPr id="10" name="TextBox 9">
            <a:extLst>
              <a:ext uri="{FF2B5EF4-FFF2-40B4-BE49-F238E27FC236}">
                <a16:creationId xmlns:a16="http://schemas.microsoft.com/office/drawing/2014/main" id="{9E4B63AA-C451-EB70-E4A9-467460B8EE0F}"/>
              </a:ext>
            </a:extLst>
          </p:cNvPr>
          <p:cNvSpPr txBox="1"/>
          <p:nvPr/>
        </p:nvSpPr>
        <p:spPr>
          <a:xfrm>
            <a:off x="757988" y="1112330"/>
            <a:ext cx="8514347" cy="923330"/>
          </a:xfrm>
          <a:prstGeom prst="rect">
            <a:avLst/>
          </a:prstGeom>
          <a:noFill/>
        </p:spPr>
        <p:txBody>
          <a:bodyPr wrap="square">
            <a:spAutoFit/>
          </a:bodyPr>
          <a:lstStyle/>
          <a:p>
            <a:r>
              <a:rPr lang="en-US" dirty="0"/>
              <a:t>The "Related Work" section reviews prior research on register renaming, out-of-order execution, and alternative register management techniques. It contrasts these methods with the </a:t>
            </a:r>
            <a:r>
              <a:rPr lang="en-US" dirty="0" err="1"/>
              <a:t>Clockhands</a:t>
            </a:r>
            <a:r>
              <a:rPr lang="en-US" dirty="0"/>
              <a:t> approach, highlighting its novelty in simplifying processor design.</a:t>
            </a:r>
          </a:p>
        </p:txBody>
      </p:sp>
      <p:pic>
        <p:nvPicPr>
          <p:cNvPr id="32" name="Picture 31">
            <a:extLst>
              <a:ext uri="{FF2B5EF4-FFF2-40B4-BE49-F238E27FC236}">
                <a16:creationId xmlns:a16="http://schemas.microsoft.com/office/drawing/2014/main" id="{4667957A-0F2D-5025-91AD-9BBF2E139132}"/>
              </a:ext>
            </a:extLst>
          </p:cNvPr>
          <p:cNvPicPr>
            <a:picLocks noChangeAspect="1"/>
          </p:cNvPicPr>
          <p:nvPr/>
        </p:nvPicPr>
        <p:blipFill>
          <a:blip r:embed="rId3"/>
          <a:stretch>
            <a:fillRect/>
          </a:stretch>
        </p:blipFill>
        <p:spPr>
          <a:xfrm>
            <a:off x="1836931" y="2595870"/>
            <a:ext cx="6721422" cy="3756986"/>
          </a:xfrm>
          <a:prstGeom prst="rect">
            <a:avLst/>
          </a:prstGeom>
        </p:spPr>
      </p:pic>
    </p:spTree>
    <p:extLst>
      <p:ext uri="{BB962C8B-B14F-4D97-AF65-F5344CB8AC3E}">
        <p14:creationId xmlns:p14="http://schemas.microsoft.com/office/powerpoint/2010/main" val="9637524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DE1DA5A-4043-4723-9C5D-B88B6E3A886E}">
  <ds:schemaRefs>
    <ds:schemaRef ds:uri="http://schemas.microsoft.com/sharepoint/v3/contenttype/forms"/>
  </ds:schemaRefs>
</ds:datastoreItem>
</file>

<file path=customXml/itemProps2.xml><?xml version="1.0" encoding="utf-8"?>
<ds:datastoreItem xmlns:ds="http://schemas.openxmlformats.org/officeDocument/2006/customXml" ds:itemID="{43DA32D1-1C3E-477C-9132-7EDA2204E6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D052EF-AFF8-4071-A9C6-3D259256BA8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666</Words>
  <Application>Microsoft Office PowerPoint</Application>
  <PresentationFormat>Widescreen</PresentationFormat>
  <Paragraphs>43</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Palatino Linotype</vt:lpstr>
      <vt:lpstr>Times New Roman</vt:lpstr>
      <vt:lpstr>Wingdings</vt:lpstr>
      <vt:lpstr>Office Theme</vt:lpstr>
      <vt:lpstr>Clockhands: Rename-free Instruction Set Architecture for Out-of-order Processors</vt:lpstr>
      <vt:lpstr>ABSTRACT </vt:lpstr>
      <vt:lpstr>INTRODUCTION</vt:lpstr>
      <vt:lpstr>EXISTING OPERAND SPECIFICATION </vt:lpstr>
      <vt:lpstr>CLOCKHANDS OVERVIEW </vt:lpstr>
      <vt:lpstr>Rename-free Instruction Set Architecture for Out-of-order Processors</vt:lpstr>
      <vt:lpstr>CLOCKHANDS COMPILER </vt:lpstr>
      <vt:lpstr>EVALUATION </vt:lpstr>
      <vt:lpstr>Title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2024-10-15T15:55:59Z</dcterms:created>
  <dcterms:modified xsi:type="dcterms:W3CDTF">2024-10-15T17:42:05Z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