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95179" autoAdjust="0"/>
  </p:normalViewPr>
  <p:slideViewPr>
    <p:cSldViewPr snapToGrid="0">
      <p:cViewPr varScale="1">
        <p:scale>
          <a:sx n="83" d="100"/>
          <a:sy n="83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1DD-CFBD-4C7A-BA7F-04D0F2292F1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F3F6-DBFB-4DE9-946F-4C428CFB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5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1DD-CFBD-4C7A-BA7F-04D0F2292F1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F3F6-DBFB-4DE9-946F-4C428CFB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1DD-CFBD-4C7A-BA7F-04D0F2292F1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F3F6-DBFB-4DE9-946F-4C428CFB1B2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2516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1DD-CFBD-4C7A-BA7F-04D0F2292F1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F3F6-DBFB-4DE9-946F-4C428CFB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44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1DD-CFBD-4C7A-BA7F-04D0F2292F1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F3F6-DBFB-4DE9-946F-4C428CFB1B2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4342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1DD-CFBD-4C7A-BA7F-04D0F2292F1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F3F6-DBFB-4DE9-946F-4C428CFB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00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1DD-CFBD-4C7A-BA7F-04D0F2292F1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F3F6-DBFB-4DE9-946F-4C428CFB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10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1DD-CFBD-4C7A-BA7F-04D0F2292F1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F3F6-DBFB-4DE9-946F-4C428CFB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6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1DD-CFBD-4C7A-BA7F-04D0F2292F1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F3F6-DBFB-4DE9-946F-4C428CFB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7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1DD-CFBD-4C7A-BA7F-04D0F2292F1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F3F6-DBFB-4DE9-946F-4C428CFB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4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1DD-CFBD-4C7A-BA7F-04D0F2292F1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F3F6-DBFB-4DE9-946F-4C428CFB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4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1DD-CFBD-4C7A-BA7F-04D0F2292F1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F3F6-DBFB-4DE9-946F-4C428CFB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1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1DD-CFBD-4C7A-BA7F-04D0F2292F1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F3F6-DBFB-4DE9-946F-4C428CFB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1DD-CFBD-4C7A-BA7F-04D0F2292F1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F3F6-DBFB-4DE9-946F-4C428CFB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1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1DD-CFBD-4C7A-BA7F-04D0F2292F1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F3F6-DBFB-4DE9-946F-4C428CFB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6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3D1DD-CFBD-4C7A-BA7F-04D0F2292F1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7F3F6-DBFB-4DE9-946F-4C428CFB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3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3D1DD-CFBD-4C7A-BA7F-04D0F2292F1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57F3F6-DBFB-4DE9-946F-4C428CFB1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6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    							</a:t>
            </a:r>
            <a:r>
              <a:rPr lang="en-US" sz="4000" b="1" u="sng" dirty="0" smtClean="0">
                <a:solidFill>
                  <a:srgbClr val="FF0000"/>
                </a:solidFill>
              </a:rPr>
              <a:t>Title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 Operational 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Dynamics and Performance Evaluation of Induction Motors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214688"/>
            <a:ext cx="7681913" cy="3875087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Presented By: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Name: Chinmoy </a:t>
            </a:r>
            <a:r>
              <a:rPr lang="en-US" sz="2000" dirty="0" err="1" smtClean="0">
                <a:solidFill>
                  <a:srgbClr val="FF0000"/>
                </a:solidFill>
              </a:rPr>
              <a:t>Debnath</a:t>
            </a:r>
            <a:r>
              <a:rPr lang="en-US" sz="2000" dirty="0" smtClean="0">
                <a:solidFill>
                  <a:srgbClr val="FF0000"/>
                </a:solidFill>
              </a:rPr>
              <a:t>      &amp;   Name: </a:t>
            </a:r>
            <a:r>
              <a:rPr lang="en-US" sz="2000" dirty="0" err="1" smtClean="0">
                <a:solidFill>
                  <a:srgbClr val="FF0000"/>
                </a:solidFill>
              </a:rPr>
              <a:t>Promod</a:t>
            </a:r>
            <a:r>
              <a:rPr lang="en-US" sz="2000" dirty="0" smtClean="0">
                <a:solidFill>
                  <a:srgbClr val="FF0000"/>
                </a:solidFill>
              </a:rPr>
              <a:t> Chandra Das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	Id: 231902029		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  Id: 231002005</a:t>
            </a:r>
          </a:p>
          <a:p>
            <a:pPr algn="l"/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	Department: CSE		</a:t>
            </a:r>
            <a:r>
              <a:rPr lang="en-US" sz="2000" dirty="0" err="1" smtClean="0">
                <a:solidFill>
                  <a:srgbClr val="FF0000"/>
                </a:solidFill>
              </a:rPr>
              <a:t>Departmet</a:t>
            </a:r>
            <a:r>
              <a:rPr lang="en-US" sz="2000" dirty="0" smtClean="0">
                <a:solidFill>
                  <a:srgbClr val="FF0000"/>
                </a:solidFill>
              </a:rPr>
              <a:t>: CSE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                           Subject: Electrical  Drives and Instrumentation</a:t>
            </a:r>
          </a:p>
          <a:p>
            <a:pPr algn="l"/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smtClean="0">
                <a:solidFill>
                  <a:srgbClr val="FF0000"/>
                </a:solidFill>
              </a:rPr>
              <a:t>                         Section: 231_D2</a:t>
            </a:r>
            <a:endParaRPr lang="en-US" sz="2000" dirty="0" smtClean="0">
              <a:solidFill>
                <a:srgbClr val="FF0000"/>
              </a:solidFill>
            </a:endParaRPr>
          </a:p>
          <a:p>
            <a:pPr algn="l"/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               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Presented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To: </a:t>
            </a:r>
            <a:r>
              <a:rPr lang="en-US" sz="2000" dirty="0" err="1" smtClean="0">
                <a:solidFill>
                  <a:srgbClr val="FF0000"/>
                </a:solidFill>
              </a:rPr>
              <a:t>Monjila</a:t>
            </a:r>
            <a:r>
              <a:rPr lang="en-US" sz="2000" dirty="0" smtClean="0">
                <a:solidFill>
                  <a:srgbClr val="FF0000"/>
                </a:solidFill>
              </a:rPr>
              <a:t> Afrin </a:t>
            </a:r>
            <a:r>
              <a:rPr lang="en-US" sz="2000" dirty="0" err="1" smtClean="0">
                <a:solidFill>
                  <a:srgbClr val="FF0000"/>
                </a:solidFill>
              </a:rPr>
              <a:t>Dorothi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20056" y="620745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4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Torque–Speed </a:t>
            </a:r>
            <a:r>
              <a:rPr lang="en-US" dirty="0" smtClean="0"/>
              <a:t>Characteristics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Torque is low at starting (zero speed).</a:t>
            </a:r>
          </a:p>
          <a:p>
            <a:endParaRPr lang="en-US" dirty="0"/>
          </a:p>
          <a:p>
            <a:r>
              <a:rPr lang="en-US" dirty="0"/>
              <a:t>Torque increases rapidly to reach breakdown (maximum) torque.</a:t>
            </a:r>
          </a:p>
          <a:p>
            <a:endParaRPr lang="en-US" dirty="0"/>
          </a:p>
          <a:p>
            <a:r>
              <a:rPr lang="en-US" dirty="0"/>
              <a:t>After breakdown torque, torque decreases as speed approaches synchronous speed.</a:t>
            </a:r>
          </a:p>
          <a:p>
            <a:endParaRPr lang="en-US" dirty="0"/>
          </a:p>
          <a:p>
            <a:r>
              <a:rPr lang="en-US" dirty="0"/>
              <a:t>Motor operates between start and synchronous speed under load.</a:t>
            </a:r>
          </a:p>
          <a:p>
            <a:endParaRPr lang="en-US" dirty="0"/>
          </a:p>
          <a:p>
            <a:r>
              <a:rPr lang="en-US" dirty="0"/>
              <a:t>Torque-speed curve shows motor’s ability to handle different loads safely.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94619" y="623060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0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77333"/>
            <a:ext cx="8596668" cy="1320800"/>
          </a:xfrm>
        </p:spPr>
        <p:txBody>
          <a:bodyPr/>
          <a:lstStyle/>
          <a:p>
            <a:r>
              <a:rPr lang="en-US" dirty="0"/>
              <a:t>Losses in Induction </a:t>
            </a:r>
            <a:r>
              <a:rPr lang="en-US" dirty="0" smtClean="0"/>
              <a:t>Motors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900944"/>
            <a:ext cx="8596668" cy="479336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Stator copper losses occur due to resistance in stator windings (I²R).</a:t>
            </a:r>
          </a:p>
          <a:p>
            <a:endParaRPr lang="en-US" dirty="0"/>
          </a:p>
          <a:p>
            <a:r>
              <a:rPr lang="en-US" dirty="0"/>
              <a:t>Rotor copper losses are caused by current flowing in rotor conductors (I²R).</a:t>
            </a:r>
          </a:p>
          <a:p>
            <a:endParaRPr lang="en-US" dirty="0"/>
          </a:p>
          <a:p>
            <a:r>
              <a:rPr lang="en-US" dirty="0"/>
              <a:t>Core losses include hysteresis and eddy current losses in the iron core.</a:t>
            </a:r>
          </a:p>
          <a:p>
            <a:endParaRPr lang="en-US" dirty="0"/>
          </a:p>
          <a:p>
            <a:r>
              <a:rPr lang="en-US" dirty="0"/>
              <a:t>Mechanical losses arise from friction in bearings and air resistance (</a:t>
            </a:r>
            <a:r>
              <a:rPr lang="en-US" dirty="0" err="1"/>
              <a:t>windage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Minimizing these losses improves motor efficiency and performance.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044147" y="6080131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8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  <a:r>
              <a:rPr lang="en-US" dirty="0" smtClean="0"/>
              <a:t>Testing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No-load test measures core and mechanical losses with no load on the motor.</a:t>
            </a:r>
          </a:p>
          <a:p>
            <a:endParaRPr lang="en-US" dirty="0"/>
          </a:p>
          <a:p>
            <a:r>
              <a:rPr lang="en-US" dirty="0"/>
              <a:t>Blocked rotor test determines stator and rotor copper losses at locked rotor.</a:t>
            </a:r>
          </a:p>
          <a:p>
            <a:endParaRPr lang="en-US" dirty="0"/>
          </a:p>
          <a:p>
            <a:r>
              <a:rPr lang="en-US" dirty="0"/>
              <a:t>Load test evaluates actual motor performance under working conditions.</a:t>
            </a:r>
          </a:p>
          <a:p>
            <a:endParaRPr lang="en-US" dirty="0"/>
          </a:p>
          <a:p>
            <a:r>
              <a:rPr lang="en-US" dirty="0"/>
              <a:t>Tests help calculate efficiency, power factor, and torque characteristics accurately.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94618" y="6149579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95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Control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</a:t>
            </a:r>
            <a:r>
              <a:rPr lang="en-US" dirty="0"/>
              <a:t>stator side: Change voltage, frequency, or poles.</a:t>
            </a:r>
          </a:p>
          <a:p>
            <a:endParaRPr lang="en-US" dirty="0"/>
          </a:p>
          <a:p>
            <a:r>
              <a:rPr lang="en-US" dirty="0"/>
              <a:t>From rotor side: Rheostat, injected EMF, cascade </a:t>
            </a:r>
            <a:r>
              <a:rPr lang="en-US" dirty="0" smtClean="0"/>
              <a:t>connection,</a:t>
            </a:r>
          </a:p>
          <a:p>
            <a:endParaRPr lang="en-US" dirty="0"/>
          </a:p>
          <a:p>
            <a:r>
              <a:rPr lang="en-US" dirty="0"/>
              <a:t>Injected EMF and cascade connection are specialized rotor-side techniques for speed variation.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25171" y="604136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Rugged construction ensures long-lasting operation.</a:t>
            </a:r>
          </a:p>
          <a:p>
            <a:endParaRPr lang="en-US" dirty="0"/>
          </a:p>
          <a:p>
            <a:r>
              <a:rPr lang="en-US" dirty="0"/>
              <a:t>Simple design leads to easy manufacturing and repair.</a:t>
            </a:r>
          </a:p>
          <a:p>
            <a:endParaRPr lang="en-US" dirty="0"/>
          </a:p>
          <a:p>
            <a:r>
              <a:rPr lang="en-US" dirty="0"/>
              <a:t>Requires minimal maintenance compared to other motors.</a:t>
            </a:r>
          </a:p>
          <a:p>
            <a:endParaRPr lang="en-US" dirty="0"/>
          </a:p>
          <a:p>
            <a:r>
              <a:rPr lang="en-US" dirty="0"/>
              <a:t>Cost-effective and widely available for industrial use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Quiet operation with smooth torque delivery.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48320" y="604136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3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</a:t>
            </a:r>
            <a:r>
              <a:rPr lang="en-US" dirty="0"/>
              <a:t>is mostly fixed by supply frequency, limiting flexibility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High starting current can stress electrical systems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Poor power factor at light or no-load conditions reduces efficiency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Less suitable for precise speed control without additional equipment.</a:t>
            </a:r>
          </a:p>
          <a:p>
            <a:endParaRPr lang="en-US" dirty="0" smtClean="0"/>
          </a:p>
          <a:p>
            <a:r>
              <a:rPr lang="en-US" dirty="0"/>
              <a:t>Lower starting torque compared to some other motor types (like DC motors).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06193" y="605231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6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Operational dynamics explain how the motor reacts to load and slip.</a:t>
            </a:r>
          </a:p>
          <a:p>
            <a:endParaRPr lang="en-US" dirty="0"/>
          </a:p>
          <a:p>
            <a:r>
              <a:rPr lang="en-US" dirty="0"/>
              <a:t>Performance evaluation ensures efficiency, reliability, and suitability for application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Understanding operational dynamics helps in selecting the right motor for specific load conditions.</a:t>
            </a:r>
          </a:p>
          <a:p>
            <a:endParaRPr lang="en-US" dirty="0"/>
          </a:p>
          <a:p>
            <a:r>
              <a:rPr lang="en-US" dirty="0"/>
              <a:t>Regular performance evaluation aids in early detection of faults and prolongs motor life.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35803" y="6138005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444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</a:t>
            </a:r>
            <a:br>
              <a:rPr lang="en-US" dirty="0" smtClean="0"/>
            </a:br>
            <a:r>
              <a:rPr lang="en-US" dirty="0" smtClean="0"/>
              <a:t>   Any Questions 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38509" y="5619989"/>
            <a:ext cx="3110693" cy="10968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348" y="2117010"/>
            <a:ext cx="1409700" cy="1409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20999" y="6168438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0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  <a:p>
            <a:r>
              <a:rPr lang="en-US" dirty="0" smtClean="0"/>
              <a:t>Classifications</a:t>
            </a:r>
            <a:endParaRPr lang="en-US" dirty="0"/>
          </a:p>
          <a:p>
            <a:r>
              <a:rPr lang="en-US" dirty="0" smtClean="0"/>
              <a:t>Working Principle</a:t>
            </a:r>
            <a:endParaRPr lang="en-US" dirty="0"/>
          </a:p>
          <a:p>
            <a:r>
              <a:rPr lang="en-US" dirty="0" smtClean="0"/>
              <a:t>Synchronous </a:t>
            </a:r>
            <a:r>
              <a:rPr lang="en-US" dirty="0"/>
              <a:t>Speed</a:t>
            </a:r>
          </a:p>
          <a:p>
            <a:r>
              <a:rPr lang="en-US" dirty="0" smtClean="0"/>
              <a:t>Slip</a:t>
            </a:r>
            <a:endParaRPr lang="en-US" dirty="0"/>
          </a:p>
          <a:p>
            <a:r>
              <a:rPr lang="en-US" dirty="0"/>
              <a:t>Operational Dynamics</a:t>
            </a:r>
          </a:p>
          <a:p>
            <a:r>
              <a:rPr lang="en-US" dirty="0"/>
              <a:t>Torque Speed Characteristics</a:t>
            </a:r>
          </a:p>
          <a:p>
            <a:r>
              <a:rPr lang="en-US" dirty="0"/>
              <a:t>Losses in Induction Motors</a:t>
            </a:r>
          </a:p>
          <a:p>
            <a:r>
              <a:rPr lang="en-US" dirty="0"/>
              <a:t>Performance Testing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Speed Control Methods</a:t>
            </a:r>
          </a:p>
          <a:p>
            <a:r>
              <a:rPr lang="en-US" dirty="0" smtClean="0"/>
              <a:t>Advantages</a:t>
            </a:r>
          </a:p>
          <a:p>
            <a:r>
              <a:rPr lang="en-US" dirty="0" smtClean="0"/>
              <a:t>Limitations                            </a:t>
            </a:r>
          </a:p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845478" y="6041361"/>
            <a:ext cx="696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5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induction motor works on the principle of electromagnetic induction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always runs on AC supply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Converts AC electrical power → mechanical power</a:t>
            </a:r>
          </a:p>
          <a:p>
            <a:endParaRPr lang="en-US" dirty="0"/>
          </a:p>
          <a:p>
            <a:r>
              <a:rPr lang="en-US" dirty="0"/>
              <a:t>Called the workhorse of industry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Widely used </a:t>
            </a:r>
            <a:r>
              <a:rPr lang="en-US" dirty="0" smtClean="0"/>
              <a:t>in </a:t>
            </a:r>
            <a:r>
              <a:rPr lang="en-US" dirty="0"/>
              <a:t>commercial, and domestic applications.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4700" y="625375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7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</a:rPr>
              <a:t>By </a:t>
            </a:r>
            <a:r>
              <a:rPr lang="en-US" sz="2200" dirty="0">
                <a:solidFill>
                  <a:srgbClr val="FF0000"/>
                </a:solidFill>
              </a:rPr>
              <a:t>construction:</a:t>
            </a:r>
          </a:p>
          <a:p>
            <a:endParaRPr lang="en-US" dirty="0"/>
          </a:p>
          <a:p>
            <a:r>
              <a:rPr lang="en-US" dirty="0" smtClean="0"/>
              <a:t>          Squirrel </a:t>
            </a:r>
            <a:r>
              <a:rPr lang="en-US" dirty="0"/>
              <a:t>cage (single &amp; double cage)</a:t>
            </a:r>
          </a:p>
          <a:p>
            <a:endParaRPr lang="en-US" dirty="0"/>
          </a:p>
          <a:p>
            <a:r>
              <a:rPr lang="en-US" dirty="0" smtClean="0"/>
              <a:t>          Slip </a:t>
            </a:r>
            <a:r>
              <a:rPr lang="en-US" dirty="0"/>
              <a:t>ring (phase wound)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By supply: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         Single-phase</a:t>
            </a:r>
          </a:p>
          <a:p>
            <a:endParaRPr lang="en-US" dirty="0" smtClean="0"/>
          </a:p>
          <a:p>
            <a:r>
              <a:rPr lang="en-US" dirty="0" smtClean="0"/>
              <a:t>          Three-phase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94619" y="604136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0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Parts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312" y="1517122"/>
            <a:ext cx="8596668" cy="388077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Stator: stationary, AC windings, produces </a:t>
            </a:r>
            <a:r>
              <a:rPr lang="en-US" dirty="0" smtClean="0"/>
              <a:t>RMF</a:t>
            </a:r>
            <a:endParaRPr lang="en-US" dirty="0"/>
          </a:p>
          <a:p>
            <a:r>
              <a:rPr lang="en-US" dirty="0"/>
              <a:t>Rotor: rotating, squirrel cage or wound </a:t>
            </a:r>
            <a:r>
              <a:rPr lang="en-US" dirty="0" smtClean="0"/>
              <a:t>rotor</a:t>
            </a:r>
            <a:endParaRPr lang="en-US" dirty="0"/>
          </a:p>
          <a:p>
            <a:r>
              <a:rPr lang="en-US" dirty="0"/>
              <a:t>Air gap for magnetic </a:t>
            </a:r>
            <a:r>
              <a:rPr lang="en-US" dirty="0" smtClean="0"/>
              <a:t>coupling</a:t>
            </a:r>
            <a:endParaRPr lang="en-US" dirty="0"/>
          </a:p>
          <a:p>
            <a:r>
              <a:rPr lang="en-US" dirty="0"/>
              <a:t>The air gap length affects the magnetic coupling and overall efficiency of the motor.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348" y="3666066"/>
            <a:ext cx="3821618" cy="2523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94496" y="6189133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Figure :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928401" y="618913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2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" y="339894"/>
            <a:ext cx="8596668" cy="1320800"/>
          </a:xfrm>
        </p:spPr>
        <p:txBody>
          <a:bodyPr/>
          <a:lstStyle/>
          <a:p>
            <a:r>
              <a:rPr lang="en-US" dirty="0"/>
              <a:t>Working Principle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33" y="1437257"/>
            <a:ext cx="9471377" cy="468132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AC </a:t>
            </a:r>
            <a:r>
              <a:rPr lang="en-US" dirty="0"/>
              <a:t>supply → rotating magnetic field (RMF)</a:t>
            </a:r>
          </a:p>
          <a:p>
            <a:endParaRPr lang="en-US" dirty="0"/>
          </a:p>
          <a:p>
            <a:r>
              <a:rPr lang="en-US" dirty="0"/>
              <a:t>RMF cuts rotor → induces EMF (Faraday’s law)</a:t>
            </a:r>
          </a:p>
          <a:p>
            <a:endParaRPr lang="en-US" dirty="0"/>
          </a:p>
          <a:p>
            <a:r>
              <a:rPr lang="en-US" dirty="0"/>
              <a:t>Rotor current produces torque (Lenz’s law)</a:t>
            </a:r>
          </a:p>
          <a:p>
            <a:endParaRPr lang="en-US" dirty="0"/>
          </a:p>
          <a:p>
            <a:r>
              <a:rPr lang="en-US" dirty="0"/>
              <a:t>Rotor never reaches synchronous </a:t>
            </a:r>
            <a:r>
              <a:rPr lang="en-US" dirty="0" smtClean="0"/>
              <a:t>speed</a:t>
            </a:r>
          </a:p>
          <a:p>
            <a:endParaRPr lang="en-US" dirty="0"/>
          </a:p>
          <a:p>
            <a:r>
              <a:rPr lang="en-US" dirty="0"/>
              <a:t>The difference in speed between the RMF and rotor (slip) </a:t>
            </a:r>
            <a:r>
              <a:rPr lang="en-US" dirty="0" smtClean="0"/>
              <a:t>is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essential for continuous torque production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																	Figure: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</a:t>
            </a:r>
          </a:p>
          <a:p>
            <a:pPr lvl="6"/>
            <a:endParaRPr lang="en-US" dirty="0" smtClean="0"/>
          </a:p>
          <a:p>
            <a:pPr lvl="8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773" y="2174603"/>
            <a:ext cx="4096987" cy="28571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40599" y="602651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7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Synchronous Speed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Synchronous speed is the speed of the stator’s rotating magnetic field.</a:t>
            </a:r>
          </a:p>
          <a:p>
            <a:endParaRPr lang="en-US" dirty="0"/>
          </a:p>
          <a:p>
            <a:r>
              <a:rPr lang="en-US" dirty="0"/>
              <a:t>It depends on supply frequency and number of poles in the motor.</a:t>
            </a:r>
          </a:p>
          <a:p>
            <a:endParaRPr lang="en-US" dirty="0"/>
          </a:p>
          <a:p>
            <a:r>
              <a:rPr lang="en-US" dirty="0"/>
              <a:t>Higher frequency → higher synchronous speed.</a:t>
            </a:r>
          </a:p>
          <a:p>
            <a:endParaRPr lang="en-US" dirty="0"/>
          </a:p>
          <a:p>
            <a:r>
              <a:rPr lang="en-US" dirty="0"/>
              <a:t>More poles → lower synchronous speed.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55722" y="625375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60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Slip </a:t>
            </a:r>
            <a:r>
              <a:rPr lang="en-US" dirty="0"/>
              <a:t>is the difference between synchronous speed and rotor speed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It is necessary for torque production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Slip is zero only at synchronous speed (which rotor never actually reaches).</a:t>
            </a:r>
          </a:p>
          <a:p>
            <a:r>
              <a:rPr lang="en-US" dirty="0"/>
              <a:t>Typical slip values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Starting: 100% (rotor stationary)</a:t>
            </a:r>
          </a:p>
          <a:p>
            <a:pPr lvl="1"/>
            <a:r>
              <a:rPr lang="en-US" dirty="0"/>
              <a:t>Full load: 1% to 5%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275641" y="614958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9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Operational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↑ → Rotor slows → Slip ↑ → Torque ↑</a:t>
            </a:r>
          </a:p>
          <a:p>
            <a:endParaRPr lang="en-US" dirty="0"/>
          </a:p>
          <a:p>
            <a:r>
              <a:rPr lang="en-US" dirty="0"/>
              <a:t>Load ↓ → Rotor speeds up → Slip ↓ → Torque ↓</a:t>
            </a:r>
          </a:p>
          <a:p>
            <a:endParaRPr lang="en-US" dirty="0"/>
          </a:p>
          <a:p>
            <a:r>
              <a:rPr lang="en-US" dirty="0"/>
              <a:t>Rotor frequency ∝ Slip</a:t>
            </a:r>
          </a:p>
          <a:p>
            <a:endParaRPr lang="en-US" dirty="0"/>
          </a:p>
          <a:p>
            <a:r>
              <a:rPr lang="en-US" dirty="0"/>
              <a:t>Zero slip → Zero rotor frequency</a:t>
            </a:r>
          </a:p>
          <a:p>
            <a:endParaRPr lang="en-US" dirty="0"/>
          </a:p>
          <a:p>
            <a:r>
              <a:rPr lang="en-US" dirty="0"/>
              <a:t>This balance keeps motor running under load changes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87216" y="604136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273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272</TotalTime>
  <Words>711</Words>
  <Application>Microsoft Office PowerPoint</Application>
  <PresentationFormat>Widescreen</PresentationFormat>
  <Paragraphs>197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           Title  Operational Dynamics and Performance Evaluation of Induction Motors</vt:lpstr>
      <vt:lpstr>Agenda</vt:lpstr>
      <vt:lpstr>Introduction </vt:lpstr>
      <vt:lpstr>Classification</vt:lpstr>
      <vt:lpstr>Main Parts </vt:lpstr>
      <vt:lpstr>Working Principle </vt:lpstr>
      <vt:lpstr> Synchronous Speed </vt:lpstr>
      <vt:lpstr>Slip </vt:lpstr>
      <vt:lpstr> Operational Dynamics</vt:lpstr>
      <vt:lpstr>Torque–Speed Characteristics </vt:lpstr>
      <vt:lpstr>Losses in Induction Motors </vt:lpstr>
      <vt:lpstr>Performance Testing </vt:lpstr>
      <vt:lpstr>Speed Control Methods </vt:lpstr>
      <vt:lpstr>Advantages </vt:lpstr>
      <vt:lpstr>Limitations</vt:lpstr>
      <vt:lpstr>Conclusion</vt:lpstr>
      <vt:lpstr>                                     Any Questions ?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 Operational Dynamics and Performance Evaluation of Induction Motors</dc:title>
  <dc:creator>Microsoft account</dc:creator>
  <cp:lastModifiedBy>Microsoft account</cp:lastModifiedBy>
  <cp:revision>23</cp:revision>
  <dcterms:created xsi:type="dcterms:W3CDTF">2025-08-08T13:16:08Z</dcterms:created>
  <dcterms:modified xsi:type="dcterms:W3CDTF">2025-08-09T03:42:51Z</dcterms:modified>
</cp:coreProperties>
</file>