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85" r:id="rId3"/>
    <p:sldId id="287" r:id="rId4"/>
    <p:sldId id="280" r:id="rId5"/>
    <p:sldId id="281" r:id="rId6"/>
    <p:sldId id="282" r:id="rId7"/>
    <p:sldId id="283" r:id="rId8"/>
    <p:sldId id="284" r:id="rId9"/>
    <p:sldId id="291" r:id="rId10"/>
    <p:sldId id="292" r:id="rId11"/>
    <p:sldId id="256" r:id="rId12"/>
    <p:sldId id="260" r:id="rId13"/>
    <p:sldId id="261" r:id="rId14"/>
    <p:sldId id="290" r:id="rId15"/>
    <p:sldId id="288" r:id="rId16"/>
    <p:sldId id="289" r:id="rId17"/>
    <p:sldId id="257" r:id="rId18"/>
    <p:sldId id="258" r:id="rId19"/>
    <p:sldId id="259" r:id="rId20"/>
    <p:sldId id="276" r:id="rId21"/>
    <p:sldId id="277" r:id="rId22"/>
    <p:sldId id="278" r:id="rId23"/>
    <p:sldId id="279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70" r:id="rId32"/>
    <p:sldId id="271" r:id="rId33"/>
    <p:sldId id="273" r:id="rId34"/>
    <p:sldId id="272" r:id="rId35"/>
    <p:sldId id="274" r:id="rId36"/>
    <p:sldId id="275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88DB-D687-4607-87DE-D15C675966F9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628-B5F0-4BD2-9255-F8D128048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14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88DB-D687-4607-87DE-D15C675966F9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628-B5F0-4BD2-9255-F8D128048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75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88DB-D687-4607-87DE-D15C675966F9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628-B5F0-4BD2-9255-F8D128048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31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88DB-D687-4607-87DE-D15C675966F9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628-B5F0-4BD2-9255-F8D128048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13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88DB-D687-4607-87DE-D15C675966F9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628-B5F0-4BD2-9255-F8D128048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6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88DB-D687-4607-87DE-D15C675966F9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628-B5F0-4BD2-9255-F8D128048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34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88DB-D687-4607-87DE-D15C675966F9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628-B5F0-4BD2-9255-F8D128048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89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88DB-D687-4607-87DE-D15C675966F9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628-B5F0-4BD2-9255-F8D128048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88DB-D687-4607-87DE-D15C675966F9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628-B5F0-4BD2-9255-F8D128048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83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88DB-D687-4607-87DE-D15C675966F9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628-B5F0-4BD2-9255-F8D128048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66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88DB-D687-4607-87DE-D15C675966F9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0D628-B5F0-4BD2-9255-F8D128048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56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388DB-D687-4607-87DE-D15C675966F9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0D628-B5F0-4BD2-9255-F8D128048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17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2825" y="1498600"/>
            <a:ext cx="7613650" cy="1577975"/>
          </a:xfrm>
        </p:spPr>
        <p:txBody>
          <a:bodyPr anchor="ctr"/>
          <a:lstStyle/>
          <a:p>
            <a:pPr algn="ctr"/>
            <a:r>
              <a:rPr lang="ko-KR" altLang="en-US" dirty="0"/>
              <a:t>컴퓨터 그래픽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48087" y="4913093"/>
            <a:ext cx="2038350" cy="528637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이  선 경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55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애자일 모형</a:t>
            </a:r>
            <a:r>
              <a:rPr lang="en-US" altLang="ko-KR" b="1" dirty="0" smtClean="0">
                <a:solidFill>
                  <a:srgbClr val="FF0000"/>
                </a:solidFill>
              </a:rPr>
              <a:t>(Agile Model)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방법론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고</a:t>
            </a:r>
            <a:r>
              <a:rPr lang="ko-KR" altLang="en-US" dirty="0" smtClean="0"/>
              <a:t>객의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요구사항 변화에 유연하게 대응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일정 주기를 반복하면서 개발 과정 진행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sz="4400" b="1" dirty="0" smtClean="0">
                <a:solidFill>
                  <a:srgbClr val="FF0000"/>
                </a:solidFill>
              </a:rPr>
              <a:t>낭비 없게</a:t>
            </a:r>
            <a:r>
              <a:rPr lang="en-US" altLang="ko-KR" sz="44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4400" b="1" dirty="0" smtClean="0">
                <a:solidFill>
                  <a:srgbClr val="FF0000"/>
                </a:solidFill>
              </a:rPr>
              <a:t>고객과의 소통에 초점</a:t>
            </a:r>
            <a:endParaRPr lang="en-US" altLang="ko-KR" sz="44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기업 활동 전반에 사용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스프린트</a:t>
            </a:r>
            <a:r>
              <a:rPr lang="en-US" altLang="ko-KR" dirty="0"/>
              <a:t>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이터레이션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릴리즈</a:t>
            </a:r>
            <a:r>
              <a:rPr lang="ko-KR" altLang="en-US" dirty="0" smtClean="0"/>
              <a:t> 세분화 단위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애자일 기반의 소프트웨어 개발 모형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스크럼</a:t>
            </a:r>
            <a:r>
              <a:rPr lang="en-US" altLang="ko-KR" dirty="0" smtClean="0">
                <a:sym typeface="Wingdings" panose="05000000000000000000" pitchFamily="2" charset="2"/>
              </a:rPr>
              <a:t>, XP, </a:t>
            </a:r>
            <a:r>
              <a:rPr lang="ko-KR" altLang="en-US" dirty="0" smtClean="0">
                <a:sym typeface="Wingdings" panose="05000000000000000000" pitchFamily="2" charset="2"/>
              </a:rPr>
              <a:t>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기능중심</a:t>
            </a:r>
            <a:r>
              <a:rPr lang="en-US" altLang="ko-KR" dirty="0" smtClean="0">
                <a:sym typeface="Wingdings" panose="05000000000000000000" pitchFamily="2" charset="2"/>
              </a:rPr>
              <a:t>(FDD)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318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93900" y="2546688"/>
            <a:ext cx="9144000" cy="1439288"/>
          </a:xfrm>
        </p:spPr>
        <p:txBody>
          <a:bodyPr anchor="ctr"/>
          <a:lstStyle/>
          <a:p>
            <a:r>
              <a:rPr lang="ko-KR" altLang="en-US" dirty="0" err="1" smtClean="0"/>
              <a:t>피그마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Figma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819103" y="5762433"/>
            <a:ext cx="3037952" cy="728802"/>
          </a:xfrm>
        </p:spPr>
        <p:txBody>
          <a:bodyPr anchor="ctr"/>
          <a:lstStyle/>
          <a:p>
            <a:r>
              <a:rPr lang="ko-KR" altLang="en-US" dirty="0" smtClean="0"/>
              <a:t>이선경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1" t="14867" r="12937" b="11840"/>
          <a:stretch/>
        </p:blipFill>
        <p:spPr>
          <a:xfrm>
            <a:off x="1907199" y="2457439"/>
            <a:ext cx="1547448" cy="1617786"/>
          </a:xfrm>
          <a:prstGeom prst="roundRect">
            <a:avLst>
              <a:gd name="adj" fmla="val 16667"/>
            </a:avLst>
          </a:prstGeom>
          <a:ln>
            <a:noFill/>
          </a:ln>
          <a:effectLst/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907199" y="680982"/>
            <a:ext cx="7613650" cy="1577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컴퓨터 그래픽 </a:t>
            </a:r>
            <a:r>
              <a:rPr lang="en-US" altLang="ko-KR" dirty="0" smtClean="0"/>
              <a:t>-</a:t>
            </a:r>
            <a:r>
              <a:rPr lang="ko-KR" altLang="en-US" dirty="0" smtClean="0"/>
              <a:t>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945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UIUX </a:t>
            </a:r>
            <a:r>
              <a:rPr lang="ko-KR" altLang="en-US" dirty="0" smtClean="0"/>
              <a:t>디자인 필수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Figma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75366" y="3285811"/>
            <a:ext cx="9180007" cy="29382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디자인을 잘하는 사람이 </a:t>
            </a:r>
            <a:r>
              <a:rPr lang="ko-KR" altLang="en-US" sz="2400" dirty="0" err="1" smtClean="0"/>
              <a:t>피그마를</a:t>
            </a:r>
            <a:r>
              <a:rPr lang="ko-KR" altLang="en-US" sz="2400" dirty="0" smtClean="0"/>
              <a:t> 잘 다룬다</a:t>
            </a:r>
            <a:r>
              <a:rPr lang="en-US" altLang="ko-KR" sz="2400" dirty="0" smtClean="0"/>
              <a:t>.</a:t>
            </a:r>
          </a:p>
          <a:p>
            <a:pPr algn="ctr"/>
            <a:endParaRPr lang="en-US" altLang="ko-KR" sz="2400" dirty="0" smtClean="0">
              <a:sym typeface="Wingdings" panose="05000000000000000000" pitchFamily="2" charset="2"/>
            </a:endParaRPr>
          </a:p>
          <a:p>
            <a:pPr algn="ctr"/>
            <a:r>
              <a:rPr lang="en-US" altLang="ko-KR" sz="2400" dirty="0" smtClean="0">
                <a:sym typeface="Wingdings" panose="05000000000000000000" pitchFamily="2" charset="2"/>
              </a:rPr>
              <a:t></a:t>
            </a:r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 smtClean="0"/>
              <a:t>디자인을 효율적으로 더 잘 할 수 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1375367" y="2120203"/>
            <a:ext cx="9180007" cy="9746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/>
              <a:t>피그마를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잘 다룬다</a:t>
            </a:r>
            <a:r>
              <a:rPr lang="en-US" altLang="ko-KR" sz="2400" dirty="0" smtClean="0"/>
              <a:t>.       </a:t>
            </a:r>
            <a:r>
              <a:rPr lang="ko-KR" altLang="en-US" sz="2400" dirty="0" smtClean="0"/>
              <a:t>디자인을 잘한다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7" name="부등호 6"/>
          <p:cNvSpPr/>
          <p:nvPr/>
        </p:nvSpPr>
        <p:spPr>
          <a:xfrm>
            <a:off x="5759381" y="2381461"/>
            <a:ext cx="802193" cy="522515"/>
          </a:xfrm>
          <a:prstGeom prst="mathNotEqual">
            <a:avLst>
              <a:gd name="adj1" fmla="val 11982"/>
              <a:gd name="adj2" fmla="val 6600000"/>
              <a:gd name="adj3" fmla="val 156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피그마를</a:t>
            </a:r>
            <a:r>
              <a:rPr lang="ko-KR" altLang="en-US" dirty="0" smtClean="0"/>
              <a:t> 사용해야 하는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81883" y="1795480"/>
            <a:ext cx="5954486" cy="38433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실무에서는 흔한 수정 요청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불필요한 반복 시간 단축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효율적인 협업 가능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완성도 매우 높은 툴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1" t="14867" r="12937" b="11840"/>
          <a:stretch/>
        </p:blipFill>
        <p:spPr>
          <a:xfrm>
            <a:off x="1614435" y="2353363"/>
            <a:ext cx="1547448" cy="1617786"/>
          </a:xfrm>
          <a:prstGeom prst="roundRect">
            <a:avLst>
              <a:gd name="adj" fmla="val 16667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9496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2" y="343949"/>
            <a:ext cx="10094626" cy="633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32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41" y="72621"/>
            <a:ext cx="11207692" cy="678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7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9204" y="178937"/>
            <a:ext cx="13136808" cy="644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1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209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초보자도 쉽게 배우는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98760" y="1325563"/>
            <a:ext cx="6410848" cy="533649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피그마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훝어보기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페이지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섹션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프레임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레이어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레이아웃 그리드 설정법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도형과 텍스트 사용한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스타일링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UI </a:t>
            </a:r>
            <a:r>
              <a:rPr lang="ko-KR" altLang="en-US" dirty="0" smtClean="0"/>
              <a:t>디자인 따라하기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작업공유</a:t>
            </a:r>
            <a:r>
              <a:rPr lang="ko-KR" altLang="en-US" dirty="0" smtClean="0"/>
              <a:t> 및 실시간 협업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에셋</a:t>
            </a:r>
            <a:r>
              <a:rPr lang="ko-KR" altLang="en-US" dirty="0" smtClean="0"/>
              <a:t> 또는 결과물 내보내기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알아두면 유용한 기능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Dev mode</a:t>
            </a:r>
            <a:r>
              <a:rPr lang="ko-KR" altLang="en-US" dirty="0" smtClean="0"/>
              <a:t> 이해하기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알아두면 쓸만한 플러그인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73240" y="1597688"/>
            <a:ext cx="2542233" cy="5928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bg1"/>
                </a:solidFill>
              </a:rPr>
              <a:t>피그마</a:t>
            </a:r>
            <a:r>
              <a:rPr lang="ko-KR" altLang="en-US" b="1" dirty="0" smtClean="0">
                <a:solidFill>
                  <a:schemeClr val="bg1"/>
                </a:solidFill>
              </a:rPr>
              <a:t> 기초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1" t="14867" r="12937" b="11840"/>
          <a:stretch/>
        </p:blipFill>
        <p:spPr>
          <a:xfrm>
            <a:off x="1235945" y="2462666"/>
            <a:ext cx="1547448" cy="1617786"/>
          </a:xfrm>
          <a:prstGeom prst="roundRect">
            <a:avLst>
              <a:gd name="adj" fmla="val 16667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9758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209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초보자도 쉽게 배우는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68616" y="1435276"/>
            <a:ext cx="5707463" cy="495106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스타일 사용법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Auto Layout </a:t>
            </a: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Constraints </a:t>
            </a:r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컴포넌트 사용법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프로퍼티</a:t>
            </a:r>
            <a:r>
              <a:rPr lang="ko-KR" altLang="en-US" dirty="0" smtClean="0"/>
              <a:t> 활용하기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변수 이해하고 사용하기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Mode </a:t>
            </a:r>
            <a:r>
              <a:rPr lang="ko-KR" altLang="en-US" dirty="0" smtClean="0"/>
              <a:t>이해하기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프로토타입</a:t>
            </a:r>
            <a:r>
              <a:rPr lang="ko-KR" altLang="en-US" dirty="0" smtClean="0"/>
              <a:t> 기본 기능 익히기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프로토타입</a:t>
            </a:r>
            <a:r>
              <a:rPr lang="ko-KR" altLang="en-US" dirty="0" smtClean="0"/>
              <a:t> 고급 기능 익히기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73240" y="1597688"/>
            <a:ext cx="2542233" cy="5928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err="1" smtClean="0">
                <a:solidFill>
                  <a:schemeClr val="bg1"/>
                </a:solidFill>
              </a:rPr>
              <a:t>피그마</a:t>
            </a:r>
            <a:r>
              <a:rPr lang="ko-KR" altLang="en-US" b="1" dirty="0" smtClean="0">
                <a:solidFill>
                  <a:schemeClr val="bg1"/>
                </a:solidFill>
              </a:rPr>
              <a:t> 중급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1" t="14867" r="12937" b="11840"/>
          <a:stretch/>
        </p:blipFill>
        <p:spPr>
          <a:xfrm>
            <a:off x="1353178" y="2462666"/>
            <a:ext cx="1547448" cy="1617786"/>
          </a:xfrm>
          <a:prstGeom prst="roundRect">
            <a:avLst>
              <a:gd name="adj" fmla="val 16667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7887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209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초보자도 쉽게 배우는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57600" y="1436095"/>
            <a:ext cx="5707463" cy="4951064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디자인시스템 필수 </a:t>
            </a:r>
            <a:r>
              <a:rPr lang="ko-KR" altLang="en-US" dirty="0" err="1" smtClean="0"/>
              <a:t>개념이해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라이브러리 </a:t>
            </a:r>
            <a:r>
              <a:rPr lang="ko-KR" altLang="en-US" dirty="0" err="1" smtClean="0"/>
              <a:t>기능소개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디자인시스템 예제 제작</a:t>
            </a:r>
            <a:endParaRPr lang="en-US" altLang="ko-KR" dirty="0" smtClean="0"/>
          </a:p>
          <a:p>
            <a:pPr marL="914400" lvl="2" indent="0">
              <a:lnSpc>
                <a:spcPct val="150000"/>
              </a:lnSpc>
              <a:buNone/>
            </a:pPr>
            <a:r>
              <a:rPr lang="ko-KR" altLang="en-US" dirty="0" err="1" smtClean="0"/>
              <a:t>컬러시스템</a:t>
            </a:r>
            <a:endParaRPr lang="en-US" altLang="ko-KR" dirty="0" smtClean="0"/>
          </a:p>
          <a:p>
            <a:pPr marL="914400" lvl="2" indent="0">
              <a:lnSpc>
                <a:spcPct val="150000"/>
              </a:lnSpc>
              <a:buNone/>
            </a:pPr>
            <a:r>
              <a:rPr lang="ko-KR" altLang="en-US" dirty="0" err="1" smtClean="0"/>
              <a:t>타이포그래피</a:t>
            </a:r>
            <a:endParaRPr lang="en-US" altLang="ko-KR" dirty="0" smtClean="0"/>
          </a:p>
          <a:p>
            <a:pPr marL="914400" lvl="2" indent="0">
              <a:lnSpc>
                <a:spcPct val="150000"/>
              </a:lnSpc>
              <a:buNone/>
            </a:pPr>
            <a:r>
              <a:rPr lang="ko-KR" altLang="en-US" dirty="0" smtClean="0"/>
              <a:t>아이콘</a:t>
            </a:r>
            <a:endParaRPr lang="en-US" altLang="ko-KR" dirty="0" smtClean="0"/>
          </a:p>
          <a:p>
            <a:pPr marL="914400" lvl="2" indent="0">
              <a:lnSpc>
                <a:spcPct val="150000"/>
              </a:lnSpc>
              <a:buNone/>
            </a:pPr>
            <a:r>
              <a:rPr lang="ko-KR" altLang="en-US" dirty="0" err="1" smtClean="0"/>
              <a:t>스페이싱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</a:t>
            </a:r>
            <a:r>
              <a:rPr lang="ko-KR" altLang="en-US" dirty="0" err="1" smtClean="0"/>
              <a:t>사이징</a:t>
            </a:r>
            <a:endParaRPr lang="en-US" altLang="ko-KR" dirty="0" smtClean="0"/>
          </a:p>
          <a:p>
            <a:pPr marL="914400" lvl="2" indent="0">
              <a:lnSpc>
                <a:spcPct val="150000"/>
              </a:lnSpc>
              <a:buNone/>
            </a:pPr>
            <a:r>
              <a:rPr lang="ko-KR" altLang="en-US" dirty="0" smtClean="0"/>
              <a:t>컴포넌트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디자인 시스템 활용한 페이지 제작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라이브러리 업데이트 및 </a:t>
            </a:r>
            <a:r>
              <a:rPr lang="ko-KR" altLang="en-US" dirty="0" err="1" smtClean="0"/>
              <a:t>스왑</a:t>
            </a:r>
            <a:r>
              <a:rPr lang="ko-KR" altLang="en-US" dirty="0" smtClean="0"/>
              <a:t> 기능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73240" y="1597688"/>
            <a:ext cx="2542233" cy="5928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bg1"/>
                </a:solidFill>
              </a:rPr>
              <a:t>피그마</a:t>
            </a:r>
            <a:r>
              <a:rPr lang="ko-KR" altLang="en-US" b="1" dirty="0" smtClean="0">
                <a:solidFill>
                  <a:schemeClr val="bg1"/>
                </a:solidFill>
              </a:rPr>
              <a:t> 고급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1" t="14867" r="12937" b="11840"/>
          <a:stretch/>
        </p:blipFill>
        <p:spPr>
          <a:xfrm>
            <a:off x="1363227" y="2293841"/>
            <a:ext cx="1547448" cy="1617786"/>
          </a:xfrm>
          <a:prstGeom prst="roundRect">
            <a:avLst>
              <a:gd name="adj" fmla="val 16667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6773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19" y="473824"/>
            <a:ext cx="3415145" cy="23358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173" y="3079692"/>
            <a:ext cx="91059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8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20" y="326158"/>
            <a:ext cx="6088149" cy="61280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456219" y="574027"/>
            <a:ext cx="573578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se-nanumgothic"/>
              </a:rPr>
              <a:t>&lt;header&gt; </a:t>
            </a:r>
            <a:r>
              <a:rPr lang="ko-KR" altLang="en-US" sz="1600" dirty="0">
                <a:latin typeface="se-nanumgothic"/>
              </a:rPr>
              <a:t>제목</a:t>
            </a:r>
            <a:r>
              <a:rPr lang="en-US" altLang="ko-KR" sz="1600" dirty="0">
                <a:latin typeface="se-nanumgothic"/>
              </a:rPr>
              <a:t>, </a:t>
            </a:r>
            <a:r>
              <a:rPr lang="ko-KR" altLang="en-US" sz="1600" dirty="0">
                <a:latin typeface="se-nanumgothic"/>
              </a:rPr>
              <a:t>부제목</a:t>
            </a:r>
            <a:r>
              <a:rPr lang="en-US" altLang="ko-KR" sz="1600" dirty="0">
                <a:latin typeface="se-nanumgothic"/>
              </a:rPr>
              <a:t>, </a:t>
            </a:r>
            <a:r>
              <a:rPr lang="ko-KR" altLang="en-US" sz="1600" dirty="0">
                <a:latin typeface="se-nanumgothic"/>
              </a:rPr>
              <a:t>로고</a:t>
            </a:r>
            <a:r>
              <a:rPr lang="en-US" altLang="ko-KR" sz="1600" dirty="0">
                <a:latin typeface="se-nanumgothic"/>
              </a:rPr>
              <a:t>, </a:t>
            </a:r>
            <a:r>
              <a:rPr lang="ko-KR" altLang="en-US" sz="1600" dirty="0">
                <a:latin typeface="se-nanumgothic"/>
              </a:rPr>
              <a:t>검색 창 등을 제공 </a:t>
            </a:r>
            <a:r>
              <a:rPr lang="en-US" altLang="ko-KR" sz="1600" dirty="0">
                <a:latin typeface="se-nanumgothic"/>
              </a:rPr>
              <a:t> </a:t>
            </a:r>
            <a:endParaRPr lang="en-US" altLang="ko-KR" sz="1600" dirty="0" smtClean="0">
              <a:latin typeface="se-nanumgothic"/>
            </a:endParaRPr>
          </a:p>
          <a:p>
            <a:pPr fontAlgn="base">
              <a:lnSpc>
                <a:spcPct val="150000"/>
              </a:lnSpc>
            </a:pPr>
            <a:endParaRPr lang="ko-KR" altLang="en-US" sz="1600" dirty="0">
              <a:latin typeface="inherit"/>
            </a:endParaRP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se-nanumgothic"/>
              </a:rPr>
              <a:t>&lt;</a:t>
            </a:r>
            <a:r>
              <a:rPr lang="en-US" altLang="ko-KR" sz="1600" dirty="0" err="1">
                <a:latin typeface="se-nanumgothic"/>
              </a:rPr>
              <a:t>nav</a:t>
            </a:r>
            <a:r>
              <a:rPr lang="en-US" altLang="ko-KR" sz="1600" dirty="0">
                <a:latin typeface="se-nanumgothic"/>
              </a:rPr>
              <a:t>&gt; </a:t>
            </a:r>
            <a:r>
              <a:rPr lang="ko-KR" altLang="en-US" sz="1600" dirty="0">
                <a:latin typeface="se-nanumgothic"/>
              </a:rPr>
              <a:t>메인 메뉴처럼 다른 페이지로 갈수 있는 링크들 </a:t>
            </a:r>
            <a:r>
              <a:rPr lang="ko-KR" altLang="en-US" sz="1600" dirty="0" smtClean="0">
                <a:latin typeface="se-nanumgothic"/>
              </a:rPr>
              <a:t>연결</a:t>
            </a:r>
            <a:endParaRPr lang="en-US" altLang="ko-KR" sz="1600" dirty="0" smtClean="0">
              <a:latin typeface="se-nanumgothic"/>
            </a:endParaRPr>
          </a:p>
          <a:p>
            <a:pPr fontAlgn="base">
              <a:lnSpc>
                <a:spcPct val="150000"/>
              </a:lnSpc>
            </a:pPr>
            <a:endParaRPr lang="en-US" altLang="ko-KR" sz="1600" dirty="0">
              <a:latin typeface="se-nanumgothic"/>
            </a:endParaRP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se-nanumgothic"/>
              </a:rPr>
              <a:t>&lt;section&gt; </a:t>
            </a:r>
            <a:r>
              <a:rPr lang="ko-KR" altLang="en-US" sz="1600" dirty="0">
                <a:latin typeface="se-nanumgothic"/>
              </a:rPr>
              <a:t>페이지에서 보여주고 싶은 주요 </a:t>
            </a:r>
            <a:r>
              <a:rPr lang="ko-KR" altLang="en-US" sz="1600" dirty="0" smtClean="0">
                <a:latin typeface="se-nanumgothic"/>
              </a:rPr>
              <a:t>내용</a:t>
            </a:r>
            <a:endParaRPr lang="en-US" altLang="ko-KR" sz="1600" dirty="0" smtClean="0">
              <a:latin typeface="se-nanumgothic"/>
            </a:endParaRP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se-nanumgothic"/>
            </a:endParaRP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se-nanumgothic"/>
              </a:rPr>
              <a:t>&lt;Article&gt; </a:t>
            </a:r>
            <a:r>
              <a:rPr lang="ko-KR" altLang="en-US" sz="1600" dirty="0">
                <a:latin typeface="se-nanumgothic"/>
              </a:rPr>
              <a:t>본문의 주요 </a:t>
            </a:r>
            <a:r>
              <a:rPr lang="ko-KR" altLang="en-US" sz="1600" dirty="0" smtClean="0">
                <a:latin typeface="se-nanumgothic"/>
              </a:rPr>
              <a:t>내용</a:t>
            </a:r>
            <a:endParaRPr lang="en-US" altLang="ko-KR" sz="1600" dirty="0" smtClean="0">
              <a:latin typeface="se-nanumgothic"/>
            </a:endParaRP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se-nanumgothic"/>
            </a:endParaRP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se-nanumgothic"/>
              </a:rPr>
              <a:t> </a:t>
            </a:r>
            <a:r>
              <a:rPr lang="en-US" altLang="ko-KR" sz="1600" dirty="0">
                <a:latin typeface="se-nanumgothic"/>
              </a:rPr>
              <a:t>&lt;aside&gt; </a:t>
            </a:r>
            <a:r>
              <a:rPr lang="ko-KR" altLang="en-US" sz="1600" dirty="0">
                <a:latin typeface="se-nanumgothic"/>
              </a:rPr>
              <a:t>본문 외의 내용들</a:t>
            </a:r>
            <a:r>
              <a:rPr lang="en-US" altLang="ko-KR" sz="1600" dirty="0">
                <a:latin typeface="se-nanumgothic"/>
              </a:rPr>
              <a:t>. </a:t>
            </a:r>
            <a:r>
              <a:rPr lang="ko-KR" altLang="en-US" sz="1600" dirty="0">
                <a:latin typeface="se-nanumgothic"/>
              </a:rPr>
              <a:t>보통 웹 사이트 정보에 </a:t>
            </a:r>
            <a:r>
              <a:rPr lang="ko-KR" altLang="en-US" sz="1600" dirty="0" smtClean="0">
                <a:latin typeface="se-nanumgothic"/>
              </a:rPr>
              <a:t>추가적</a:t>
            </a:r>
            <a:r>
              <a:rPr lang="en-US" altLang="ko-KR" sz="1600" dirty="0" smtClean="0">
                <a:latin typeface="se-nanumgothic"/>
              </a:rPr>
              <a:t/>
            </a:r>
            <a:br>
              <a:rPr lang="en-US" altLang="ko-KR" sz="1600" dirty="0" smtClean="0">
                <a:latin typeface="se-nanumgothic"/>
              </a:rPr>
            </a:br>
            <a:r>
              <a:rPr lang="en-US" altLang="ko-KR" sz="1600" dirty="0" smtClean="0">
                <a:latin typeface="se-nanumgothic"/>
              </a:rPr>
              <a:t>              </a:t>
            </a:r>
            <a:r>
              <a:rPr lang="ko-KR" altLang="en-US" sz="1600" dirty="0" smtClean="0">
                <a:latin typeface="se-nanumgothic"/>
              </a:rPr>
              <a:t>으로 </a:t>
            </a:r>
            <a:r>
              <a:rPr lang="ko-KR" altLang="en-US" sz="1600" dirty="0">
                <a:latin typeface="se-nanumgothic"/>
              </a:rPr>
              <a:t>제공하는 기능</a:t>
            </a:r>
            <a:r>
              <a:rPr lang="en-US" altLang="ko-KR" sz="1600" dirty="0">
                <a:latin typeface="se-nanumgothic"/>
              </a:rPr>
              <a:t>, </a:t>
            </a:r>
            <a:r>
              <a:rPr lang="ko-KR" altLang="en-US" sz="1600" dirty="0">
                <a:latin typeface="se-nanumgothic"/>
              </a:rPr>
              <a:t>대부분 페이지의 오른쪽이나 </a:t>
            </a:r>
            <a:r>
              <a:rPr lang="ko-KR" altLang="en-US" sz="1600" dirty="0" smtClean="0">
                <a:latin typeface="se-nanumgothic"/>
              </a:rPr>
              <a:t>   </a:t>
            </a:r>
            <a:r>
              <a:rPr lang="en-US" altLang="ko-KR" sz="1600" dirty="0" smtClean="0">
                <a:latin typeface="se-nanumgothic"/>
              </a:rPr>
              <a:t/>
            </a:r>
            <a:br>
              <a:rPr lang="en-US" altLang="ko-KR" sz="1600" dirty="0" smtClean="0">
                <a:latin typeface="se-nanumgothic"/>
              </a:rPr>
            </a:br>
            <a:r>
              <a:rPr lang="en-US" altLang="ko-KR" sz="1600" dirty="0" smtClean="0">
                <a:latin typeface="se-nanumgothic"/>
              </a:rPr>
              <a:t>              </a:t>
            </a:r>
            <a:r>
              <a:rPr lang="ko-KR" altLang="en-US" sz="1600" dirty="0" smtClean="0">
                <a:latin typeface="se-nanumgothic"/>
              </a:rPr>
              <a:t>왼쪽에 위치</a:t>
            </a:r>
            <a:endParaRPr lang="en-US" altLang="ko-KR" sz="1600" dirty="0" smtClean="0">
              <a:latin typeface="se-nanumgothic"/>
            </a:endParaRP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dirty="0">
              <a:latin typeface="inherit"/>
            </a:endParaRP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se-nanumgothic"/>
              </a:rPr>
              <a:t>&lt;footer&gt; </a:t>
            </a:r>
            <a:r>
              <a:rPr lang="ko-KR" altLang="en-US" sz="1600" dirty="0">
                <a:latin typeface="se-nanumgothic"/>
              </a:rPr>
              <a:t>웹페이지에서의 저작권</a:t>
            </a:r>
            <a:r>
              <a:rPr lang="en-US" altLang="ko-KR" sz="1600" dirty="0">
                <a:latin typeface="se-nanumgothic"/>
              </a:rPr>
              <a:t>, </a:t>
            </a:r>
            <a:r>
              <a:rPr lang="ko-KR" altLang="en-US" sz="1600" dirty="0">
                <a:latin typeface="se-nanumgothic"/>
              </a:rPr>
              <a:t>법규</a:t>
            </a:r>
            <a:r>
              <a:rPr lang="en-US" altLang="ko-KR" sz="1600" dirty="0">
                <a:latin typeface="se-nanumgothic"/>
              </a:rPr>
              <a:t>, </a:t>
            </a:r>
            <a:r>
              <a:rPr lang="ko-KR" altLang="en-US" sz="1600" dirty="0">
                <a:latin typeface="se-nanumgothic"/>
              </a:rPr>
              <a:t>제약사항 같은 </a:t>
            </a:r>
            <a:r>
              <a:rPr lang="en-US" altLang="ko-KR" sz="1600" dirty="0" smtClean="0">
                <a:latin typeface="se-nanumgothic"/>
              </a:rPr>
              <a:t/>
            </a:r>
            <a:br>
              <a:rPr lang="en-US" altLang="ko-KR" sz="1600" dirty="0" smtClean="0">
                <a:latin typeface="se-nanumgothic"/>
              </a:rPr>
            </a:br>
            <a:r>
              <a:rPr lang="en-US" altLang="ko-KR" sz="1600" dirty="0" smtClean="0">
                <a:latin typeface="se-nanumgothic"/>
              </a:rPr>
              <a:t>              </a:t>
            </a:r>
            <a:r>
              <a:rPr lang="ko-KR" altLang="en-US" sz="1600" dirty="0" smtClean="0">
                <a:latin typeface="se-nanumgothic"/>
              </a:rPr>
              <a:t>소유자나 </a:t>
            </a:r>
            <a:r>
              <a:rPr lang="ko-KR" altLang="en-US" sz="1600" dirty="0">
                <a:latin typeface="se-nanumgothic"/>
              </a:rPr>
              <a:t>회사의 관련된 일반적 정보를 </a:t>
            </a:r>
            <a:r>
              <a:rPr lang="ko-KR" altLang="en-US" sz="1600" dirty="0" smtClean="0">
                <a:latin typeface="se-nanumgothic"/>
              </a:rPr>
              <a:t>공유하는     </a:t>
            </a:r>
            <a:r>
              <a:rPr lang="en-US" altLang="ko-KR" sz="1600" dirty="0" smtClean="0">
                <a:latin typeface="se-nanumgothic"/>
              </a:rPr>
              <a:t/>
            </a:r>
            <a:br>
              <a:rPr lang="en-US" altLang="ko-KR" sz="1600" dirty="0" smtClean="0">
                <a:latin typeface="se-nanumgothic"/>
              </a:rPr>
            </a:br>
            <a:r>
              <a:rPr lang="en-US" altLang="ko-KR" sz="1600" dirty="0" smtClean="0">
                <a:latin typeface="se-nanumgothic"/>
              </a:rPr>
              <a:t>              </a:t>
            </a:r>
            <a:r>
              <a:rPr lang="ko-KR" altLang="en-US" sz="1600" dirty="0" smtClean="0">
                <a:latin typeface="se-nanumgothic"/>
              </a:rPr>
              <a:t>데 </a:t>
            </a:r>
            <a:r>
              <a:rPr lang="ko-KR" altLang="en-US" sz="1600" dirty="0">
                <a:latin typeface="se-nanumgothic"/>
              </a:rPr>
              <a:t>사용되는 태그</a:t>
            </a:r>
            <a:endParaRPr lang="ko-KR" altLang="en-US" sz="1600" b="0" i="0" dirty="0"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  <p:sp>
        <p:nvSpPr>
          <p:cNvPr id="2" name="왼쪽 중괄호 1"/>
          <p:cNvSpPr/>
          <p:nvPr/>
        </p:nvSpPr>
        <p:spPr>
          <a:xfrm>
            <a:off x="263002" y="1493240"/>
            <a:ext cx="296118" cy="3447876"/>
          </a:xfrm>
          <a:prstGeom prst="leftBrace">
            <a:avLst>
              <a:gd name="adj1" fmla="val 53661"/>
              <a:gd name="adj2" fmla="val 5024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3081401"/>
            <a:ext cx="81291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BODY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28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662" y="366712"/>
            <a:ext cx="5400675" cy="6124575"/>
          </a:xfrm>
          <a:prstGeom prst="rect">
            <a:avLst/>
          </a:prstGeom>
        </p:spPr>
      </p:pic>
      <p:sp>
        <p:nvSpPr>
          <p:cNvPr id="4" name="왼쪽 중괄호 3"/>
          <p:cNvSpPr/>
          <p:nvPr/>
        </p:nvSpPr>
        <p:spPr>
          <a:xfrm>
            <a:off x="3233548" y="2004969"/>
            <a:ext cx="324228" cy="3120704"/>
          </a:xfrm>
          <a:prstGeom prst="leftBrace">
            <a:avLst>
              <a:gd name="adj1" fmla="val 53661"/>
              <a:gd name="adj2" fmla="val 5024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01507" y="3303711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BODY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4704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656" y="0"/>
            <a:ext cx="7003322" cy="7003322"/>
          </a:xfrm>
          <a:prstGeom prst="rect">
            <a:avLst/>
          </a:prstGeom>
        </p:spPr>
      </p:pic>
      <p:sp>
        <p:nvSpPr>
          <p:cNvPr id="3" name="왼쪽 중괄호 2"/>
          <p:cNvSpPr/>
          <p:nvPr/>
        </p:nvSpPr>
        <p:spPr>
          <a:xfrm>
            <a:off x="2569974" y="2567030"/>
            <a:ext cx="363350" cy="2759979"/>
          </a:xfrm>
          <a:prstGeom prst="leftBrace">
            <a:avLst>
              <a:gd name="adj1" fmla="val 53661"/>
              <a:gd name="adj2" fmla="val 5024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06592" y="3685409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BODY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1388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387" y="123825"/>
            <a:ext cx="7372350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3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0"/>
            <a:ext cx="10515600" cy="905435"/>
          </a:xfrm>
        </p:spPr>
        <p:txBody>
          <a:bodyPr>
            <a:normAutofit/>
          </a:bodyPr>
          <a:lstStyle/>
          <a:p>
            <a:r>
              <a:rPr lang="ko-KR" altLang="en-US" sz="3600" dirty="0" err="1" smtClean="0"/>
              <a:t>피그마</a:t>
            </a:r>
            <a:r>
              <a:rPr lang="ko-KR" altLang="en-US" sz="3600" dirty="0" smtClean="0"/>
              <a:t> 주요 개념 차이점</a:t>
            </a:r>
            <a:endParaRPr lang="ko-KR" altLang="en-US" sz="36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4726639"/>
              </p:ext>
            </p:extLst>
          </p:nvPr>
        </p:nvGraphicFramePr>
        <p:xfrm>
          <a:off x="739587" y="1271775"/>
          <a:ext cx="10771095" cy="52665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9482">
                  <a:extLst>
                    <a:ext uri="{9D8B030D-6E8A-4147-A177-3AD203B41FA5}">
                      <a16:colId xmlns:a16="http://schemas.microsoft.com/office/drawing/2014/main" val="2284753218"/>
                    </a:ext>
                  </a:extLst>
                </a:gridCol>
                <a:gridCol w="8811613">
                  <a:extLst>
                    <a:ext uri="{9D8B030D-6E8A-4147-A177-3AD203B41FA5}">
                      <a16:colId xmlns:a16="http://schemas.microsoft.com/office/drawing/2014/main" val="1618250960"/>
                    </a:ext>
                  </a:extLst>
                </a:gridCol>
              </a:tblGrid>
              <a:tr h="5390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용어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개념 및 역할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814339"/>
                  </a:ext>
                </a:extLst>
              </a:tr>
              <a:tr h="7983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레이어</a:t>
                      </a:r>
                      <a:r>
                        <a:rPr lang="en-US" altLang="ko-KR" sz="1600" dirty="0" smtClean="0"/>
                        <a:t>(Layer)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하나의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개별 요소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도형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이미지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텍스트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를 뜻함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err="1" smtClean="0"/>
                        <a:t>피그마</a:t>
                      </a:r>
                      <a:r>
                        <a:rPr lang="ko-KR" altLang="en-US" sz="1600" dirty="0" smtClean="0"/>
                        <a:t> 안에서 가장 기본 단위</a:t>
                      </a:r>
                      <a:endParaRPr lang="en-US" altLang="ko-KR" sz="1600" dirty="0" smtClean="0"/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모든 도형과 오브젝트가 레이어로 존재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747903"/>
                  </a:ext>
                </a:extLst>
              </a:tr>
              <a:tr h="7983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smtClean="0"/>
                        <a:t>그룹</a:t>
                      </a:r>
                      <a:r>
                        <a:rPr lang="en-US" altLang="ko-KR" sz="1600" smtClean="0"/>
                        <a:t>(Group)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kern="1200" dirty="0" smtClean="0">
                          <a:solidFill>
                            <a:srgbClr val="FF0000"/>
                          </a:solidFill>
                          <a:effectLst/>
                        </a:rPr>
                        <a:t>여러 레이어</a:t>
                      </a:r>
                      <a:r>
                        <a:rPr lang="en-US" altLang="ko-KR" sz="1600" kern="1200" dirty="0" smtClean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600" kern="1200" dirty="0" smtClean="0">
                          <a:solidFill>
                            <a:srgbClr val="FF0000"/>
                          </a:solidFill>
                          <a:effectLst/>
                        </a:rPr>
                        <a:t>요소</a:t>
                      </a:r>
                      <a:r>
                        <a:rPr lang="en-US" altLang="ko-KR" sz="1600" kern="1200" dirty="0" smtClean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ko-KR" altLang="en-US" sz="1600" kern="1200" dirty="0" smtClean="0">
                          <a:solidFill>
                            <a:srgbClr val="FF0000"/>
                          </a:solidFill>
                          <a:effectLst/>
                        </a:rPr>
                        <a:t>를 묶어 한번에 선택하거나 이동</a:t>
                      </a:r>
                      <a:r>
                        <a:rPr lang="en-US" altLang="ko-KR" sz="1600" kern="1200" dirty="0" smtClean="0">
                          <a:effectLst/>
                        </a:rPr>
                        <a:t>, </a:t>
                      </a:r>
                      <a:r>
                        <a:rPr lang="ko-KR" altLang="en-US" sz="1600" kern="1200" dirty="0" smtClean="0">
                          <a:effectLst/>
                        </a:rPr>
                        <a:t>크기 조절 등 편집을 쉽게 하는 기능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1537516"/>
                  </a:ext>
                </a:extLst>
              </a:tr>
              <a:tr h="935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프레임</a:t>
                      </a:r>
                      <a:r>
                        <a:rPr lang="en-US" altLang="ko-KR" sz="1600" dirty="0" smtClean="0"/>
                        <a:t>(Frame)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kern="1200" dirty="0" smtClean="0">
                          <a:effectLst/>
                        </a:rPr>
                        <a:t>캔버스 위에 공간을 만들고</a:t>
                      </a:r>
                      <a:r>
                        <a:rPr lang="en-US" altLang="ko-KR" sz="1600" kern="1200" dirty="0" smtClean="0">
                          <a:effectLst/>
                        </a:rPr>
                        <a:t>, UI </a:t>
                      </a:r>
                      <a:r>
                        <a:rPr lang="ko-KR" altLang="en-US" sz="1600" kern="1200" dirty="0" smtClean="0">
                          <a:effectLst/>
                        </a:rPr>
                        <a:t>디자인에서 </a:t>
                      </a:r>
                      <a:r>
                        <a:rPr lang="ko-KR" altLang="en-US" sz="1600" kern="1200" dirty="0" smtClean="0">
                          <a:solidFill>
                            <a:srgbClr val="FF0000"/>
                          </a:solidFill>
                          <a:effectLst/>
                        </a:rPr>
                        <a:t>화면 단위</a:t>
                      </a:r>
                      <a:r>
                        <a:rPr lang="en-US" altLang="ko-KR" sz="1600" kern="1200" dirty="0" smtClean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600" kern="1200" dirty="0" err="1" smtClean="0">
                          <a:solidFill>
                            <a:srgbClr val="FF0000"/>
                          </a:solidFill>
                          <a:effectLst/>
                        </a:rPr>
                        <a:t>웹페이지</a:t>
                      </a:r>
                      <a:r>
                        <a:rPr lang="en-US" altLang="ko-KR" sz="1600" kern="1200" dirty="0" smtClean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kern="1200" dirty="0" smtClean="0">
                          <a:solidFill>
                            <a:srgbClr val="FF0000"/>
                          </a:solidFill>
                          <a:effectLst/>
                        </a:rPr>
                        <a:t>모바일 화면 등</a:t>
                      </a:r>
                      <a:r>
                        <a:rPr lang="en-US" altLang="ko-KR" sz="1600" kern="1200" dirty="0" smtClean="0">
                          <a:solidFill>
                            <a:srgbClr val="FF0000"/>
                          </a:solidFill>
                          <a:effectLst/>
                        </a:rPr>
                        <a:t>) </a:t>
                      </a:r>
                      <a:r>
                        <a:rPr lang="ko-KR" altLang="en-US" sz="1600" kern="1200" dirty="0" smtClean="0">
                          <a:solidFill>
                            <a:srgbClr val="FF0000"/>
                          </a:solidFill>
                          <a:effectLst/>
                        </a:rPr>
                        <a:t>역할</a:t>
                      </a:r>
                      <a:r>
                        <a:rPr lang="en-US" altLang="ko-KR" sz="1600" kern="1200" dirty="0" smtClean="0">
                          <a:effectLst/>
                        </a:rPr>
                        <a:t>,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kern="1200" dirty="0" smtClean="0">
                          <a:effectLst/>
                        </a:rPr>
                        <a:t>그룹과 달리 내부의 레이어들을 포함하는 동시에 크기와 위치 등이 관리되는 </a:t>
                      </a:r>
                      <a:r>
                        <a:rPr lang="en-US" altLang="ko-KR" sz="1600" kern="1200" dirty="0" smtClean="0">
                          <a:effectLst/>
                        </a:rPr>
                        <a:t>'</a:t>
                      </a:r>
                      <a:r>
                        <a:rPr lang="ko-KR" altLang="en-US" sz="1600" kern="1200" dirty="0" smtClean="0">
                          <a:effectLst/>
                        </a:rPr>
                        <a:t>컨테이너</a:t>
                      </a:r>
                      <a:r>
                        <a:rPr lang="en-US" altLang="ko-KR" sz="1600" kern="1200" dirty="0" smtClean="0">
                          <a:effectLst/>
                        </a:rPr>
                        <a:t>' </a:t>
                      </a:r>
                      <a:r>
                        <a:rPr lang="ko-KR" altLang="en-US" sz="1600" kern="1200" dirty="0" smtClean="0">
                          <a:effectLst/>
                        </a:rPr>
                        <a:t>개념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6847388"/>
                  </a:ext>
                </a:extLst>
              </a:tr>
              <a:tr h="935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섹션</a:t>
                      </a:r>
                      <a:r>
                        <a:rPr lang="en-US" altLang="ko-KR" sz="1600" dirty="0" smtClean="0"/>
                        <a:t>(Section)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kern="1200" dirty="0" smtClean="0">
                          <a:effectLst/>
                        </a:rPr>
                        <a:t>여러 개의 프레임이나 요소를 묶어 프로젝트 내에서 큰 단위로 분류</a:t>
                      </a:r>
                      <a:r>
                        <a:rPr lang="en-US" altLang="ko-KR" sz="1600" kern="1200" dirty="0" smtClean="0">
                          <a:effectLst/>
                        </a:rPr>
                        <a:t>, </a:t>
                      </a:r>
                      <a:r>
                        <a:rPr lang="ko-KR" altLang="en-US" sz="1600" kern="1200" dirty="0" smtClean="0">
                          <a:effectLst/>
                        </a:rPr>
                        <a:t>정돈하는 기능</a:t>
                      </a:r>
                      <a:r>
                        <a:rPr lang="en-US" altLang="ko-KR" sz="1600" kern="1200" dirty="0" smtClean="0">
                          <a:effectLst/>
                        </a:rPr>
                        <a:t>. </a:t>
                      </a:r>
                      <a:r>
                        <a:rPr lang="ko-KR" altLang="en-US" sz="1600" kern="1200" dirty="0" smtClean="0">
                          <a:effectLst/>
                        </a:rPr>
                        <a:t>예를 들어 </a:t>
                      </a:r>
                      <a:r>
                        <a:rPr lang="en-US" altLang="ko-KR" sz="1600" kern="1200" dirty="0" smtClean="0">
                          <a:effectLst/>
                        </a:rPr>
                        <a:t>'</a:t>
                      </a:r>
                      <a:r>
                        <a:rPr lang="ko-KR" altLang="en-US" sz="1600" kern="1200" dirty="0" smtClean="0">
                          <a:effectLst/>
                        </a:rPr>
                        <a:t>홈페이지 섹션</a:t>
                      </a:r>
                      <a:r>
                        <a:rPr lang="en-US" altLang="ko-KR" sz="1600" kern="1200" dirty="0" smtClean="0">
                          <a:effectLst/>
                        </a:rPr>
                        <a:t>', '</a:t>
                      </a:r>
                      <a:r>
                        <a:rPr lang="ko-KR" altLang="en-US" sz="1600" kern="1200" dirty="0" smtClean="0">
                          <a:effectLst/>
                        </a:rPr>
                        <a:t>로그인 페이지 섹션</a:t>
                      </a:r>
                      <a:r>
                        <a:rPr lang="en-US" altLang="ko-KR" sz="1600" kern="1200" dirty="0" smtClean="0">
                          <a:effectLst/>
                        </a:rPr>
                        <a:t>' </a:t>
                      </a:r>
                      <a:r>
                        <a:rPr lang="ko-KR" altLang="en-US" sz="1600" kern="1200" dirty="0" smtClean="0">
                          <a:effectLst/>
                        </a:rPr>
                        <a:t>등으로 나눌 때 사용</a:t>
                      </a:r>
                      <a:r>
                        <a:rPr lang="en-US" altLang="ko-KR" sz="1600" kern="1200" dirty="0" smtClean="0">
                          <a:effectLst/>
                        </a:rPr>
                        <a:t>. </a:t>
                      </a:r>
                      <a:r>
                        <a:rPr lang="ko-KR" altLang="en-US" sz="1600" kern="1200" dirty="0" smtClean="0">
                          <a:effectLst/>
                        </a:rPr>
                        <a:t>시각적 구분 및 관리에 편리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196740"/>
                  </a:ext>
                </a:extLst>
              </a:tr>
              <a:tr h="935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페이지</a:t>
                      </a:r>
                      <a:r>
                        <a:rPr lang="en-US" altLang="ko-KR" sz="1600" dirty="0" smtClean="0"/>
                        <a:t>(Page)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kern="1200" dirty="0" smtClean="0">
                          <a:solidFill>
                            <a:srgbClr val="FF0000"/>
                          </a:solidFill>
                          <a:effectLst/>
                        </a:rPr>
                        <a:t>프로젝트 전체를 나누는 가장 큰 단위</a:t>
                      </a:r>
                      <a:r>
                        <a:rPr lang="en-US" altLang="ko-KR" sz="1600" kern="1200" dirty="0" smtClean="0">
                          <a:effectLst/>
                        </a:rPr>
                        <a:t>, </a:t>
                      </a:r>
                      <a:r>
                        <a:rPr lang="ko-KR" altLang="en-US" sz="1600" kern="1200" dirty="0" smtClean="0">
                          <a:effectLst/>
                        </a:rPr>
                        <a:t>서로 다른 디자인 파일들이라고 생각할 수 있어</a:t>
                      </a:r>
                      <a:r>
                        <a:rPr lang="en-US" altLang="ko-KR" sz="1600" kern="1200" dirty="0" smtClean="0">
                          <a:effectLst/>
                        </a:rPr>
                        <a:t>, </a:t>
                      </a:r>
                      <a:r>
                        <a:rPr lang="ko-KR" altLang="en-US" sz="1600" kern="1200" dirty="0" smtClean="0">
                          <a:effectLst/>
                        </a:rPr>
                        <a:t>예를 들어 </a:t>
                      </a:r>
                      <a:r>
                        <a:rPr lang="en-US" altLang="ko-KR" sz="1600" kern="1200" dirty="0" smtClean="0">
                          <a:effectLst/>
                        </a:rPr>
                        <a:t>'</a:t>
                      </a:r>
                      <a:r>
                        <a:rPr lang="ko-KR" altLang="en-US" sz="1600" kern="1200" dirty="0" smtClean="0">
                          <a:effectLst/>
                        </a:rPr>
                        <a:t>메인 프로젝트 페이지</a:t>
                      </a:r>
                      <a:r>
                        <a:rPr lang="en-US" altLang="ko-KR" sz="1600" kern="1200" dirty="0" smtClean="0">
                          <a:effectLst/>
                        </a:rPr>
                        <a:t>', '</a:t>
                      </a:r>
                      <a:r>
                        <a:rPr lang="ko-KR" altLang="en-US" sz="1600" kern="1200" dirty="0" err="1" smtClean="0">
                          <a:effectLst/>
                        </a:rPr>
                        <a:t>프로토타입</a:t>
                      </a:r>
                      <a:r>
                        <a:rPr lang="ko-KR" altLang="en-US" sz="1600" kern="1200" dirty="0" smtClean="0">
                          <a:effectLst/>
                        </a:rPr>
                        <a:t> 페이지</a:t>
                      </a:r>
                      <a:r>
                        <a:rPr lang="en-US" altLang="ko-KR" sz="1600" kern="1200" dirty="0" smtClean="0">
                          <a:effectLst/>
                        </a:rPr>
                        <a:t>' </a:t>
                      </a:r>
                      <a:r>
                        <a:rPr lang="ko-KR" altLang="en-US" sz="1600" kern="1200" dirty="0" smtClean="0">
                          <a:effectLst/>
                        </a:rPr>
                        <a:t>등으로 구분</a:t>
                      </a:r>
                      <a:r>
                        <a:rPr lang="en-US" altLang="ko-KR" sz="1600" kern="1200" dirty="0" smtClean="0">
                          <a:effectLst/>
                        </a:rPr>
                        <a:t>. </a:t>
                      </a:r>
                      <a:r>
                        <a:rPr lang="ko-KR" altLang="en-US" sz="1600" kern="1200" dirty="0" smtClean="0">
                          <a:effectLst/>
                        </a:rPr>
                        <a:t>여러 페이지를 자유롭게 추가하거나 이동이 가능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9910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44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0"/>
            <a:ext cx="10515600" cy="905435"/>
          </a:xfrm>
        </p:spPr>
        <p:txBody>
          <a:bodyPr>
            <a:normAutofit/>
          </a:bodyPr>
          <a:lstStyle/>
          <a:p>
            <a:r>
              <a:rPr lang="ko-KR" altLang="en-US" sz="3600" dirty="0" err="1" smtClean="0"/>
              <a:t>피그마</a:t>
            </a:r>
            <a:r>
              <a:rPr lang="ko-KR" altLang="en-US" sz="3600" dirty="0" smtClean="0"/>
              <a:t> 주요 개념 차이 요약</a:t>
            </a:r>
            <a:endParaRPr lang="ko-KR" altLang="en-US" sz="36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405929"/>
              </p:ext>
            </p:extLst>
          </p:nvPr>
        </p:nvGraphicFramePr>
        <p:xfrm>
          <a:off x="739587" y="1271775"/>
          <a:ext cx="10771095" cy="49433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9482">
                  <a:extLst>
                    <a:ext uri="{9D8B030D-6E8A-4147-A177-3AD203B41FA5}">
                      <a16:colId xmlns:a16="http://schemas.microsoft.com/office/drawing/2014/main" val="2284753218"/>
                    </a:ext>
                  </a:extLst>
                </a:gridCol>
                <a:gridCol w="8811613">
                  <a:extLst>
                    <a:ext uri="{9D8B030D-6E8A-4147-A177-3AD203B41FA5}">
                      <a16:colId xmlns:a16="http://schemas.microsoft.com/office/drawing/2014/main" val="1618250960"/>
                    </a:ext>
                  </a:extLst>
                </a:gridCol>
              </a:tblGrid>
              <a:tr h="5390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용어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개념 및 역할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814339"/>
                  </a:ext>
                </a:extLst>
              </a:tr>
              <a:tr h="7983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레이어</a:t>
                      </a:r>
                      <a:r>
                        <a:rPr lang="en-US" altLang="ko-KR" sz="1600" dirty="0" smtClean="0"/>
                        <a:t>(Layer)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디자인의 기본 단위인 개별 오브젝트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747903"/>
                  </a:ext>
                </a:extLst>
              </a:tr>
              <a:tr h="7983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smtClean="0"/>
                        <a:t>그룹</a:t>
                      </a:r>
                      <a:r>
                        <a:rPr lang="en-US" altLang="ko-KR" sz="1600" smtClean="0"/>
                        <a:t>(Group)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kern="1200" dirty="0" smtClean="0">
                          <a:effectLst/>
                        </a:rPr>
                        <a:t>여러 레이어를 편리하게 다루기 위한 묶음 </a:t>
                      </a:r>
                      <a:r>
                        <a:rPr lang="en-US" altLang="ko-KR" sz="1600" kern="1200" dirty="0" smtClean="0">
                          <a:effectLst/>
                        </a:rPr>
                        <a:t>(Ctrl</a:t>
                      </a:r>
                      <a:r>
                        <a:rPr lang="en-US" altLang="ko-KR" sz="1600" kern="1200" baseline="0" dirty="0" smtClean="0">
                          <a:effectLst/>
                        </a:rPr>
                        <a:t> + G)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1537516"/>
                  </a:ext>
                </a:extLst>
              </a:tr>
              <a:tr h="935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프레임</a:t>
                      </a:r>
                      <a:r>
                        <a:rPr lang="en-US" altLang="ko-KR" sz="1600" dirty="0" smtClean="0"/>
                        <a:t>(Frame)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화면 한 </a:t>
                      </a:r>
                      <a:r>
                        <a:rPr lang="ko-KR" altLang="en-US" sz="1600" dirty="0" err="1" smtClean="0"/>
                        <a:t>화면단위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모바일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웹 등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로 내부 레이어를 포함하는 컨테이너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6847388"/>
                  </a:ext>
                </a:extLst>
              </a:tr>
              <a:tr h="935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섹션</a:t>
                      </a:r>
                      <a:r>
                        <a:rPr lang="en-US" altLang="ko-KR" sz="1600" dirty="0" smtClean="0"/>
                        <a:t>(Section)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여러프레임과 요소를 논리적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시작적으로</a:t>
                      </a:r>
                      <a:r>
                        <a:rPr lang="ko-KR" altLang="en-US" sz="1600" dirty="0" smtClean="0"/>
                        <a:t> 묶는 큰 그룹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196740"/>
                  </a:ext>
                </a:extLst>
              </a:tr>
              <a:tr h="935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페이지</a:t>
                      </a:r>
                      <a:r>
                        <a:rPr lang="en-US" altLang="ko-KR" sz="1600" dirty="0" smtClean="0"/>
                        <a:t>(Page)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프로젝트 내 여러 작업 공간을 구분하는 큰 단위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9910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66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928" y="159641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레이아웃과 그리드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4223" y="1835899"/>
            <a:ext cx="3107076" cy="4338869"/>
          </a:xfrm>
        </p:spPr>
        <p:txBody>
          <a:bodyPr/>
          <a:lstStyle/>
          <a:p>
            <a:r>
              <a:rPr lang="en-US" altLang="ko-KR" dirty="0" smtClean="0"/>
              <a:t>Layout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sz="1800" dirty="0" smtClean="0"/>
              <a:t>화면크기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텍스트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이미지</a:t>
            </a:r>
            <a:r>
              <a:rPr lang="en-US" altLang="ko-KR" sz="1800" dirty="0" smtClean="0"/>
              <a:t>, </a:t>
            </a:r>
            <a:br>
              <a:rPr lang="en-US" altLang="ko-KR" sz="1800" dirty="0" smtClean="0"/>
            </a:br>
            <a:r>
              <a:rPr lang="en-US" altLang="ko-KR" sz="1800" dirty="0" smtClean="0"/>
              <a:t>   </a:t>
            </a:r>
            <a:r>
              <a:rPr lang="ko-KR" altLang="en-US" sz="1800" dirty="0" smtClean="0"/>
              <a:t>여백 등의 다양한 구성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</a:t>
            </a:r>
            <a:r>
              <a:rPr lang="ko-KR" altLang="en-US" sz="1800" dirty="0" smtClean="0"/>
              <a:t>요소를 고려하여 앱 내에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</a:t>
            </a:r>
            <a:r>
              <a:rPr lang="ko-KR" altLang="en-US" sz="1800" dirty="0" smtClean="0"/>
              <a:t>정보를 시각적으로 배치    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</a:t>
            </a:r>
            <a:r>
              <a:rPr lang="ko-KR" altLang="en-US" sz="1800" dirty="0" smtClean="0"/>
              <a:t>하는 것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316" y="1690688"/>
            <a:ext cx="7802569" cy="433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2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687514" y="1839074"/>
            <a:ext cx="3107076" cy="3913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Grid System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dirty="0" smtClean="0"/>
              <a:t>  </a:t>
            </a:r>
            <a:r>
              <a:rPr lang="ko-KR" altLang="en-US" sz="1800" dirty="0" err="1" smtClean="0"/>
              <a:t>여러종류의</a:t>
            </a:r>
            <a:r>
              <a:rPr lang="ko-KR" altLang="en-US" sz="1800" dirty="0" smtClean="0"/>
              <a:t> 요소를 질서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 </a:t>
            </a:r>
            <a:r>
              <a:rPr lang="ko-KR" altLang="en-US" sz="1800" dirty="0" smtClean="0"/>
              <a:t>있게 배치하기 위한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 </a:t>
            </a:r>
            <a:r>
              <a:rPr lang="ko-KR" altLang="en-US" sz="1800" dirty="0" smtClean="0"/>
              <a:t>그리드규칙을 말한다</a:t>
            </a:r>
            <a:r>
              <a:rPr lang="en-US" altLang="ko-KR" sz="1800" dirty="0" smtClean="0"/>
              <a:t>.</a:t>
            </a:r>
            <a:br>
              <a:rPr lang="en-US" altLang="ko-KR" sz="1800" dirty="0" smtClean="0"/>
            </a:br>
            <a:r>
              <a:rPr lang="en-US" altLang="ko-KR" sz="1800" dirty="0" smtClean="0"/>
              <a:t>    </a:t>
            </a:r>
            <a:r>
              <a:rPr lang="ko-KR" altLang="en-US" sz="1800" dirty="0" smtClean="0"/>
              <a:t>그리드를 활용하면 시각     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 </a:t>
            </a:r>
            <a:r>
              <a:rPr lang="ko-KR" altLang="en-US" sz="1800" dirty="0" smtClean="0"/>
              <a:t>적 통일성을 줄 수 있다</a:t>
            </a:r>
            <a:endParaRPr lang="en-US" altLang="ko-KR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524" y="1514679"/>
            <a:ext cx="7429742" cy="5120996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90928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레이아웃과 그리드 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55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6196" y="151001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스타일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2698" y="1568844"/>
            <a:ext cx="11149669" cy="5184294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Text Style</a:t>
            </a:r>
          </a:p>
          <a:p>
            <a:pPr lvl="1"/>
            <a:r>
              <a:rPr lang="ko-KR" altLang="en-US" dirty="0" smtClean="0"/>
              <a:t>텍스트의 서체 종류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두께 등의 스타일을 저장 후 연결해서 사용하는 기능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UI</a:t>
            </a:r>
            <a:r>
              <a:rPr lang="ko-KR" altLang="en-US" dirty="0" smtClean="0"/>
              <a:t>내 </a:t>
            </a:r>
            <a:r>
              <a:rPr lang="ko-KR" altLang="en-US" dirty="0" err="1" smtClean="0"/>
              <a:t>타이포그래피를</a:t>
            </a:r>
            <a:r>
              <a:rPr lang="ko-KR" altLang="en-US" dirty="0" smtClean="0"/>
              <a:t> 정의할 때 사용하는 기능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Color Style</a:t>
            </a:r>
          </a:p>
          <a:p>
            <a:pPr lvl="1"/>
            <a:r>
              <a:rPr lang="ko-KR" altLang="en-US" dirty="0" smtClean="0"/>
              <a:t>컬러 스타일은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에 사용되는 컬러를 스타일에 저장 후 연결해서 사용하는 기능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Effect Style</a:t>
            </a:r>
          </a:p>
          <a:p>
            <a:pPr lvl="1"/>
            <a:r>
              <a:rPr lang="ko-KR" altLang="en-US" dirty="0" smtClean="0"/>
              <a:t>특정 레이어의 그림자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배경 </a:t>
            </a:r>
            <a:r>
              <a:rPr lang="ko-KR" altLang="en-US" dirty="0" err="1" smtClean="0"/>
              <a:t>블러</a:t>
            </a:r>
            <a:r>
              <a:rPr lang="ko-KR" altLang="en-US" dirty="0" smtClean="0"/>
              <a:t> 등의 스타일을 저장 후 연결해서 사용하는 기능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Grid Style</a:t>
            </a:r>
          </a:p>
          <a:p>
            <a:pPr lvl="1"/>
            <a:r>
              <a:rPr lang="ko-KR" altLang="en-US" dirty="0" smtClean="0"/>
              <a:t>레이아웃 그리드 스타일을저장 후 연결해서 사용하는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54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스타일을 사용하는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일관성 유지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유지보수 용이성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작업시간 단축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13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41500" y="2141834"/>
            <a:ext cx="812799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웹 개발의 </a:t>
            </a:r>
            <a:r>
              <a:rPr lang="ko-KR" altLang="en-US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핵심</a:t>
            </a:r>
            <a:endParaRPr lang="en-US" altLang="ko-KR" sz="5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54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 sz="54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요소</a:t>
            </a:r>
            <a:endParaRPr lang="en-US" altLang="ko-KR" sz="5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790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Figma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필수 단축키</a:t>
            </a:r>
            <a:r>
              <a:rPr lang="en-US" altLang="ko-KR" dirty="0" smtClean="0"/>
              <a:t>(Mac / Windows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316" y="1506297"/>
            <a:ext cx="9817584" cy="486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6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Figma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필수 단축키</a:t>
            </a:r>
            <a:r>
              <a:rPr lang="en-US" altLang="ko-KR" dirty="0" smtClean="0"/>
              <a:t>(Mac / Windows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1509058"/>
            <a:ext cx="10833088" cy="6372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11461"/>
          <a:stretch/>
        </p:blipFill>
        <p:spPr>
          <a:xfrm>
            <a:off x="685801" y="2329794"/>
            <a:ext cx="11087100" cy="355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4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11010900" cy="1325563"/>
          </a:xfrm>
        </p:spPr>
        <p:txBody>
          <a:bodyPr/>
          <a:lstStyle/>
          <a:p>
            <a:r>
              <a:rPr lang="ko-KR" altLang="en-US" dirty="0" err="1" smtClean="0"/>
              <a:t>피그마</a:t>
            </a:r>
            <a:r>
              <a:rPr lang="ko-KR" altLang="en-US" dirty="0" smtClean="0"/>
              <a:t> 핵심 단축키 정리</a:t>
            </a:r>
            <a:r>
              <a:rPr lang="en-US" altLang="ko-KR" dirty="0" smtClean="0"/>
              <a:t>(Mac </a:t>
            </a:r>
            <a:r>
              <a:rPr lang="en-US" altLang="ko-KR" dirty="0" err="1" smtClean="0"/>
              <a:t>vs.Windows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325563"/>
            <a:ext cx="10083799" cy="517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4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-139153"/>
            <a:ext cx="11010900" cy="1325563"/>
          </a:xfrm>
        </p:spPr>
        <p:txBody>
          <a:bodyPr/>
          <a:lstStyle/>
          <a:p>
            <a:r>
              <a:rPr lang="ko-KR" altLang="en-US" dirty="0" err="1" smtClean="0"/>
              <a:t>피그마</a:t>
            </a:r>
            <a:r>
              <a:rPr lang="ko-KR" altLang="en-US" dirty="0" smtClean="0"/>
              <a:t> 핵심 단축키 정리</a:t>
            </a:r>
            <a:r>
              <a:rPr lang="en-US" altLang="ko-KR" dirty="0" smtClean="0"/>
              <a:t>(Mac </a:t>
            </a:r>
            <a:r>
              <a:rPr lang="en-US" altLang="ko-KR" dirty="0" err="1" smtClean="0"/>
              <a:t>vs.Windows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931246"/>
            <a:ext cx="9753599" cy="5103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415523"/>
            <a:ext cx="9944100" cy="544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12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11010900" cy="1325563"/>
          </a:xfrm>
        </p:spPr>
        <p:txBody>
          <a:bodyPr/>
          <a:lstStyle/>
          <a:p>
            <a:r>
              <a:rPr lang="ko-KR" altLang="en-US" dirty="0" err="1" smtClean="0"/>
              <a:t>피그마</a:t>
            </a:r>
            <a:r>
              <a:rPr lang="ko-KR" altLang="en-US" dirty="0" smtClean="0"/>
              <a:t> 핵심 단축키 정리</a:t>
            </a:r>
            <a:r>
              <a:rPr lang="en-US" altLang="ko-KR" dirty="0" smtClean="0"/>
              <a:t>(Mac </a:t>
            </a:r>
            <a:r>
              <a:rPr lang="en-US" altLang="ko-KR" dirty="0" err="1" smtClean="0"/>
              <a:t>vs.Windows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13" y="1201271"/>
            <a:ext cx="10106874" cy="5005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29" y="1600200"/>
            <a:ext cx="10316058" cy="502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11010900" cy="1325563"/>
          </a:xfrm>
        </p:spPr>
        <p:txBody>
          <a:bodyPr/>
          <a:lstStyle/>
          <a:p>
            <a:r>
              <a:rPr lang="ko-KR" altLang="en-US" dirty="0" err="1" smtClean="0"/>
              <a:t>피그마</a:t>
            </a:r>
            <a:r>
              <a:rPr lang="ko-KR" altLang="en-US" dirty="0" smtClean="0"/>
              <a:t> 핵심 단축키 정리</a:t>
            </a:r>
            <a:r>
              <a:rPr lang="en-US" altLang="ko-KR" dirty="0" smtClean="0"/>
              <a:t>(Mac </a:t>
            </a:r>
            <a:r>
              <a:rPr lang="en-US" altLang="ko-KR" dirty="0" err="1" smtClean="0"/>
              <a:t>vs.Windows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184699"/>
            <a:ext cx="9753599" cy="5103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159" y="1695027"/>
            <a:ext cx="10122379" cy="516297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85849" y="2209800"/>
            <a:ext cx="9753599" cy="351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85848" y="3744118"/>
            <a:ext cx="9753599" cy="351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07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11010900" cy="1325563"/>
          </a:xfrm>
        </p:spPr>
        <p:txBody>
          <a:bodyPr/>
          <a:lstStyle/>
          <a:p>
            <a:r>
              <a:rPr lang="ko-KR" altLang="en-US" dirty="0" err="1" smtClean="0"/>
              <a:t>피그마</a:t>
            </a:r>
            <a:r>
              <a:rPr lang="ko-KR" altLang="en-US" dirty="0" smtClean="0"/>
              <a:t> 핵심 단축키 정리</a:t>
            </a:r>
            <a:r>
              <a:rPr lang="en-US" altLang="ko-KR" dirty="0" smtClean="0"/>
              <a:t>(Mac </a:t>
            </a:r>
            <a:r>
              <a:rPr lang="en-US" altLang="ko-KR" dirty="0" err="1" smtClean="0"/>
              <a:t>vs.Windows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931246"/>
            <a:ext cx="9753599" cy="5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0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1697" y="115743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Arial Black" panose="020B0A04020102020204" pitchFamily="34" charset="0"/>
              </a:rPr>
              <a:t> 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웹 접근성</a:t>
            </a:r>
            <a:r>
              <a:rPr lang="en-US" altLang="ko-KR" dirty="0" smtClean="0">
                <a:latin typeface="Arial Black" panose="020B0A04020102020204" pitchFamily="34" charset="0"/>
              </a:rPr>
              <a:t>(Web Accessibility)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9" y="1280534"/>
            <a:ext cx="10899372" cy="5319772"/>
          </a:xfrm>
        </p:spPr>
        <p:txBody>
          <a:bodyPr anchor="ctr"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sz="41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장애인</a:t>
            </a:r>
            <a:r>
              <a:rPr lang="en-US" altLang="ko-KR" sz="41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41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고령자 등 웹사이트에 제공하는 정보에 비장애인과 동등하게 접근하고 이해할 수 있도록 보장 하는 것</a:t>
            </a:r>
            <a:endParaRPr lang="en-US" altLang="ko-KR" sz="4100" b="1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70000"/>
              </a:lnSpc>
            </a:pPr>
            <a:r>
              <a:rPr lang="ko-KR" altLang="en-US" dirty="0" err="1">
                <a:latin typeface="Arial Black" panose="020B0A04020102020204" pitchFamily="34" charset="0"/>
              </a:rPr>
              <a:t>웹상에서</a:t>
            </a:r>
            <a:r>
              <a:rPr lang="ko-KR" altLang="en-US" dirty="0">
                <a:latin typeface="Arial Black" panose="020B0A04020102020204" pitchFamily="34" charset="0"/>
              </a:rPr>
              <a:t> 제공되는 </a:t>
            </a:r>
            <a:r>
              <a:rPr lang="ko-KR" alt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텍스트와 이미지</a:t>
            </a:r>
            <a:r>
              <a:rPr lang="en-US" altLang="ko-KR" b="1" dirty="0">
                <a:solidFill>
                  <a:srgbClr val="FF0000"/>
                </a:solidFill>
                <a:latin typeface="Arial Black" panose="020B0A04020102020204" pitchFamily="34" charset="0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영상 등을 접했을 경우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dirty="0">
                <a:latin typeface="Arial Black" panose="020B0A04020102020204" pitchFamily="34" charset="0"/>
              </a:rPr>
              <a:t>한눈에 </a:t>
            </a:r>
            <a:r>
              <a:rPr lang="ko-KR" altLang="en-US" b="1" dirty="0">
                <a:latin typeface="Arial Black" panose="020B0A04020102020204" pitchFamily="34" charset="0"/>
              </a:rPr>
              <a:t>재빨리 내용 </a:t>
            </a:r>
            <a:r>
              <a:rPr lang="en-US" altLang="ko-KR" b="1" dirty="0" smtClean="0">
                <a:latin typeface="Arial Black" panose="020B0A04020102020204" pitchFamily="34" charset="0"/>
              </a:rPr>
              <a:t/>
            </a:r>
            <a:br>
              <a:rPr lang="en-US" altLang="ko-KR" b="1" dirty="0" smtClean="0">
                <a:latin typeface="Arial Black" panose="020B0A04020102020204" pitchFamily="34" charset="0"/>
              </a:rPr>
            </a:br>
            <a:r>
              <a:rPr lang="ko-KR" altLang="en-US" b="1" dirty="0" smtClean="0">
                <a:latin typeface="Arial Black" panose="020B0A04020102020204" pitchFamily="34" charset="0"/>
              </a:rPr>
              <a:t>파악이 </a:t>
            </a:r>
            <a:r>
              <a:rPr lang="ko-KR" altLang="en-US" b="1" dirty="0">
                <a:latin typeface="Arial Black" panose="020B0A04020102020204" pitchFamily="34" charset="0"/>
              </a:rPr>
              <a:t>가능하지만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dirty="0">
                <a:latin typeface="Arial Black" panose="020B0A04020102020204" pitchFamily="34" charset="0"/>
              </a:rPr>
              <a:t>장애인은 그렇지 않습니다</a:t>
            </a:r>
            <a:r>
              <a:rPr lang="en-US" altLang="ko-KR" dirty="0">
                <a:latin typeface="Arial Black" panose="020B0A04020102020204" pitchFamily="34" charset="0"/>
              </a:rPr>
              <a:t>. </a:t>
            </a:r>
            <a:r>
              <a:rPr lang="ko-KR" altLang="en-US" dirty="0">
                <a:latin typeface="Arial Black" panose="020B0A04020102020204" pitchFamily="34" charset="0"/>
              </a:rPr>
              <a:t>그림이나 사진들을 제공할 때 </a:t>
            </a:r>
            <a:r>
              <a:rPr lang="en-US" altLang="ko-KR" dirty="0" smtClean="0">
                <a:latin typeface="Arial Black" panose="020B0A04020102020204" pitchFamily="34" charset="0"/>
              </a:rPr>
              <a:t/>
            </a:r>
            <a:br>
              <a:rPr lang="en-US" altLang="ko-KR" dirty="0" smtClean="0">
                <a:latin typeface="Arial Black" panose="020B0A04020102020204" pitchFamily="34" charset="0"/>
              </a:rPr>
            </a:br>
            <a:r>
              <a:rPr lang="ko-KR" altLang="en-US" dirty="0" smtClean="0">
                <a:latin typeface="Arial Black" panose="020B0A04020102020204" pitchFamily="34" charset="0"/>
              </a:rPr>
              <a:t>눈으로 </a:t>
            </a:r>
            <a:r>
              <a:rPr lang="ko-KR" altLang="en-US" dirty="0">
                <a:latin typeface="Arial Black" panose="020B0A04020102020204" pitchFamily="34" charset="0"/>
              </a:rPr>
              <a:t>볼 수 없는 경우를 대비하여 </a:t>
            </a:r>
            <a:r>
              <a:rPr lang="ko-KR" alt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그림이나 사진을 대신 할 수 있는 설명을 텍스트로 제공</a:t>
            </a:r>
            <a:r>
              <a:rPr lang="ko-KR" altLang="en-US" dirty="0">
                <a:latin typeface="Arial Black" panose="020B0A04020102020204" pitchFamily="34" charset="0"/>
              </a:rPr>
              <a:t>해야 하며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동영상이나 오디오의 경우 청각장애인을 위한 음성정보를 문자로 </a:t>
            </a:r>
            <a:r>
              <a:rPr lang="ko-KR" altLang="en-US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제공 </a:t>
            </a:r>
            <a:r>
              <a:rPr lang="ko-KR" altLang="en-US" dirty="0" smtClean="0">
                <a:latin typeface="Arial Black" panose="020B0A04020102020204" pitchFamily="34" charset="0"/>
              </a:rPr>
              <a:t>해야 </a:t>
            </a:r>
            <a:r>
              <a:rPr lang="ko-KR" altLang="en-US" dirty="0">
                <a:latin typeface="Arial Black" panose="020B0A04020102020204" pitchFamily="34" charset="0"/>
              </a:rPr>
              <a:t>합니다</a:t>
            </a:r>
            <a:r>
              <a:rPr lang="en-US" altLang="ko-KR" dirty="0">
                <a:latin typeface="Arial Black" panose="020B0A04020102020204" pitchFamily="34" charset="0"/>
              </a:rPr>
              <a:t>. </a:t>
            </a:r>
            <a:r>
              <a:rPr lang="ko-KR" altLang="en-US" dirty="0">
                <a:latin typeface="Arial Black" panose="020B0A04020102020204" pitchFamily="34" charset="0"/>
              </a:rPr>
              <a:t>또한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u="sng" dirty="0">
                <a:latin typeface="Arial Black" panose="020B0A04020102020204" pitchFamily="34" charset="0"/>
              </a:rPr>
              <a:t>마우스를 사용할 수 없는 사용자를 위하여</a:t>
            </a:r>
            <a:r>
              <a:rPr lang="ko-KR" altLang="en-US" b="1" u="sng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키보드만으로도 모든 콘텐츠에 접근하여 이용할 </a:t>
            </a:r>
            <a:r>
              <a:rPr lang="ko-KR" altLang="en-US" dirty="0">
                <a:latin typeface="Arial Black" panose="020B0A04020102020204" pitchFamily="34" charset="0"/>
              </a:rPr>
              <a:t>수 있도록 해야 하며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움직임이 느린 사용자를 위해 </a:t>
            </a:r>
            <a:r>
              <a:rPr lang="ko-KR" altLang="en-US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시간 조절 기능을 제공 </a:t>
            </a:r>
            <a:r>
              <a:rPr lang="ko-KR" altLang="en-US" dirty="0" smtClean="0">
                <a:latin typeface="Arial Black" panose="020B0A04020102020204" pitchFamily="34" charset="0"/>
              </a:rPr>
              <a:t>해야 </a:t>
            </a:r>
            <a:r>
              <a:rPr lang="ko-KR" altLang="en-US" dirty="0">
                <a:latin typeface="Arial Black" panose="020B0A04020102020204" pitchFamily="34" charset="0"/>
              </a:rPr>
              <a:t>합니다</a:t>
            </a:r>
            <a:r>
              <a:rPr lang="en-US" altLang="ko-KR" dirty="0" smtClean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47896" y="423665"/>
            <a:ext cx="124693" cy="6154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30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5442" y="241385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Arial Black" panose="020B0A04020102020204" pitchFamily="34" charset="0"/>
              </a:rPr>
              <a:t> 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웹 접근성</a:t>
            </a:r>
            <a:r>
              <a:rPr lang="en-US" altLang="ko-KR" dirty="0" smtClean="0">
                <a:latin typeface="Arial Black" panose="020B0A04020102020204" pitchFamily="34" charset="0"/>
              </a:rPr>
              <a:t>(Web Accessibility)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70" y="2094807"/>
            <a:ext cx="11906330" cy="381554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8019" y="531730"/>
            <a:ext cx="124693" cy="6154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95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1697" y="115743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Arial Black" panose="020B0A04020102020204" pitchFamily="34" charset="0"/>
              </a:rPr>
              <a:t> 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웹 표준성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1697" y="1247283"/>
            <a:ext cx="10515600" cy="5319772"/>
          </a:xfrm>
        </p:spPr>
        <p:txBody>
          <a:bodyPr anchor="ctr">
            <a:normAutofit/>
          </a:bodyPr>
          <a:lstStyle/>
          <a:p>
            <a:pPr>
              <a:lnSpc>
                <a:spcPct val="170000"/>
              </a:lnSpc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HY헤드라인M" panose="02030600000101010101" pitchFamily="18" charset="-127"/>
              </a:rPr>
              <a:t>크롬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HY헤드라인M" panose="02030600000101010101" pitchFamily="18" charset="-127"/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HY헤드라인M" panose="02030600000101010101" pitchFamily="18" charset="-127"/>
              </a:rPr>
              <a:t>파이어폭스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HY헤드라인M" panose="02030600000101010101" pitchFamily="18" charset="-127"/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HY헤드라인M" panose="02030600000101010101" pitchFamily="18" charset="-127"/>
              </a:rPr>
              <a:t>사파리 </a:t>
            </a:r>
            <a:r>
              <a:rPr lang="ko-KR" altLang="en-US" dirty="0">
                <a:latin typeface="Arial Black" panose="020B0A04020102020204" pitchFamily="34" charset="0"/>
                <a:ea typeface="HY헤드라인M" panose="02030600000101010101" pitchFamily="18" charset="-127"/>
              </a:rPr>
              <a:t>등 세상에는 브라우저 종류가 참 많습니다</a:t>
            </a:r>
            <a:r>
              <a:rPr lang="en-US" altLang="ko-KR" dirty="0">
                <a:latin typeface="Arial Black" panose="020B0A04020102020204" pitchFamily="34" charset="0"/>
                <a:ea typeface="HY헤드라인M" panose="02030600000101010101" pitchFamily="18" charset="-127"/>
              </a:rPr>
              <a:t>. </a:t>
            </a:r>
            <a:r>
              <a:rPr lang="ko-KR" altLang="en-US" dirty="0">
                <a:latin typeface="Arial Black" panose="020B0A04020102020204" pitchFamily="34" charset="0"/>
                <a:ea typeface="HY헤드라인M" panose="02030600000101010101" pitchFamily="18" charset="-127"/>
              </a:rPr>
              <a:t>우리나라에도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HY헤드라인M" panose="02030600000101010101" pitchFamily="18" charset="-127"/>
              </a:rPr>
              <a:t>네이버</a:t>
            </a:r>
            <a:r>
              <a:rPr lang="ko-KR" altLang="en-US" dirty="0">
                <a:latin typeface="Arial Black" panose="020B0A04020102020204" pitchFamily="34" charset="0"/>
                <a:ea typeface="HY헤드라인M" panose="02030600000101010101" pitchFamily="18" charset="-127"/>
              </a:rPr>
              <a:t>에서 개발한 </a:t>
            </a: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HY헤드라인M" panose="02030600000101010101" pitchFamily="18" charset="-127"/>
              </a:rPr>
              <a:t>웨일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이라는 </a:t>
            </a:r>
            <a:r>
              <a:rPr lang="ko-KR" altLang="en-US" dirty="0">
                <a:latin typeface="Arial Black" panose="020B0A04020102020204" pitchFamily="34" charset="0"/>
                <a:ea typeface="HY헤드라인M" panose="02030600000101010101" pitchFamily="18" charset="-127"/>
              </a:rPr>
              <a:t>브라우저가 있죠</a:t>
            </a:r>
            <a:r>
              <a:rPr lang="en-US" altLang="ko-KR" dirty="0">
                <a:latin typeface="Arial Black" panose="020B0A04020102020204" pitchFamily="34" charset="0"/>
                <a:ea typeface="HY헤드라인M" panose="02030600000101010101" pitchFamily="18" charset="-127"/>
              </a:rPr>
              <a:t>. </a:t>
            </a:r>
            <a:r>
              <a:rPr lang="ko-KR" altLang="en-US" dirty="0">
                <a:latin typeface="Arial Black" panose="020B0A04020102020204" pitchFamily="34" charset="0"/>
                <a:ea typeface="HY헤드라인M" panose="02030600000101010101" pitchFamily="18" charset="-127"/>
              </a:rPr>
              <a:t>나라마다 우리는 알지 못하는 브라우저의 종류들이 다양하게 많을 겁니다</a:t>
            </a:r>
            <a:r>
              <a:rPr lang="en-US" altLang="ko-KR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dirty="0">
                <a:latin typeface="Arial Black" panose="020B0A04020102020204" pitchFamily="34" charset="0"/>
                <a:ea typeface="HY헤드라인M" panose="02030600000101010101" pitchFamily="18" charset="-127"/>
              </a:rPr>
              <a:t>표준화 된 언어를 사용함으로써 </a:t>
            </a:r>
            <a:r>
              <a:rPr lang="ko-KR" altLang="en-US" b="1" dirty="0">
                <a:solidFill>
                  <a:srgbClr val="C00000"/>
                </a:solidFill>
                <a:latin typeface="Arial Black" panose="020B0A04020102020204" pitchFamily="34" charset="0"/>
                <a:ea typeface="HY헤드라인M" panose="02030600000101010101" pitchFamily="18" charset="-127"/>
              </a:rPr>
              <a:t>동일한 결과물을 보여주는 </a:t>
            </a:r>
            <a:r>
              <a:rPr lang="ko-KR" altLang="en-US" b="1" dirty="0" smtClean="0">
                <a:solidFill>
                  <a:srgbClr val="C00000"/>
                </a:solidFill>
                <a:latin typeface="Arial Black" panose="020B0A04020102020204" pitchFamily="34" charset="0"/>
                <a:ea typeface="HY헤드라인M" panose="02030600000101010101" pitchFamily="18" charset="-127"/>
              </a:rPr>
              <a:t>것 </a:t>
            </a:r>
            <a:r>
              <a:rPr lang="en-US" altLang="ko-KR" dirty="0">
                <a:latin typeface="Arial Black" panose="020B0A04020102020204" pitchFamily="34" charset="0"/>
                <a:ea typeface="HY헤드라인M" panose="02030600000101010101" pitchFamily="18" charset="-127"/>
              </a:rPr>
              <a:t>-</a:t>
            </a:r>
            <a:r>
              <a:rPr lang="ko-KR" altLang="en-US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 </a:t>
            </a:r>
            <a:r>
              <a:rPr lang="ko-KR" altLang="en-US" sz="3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HY헤드라인M" panose="02030600000101010101" pitchFamily="18" charset="-127"/>
              </a:rPr>
              <a:t>웹 표준 </a:t>
            </a:r>
            <a:r>
              <a:rPr lang="ko-KR" altLang="en-US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이라고 </a:t>
            </a:r>
            <a:r>
              <a:rPr lang="ko-KR" altLang="en-US" dirty="0">
                <a:latin typeface="Arial Black" panose="020B0A04020102020204" pitchFamily="34" charset="0"/>
                <a:ea typeface="HY헤드라인M" panose="02030600000101010101" pitchFamily="18" charset="-127"/>
              </a:rPr>
              <a:t>합니다</a:t>
            </a:r>
            <a:endParaRPr lang="en-US" altLang="ko-KR" dirty="0" smtClean="0">
              <a:latin typeface="Arial Black" panose="020B0A040201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47896" y="423665"/>
            <a:ext cx="124693" cy="6154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72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1697" y="115743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Arial Black" panose="020B0A04020102020204" pitchFamily="34" charset="0"/>
              </a:rPr>
              <a:t> 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웹 호환성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7896" y="2036993"/>
            <a:ext cx="10515600" cy="3457721"/>
          </a:xfrm>
        </p:spPr>
        <p:txBody>
          <a:bodyPr anchor="t">
            <a:normAutofit/>
          </a:bodyPr>
          <a:lstStyle/>
          <a:p>
            <a:pPr>
              <a:lnSpc>
                <a:spcPct val="170000"/>
              </a:lnSpc>
            </a:pPr>
            <a:r>
              <a:rPr lang="ko-KR" altLang="en-US" b="1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 표준 웹 기술을 사용하여 운영체제</a:t>
            </a:r>
            <a:r>
              <a:rPr lang="en-US" altLang="ko-KR" b="1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(OS), </a:t>
            </a:r>
            <a:r>
              <a:rPr lang="ko-KR" altLang="en-US" b="1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특정</a:t>
            </a:r>
            <a:r>
              <a:rPr lang="en-US" altLang="ko-KR" b="1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 </a:t>
            </a:r>
            <a:r>
              <a:rPr lang="ko-KR" altLang="en-US" b="1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브라우저 등 한쪽으로 최적화되거나</a:t>
            </a:r>
            <a:r>
              <a:rPr lang="en-US" altLang="ko-KR" b="1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, </a:t>
            </a:r>
            <a:r>
              <a:rPr lang="ko-KR" altLang="en-US" b="1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종속되지 않도록 공통 요소를 사용하여 웹을 개발 하는 기법</a:t>
            </a:r>
            <a:endParaRPr lang="en-US" altLang="ko-KR" b="1" dirty="0" smtClean="0">
              <a:latin typeface="Arial Black" panose="020B0A04020102020204" pitchFamily="34" charset="0"/>
              <a:ea typeface="HY헤드라인M" panose="02030600000101010101" pitchFamily="18" charset="-127"/>
            </a:endParaRPr>
          </a:p>
          <a:p>
            <a:pPr>
              <a:lnSpc>
                <a:spcPct val="170000"/>
              </a:lnSpc>
            </a:pPr>
            <a:r>
              <a:rPr lang="ko-KR" altLang="en-US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인터넷 익스플로러 브라우저에 최적화된 비 표준 기술이 사용</a:t>
            </a:r>
            <a:endParaRPr lang="en-US" altLang="ko-KR" dirty="0" smtClean="0">
              <a:latin typeface="Arial Black" panose="020B0A040201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47896" y="423665"/>
            <a:ext cx="124693" cy="6154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10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1697" y="115743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Arial Black" panose="020B0A04020102020204" pitchFamily="34" charset="0"/>
              </a:rPr>
              <a:t> 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웹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실무용어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1697" y="1247283"/>
            <a:ext cx="10515600" cy="5319772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ko-KR" altLang="en-US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데이터베이스 </a:t>
            </a:r>
            <a:r>
              <a:rPr lang="en-US" altLang="ko-KR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(DB)</a:t>
            </a:r>
          </a:p>
          <a:p>
            <a:pPr>
              <a:lnSpc>
                <a:spcPct val="170000"/>
              </a:lnSpc>
            </a:pPr>
            <a:r>
              <a:rPr lang="ko-KR" altLang="en-US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플랫폼</a:t>
            </a:r>
            <a:r>
              <a:rPr lang="en-US" altLang="ko-KR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 (</a:t>
            </a:r>
            <a:r>
              <a:rPr lang="ko-KR" altLang="en-US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유튜브</a:t>
            </a:r>
            <a:r>
              <a:rPr lang="en-US" altLang="ko-KR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, </a:t>
            </a:r>
            <a:r>
              <a:rPr lang="ko-KR" altLang="en-US" dirty="0" err="1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인스타그램</a:t>
            </a:r>
            <a:r>
              <a:rPr lang="en-US" altLang="ko-KR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페이스북</a:t>
            </a:r>
            <a:r>
              <a:rPr lang="en-US" altLang="ko-KR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ko-KR" altLang="en-US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프레임 워크  </a:t>
            </a:r>
            <a:r>
              <a:rPr lang="en-US" altLang="ko-KR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(</a:t>
            </a:r>
            <a:r>
              <a:rPr lang="ko-KR" altLang="en-US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전자</a:t>
            </a:r>
            <a:r>
              <a:rPr lang="en-US" altLang="ko-KR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정부 프레임워크</a:t>
            </a:r>
            <a:r>
              <a:rPr lang="en-US" altLang="ko-KR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ko-KR" altLang="en-US" dirty="0" err="1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반응형</a:t>
            </a:r>
            <a:r>
              <a:rPr lang="ko-KR" altLang="en-US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 웹        </a:t>
            </a:r>
            <a:r>
              <a:rPr lang="ko-KR" altLang="en-US" dirty="0" err="1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적응형</a:t>
            </a:r>
            <a:r>
              <a:rPr lang="ko-KR" altLang="en-US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 웹</a:t>
            </a:r>
            <a:endParaRPr lang="en-US" altLang="ko-KR" dirty="0" smtClean="0">
              <a:latin typeface="Arial Black" panose="020B0A04020102020204" pitchFamily="34" charset="0"/>
              <a:ea typeface="HY헤드라인M" panose="02030600000101010101" pitchFamily="18" charset="-127"/>
            </a:endParaRPr>
          </a:p>
          <a:p>
            <a:pPr>
              <a:lnSpc>
                <a:spcPct val="170000"/>
              </a:lnSpc>
            </a:pPr>
            <a:r>
              <a:rPr lang="ko-KR" altLang="en-US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도메인 명  </a:t>
            </a:r>
            <a:r>
              <a:rPr lang="en-US" altLang="ko-KR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(</a:t>
            </a:r>
            <a:r>
              <a:rPr lang="ko-KR" altLang="en-US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네이버  </a:t>
            </a:r>
            <a:r>
              <a:rPr lang="en-US" altLang="ko-KR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www.naver.com</a:t>
            </a:r>
            <a:r>
              <a:rPr lang="ko-KR" altLang="en-US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                 </a:t>
            </a:r>
            <a:r>
              <a:rPr lang="en-US" altLang="ko-KR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ko-KR" altLang="en-US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웹 호스팅 </a:t>
            </a:r>
            <a:endParaRPr lang="en-US" altLang="ko-KR" dirty="0">
              <a:latin typeface="Arial Black" panose="020B0A04020102020204" pitchFamily="34" charset="0"/>
              <a:ea typeface="HY헤드라인M" panose="02030600000101010101" pitchFamily="18" charset="-127"/>
            </a:endParaRPr>
          </a:p>
          <a:p>
            <a:pPr>
              <a:lnSpc>
                <a:spcPct val="170000"/>
              </a:lnSpc>
            </a:pPr>
            <a:r>
              <a:rPr lang="ko-KR" altLang="en-US" dirty="0" smtClean="0">
                <a:latin typeface="Arial Black" panose="020B0A04020102020204" pitchFamily="34" charset="0"/>
                <a:ea typeface="HY헤드라인M" panose="02030600000101010101" pitchFamily="18" charset="-127"/>
              </a:rPr>
              <a:t>서버 호스팅</a:t>
            </a:r>
            <a:endParaRPr lang="en-US" altLang="ko-KR" dirty="0" smtClean="0">
              <a:latin typeface="Arial Black" panose="020B0A040201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47896" y="423665"/>
            <a:ext cx="124693" cy="615425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169" y="4373273"/>
            <a:ext cx="1560195" cy="613475"/>
          </a:xfrm>
          <a:prstGeom prst="rect">
            <a:avLst/>
          </a:prstGeom>
        </p:spPr>
      </p:pic>
      <p:sp>
        <p:nvSpPr>
          <p:cNvPr id="6" name="부등호 5"/>
          <p:cNvSpPr/>
          <p:nvPr/>
        </p:nvSpPr>
        <p:spPr>
          <a:xfrm>
            <a:off x="2687390" y="3753224"/>
            <a:ext cx="441704" cy="315438"/>
          </a:xfrm>
          <a:prstGeom prst="mathNotEqual">
            <a:avLst>
              <a:gd name="adj1" fmla="val 13358"/>
              <a:gd name="adj2" fmla="val 6600000"/>
              <a:gd name="adj3" fmla="val 198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4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개발 방법론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순차적</a:t>
            </a:r>
            <a:r>
              <a:rPr lang="en-US" altLang="ko-KR" dirty="0" smtClean="0"/>
              <a:t>(</a:t>
            </a:r>
            <a:r>
              <a:rPr lang="ko-KR" altLang="en-US" dirty="0" smtClean="0"/>
              <a:t>절차적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설계 방법론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구조적 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모듈화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정보 공학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데이터업무위주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객체지향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상호작용시스템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컴포넌트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라이브러리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방법론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FF0000"/>
                </a:solidFill>
              </a:rPr>
              <a:t>애자일방법론</a:t>
            </a:r>
            <a:r>
              <a:rPr lang="en-US" altLang="ko-KR" dirty="0" smtClean="0"/>
              <a:t>(XP, </a:t>
            </a:r>
            <a:r>
              <a:rPr lang="ko-KR" altLang="en-US" dirty="0" smtClean="0"/>
              <a:t>린</a:t>
            </a:r>
            <a:r>
              <a:rPr lang="en-US" altLang="ko-KR" dirty="0" smtClean="0"/>
              <a:t>, FDD, </a:t>
            </a:r>
            <a:r>
              <a:rPr lang="ko-KR" altLang="en-US" dirty="0" smtClean="0"/>
              <a:t>스크럼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제품기반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테일러링</a:t>
            </a:r>
            <a:r>
              <a:rPr lang="en-US" altLang="ko-KR" dirty="0" smtClean="0"/>
              <a:t>)</a:t>
            </a:r>
            <a:r>
              <a:rPr lang="ko-KR" altLang="en-US" dirty="0" smtClean="0"/>
              <a:t>방법론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3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1034</Words>
  <Application>Microsoft Office PowerPoint</Application>
  <PresentationFormat>와이드스크린</PresentationFormat>
  <Paragraphs>157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5" baseType="lpstr">
      <vt:lpstr>HY헤드라인M</vt:lpstr>
      <vt:lpstr>inherit</vt:lpstr>
      <vt:lpstr>se-nanumgothic</vt:lpstr>
      <vt:lpstr>Dotum</vt:lpstr>
      <vt:lpstr>맑은 고딕</vt:lpstr>
      <vt:lpstr>Arial</vt:lpstr>
      <vt:lpstr>Arial Black</vt:lpstr>
      <vt:lpstr>Wingdings</vt:lpstr>
      <vt:lpstr>Office 테마</vt:lpstr>
      <vt:lpstr>컴퓨터 그래픽 - 편집</vt:lpstr>
      <vt:lpstr>PowerPoint 프레젠테이션</vt:lpstr>
      <vt:lpstr>PowerPoint 프레젠테이션</vt:lpstr>
      <vt:lpstr>  웹 접근성(Web Accessibility)</vt:lpstr>
      <vt:lpstr>  웹 접근성(Web Accessibility)</vt:lpstr>
      <vt:lpstr>  웹 표준성</vt:lpstr>
      <vt:lpstr>  웹 호환성</vt:lpstr>
      <vt:lpstr>  웹 실무용어</vt:lpstr>
      <vt:lpstr>소프트웨어 개발 방법론</vt:lpstr>
      <vt:lpstr>애자일 모형(Agile Model) 방법론</vt:lpstr>
      <vt:lpstr>피그마(Figma)</vt:lpstr>
      <vt:lpstr>UIUX 디자인 필수 – Figma</vt:lpstr>
      <vt:lpstr>피그마를 사용해야 하는 이유</vt:lpstr>
      <vt:lpstr>PowerPoint 프레젠테이션</vt:lpstr>
      <vt:lpstr>PowerPoint 프레젠테이션</vt:lpstr>
      <vt:lpstr>PowerPoint 프레젠테이션</vt:lpstr>
      <vt:lpstr>초보자도 쉽게 배우는</vt:lpstr>
      <vt:lpstr>초보자도 쉽게 배우는</vt:lpstr>
      <vt:lpstr>초보자도 쉽게 배우는</vt:lpstr>
      <vt:lpstr>PowerPoint 프레젠테이션</vt:lpstr>
      <vt:lpstr>PowerPoint 프레젠테이션</vt:lpstr>
      <vt:lpstr>PowerPoint 프레젠테이션</vt:lpstr>
      <vt:lpstr>PowerPoint 프레젠테이션</vt:lpstr>
      <vt:lpstr>피그마 주요 개념 차이점</vt:lpstr>
      <vt:lpstr>피그마 주요 개념 차이 요약</vt:lpstr>
      <vt:lpstr>레이아웃과 그리드 시스템</vt:lpstr>
      <vt:lpstr>레이아웃과 그리드 시스템</vt:lpstr>
      <vt:lpstr>스타일 종류</vt:lpstr>
      <vt:lpstr>스타일을 사용하는 이유</vt:lpstr>
      <vt:lpstr>Figma 필수 단축키(Mac / Windows 비교)</vt:lpstr>
      <vt:lpstr>Figma 필수 단축키(Mac / Windows 비교)</vt:lpstr>
      <vt:lpstr>피그마 핵심 단축키 정리(Mac vs.Windows)</vt:lpstr>
      <vt:lpstr>피그마 핵심 단축키 정리(Mac vs.Windows)</vt:lpstr>
      <vt:lpstr>피그마 핵심 단축키 정리(Mac vs.Windows)</vt:lpstr>
      <vt:lpstr>피그마 핵심 단축키 정리(Mac vs.Windows)</vt:lpstr>
      <vt:lpstr>피그마 핵심 단축키 정리(Mac vs.Windows)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Hero</dc:creator>
  <cp:lastModifiedBy>Hero</cp:lastModifiedBy>
  <cp:revision>38</cp:revision>
  <dcterms:created xsi:type="dcterms:W3CDTF">2025-08-23T01:47:07Z</dcterms:created>
  <dcterms:modified xsi:type="dcterms:W3CDTF">2025-08-30T12:44:57Z</dcterms:modified>
</cp:coreProperties>
</file>