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5" r:id="rId3"/>
    <p:sldId id="287" r:id="rId4"/>
    <p:sldId id="280" r:id="rId5"/>
    <p:sldId id="281" r:id="rId6"/>
    <p:sldId id="282" r:id="rId7"/>
    <p:sldId id="283" r:id="rId8"/>
    <p:sldId id="284" r:id="rId9"/>
    <p:sldId id="291" r:id="rId10"/>
    <p:sldId id="292" r:id="rId11"/>
    <p:sldId id="256" r:id="rId12"/>
    <p:sldId id="260" r:id="rId13"/>
    <p:sldId id="261" r:id="rId14"/>
    <p:sldId id="290" r:id="rId15"/>
    <p:sldId id="288" r:id="rId16"/>
    <p:sldId id="289" r:id="rId17"/>
    <p:sldId id="257" r:id="rId18"/>
    <p:sldId id="258" r:id="rId19"/>
    <p:sldId id="259" r:id="rId20"/>
    <p:sldId id="276" r:id="rId21"/>
    <p:sldId id="277" r:id="rId22"/>
    <p:sldId id="278" r:id="rId23"/>
    <p:sldId id="279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70" r:id="rId32"/>
    <p:sldId id="271" r:id="rId33"/>
    <p:sldId id="273" r:id="rId34"/>
    <p:sldId id="272" r:id="rId35"/>
    <p:sldId id="274" r:id="rId36"/>
    <p:sldId id="27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3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0892" y="1418492"/>
            <a:ext cx="9226061" cy="13129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모바일 콘텐츠 디자인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23588" y="4913093"/>
            <a:ext cx="2038350" cy="52863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이  선 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애자일 모형</a:t>
            </a:r>
            <a:r>
              <a:rPr lang="en-US" altLang="ko-KR" b="1" dirty="0" smtClean="0">
                <a:solidFill>
                  <a:srgbClr val="FF0000"/>
                </a:solidFill>
              </a:rPr>
              <a:t>(Agile Model)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고</a:t>
            </a:r>
            <a:r>
              <a:rPr lang="ko-KR" altLang="en-US" dirty="0" smtClean="0"/>
              <a:t>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요구사항 변화에 유연하게 대응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일정 주기를 반복하면서 개발 과정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rgbClr val="FF0000"/>
                </a:solidFill>
              </a:rPr>
              <a:t>낭비 없게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고객과의 소통에 초점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기업 활동 전반에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스프린트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세분화 단위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애자일 기반의 소프트웨어 개발 모형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스크럼</a:t>
            </a:r>
            <a:r>
              <a:rPr lang="en-US" altLang="ko-KR" dirty="0" smtClean="0">
                <a:sym typeface="Wingdings" panose="05000000000000000000" pitchFamily="2" charset="2"/>
              </a:rPr>
              <a:t>, XP, </a:t>
            </a:r>
            <a:r>
              <a:rPr lang="ko-KR" altLang="en-US" dirty="0" smtClean="0">
                <a:sym typeface="Wingdings" panose="05000000000000000000" pitchFamily="2" charset="2"/>
              </a:rPr>
              <a:t>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기능중심</a:t>
            </a:r>
            <a:r>
              <a:rPr lang="en-US" altLang="ko-KR" dirty="0" smtClean="0">
                <a:sym typeface="Wingdings" panose="05000000000000000000" pitchFamily="2" charset="2"/>
              </a:rPr>
              <a:t>(FDD)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4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3900" y="2546688"/>
            <a:ext cx="9144000" cy="1439288"/>
          </a:xfrm>
        </p:spPr>
        <p:txBody>
          <a:bodyPr anchor="ctr"/>
          <a:lstStyle/>
          <a:p>
            <a:r>
              <a:rPr lang="ko-KR" altLang="en-US" dirty="0" err="1" smtClean="0"/>
              <a:t>피그마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19103" y="5762433"/>
            <a:ext cx="3037952" cy="728802"/>
          </a:xfrm>
        </p:spPr>
        <p:txBody>
          <a:bodyPr anchor="ctr"/>
          <a:lstStyle/>
          <a:p>
            <a:r>
              <a:rPr lang="ko-KR" altLang="en-US" dirty="0" smtClean="0"/>
              <a:t>이선경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907199" y="2457439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07199" y="680982"/>
            <a:ext cx="7613650" cy="157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컴퓨터 그래픽 </a:t>
            </a:r>
            <a:r>
              <a:rPr lang="en-US" altLang="ko-KR" dirty="0" smtClean="0"/>
              <a:t>-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4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UIUX </a:t>
            </a:r>
            <a:r>
              <a:rPr lang="ko-KR" altLang="en-US" dirty="0" smtClean="0"/>
              <a:t>디자인 필수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Figma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5366" y="3285811"/>
            <a:ext cx="9180007" cy="2938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디자인을 잘하는 사람이 </a:t>
            </a:r>
            <a:r>
              <a:rPr lang="ko-KR" altLang="en-US" sz="2400" dirty="0" err="1" smtClean="0"/>
              <a:t>피그마를</a:t>
            </a:r>
            <a:r>
              <a:rPr lang="ko-KR" altLang="en-US" sz="2400" dirty="0" smtClean="0"/>
              <a:t> 잘 다룬다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sz="2400" dirty="0" smtClean="0">
                <a:sym typeface="Wingdings" panose="05000000000000000000" pitchFamily="2" charset="2"/>
              </a:rPr>
              <a:t>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디자인을 효율적으로 더 잘 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375367" y="2120203"/>
            <a:ext cx="9180007" cy="9746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피그마를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잘 다룬다</a:t>
            </a:r>
            <a:r>
              <a:rPr lang="en-US" altLang="ko-KR" sz="2400" dirty="0" smtClean="0"/>
              <a:t>.       </a:t>
            </a:r>
            <a:r>
              <a:rPr lang="ko-KR" altLang="en-US" sz="2400" dirty="0" smtClean="0"/>
              <a:t>디자인을 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7" name="부등호 6"/>
          <p:cNvSpPr/>
          <p:nvPr/>
        </p:nvSpPr>
        <p:spPr>
          <a:xfrm>
            <a:off x="5759381" y="2381461"/>
            <a:ext cx="802193" cy="522515"/>
          </a:xfrm>
          <a:prstGeom prst="mathNotEqual">
            <a:avLst>
              <a:gd name="adj1" fmla="val 11982"/>
              <a:gd name="adj2" fmla="val 6600000"/>
              <a:gd name="adj3" fmla="val 15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피그마를</a:t>
            </a:r>
            <a:r>
              <a:rPr lang="ko-KR" altLang="en-US" dirty="0" smtClean="0"/>
              <a:t> 사용해야 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1883" y="1795480"/>
            <a:ext cx="5954486" cy="3843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실무에서는 흔한 수정 요청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불필요한 반복 시간 단축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효율적인 협업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완성도 매우 높은 툴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614435" y="2353363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49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2" y="343949"/>
            <a:ext cx="10094626" cy="63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72621"/>
            <a:ext cx="11207692" cy="67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204" y="178937"/>
            <a:ext cx="13136808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20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초보자도 쉽게 배우는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8760" y="1325563"/>
            <a:ext cx="6410848" cy="53364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피그마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훝어보기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레이아웃 그리드 설정법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도형과 텍스트 사용한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스타일링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 </a:t>
            </a:r>
            <a:r>
              <a:rPr lang="ko-KR" altLang="en-US" dirty="0" smtClean="0"/>
              <a:t>디자인 따라하기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작업공유</a:t>
            </a:r>
            <a:r>
              <a:rPr lang="ko-KR" altLang="en-US" dirty="0" smtClean="0"/>
              <a:t> 및 실시간 협업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에셋</a:t>
            </a:r>
            <a:r>
              <a:rPr lang="ko-KR" altLang="en-US" dirty="0" smtClean="0"/>
              <a:t> 또는 결과물 내보내기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알아두면 유용한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Dev mode</a:t>
            </a:r>
            <a:r>
              <a:rPr lang="ko-KR" altLang="en-US" dirty="0" smtClean="0"/>
              <a:t> 이해하기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알아두면 쓸만한 플러그인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3240" y="1597688"/>
            <a:ext cx="2542233" cy="59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피그마</a:t>
            </a:r>
            <a:r>
              <a:rPr lang="ko-KR" altLang="en-US" b="1" dirty="0" smtClean="0">
                <a:solidFill>
                  <a:schemeClr val="bg1"/>
                </a:solidFill>
              </a:rPr>
              <a:t> 기초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235945" y="2462666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97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20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초보자도 쉽게 배우는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8616" y="1435276"/>
            <a:ext cx="5707463" cy="49510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스타일 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Auto Layout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Constraints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컴포넌트 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프로퍼티</a:t>
            </a:r>
            <a:r>
              <a:rPr lang="ko-KR" altLang="en-US" dirty="0" smtClean="0"/>
              <a:t> 활용하기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변수 이해하고 사용하기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Mode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기본 기능 익히기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고급 기능 익히기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3240" y="1597688"/>
            <a:ext cx="2542233" cy="59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 smtClean="0">
                <a:solidFill>
                  <a:schemeClr val="bg1"/>
                </a:solidFill>
              </a:rPr>
              <a:t>피그마</a:t>
            </a:r>
            <a:r>
              <a:rPr lang="ko-KR" altLang="en-US" b="1" dirty="0" smtClean="0">
                <a:solidFill>
                  <a:schemeClr val="bg1"/>
                </a:solidFill>
              </a:rPr>
              <a:t> 중급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353178" y="2462666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20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초보자도 쉽게 배우는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7600" y="1436095"/>
            <a:ext cx="5707463" cy="4951064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디자인시스템 필수 </a:t>
            </a:r>
            <a:r>
              <a:rPr lang="ko-KR" altLang="en-US" dirty="0" err="1" smtClean="0"/>
              <a:t>개념이해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라이브러리 </a:t>
            </a:r>
            <a:r>
              <a:rPr lang="ko-KR" altLang="en-US" dirty="0" err="1" smtClean="0"/>
              <a:t>기능소개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디자인시스템 예제 제작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err="1" smtClean="0"/>
              <a:t>컬러시스템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err="1" smtClean="0"/>
              <a:t>타이포그래피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err="1" smtClean="0"/>
              <a:t>스페이싱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사이징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디자인 시스템 활용한 페이지 제작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라이브러리 업데이트 및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기능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3240" y="1597688"/>
            <a:ext cx="2542233" cy="59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피그마</a:t>
            </a:r>
            <a:r>
              <a:rPr lang="ko-KR" altLang="en-US" b="1" dirty="0" smtClean="0">
                <a:solidFill>
                  <a:schemeClr val="bg1"/>
                </a:solidFill>
              </a:rPr>
              <a:t> 고급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363227" y="2293841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677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9" y="473824"/>
            <a:ext cx="3415145" cy="23358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73" y="3079692"/>
            <a:ext cx="91059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0" y="326158"/>
            <a:ext cx="6088149" cy="6128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56219" y="574027"/>
            <a:ext cx="57357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&lt;header&gt; </a:t>
            </a:r>
            <a:r>
              <a:rPr lang="ko-KR" altLang="en-US" sz="1600" dirty="0">
                <a:latin typeface="se-nanumgothic"/>
              </a:rPr>
              <a:t>제목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부제목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로고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검색 창 등을 제공 </a:t>
            </a:r>
            <a:r>
              <a:rPr lang="en-US" altLang="ko-KR" sz="1600" dirty="0">
                <a:latin typeface="se-nanumgothic"/>
              </a:rPr>
              <a:t> 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</a:pPr>
            <a:endParaRPr lang="ko-KR" altLang="en-US" sz="1600" dirty="0">
              <a:latin typeface="inheri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</a:t>
            </a:r>
            <a:r>
              <a:rPr lang="en-US" altLang="ko-KR" sz="1600" dirty="0" err="1">
                <a:latin typeface="se-nanumgothic"/>
              </a:rPr>
              <a:t>nav</a:t>
            </a:r>
            <a:r>
              <a:rPr lang="en-US" altLang="ko-KR" sz="1600" dirty="0">
                <a:latin typeface="se-nanumgothic"/>
              </a:rPr>
              <a:t>&gt; </a:t>
            </a:r>
            <a:r>
              <a:rPr lang="ko-KR" altLang="en-US" sz="1600" dirty="0">
                <a:latin typeface="se-nanumgothic"/>
              </a:rPr>
              <a:t>메인 메뉴처럼 다른 페이지로 갈수 있는 링크들 </a:t>
            </a:r>
            <a:r>
              <a:rPr lang="ko-KR" altLang="en-US" sz="1600" dirty="0" smtClean="0">
                <a:latin typeface="se-nanumgothic"/>
              </a:rPr>
              <a:t>연결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&lt;section&gt; </a:t>
            </a:r>
            <a:r>
              <a:rPr lang="ko-KR" altLang="en-US" sz="1600" dirty="0">
                <a:latin typeface="se-nanumgothic"/>
              </a:rPr>
              <a:t>페이지에서 보여주고 싶은 주요 </a:t>
            </a:r>
            <a:r>
              <a:rPr lang="ko-KR" altLang="en-US" sz="1600" dirty="0" smtClean="0">
                <a:latin typeface="se-nanumgothic"/>
              </a:rPr>
              <a:t>내용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&lt;Article&gt; </a:t>
            </a:r>
            <a:r>
              <a:rPr lang="ko-KR" altLang="en-US" sz="1600" dirty="0">
                <a:latin typeface="se-nanumgothic"/>
              </a:rPr>
              <a:t>본문의 주요 </a:t>
            </a:r>
            <a:r>
              <a:rPr lang="ko-KR" altLang="en-US" sz="1600" dirty="0" smtClean="0">
                <a:latin typeface="se-nanumgothic"/>
              </a:rPr>
              <a:t>내용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e-nanumgothic"/>
              </a:rPr>
              <a:t> </a:t>
            </a:r>
            <a:r>
              <a:rPr lang="en-US" altLang="ko-KR" sz="1600" dirty="0">
                <a:latin typeface="se-nanumgothic"/>
              </a:rPr>
              <a:t>&lt;aside&gt; </a:t>
            </a:r>
            <a:r>
              <a:rPr lang="ko-KR" altLang="en-US" sz="1600" dirty="0">
                <a:latin typeface="se-nanumgothic"/>
              </a:rPr>
              <a:t>본문 외의 내용들</a:t>
            </a:r>
            <a:r>
              <a:rPr lang="en-US" altLang="ko-KR" sz="1600" dirty="0">
                <a:latin typeface="se-nanumgothic"/>
              </a:rPr>
              <a:t>. </a:t>
            </a:r>
            <a:r>
              <a:rPr lang="ko-KR" altLang="en-US" sz="1600" dirty="0">
                <a:latin typeface="se-nanumgothic"/>
              </a:rPr>
              <a:t>보통 웹 사이트 정보에 </a:t>
            </a:r>
            <a:r>
              <a:rPr lang="ko-KR" altLang="en-US" sz="1600" dirty="0" smtClean="0">
                <a:latin typeface="se-nanumgothic"/>
              </a:rPr>
              <a:t>추가적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으로 </a:t>
            </a:r>
            <a:r>
              <a:rPr lang="ko-KR" altLang="en-US" sz="1600" dirty="0">
                <a:latin typeface="se-nanumgothic"/>
              </a:rPr>
              <a:t>제공하는 기능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대부분 페이지의 오른쪽이나 </a:t>
            </a:r>
            <a:r>
              <a:rPr lang="ko-KR" altLang="en-US" sz="1600" dirty="0" smtClean="0">
                <a:latin typeface="se-nanumgothic"/>
              </a:rPr>
              <a:t>   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왼쪽에 위치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inheri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&lt;footer&gt; </a:t>
            </a:r>
            <a:r>
              <a:rPr lang="ko-KR" altLang="en-US" sz="1600" dirty="0">
                <a:latin typeface="se-nanumgothic"/>
              </a:rPr>
              <a:t>웹페이지에서의 저작권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법규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제약사항 같은 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소유자나 </a:t>
            </a:r>
            <a:r>
              <a:rPr lang="ko-KR" altLang="en-US" sz="1600" dirty="0">
                <a:latin typeface="se-nanumgothic"/>
              </a:rPr>
              <a:t>회사의 관련된 일반적 정보를 </a:t>
            </a:r>
            <a:r>
              <a:rPr lang="ko-KR" altLang="en-US" sz="1600" dirty="0" smtClean="0">
                <a:latin typeface="se-nanumgothic"/>
              </a:rPr>
              <a:t>공유하는     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데 </a:t>
            </a:r>
            <a:r>
              <a:rPr lang="ko-KR" altLang="en-US" sz="1600" dirty="0">
                <a:latin typeface="se-nanumgothic"/>
              </a:rPr>
              <a:t>사용되는 태그</a:t>
            </a:r>
            <a:endParaRPr lang="ko-KR" altLang="en-US" sz="16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263002" y="1493240"/>
            <a:ext cx="296118" cy="3447876"/>
          </a:xfrm>
          <a:prstGeom prst="leftBrace">
            <a:avLst>
              <a:gd name="adj1" fmla="val 53661"/>
              <a:gd name="adj2" fmla="val 502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81401"/>
            <a:ext cx="8129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366712"/>
            <a:ext cx="5400675" cy="6124575"/>
          </a:xfrm>
          <a:prstGeom prst="rect">
            <a:avLst/>
          </a:prstGeom>
        </p:spPr>
      </p:pic>
      <p:sp>
        <p:nvSpPr>
          <p:cNvPr id="4" name="왼쪽 중괄호 3"/>
          <p:cNvSpPr/>
          <p:nvPr/>
        </p:nvSpPr>
        <p:spPr>
          <a:xfrm>
            <a:off x="3233548" y="2004969"/>
            <a:ext cx="324228" cy="3120704"/>
          </a:xfrm>
          <a:prstGeom prst="leftBrace">
            <a:avLst>
              <a:gd name="adj1" fmla="val 53661"/>
              <a:gd name="adj2" fmla="val 502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01507" y="330371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BODY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7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6" y="0"/>
            <a:ext cx="7003322" cy="7003322"/>
          </a:xfrm>
          <a:prstGeom prst="rect">
            <a:avLst/>
          </a:prstGeom>
        </p:spPr>
      </p:pic>
      <p:sp>
        <p:nvSpPr>
          <p:cNvPr id="3" name="왼쪽 중괄호 2"/>
          <p:cNvSpPr/>
          <p:nvPr/>
        </p:nvSpPr>
        <p:spPr>
          <a:xfrm>
            <a:off x="2569974" y="2567030"/>
            <a:ext cx="363350" cy="2759979"/>
          </a:xfrm>
          <a:prstGeom prst="leftBrace">
            <a:avLst>
              <a:gd name="adj1" fmla="val 53661"/>
              <a:gd name="adj2" fmla="val 502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6592" y="368540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BODY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38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87" y="123825"/>
            <a:ext cx="73723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90543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피그마</a:t>
            </a:r>
            <a:r>
              <a:rPr lang="ko-KR" altLang="en-US" sz="3600" dirty="0" smtClean="0"/>
              <a:t> 주요 개념 차이점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26639"/>
              </p:ext>
            </p:extLst>
          </p:nvPr>
        </p:nvGraphicFramePr>
        <p:xfrm>
          <a:off x="739587" y="1271775"/>
          <a:ext cx="10771095" cy="5266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482">
                  <a:extLst>
                    <a:ext uri="{9D8B030D-6E8A-4147-A177-3AD203B41FA5}">
                      <a16:colId xmlns:a16="http://schemas.microsoft.com/office/drawing/2014/main" val="2284753218"/>
                    </a:ext>
                  </a:extLst>
                </a:gridCol>
                <a:gridCol w="8811613">
                  <a:extLst>
                    <a:ext uri="{9D8B030D-6E8A-4147-A177-3AD203B41FA5}">
                      <a16:colId xmlns:a16="http://schemas.microsoft.com/office/drawing/2014/main" val="1618250960"/>
                    </a:ext>
                  </a:extLst>
                </a:gridCol>
              </a:tblGrid>
              <a:tr h="539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용어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개념 및 역할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814339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레이어</a:t>
                      </a:r>
                      <a:r>
                        <a:rPr lang="en-US" altLang="ko-KR" sz="1600" dirty="0" smtClean="0"/>
                        <a:t>(Layer)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하나의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개별 요소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도형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텍스트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를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피그마</a:t>
                      </a:r>
                      <a:r>
                        <a:rPr lang="ko-KR" altLang="en-US" sz="1600" dirty="0" smtClean="0"/>
                        <a:t> 안에서 가장 기본 단위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모든 도형과 오브젝트가 레이어로 존재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47903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/>
                        <a:t>그룹</a:t>
                      </a:r>
                      <a:r>
                        <a:rPr lang="en-US" altLang="ko-KR" sz="1600" smtClean="0"/>
                        <a:t>(Group)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여러 레이어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요소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를 묶어 한번에 선택하거나 이동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크기 조절 등 편집을 쉽게 하는 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537516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프레임</a:t>
                      </a:r>
                      <a:r>
                        <a:rPr lang="en-US" altLang="ko-KR" sz="1600" dirty="0" smtClean="0"/>
                        <a:t>(Frame)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캔버스 위에 공간을 만들고</a:t>
                      </a:r>
                      <a:r>
                        <a:rPr lang="en-US" altLang="ko-KR" sz="1600" kern="1200" dirty="0" smtClean="0">
                          <a:effectLst/>
                        </a:rPr>
                        <a:t>, UI </a:t>
                      </a:r>
                      <a:r>
                        <a:rPr lang="ko-KR" altLang="en-US" sz="1600" kern="1200" dirty="0" smtClean="0">
                          <a:effectLst/>
                        </a:rPr>
                        <a:t>디자인에서 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화면 단위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웹페이지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모바일 화면 등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역할</a:t>
                      </a:r>
                      <a:r>
                        <a:rPr lang="en-US" altLang="ko-KR" sz="1600" kern="1200" dirty="0" smtClean="0">
                          <a:effectLst/>
                        </a:rPr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그룹과 달리 내부의 레이어들을 포함하는 동시에 크기와 위치 등이 관리되는 </a:t>
                      </a:r>
                      <a:r>
                        <a:rPr lang="en-US" altLang="ko-KR" sz="1600" kern="1200" dirty="0" smtClean="0">
                          <a:effectLst/>
                        </a:rPr>
                        <a:t>'</a:t>
                      </a:r>
                      <a:r>
                        <a:rPr lang="ko-KR" altLang="en-US" sz="1600" kern="1200" dirty="0" smtClean="0">
                          <a:effectLst/>
                        </a:rPr>
                        <a:t>컨테이너</a:t>
                      </a:r>
                      <a:r>
                        <a:rPr lang="en-US" altLang="ko-KR" sz="1600" kern="1200" dirty="0" smtClean="0">
                          <a:effectLst/>
                        </a:rPr>
                        <a:t>' </a:t>
                      </a:r>
                      <a:r>
                        <a:rPr lang="ko-KR" altLang="en-US" sz="1600" kern="1200" dirty="0" smtClean="0">
                          <a:effectLst/>
                        </a:rPr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847388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섹션</a:t>
                      </a:r>
                      <a:r>
                        <a:rPr lang="en-US" altLang="ko-KR" sz="1600" dirty="0" smtClean="0"/>
                        <a:t>(Section)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여러 개의 프레임이나 요소를 묶어 프로젝트 내에서 큰 단위로 분류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정돈하는 기능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예를 들어 </a:t>
                      </a:r>
                      <a:r>
                        <a:rPr lang="en-US" altLang="ko-KR" sz="1600" kern="1200" dirty="0" smtClean="0">
                          <a:effectLst/>
                        </a:rPr>
                        <a:t>'</a:t>
                      </a:r>
                      <a:r>
                        <a:rPr lang="ko-KR" altLang="en-US" sz="1600" kern="1200" dirty="0" smtClean="0">
                          <a:effectLst/>
                        </a:rPr>
                        <a:t>홈페이지 섹션</a:t>
                      </a:r>
                      <a:r>
                        <a:rPr lang="en-US" altLang="ko-KR" sz="1600" kern="1200" dirty="0" smtClean="0">
                          <a:effectLst/>
                        </a:rPr>
                        <a:t>', '</a:t>
                      </a:r>
                      <a:r>
                        <a:rPr lang="ko-KR" altLang="en-US" sz="1600" kern="1200" dirty="0" smtClean="0">
                          <a:effectLst/>
                        </a:rPr>
                        <a:t>로그인 페이지 섹션</a:t>
                      </a:r>
                      <a:r>
                        <a:rPr lang="en-US" altLang="ko-KR" sz="1600" kern="1200" dirty="0" smtClean="0">
                          <a:effectLst/>
                        </a:rPr>
                        <a:t>' </a:t>
                      </a:r>
                      <a:r>
                        <a:rPr lang="ko-KR" altLang="en-US" sz="1600" kern="1200" dirty="0" smtClean="0">
                          <a:effectLst/>
                        </a:rPr>
                        <a:t>등으로 나눌 때 사용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시각적 구분 및 관리에 편리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96740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페이지</a:t>
                      </a:r>
                      <a:r>
                        <a:rPr lang="en-US" altLang="ko-KR" sz="1600" dirty="0" smtClean="0"/>
                        <a:t>(Page)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프로젝트 전체를 나누는 가장 큰 단위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서로 다른 디자인 파일들이라고 생각할 수 있어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예를 들어 </a:t>
                      </a:r>
                      <a:r>
                        <a:rPr lang="en-US" altLang="ko-KR" sz="1600" kern="1200" dirty="0" smtClean="0">
                          <a:effectLst/>
                        </a:rPr>
                        <a:t>'</a:t>
                      </a:r>
                      <a:r>
                        <a:rPr lang="ko-KR" altLang="en-US" sz="1600" kern="1200" dirty="0" smtClean="0">
                          <a:effectLst/>
                        </a:rPr>
                        <a:t>메인 프로젝트 페이지</a:t>
                      </a:r>
                      <a:r>
                        <a:rPr lang="en-US" altLang="ko-KR" sz="1600" kern="1200" dirty="0" smtClean="0">
                          <a:effectLst/>
                        </a:rPr>
                        <a:t>', '</a:t>
                      </a:r>
                      <a:r>
                        <a:rPr lang="ko-KR" altLang="en-US" sz="1600" kern="1200" dirty="0" err="1" smtClean="0">
                          <a:effectLst/>
                        </a:rPr>
                        <a:t>프로토타입</a:t>
                      </a:r>
                      <a:r>
                        <a:rPr lang="ko-KR" altLang="en-US" sz="1600" kern="1200" dirty="0" smtClean="0">
                          <a:effectLst/>
                        </a:rPr>
                        <a:t> 페이지</a:t>
                      </a:r>
                      <a:r>
                        <a:rPr lang="en-US" altLang="ko-KR" sz="1600" kern="1200" dirty="0" smtClean="0">
                          <a:effectLst/>
                        </a:rPr>
                        <a:t>' </a:t>
                      </a:r>
                      <a:r>
                        <a:rPr lang="ko-KR" altLang="en-US" sz="1600" kern="1200" dirty="0" smtClean="0">
                          <a:effectLst/>
                        </a:rPr>
                        <a:t>등으로 구분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여러 페이지를 자유롭게 추가하거나 이동이 가능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91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90543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피그마</a:t>
            </a:r>
            <a:r>
              <a:rPr lang="ko-KR" altLang="en-US" sz="3600" dirty="0" smtClean="0"/>
              <a:t> 주요 개념 차이 요약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05929"/>
              </p:ext>
            </p:extLst>
          </p:nvPr>
        </p:nvGraphicFramePr>
        <p:xfrm>
          <a:off x="739587" y="1271775"/>
          <a:ext cx="10771095" cy="4943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482">
                  <a:extLst>
                    <a:ext uri="{9D8B030D-6E8A-4147-A177-3AD203B41FA5}">
                      <a16:colId xmlns:a16="http://schemas.microsoft.com/office/drawing/2014/main" val="2284753218"/>
                    </a:ext>
                  </a:extLst>
                </a:gridCol>
                <a:gridCol w="8811613">
                  <a:extLst>
                    <a:ext uri="{9D8B030D-6E8A-4147-A177-3AD203B41FA5}">
                      <a16:colId xmlns:a16="http://schemas.microsoft.com/office/drawing/2014/main" val="1618250960"/>
                    </a:ext>
                  </a:extLst>
                </a:gridCol>
              </a:tblGrid>
              <a:tr h="539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용어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개념 및 역할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814339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레이어</a:t>
                      </a:r>
                      <a:r>
                        <a:rPr lang="en-US" altLang="ko-KR" sz="1600" dirty="0" smtClean="0"/>
                        <a:t>(Layer)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디자인의 기본 단위인 개별 오브젝트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47903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/>
                        <a:t>그룹</a:t>
                      </a:r>
                      <a:r>
                        <a:rPr lang="en-US" altLang="ko-KR" sz="1600" smtClean="0"/>
                        <a:t>(Group)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여러 레이어를 편리하게 다루기 위한 묶음 </a:t>
                      </a:r>
                      <a:r>
                        <a:rPr lang="en-US" altLang="ko-KR" sz="1600" kern="1200" dirty="0" smtClean="0">
                          <a:effectLst/>
                        </a:rPr>
                        <a:t>(Ctrl</a:t>
                      </a:r>
                      <a:r>
                        <a:rPr lang="en-US" altLang="ko-KR" sz="1600" kern="1200" baseline="0" dirty="0" smtClean="0">
                          <a:effectLst/>
                        </a:rPr>
                        <a:t> + G)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537516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프레임</a:t>
                      </a:r>
                      <a:r>
                        <a:rPr lang="en-US" altLang="ko-KR" sz="1600" dirty="0" smtClean="0"/>
                        <a:t>(Frame)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화면 한 </a:t>
                      </a:r>
                      <a:r>
                        <a:rPr lang="ko-KR" altLang="en-US" sz="1600" dirty="0" err="1" smtClean="0"/>
                        <a:t>화면단위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모바일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웹 등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로 내부 레이어를 포함하는 컨테이너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847388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섹션</a:t>
                      </a:r>
                      <a:r>
                        <a:rPr lang="en-US" altLang="ko-KR" sz="1600" dirty="0" smtClean="0"/>
                        <a:t>(Section)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여러프레임과 요소를 논리적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시작적으로</a:t>
                      </a:r>
                      <a:r>
                        <a:rPr lang="ko-KR" altLang="en-US" sz="1600" dirty="0" smtClean="0"/>
                        <a:t> 묶는 큰 그룹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96740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페이지</a:t>
                      </a:r>
                      <a:r>
                        <a:rPr lang="en-US" altLang="ko-KR" sz="1600" dirty="0" smtClean="0"/>
                        <a:t>(Page)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프로젝트 내 여러 작업 공간을 구분하는 큰 단위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91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928" y="15964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레이아웃과 그리드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223" y="1835899"/>
            <a:ext cx="3107076" cy="4338869"/>
          </a:xfrm>
        </p:spPr>
        <p:txBody>
          <a:bodyPr/>
          <a:lstStyle/>
          <a:p>
            <a:r>
              <a:rPr lang="en-US" altLang="ko-KR" dirty="0" smtClean="0"/>
              <a:t>Layout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800" dirty="0" smtClean="0"/>
              <a:t>화면크기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텍스트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</a:t>
            </a:r>
            <a:r>
              <a:rPr lang="en-US" altLang="ko-KR" sz="1800" dirty="0" smtClean="0"/>
              <a:t>, 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여백 등의 다양한 구성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요소를 고려하여 앱 내에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정보를 시각적으로 배치   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하는 것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16" y="1690688"/>
            <a:ext cx="7802569" cy="4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87514" y="1839074"/>
            <a:ext cx="3107076" cy="391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Grid System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  </a:t>
            </a:r>
            <a:r>
              <a:rPr lang="ko-KR" altLang="en-US" sz="1800" dirty="0" err="1" smtClean="0"/>
              <a:t>여러종류의</a:t>
            </a:r>
            <a:r>
              <a:rPr lang="ko-KR" altLang="en-US" sz="1800" dirty="0" smtClean="0"/>
              <a:t> 요소를 질서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있게 배치하기 위한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그리드규칙을 말한다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그리드를 활용하면 시각    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적 통일성을 줄 수 있다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24" y="1514679"/>
            <a:ext cx="7429742" cy="512099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90928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레이아웃과 그리드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196" y="1510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스타일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698" y="1568844"/>
            <a:ext cx="11149669" cy="518429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Text Style</a:t>
            </a:r>
          </a:p>
          <a:p>
            <a:pPr lvl="1"/>
            <a:r>
              <a:rPr lang="ko-KR" altLang="en-US" dirty="0" smtClean="0"/>
              <a:t>텍스트의 서체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 등의 스타일을 저장 후 연결해서 사용하는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타이포그래피를</a:t>
            </a:r>
            <a:r>
              <a:rPr lang="ko-KR" altLang="en-US" dirty="0" smtClean="0"/>
              <a:t> 정의할 때 사용하는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Color Style</a:t>
            </a:r>
          </a:p>
          <a:p>
            <a:pPr lvl="1"/>
            <a:r>
              <a:rPr lang="ko-KR" altLang="en-US" dirty="0" smtClean="0"/>
              <a:t>컬러 스타일은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사용되는 컬러를 스타일에 저장 후 연결해서 사용하는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Effect Style</a:t>
            </a:r>
          </a:p>
          <a:p>
            <a:pPr lvl="1"/>
            <a:r>
              <a:rPr lang="ko-KR" altLang="en-US" dirty="0" smtClean="0"/>
              <a:t>특정 레이어의 그림자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등의 스타일을 저장 후 연결해서 사용하는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Grid Style</a:t>
            </a:r>
          </a:p>
          <a:p>
            <a:pPr lvl="1"/>
            <a:r>
              <a:rPr lang="ko-KR" altLang="en-US" dirty="0" smtClean="0"/>
              <a:t>레이아웃 그리드 스타일을저장 후 연결해서 사용하는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스타일을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일관성 유지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유지보수 용이성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작업시간 단축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1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500" y="2141834"/>
            <a:ext cx="8127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개발의 </a:t>
            </a:r>
            <a:r>
              <a:rPr lang="ko-KR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핵심</a:t>
            </a:r>
            <a:endParaRPr lang="en-US" altLang="ko-KR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</a:t>
            </a:r>
            <a:endParaRPr lang="en-US" altLang="ko-KR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908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 단축키</a:t>
            </a:r>
            <a:r>
              <a:rPr lang="en-US" altLang="ko-KR" dirty="0" smtClean="0"/>
              <a:t>(Mac / Windows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16" y="1506297"/>
            <a:ext cx="9817584" cy="48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 단축키</a:t>
            </a:r>
            <a:r>
              <a:rPr lang="en-US" altLang="ko-KR" dirty="0" smtClean="0"/>
              <a:t>(Mac / Windows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09058"/>
            <a:ext cx="10833088" cy="637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1461"/>
          <a:stretch/>
        </p:blipFill>
        <p:spPr>
          <a:xfrm>
            <a:off x="685801" y="2329794"/>
            <a:ext cx="11087100" cy="35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325563"/>
            <a:ext cx="10083799" cy="51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-139153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31246"/>
            <a:ext cx="9753599" cy="510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15523"/>
            <a:ext cx="9944100" cy="54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3" y="1201271"/>
            <a:ext cx="10106874" cy="500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9" y="1600200"/>
            <a:ext cx="10316058" cy="50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84699"/>
            <a:ext cx="9753599" cy="5103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9" y="1695027"/>
            <a:ext cx="10122379" cy="51629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5849" y="2209800"/>
            <a:ext cx="9753599" cy="351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5848" y="3744118"/>
            <a:ext cx="9753599" cy="351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31246"/>
            <a:ext cx="9753599" cy="5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접근성</a:t>
            </a:r>
            <a:r>
              <a:rPr lang="en-US" altLang="ko-KR" dirty="0" smtClean="0">
                <a:latin typeface="Arial Black" panose="020B0A04020102020204" pitchFamily="34" charset="0"/>
              </a:rPr>
              <a:t>(Web Accessibility)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9" y="1280534"/>
            <a:ext cx="10899372" cy="531977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4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장애인</a:t>
            </a:r>
            <a:r>
              <a:rPr lang="en-US" altLang="ko-KR" sz="4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고령자 등 웹사이트에 제공하는 정보에 비장애인과 동등하게 접근하고 이해할 수 있도록 보장 하는 것</a:t>
            </a:r>
            <a:endParaRPr lang="en-US" altLang="ko-KR" sz="41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err="1">
                <a:latin typeface="Arial Black" panose="020B0A04020102020204" pitchFamily="34" charset="0"/>
              </a:rPr>
              <a:t>웹상에서</a:t>
            </a:r>
            <a:r>
              <a:rPr lang="ko-KR" altLang="en-US" dirty="0">
                <a:latin typeface="Arial Black" panose="020B0A04020102020204" pitchFamily="34" charset="0"/>
              </a:rPr>
              <a:t> 제공되는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텍스트와 이미지</a:t>
            </a:r>
            <a:r>
              <a:rPr lang="en-US" altLang="ko-KR" b="1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영상 등을 접했을 경우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한눈에 </a:t>
            </a:r>
            <a:r>
              <a:rPr lang="ko-KR" altLang="en-US" b="1" dirty="0">
                <a:latin typeface="Arial Black" panose="020B0A04020102020204" pitchFamily="34" charset="0"/>
              </a:rPr>
              <a:t>재빨리 내용 </a:t>
            </a:r>
            <a:r>
              <a:rPr lang="en-US" altLang="ko-KR" b="1" dirty="0" smtClean="0">
                <a:latin typeface="Arial Black" panose="020B0A04020102020204" pitchFamily="34" charset="0"/>
              </a:rPr>
              <a:t/>
            </a:r>
            <a:br>
              <a:rPr lang="en-US" altLang="ko-KR" b="1" dirty="0" smtClean="0">
                <a:latin typeface="Arial Black" panose="020B0A04020102020204" pitchFamily="34" charset="0"/>
              </a:rPr>
            </a:br>
            <a:r>
              <a:rPr lang="ko-KR" altLang="en-US" b="1" dirty="0" smtClean="0">
                <a:latin typeface="Arial Black" panose="020B0A04020102020204" pitchFamily="34" charset="0"/>
              </a:rPr>
              <a:t>파악이 </a:t>
            </a:r>
            <a:r>
              <a:rPr lang="ko-KR" altLang="en-US" b="1" dirty="0">
                <a:latin typeface="Arial Black" panose="020B0A04020102020204" pitchFamily="34" charset="0"/>
              </a:rPr>
              <a:t>가능하지만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장애인은 그렇지 않습니다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그림이나 사진들을 제공할 때 </a:t>
            </a:r>
            <a:r>
              <a:rPr lang="en-US" altLang="ko-KR" dirty="0" smtClean="0">
                <a:latin typeface="Arial Black" panose="020B0A04020102020204" pitchFamily="34" charset="0"/>
              </a:rPr>
              <a:t/>
            </a:r>
            <a:br>
              <a:rPr lang="en-US" altLang="ko-KR" dirty="0" smtClean="0">
                <a:latin typeface="Arial Black" panose="020B0A04020102020204" pitchFamily="34" charset="0"/>
              </a:rPr>
            </a:br>
            <a:r>
              <a:rPr lang="ko-KR" altLang="en-US" dirty="0" smtClean="0">
                <a:latin typeface="Arial Black" panose="020B0A04020102020204" pitchFamily="34" charset="0"/>
              </a:rPr>
              <a:t>눈으로 </a:t>
            </a:r>
            <a:r>
              <a:rPr lang="ko-KR" altLang="en-US" dirty="0">
                <a:latin typeface="Arial Black" panose="020B0A04020102020204" pitchFamily="34" charset="0"/>
              </a:rPr>
              <a:t>볼 수 없는 경우를 대비하여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그림이나 사진을 대신 할 수 있는 설명을 텍스트로 제공</a:t>
            </a:r>
            <a:r>
              <a:rPr lang="ko-KR" altLang="en-US" dirty="0">
                <a:latin typeface="Arial Black" panose="020B0A04020102020204" pitchFamily="34" charset="0"/>
              </a:rPr>
              <a:t>해야 하며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동영상이나 오디오의 경우 청각장애인을 위한 음성정보를 문자로 </a:t>
            </a:r>
            <a:r>
              <a:rPr lang="ko-KR" alt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제공 </a:t>
            </a:r>
            <a:r>
              <a:rPr lang="ko-KR" altLang="en-US" dirty="0" smtClean="0">
                <a:latin typeface="Arial Black" panose="020B0A04020102020204" pitchFamily="34" charset="0"/>
              </a:rPr>
              <a:t>해야 </a:t>
            </a:r>
            <a:r>
              <a:rPr lang="ko-KR" altLang="en-US" dirty="0">
                <a:latin typeface="Arial Black" panose="020B0A04020102020204" pitchFamily="34" charset="0"/>
              </a:rPr>
              <a:t>합니다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또한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u="sng" dirty="0">
                <a:latin typeface="Arial Black" panose="020B0A04020102020204" pitchFamily="34" charset="0"/>
              </a:rPr>
              <a:t>마우스를 사용할 수 없는 사용자를 위하여</a:t>
            </a:r>
            <a:r>
              <a:rPr lang="ko-KR" altLang="en-US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키보드만으로도 모든 콘텐츠에 접근하여 이용할 </a:t>
            </a:r>
            <a:r>
              <a:rPr lang="ko-KR" altLang="en-US" dirty="0">
                <a:latin typeface="Arial Black" panose="020B0A04020102020204" pitchFamily="34" charset="0"/>
              </a:rPr>
              <a:t>수 있도록 해야 하며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움직임이 느린 사용자를 위해 </a:t>
            </a:r>
            <a:r>
              <a:rPr lang="ko-KR" alt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시간 조절 기능을 제공 </a:t>
            </a:r>
            <a:r>
              <a:rPr lang="ko-KR" altLang="en-US" dirty="0" smtClean="0">
                <a:latin typeface="Arial Black" panose="020B0A04020102020204" pitchFamily="34" charset="0"/>
              </a:rPr>
              <a:t>해야 </a:t>
            </a:r>
            <a:r>
              <a:rPr lang="ko-KR" altLang="en-US" dirty="0">
                <a:latin typeface="Arial Black" panose="020B0A04020102020204" pitchFamily="34" charset="0"/>
              </a:rPr>
              <a:t>합니다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5442" y="24138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접근성</a:t>
            </a:r>
            <a:r>
              <a:rPr lang="en-US" altLang="ko-KR" dirty="0" smtClean="0">
                <a:latin typeface="Arial Black" panose="020B0A04020102020204" pitchFamily="34" charset="0"/>
              </a:rPr>
              <a:t>(Web Accessibility)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0" y="2094807"/>
            <a:ext cx="11906330" cy="3815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019" y="531730"/>
            <a:ext cx="124693" cy="615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9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표준성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7" y="1247283"/>
            <a:ext cx="10515600" cy="5319772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크롬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파이어폭스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사파리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등 세상에는 브라우저 종류가 참 많습니다</a:t>
            </a:r>
            <a:r>
              <a:rPr lang="en-US" altLang="ko-KR" dirty="0">
                <a:latin typeface="Arial Black" panose="020B0A04020102020204" pitchFamily="34" charset="0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우리나라에도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네이버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에서 개발한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웨일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이라는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브라우저가 있죠</a:t>
            </a:r>
            <a:r>
              <a:rPr lang="en-US" altLang="ko-KR" dirty="0">
                <a:latin typeface="Arial Black" panose="020B0A04020102020204" pitchFamily="34" charset="0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나라마다 우리는 알지 못하는 브라우저의 종류들이 다양하게 많을 겁니다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표준화 된 언어를 사용함으로써 </a:t>
            </a:r>
            <a:r>
              <a:rPr lang="ko-KR" altLang="en-US" b="1" dirty="0">
                <a:solidFill>
                  <a:srgbClr val="C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동일한 결과물을 보여주는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것 </a:t>
            </a:r>
            <a:r>
              <a:rPr lang="en-US" altLang="ko-KR" dirty="0">
                <a:latin typeface="Arial Black" panose="020B0A04020102020204" pitchFamily="34" charset="0"/>
                <a:ea typeface="HY헤드라인M" panose="02030600000101010101" pitchFamily="18" charset="-127"/>
              </a:rPr>
              <a:t>-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웹 표준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이라고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합니다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호환성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896" y="2036993"/>
            <a:ext cx="10515600" cy="3457721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표준 웹 기술을 사용하여 운영체제</a:t>
            </a:r>
            <a:r>
              <a:rPr lang="en-US" altLang="ko-KR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(OS), </a:t>
            </a: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특정</a:t>
            </a:r>
            <a:r>
              <a:rPr lang="en-US" altLang="ko-KR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브라우저 등 한쪽으로 최적화되거나</a:t>
            </a:r>
            <a:r>
              <a:rPr lang="en-US" altLang="ko-KR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종속되지 않도록 공통 요소를 사용하여 웹을 개발 하는 기법</a:t>
            </a:r>
            <a:endParaRPr lang="en-US" altLang="ko-KR" b="1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인터넷 익스플로러 브라우저에 최적화된 비 표준 기술이 사용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실무용어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7" y="1247283"/>
            <a:ext cx="10515600" cy="531977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데이터베이스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(DB)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플랫폼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(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유튜브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dirty="0" err="1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인스타그램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페이스북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프레임 워크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전자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정부 프레임워크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err="1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반응형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웹        </a:t>
            </a:r>
            <a:r>
              <a:rPr lang="ko-KR" altLang="en-US" dirty="0" err="1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적응형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웹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도메인 명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네이버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www.naver.com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              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웹 호스팅 </a:t>
            </a:r>
            <a:endParaRPr lang="en-US" altLang="ko-KR" dirty="0"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서버 호스팅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9" y="4373273"/>
            <a:ext cx="1560195" cy="613475"/>
          </a:xfrm>
          <a:prstGeom prst="rect">
            <a:avLst/>
          </a:prstGeom>
        </p:spPr>
      </p:pic>
      <p:sp>
        <p:nvSpPr>
          <p:cNvPr id="6" name="부등호 5"/>
          <p:cNvSpPr/>
          <p:nvPr/>
        </p:nvSpPr>
        <p:spPr>
          <a:xfrm>
            <a:off x="2603500" y="3711278"/>
            <a:ext cx="711200" cy="391781"/>
          </a:xfrm>
          <a:prstGeom prst="mathNotEqual">
            <a:avLst>
              <a:gd name="adj1" fmla="val 13358"/>
              <a:gd name="adj2" fmla="val 6600000"/>
              <a:gd name="adj3" fmla="val 19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순차적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절차적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설계 방법론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구조적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정보 공학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데이터업무위주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상호작용시스템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컴포넌트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애자일방법론</a:t>
            </a:r>
            <a:r>
              <a:rPr lang="en-US" altLang="ko-KR" dirty="0" smtClean="0"/>
              <a:t>(XP, </a:t>
            </a:r>
            <a:r>
              <a:rPr lang="ko-KR" altLang="en-US" dirty="0" smtClean="0"/>
              <a:t>린</a:t>
            </a:r>
            <a:r>
              <a:rPr lang="en-US" altLang="ko-KR" dirty="0" smtClean="0"/>
              <a:t>, FDD, </a:t>
            </a:r>
            <a:r>
              <a:rPr lang="ko-KR" altLang="en-US" dirty="0" smtClean="0"/>
              <a:t>스크럼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제품기반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테일러링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0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1034</Words>
  <Application>Microsoft Office PowerPoint</Application>
  <PresentationFormat>와이드스크린</PresentationFormat>
  <Paragraphs>157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HY헤드라인M</vt:lpstr>
      <vt:lpstr>inherit</vt:lpstr>
      <vt:lpstr>se-nanumgothic</vt:lpstr>
      <vt:lpstr>Dotum</vt:lpstr>
      <vt:lpstr>맑은 고딕</vt:lpstr>
      <vt:lpstr>Arial</vt:lpstr>
      <vt:lpstr>Arial Black</vt:lpstr>
      <vt:lpstr>Wingdings</vt:lpstr>
      <vt:lpstr>Office 테마</vt:lpstr>
      <vt:lpstr>웹 모바일 콘텐츠 디자인</vt:lpstr>
      <vt:lpstr>PowerPoint 프레젠테이션</vt:lpstr>
      <vt:lpstr>PowerPoint 프레젠테이션</vt:lpstr>
      <vt:lpstr>  웹 접근성(Web Accessibility)</vt:lpstr>
      <vt:lpstr>  웹 접근성(Web Accessibility)</vt:lpstr>
      <vt:lpstr>  웹 표준성</vt:lpstr>
      <vt:lpstr>  웹 호환성</vt:lpstr>
      <vt:lpstr>  웹 실무용어</vt:lpstr>
      <vt:lpstr>소프트웨어 개발 방법론</vt:lpstr>
      <vt:lpstr>애자일 모형(Agile Model) 방법론</vt:lpstr>
      <vt:lpstr>피그마(Figma)</vt:lpstr>
      <vt:lpstr>UIUX 디자인 필수 – Figma</vt:lpstr>
      <vt:lpstr>피그마를 사용해야 하는 이유</vt:lpstr>
      <vt:lpstr>PowerPoint 프레젠테이션</vt:lpstr>
      <vt:lpstr>PowerPoint 프레젠테이션</vt:lpstr>
      <vt:lpstr>PowerPoint 프레젠테이션</vt:lpstr>
      <vt:lpstr>초보자도 쉽게 배우는</vt:lpstr>
      <vt:lpstr>초보자도 쉽게 배우는</vt:lpstr>
      <vt:lpstr>초보자도 쉽게 배우는</vt:lpstr>
      <vt:lpstr>PowerPoint 프레젠테이션</vt:lpstr>
      <vt:lpstr>PowerPoint 프레젠테이션</vt:lpstr>
      <vt:lpstr>PowerPoint 프레젠테이션</vt:lpstr>
      <vt:lpstr>PowerPoint 프레젠테이션</vt:lpstr>
      <vt:lpstr>피그마 주요 개념 차이점</vt:lpstr>
      <vt:lpstr>피그마 주요 개념 차이 요약</vt:lpstr>
      <vt:lpstr>레이아웃과 그리드 시스템</vt:lpstr>
      <vt:lpstr>레이아웃과 그리드 시스템</vt:lpstr>
      <vt:lpstr>스타일 종류</vt:lpstr>
      <vt:lpstr>스타일을 사용하는 이유</vt:lpstr>
      <vt:lpstr>Figma 필수 단축키(Mac / Windows 비교)</vt:lpstr>
      <vt:lpstr>Figma 필수 단축키(Mac / Windows 비교)</vt:lpstr>
      <vt:lpstr>피그마 핵심 단축키 정리(Mac vs.Windows)</vt:lpstr>
      <vt:lpstr>피그마 핵심 단축키 정리(Mac vs.Windows)</vt:lpstr>
      <vt:lpstr>피그마 핵심 단축키 정리(Mac vs.Windows)</vt:lpstr>
      <vt:lpstr>피그마 핵심 단축키 정리(Mac vs.Windows)</vt:lpstr>
      <vt:lpstr>피그마 핵심 단축키 정리(Mac vs.Windows)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Hero</dc:creator>
  <cp:lastModifiedBy>Hero</cp:lastModifiedBy>
  <cp:revision>37</cp:revision>
  <dcterms:created xsi:type="dcterms:W3CDTF">2025-08-23T01:47:07Z</dcterms:created>
  <dcterms:modified xsi:type="dcterms:W3CDTF">2025-08-30T07:05:59Z</dcterms:modified>
</cp:coreProperties>
</file>