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B7701D-8A09-4ED8-B929-61D132882CAE}">
  <a:tblStyle styleId="{DCB7701D-8A09-4ED8-B929-61D132882CA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Добрый день, меня зовут Кирилл Юрков. На данный момент я работаю в Билайн и представляю сообщество инженеров по тестированию производительности. Хочу сегодня вам рассказать про то как провести простое нагрузочное тестирование с нуля.</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977d3656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977d3656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Вот так выглядит реально полученный профиль после </a:t>
            </a:r>
            <a:r>
              <a:rPr lang="ru"/>
              <a:t>агрегации</a:t>
            </a:r>
            <a:r>
              <a:rPr lang="ru"/>
              <a:t> всех </a:t>
            </a:r>
            <a:r>
              <a:rPr lang="ru"/>
              <a:t>значений. В моем опыте, действительно, итоговая интенсивность полученная таким способом соответствовала реальности, где-то на 70-80%, но не всегда. Поэтому самый правильный путь, подключать детальные метрики к системе и как можно скорее подставлять вместо прогнозируемых реальные значения. Хорошим вариантом будет, например, использование стека ELK.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977d3656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977d3656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Теперь переходим к плану нагрузки</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977d3656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977d3656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00"/>
              <a:t>План того как вы будете подавать нагрузку, зависит от того какая стояла цель. Некоторые планы уже заложены в какие типы тестов, то есть например для теста поиска максимума уже понятно, что будет ступенчатый рост нагрузки на систему до момента начала отказов. По сути это и будет планом, но нужно добавить побольше конкретики.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ru" sz="1300"/>
              <a:t>А именно: какой будет шаг каждой ступеньки?</a:t>
            </a:r>
            <a:endParaRPr sz="1300"/>
          </a:p>
          <a:p>
            <a:pPr indent="0" lvl="0" marL="0" rtl="0" algn="l">
              <a:spcBef>
                <a:spcPts val="0"/>
              </a:spcBef>
              <a:spcAft>
                <a:spcPts val="0"/>
              </a:spcAft>
              <a:buNone/>
            </a:pPr>
            <a:r>
              <a:rPr lang="ru" sz="1300"/>
              <a:t>А сколько будет длиться каждая итерация и тд? Чаще всего, если говорить о тесте максимума, то лучше за 1 шаг брать 10 или меньше процентов </a:t>
            </a:r>
            <a:r>
              <a:rPr lang="ru" sz="1300"/>
              <a:t>профиля, чем меньше процент тем точнее вы найдете нужную величину.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ru" sz="1300"/>
              <a:t>Для того чтобы убедиться, что система точно не справляется именно на этом шаге, лучше делать длительность шага не меньше 30 минут. В него успеют произойти различные сбросы кэшей, а может и какая-то регулярная операция в системе, но в любом случае необходимо выбирать длительность исходя из того, что успеет произойти в системе за данный промежуток времени.</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ru" sz="1300"/>
              <a:t>Если говорить в общем, то план это так как вы будете использовать уже имеющийся профиль нагрузки. Будете вы его подавать не изменяя, но длительное время, как делают в тестах стабильности или будете подавать сразу четырехкратных профиль, как делают стресс тестах. Главное, что нужно на этом этапе - это понять как правильно выйти из нагрузки. Например, для теста максимума условием завершения теста может быть один или несколько подобных пунктов:</a:t>
            </a:r>
            <a:endParaRPr sz="1300"/>
          </a:p>
          <a:p>
            <a:pPr indent="-311150" lvl="0" marL="457200" rtl="0" algn="l">
              <a:spcBef>
                <a:spcPts val="0"/>
              </a:spcBef>
              <a:spcAft>
                <a:spcPts val="0"/>
              </a:spcAft>
              <a:buSzPts val="1300"/>
              <a:buAutoNum type="arabicPeriod"/>
            </a:pPr>
            <a:r>
              <a:rPr lang="ru" sz="1300"/>
              <a:t>Процент ошибок за минуту стал больше чем 10%</a:t>
            </a:r>
            <a:endParaRPr sz="1300"/>
          </a:p>
          <a:p>
            <a:pPr indent="-311150" lvl="0" marL="457200" rtl="0" algn="l">
              <a:spcBef>
                <a:spcPts val="0"/>
              </a:spcBef>
              <a:spcAft>
                <a:spcPts val="0"/>
              </a:spcAft>
              <a:buSzPts val="1300"/>
              <a:buAutoNum type="arabicPeriod"/>
            </a:pPr>
            <a:r>
              <a:rPr lang="ru" sz="1300"/>
              <a:t>Времена отклика за последние 5 минут стали выше чем 5 сек</a:t>
            </a:r>
            <a:endParaRPr sz="1300"/>
          </a:p>
          <a:p>
            <a:pPr indent="-311150" lvl="0" marL="457200" rtl="0" algn="l">
              <a:spcBef>
                <a:spcPts val="0"/>
              </a:spcBef>
              <a:spcAft>
                <a:spcPts val="0"/>
              </a:spcAft>
              <a:buSzPts val="1300"/>
              <a:buAutoNum type="arabicPeriod"/>
            </a:pPr>
            <a:r>
              <a:rPr lang="ru" sz="1300"/>
              <a:t>Очередь не уменьшается на протяжении 10 минут </a:t>
            </a:r>
            <a:endParaRPr sz="1300"/>
          </a:p>
          <a:p>
            <a:pPr indent="0" lvl="0" marL="0" rtl="0" algn="l">
              <a:spcBef>
                <a:spcPts val="0"/>
              </a:spcBef>
              <a:spcAft>
                <a:spcPts val="0"/>
              </a:spcAft>
              <a:buNone/>
            </a:pPr>
            <a:r>
              <a:rPr lang="ru" sz="1300"/>
              <a:t>Это то, что поможет вам определить, тот самый переломный момент, когда система еще вас устраивала с точки зрения производительности и вдруг перестала. Другими словами это требования к работе системы, они нужны в каждом плане, их также можно согласовать с разработкой, аналитиком, но лучше всего эти ответы получить от заказчика. </a:t>
            </a:r>
            <a:endParaRPr sz="1300"/>
          </a:p>
          <a:p>
            <a:pPr indent="0" lvl="0" marL="0" rtl="0" algn="l">
              <a:spcBef>
                <a:spcPts val="0"/>
              </a:spcBef>
              <a:spcAft>
                <a:spcPts val="0"/>
              </a:spcAft>
              <a:buNone/>
            </a:pPr>
            <a:r>
              <a:t/>
            </a:r>
            <a:endParaRPr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977d3656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977d3656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00"/>
              <a:t>Вот пример типичного плана нагрузочного тестирования. Тут у нас участвуют 3 типа тестов. Каждый последующий зависит от значения предыдущего, то есть, после того как мы нашли максимум, мы должны проверить, что максимум не был найден раньше. Для этого мы берем предыдущий шаг до найденного максимума и нагружаем его длительное время, если условия завершения теста не сработали, значит максимум найден правильно, если сработали, то новый максимум находится на предыдущем шаге. Как только система будет успешно справляться с нагрузкой на этапе </a:t>
            </a:r>
            <a:r>
              <a:rPr lang="ru" sz="1300"/>
              <a:t>подтверждения</a:t>
            </a:r>
            <a:r>
              <a:rPr lang="ru" sz="1300"/>
              <a:t> максимума, на этой же величине можно проводить и тест стабильности системы.</a:t>
            </a:r>
            <a:endParaRPr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977d3656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977d3656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Теперь когда всё посчитано и распланировано пришло время это реализовать. Как нагрузочный инструмент я чаще всего использую Apache Jmeter, так, что дальше речь пойдет о реализации нагрузки именно в нем. Также отмечу, что он абсолютно бесплатный и поэтому, вы можете всё это попробовать сделать сами.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88ea0a3a6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88ea0a3a6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Для начала расскажу об исходных элементах в интерфейсе инструмента. Test Plan - это главный элемент всего нашего скрипта, пока важно знать, что нам всё нужно добавлять именно в него.</a:t>
            </a:r>
            <a:endParaRPr/>
          </a:p>
          <a:p>
            <a:pPr indent="0" lvl="0" marL="0" rtl="0" algn="l">
              <a:spcBef>
                <a:spcPts val="0"/>
              </a:spcBef>
              <a:spcAft>
                <a:spcPts val="0"/>
              </a:spcAft>
              <a:buNone/>
            </a:pPr>
            <a:r>
              <a:rPr lang="ru"/>
              <a:t>Под цифрой 1 у нас находится Thread Group, по сути этот элемент можно проассоциировать с количеством зенитного оружия из </a:t>
            </a:r>
            <a:r>
              <a:rPr lang="ru"/>
              <a:t>которого </a:t>
            </a:r>
            <a:r>
              <a:rPr lang="ru"/>
              <a:t>будет осуществляться выстрел.</a:t>
            </a:r>
            <a:endParaRPr/>
          </a:p>
          <a:p>
            <a:pPr indent="0" lvl="0" marL="0" rtl="0" algn="l">
              <a:spcBef>
                <a:spcPts val="0"/>
              </a:spcBef>
              <a:spcAft>
                <a:spcPts val="0"/>
              </a:spcAft>
              <a:buNone/>
            </a:pPr>
            <a:r>
              <a:rPr lang="ru"/>
              <a:t>Под цифрой 2 - разные виды снарядов, это наши запросы к разным страницам на сайте</a:t>
            </a:r>
            <a:endParaRPr/>
          </a:p>
          <a:p>
            <a:pPr indent="0" lvl="0" marL="0" rtl="0" algn="l">
              <a:spcBef>
                <a:spcPts val="0"/>
              </a:spcBef>
              <a:spcAft>
                <a:spcPts val="0"/>
              </a:spcAft>
              <a:buNone/>
            </a:pPr>
            <a:r>
              <a:rPr lang="ru"/>
              <a:t>Цифра 3 - это парень с биноклем, который рассказывает нам попали мы в цель или нет, а главное какой результата этого попадания. </a:t>
            </a:r>
            <a:endParaRPr/>
          </a:p>
          <a:p>
            <a:pPr indent="0" lvl="0" marL="0" rtl="0" algn="l">
              <a:spcBef>
                <a:spcPts val="0"/>
              </a:spcBef>
              <a:spcAft>
                <a:spcPts val="0"/>
              </a:spcAft>
              <a:buNone/>
            </a:pPr>
            <a:r>
              <a:rPr lang="ru"/>
              <a:t>Ну и под цифрой 4, как вы могли догадаться у нас находится команда “начать обстрел”</a:t>
            </a:r>
            <a:endParaRPr/>
          </a:p>
          <a:p>
            <a:pPr indent="0" lvl="0" marL="0" rtl="0" algn="l">
              <a:spcBef>
                <a:spcPts val="0"/>
              </a:spcBef>
              <a:spcAft>
                <a:spcPts val="0"/>
              </a:spcAft>
              <a:buNone/>
            </a:pPr>
            <a:r>
              <a:rPr lang="ru"/>
              <a:t>Есть еще элемент таймер - который устанавливает то как часто нужно стрелять по цели, о нем позже. А теперь перейдем к описанию каждого из элементов.</a:t>
            </a:r>
            <a:endParaRPr/>
          </a:p>
          <a:p>
            <a:pPr indent="0" lvl="0" marL="0" rtl="0" algn="l">
              <a:spcBef>
                <a:spcPts val="0"/>
              </a:spcBef>
              <a:spcAft>
                <a:spcPts val="0"/>
              </a:spcAft>
              <a:buNone/>
            </a:pPr>
            <a:r>
              <a:rPr lang="ru"/>
              <a:t>Для того чтобы создать любой из этих элементов, нужно просто кликнуть правой кнопкой мыши на родительский элемент и выбрать вкладку Add, после чего выбрать интересующий вас элемент.</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88ea0a3a6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88ea0a3a6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Собственно Thread Group - фактически, это то сколько виртуальных пользователей будут параллельно общаться с системой.</a:t>
            </a:r>
            <a:endParaRPr/>
          </a:p>
          <a:p>
            <a:pPr indent="0" lvl="0" marL="0" rtl="0" algn="l">
              <a:spcBef>
                <a:spcPts val="0"/>
              </a:spcBef>
              <a:spcAft>
                <a:spcPts val="0"/>
              </a:spcAft>
              <a:buNone/>
            </a:pPr>
            <a:r>
              <a:rPr lang="ru"/>
              <a:t>Под цифрой 1 - количество этих пользователей</a:t>
            </a:r>
            <a:endParaRPr/>
          </a:p>
          <a:p>
            <a:pPr indent="0" lvl="0" marL="0" rtl="0" algn="l">
              <a:spcBef>
                <a:spcPts val="0"/>
              </a:spcBef>
              <a:spcAft>
                <a:spcPts val="0"/>
              </a:spcAft>
              <a:buNone/>
            </a:pPr>
            <a:r>
              <a:rPr lang="ru"/>
              <a:t>Под цифрой 2 - то за какой время наберется нужное количество пользователей. </a:t>
            </a:r>
            <a:endParaRPr/>
          </a:p>
          <a:p>
            <a:pPr indent="0" lvl="0" marL="0" rtl="0" algn="l">
              <a:spcBef>
                <a:spcPts val="0"/>
              </a:spcBef>
              <a:spcAft>
                <a:spcPts val="0"/>
              </a:spcAft>
              <a:buNone/>
            </a:pPr>
            <a:r>
              <a:rPr lang="ru"/>
              <a:t>Под цифрой 3 - то сколько раз каждый пользователь совершит полный цикл запросов к системе. В данном случае это 4 запроса</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88ea0a3a6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88ea0a3a6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Теперь о самих запросах, так выглядит простой GET запрос. Тут ничего сложного, в поле под номером 1 указываем имя хоста, в данном случае наш сайт shop.ru. Во втором поле указываем метод, у нас это GET, а в третьем полный путь запроса. Тут есть еще масса параметров, но они нам сейчас не нужны. Давайте попробуем запустить эту всю красоту и посмотрим, какой результат.</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88ea0a3a6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88ea0a3a6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После запуска переходим в элемент View Results Tree типа Listener и смотрим, что у нас тут получилось. В данном случае всё ожидаемо, так как сайта shop.ru в принципе не существует. Поэтому дальше для примера я его заменю на какой-то реальный. </a:t>
            </a:r>
            <a:endParaRPr/>
          </a:p>
          <a:p>
            <a:pPr indent="0" lvl="0" marL="0" rtl="0" algn="l">
              <a:spcBef>
                <a:spcPts val="0"/>
              </a:spcBef>
              <a:spcAft>
                <a:spcPts val="0"/>
              </a:spcAft>
              <a:buNone/>
            </a:pPr>
            <a:r>
              <a:rPr lang="ru"/>
              <a:t>На данной вкладке мы видим первое поле, куда попадают все сделаные запросы  и по ним сразу понятно успешны они или нет. При выборе конкретного запроса во вкладке 2 появится полное описание ситуации с кодами ответа и с телом запроса и всей-всей информацией по нему. </a:t>
            </a:r>
            <a:endParaRPr/>
          </a:p>
          <a:p>
            <a:pPr indent="0" lvl="0" marL="0" rtl="0" algn="l">
              <a:spcBef>
                <a:spcPts val="0"/>
              </a:spcBef>
              <a:spcAft>
                <a:spcPts val="0"/>
              </a:spcAft>
              <a:buNone/>
            </a:pPr>
            <a:r>
              <a:rPr lang="ru"/>
              <a:t>Теперь применим наш профиль и план к нашему скрипту.</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9c7f3a72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9c7f3a72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Первым шагом необходимо прогнать все запросы или снова обратиться к статистике и определить время их выполнения в сумме. В данном случае предположим, что все мои запросы выполняются в сумме за 10 секунд. Это значит, что если у нас будет 1 виртуальный пользователь, он сможет максимально подавать 0,1 запрос в секунду, так как времена ожидания ответов на запрос не дадут ему действовать быстрее. В нашем случае запросы нужно подавать с суммарной интенсивностью 5,7 запросов в секунду. Формула простая - просто время, которое у нас 10 секунд, умножаем на нужную интенсивность, которая у нас 5,7 и получаем 57 виртуальных пользователей. Но что если запросы в какой-то момент начнут выполняться дольше? На этот случай нужно заложить минимум 20% пользователей, которые могут помочь нашим 57-ми. В данном случае, я заложу 100%, чтобы их точно хватило даже в ситуации близкой к критической. Итого получится 114 виртуальных пользователей - их мы и укажем в нашей тред группе.</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977d3656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977d3656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Итак, общий план выглядит примерно так. Какие-то шаги могут отличаться, в зависимости от конкретной ситуации, но на начальных уровнях идти лучше по нему.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89c7f3a72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9c7f3a72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Теперь наша тред группа выглядит так. Объясню, что тут у нас получилось. В первом блоке количество пользователей стало равно тому, что мы высчитали на предыдущем шаге. Время роста пользователей нам не нужно - это блок с цифрой два. Количество повторений нашего сценария мы задаем бесконечное, для того чтобы не думать о том, сколько повторений нам понадобиться на каждый вид тестов. Теперь добавим самый главный </a:t>
            </a:r>
            <a:r>
              <a:rPr lang="ru"/>
              <a:t>ингредиент</a:t>
            </a:r>
            <a:r>
              <a:rPr lang="ru"/>
              <a:t>, который как раз отвечает за то, какой тест мы будем прогонять. Первый в нашем списке это поиск максимума.</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89c7f3a724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9c7f3a72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Главный интгридиент это таймер. Таймеры в Jmeter эти те элементы, которые создают задержки между запросами. Есть простые таймеры, где мы можем константой указать значение задержки и тогда инструмент дойдя до него обязательно подождет перед тем как выполнить следующий запрос. Есть и умные таймеры, которые работают на весь сценарий. Пример такого перед вами. Это Throughput Shaping Timer, который умеет держать во всем сценарии </a:t>
            </a:r>
            <a:r>
              <a:rPr lang="ru"/>
              <a:t>определенное</a:t>
            </a:r>
            <a:r>
              <a:rPr lang="ru"/>
              <a:t> количество </a:t>
            </a:r>
            <a:r>
              <a:rPr lang="ru"/>
              <a:t>запросов</a:t>
            </a:r>
            <a:r>
              <a:rPr lang="ru"/>
              <a:t> в секунду на заданном интервале времени, начиная со старта. В данном случае я взял 10% от общего количество запросов в секунду, которое у нас 5.7. Получил 0.57 запросов в секунду - это и есть наш шаг. Мы увеличиваем нагрузку на него каждые 30 минут, а сам переход с одного шага на другой длиться одну минуту. Получается вот такая красивая лесенка, </a:t>
            </a:r>
            <a:r>
              <a:rPr lang="ru"/>
              <a:t>которая является</a:t>
            </a:r>
            <a:r>
              <a:rPr lang="ru"/>
              <a:t> довольно типичной для тестов поиска максимума.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89c7f3a72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9c7f3a72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Теперь, когда мы реализовали наш первый по плану тип теста, а именно поиск максимума. Нам нужно реализовать наш профиль.</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89c7f3a724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9c7f3a724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Напомню, что выглядит он так. Первый запрос 2 раза в секунду, второй полтора и так далее. Теперь реализуем и это.</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88ea0a3a6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88ea0a3a6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Для начала проверим, что же мы получим если мы запустим тест таким какой он есть. Для этого добавим еще один Listener, который показывает суммарные результаты по тесту. А именно Summary Report. Выделенный столбец показывает, сколько запросов в секунду происходит по каждой операции. Это не совсем то что нам нужно. Поэтому есть два варианта:</a:t>
            </a:r>
            <a:endParaRPr/>
          </a:p>
          <a:p>
            <a:pPr indent="-298450" lvl="0" marL="457200" rtl="0" algn="l">
              <a:spcBef>
                <a:spcPts val="0"/>
              </a:spcBef>
              <a:spcAft>
                <a:spcPts val="0"/>
              </a:spcAft>
              <a:buSzPts val="1100"/>
              <a:buAutoNum type="arabicPeriod"/>
            </a:pPr>
            <a:r>
              <a:rPr lang="ru"/>
              <a:t>Каждый запрос вынести в собственную тред группу и добавить ему собственный таймер</a:t>
            </a:r>
            <a:endParaRPr/>
          </a:p>
          <a:p>
            <a:pPr indent="-298450" lvl="0" marL="457200" rtl="0" algn="l">
              <a:spcBef>
                <a:spcPts val="0"/>
              </a:spcBef>
              <a:spcAft>
                <a:spcPts val="0"/>
              </a:spcAft>
              <a:buSzPts val="1100"/>
              <a:buAutoNum type="arabicPeriod"/>
            </a:pPr>
            <a:r>
              <a:rPr lang="ru"/>
              <a:t>Задать относительную </a:t>
            </a:r>
            <a:r>
              <a:rPr lang="ru"/>
              <a:t>интенсивность</a:t>
            </a:r>
            <a:r>
              <a:rPr lang="ru"/>
              <a:t> для каждого</a:t>
            </a:r>
            <a:endParaRPr/>
          </a:p>
          <a:p>
            <a:pPr indent="0" lvl="0" marL="0" rtl="0" algn="l">
              <a:spcBef>
                <a:spcPts val="0"/>
              </a:spcBef>
              <a:spcAft>
                <a:spcPts val="0"/>
              </a:spcAft>
              <a:buNone/>
            </a:pPr>
            <a:r>
              <a:rPr lang="ru"/>
              <a:t>Хоть он и сложнее, но мы пойдем по второму пути. Я в нас верю - мы справимся!</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89c7f3a724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9c7f3a724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Сначала добавляем элемент - так называемую “пустышку”, и делаем его родительским элементом нашего таймера. Внутри него настройки выставлять не нужно, всё как стоит по умолчанию, нам так и надо. Этот элемент не делает абсолютно ничего, точнее он делает паузу в сценарии, но делает её на 0 миллисекунд. Его смысл, в том, чтобы мы могли поставить наш таймер дочерним элементом. Это нужно для того, чтобы наш таймер не считал сколько у нас элементов в сценарии, а после этого делил интенсивность на всех. В такой ситуации таймер видит только Flow Action Control и поэтому считает запросы в секунду так, как если бы элемент в сценарии был бы всего 1.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89c7f3a724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9c7f3a724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Далее переписываем наш шейпинг таймер. Теперь мы должны брать 10% не от максимального количества запросов в секунду, а просто от самой максимального значения среди операций. Так как все последующие будут выстраиваться относительно нее. Наше максимальное значение у операции перехода на Главную страницу, таким образом, 10% это будет 0.2.</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89c7f3a724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9c7f3a724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Для относительной интенсивности существует такой замечательный элемент, как трупут котроллер. Его добавляем аналогично как и Flow Action Control, а именно - родительским элементом. Этот контроллер берет ту интенсивность которая до него доходит, и берет от неё определенный процент. Под номером два на слайде указано 75%, а в нашем случае на последней ступеньке теста в контроллер придет 2 запроса в секунду. Тогда в контроллер пропустит внутрь себя только 1.5 запроса в секунду из двух, то есть 75 процентов. Как раз этого нам и нужно. Для операций у которых одинаковая </a:t>
            </a:r>
            <a:r>
              <a:rPr lang="ru"/>
              <a:t>интенсивность</a:t>
            </a:r>
            <a:r>
              <a:rPr lang="ru"/>
              <a:t> можно делать общий контроллер. Теперь выставляем всем операциям свои контроллеры и запустим тест.</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9c7f3a724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9c7f3a724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Получаем то что нам нужно, у каждой операции своя интенсивность, а главное она с учетом округлений вверх совпадает с тем что задано в нашем профиле. Остались финальные штрихи. Скрипт держим в голове, а пока вернемся к глобальному плану и посмотрим, что нам осталось сделать.</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89c7f3a724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9c7f3a724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На этом этапе нам нужно как-то сделать таким образом, чтобы в момент когда мы нагружали можно было оценить то как реагирует на это система.</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977d3656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977d3656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Начнем по порядку, для начала нужно определиться с тем, зачем вам необходимо провести нагрузочное тестирование. Задав правильный вопрос - вы сможете выбрать подходящий вам тип тестирования.</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89c7f3a724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9c7f3a724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В качестве простого мониторинга рекомендую связку телеграф графана и инфклюс. Инфлюкс советую использовать версии 1.8, ибо более высокие графаной поддерживаются плохо. Сами мониторинги разворачиваются очень просто. Первым делом качаете инфлюкс и ставите его на машинку где у вас будут хранится данные тестов, запускаете файлик influxd.exe и оно работает. Далее на все машины с которых надо собирать данные о их нагруженности мы ставим телеграф, на каждой машинке перед запуском телеграфа нужно открыть конфигурационный файл и прописать там хост инфлюкса. После того запускаем файлик телеграф как показано на слайде. Последним ставим графану, запускается она также. Без настроек. В самой графане нужно будет указать где живет инфлюкс и можно уже визуализировать данные. А чтобы не заморачиваться самому выше есть ссылка на уже готовые дашборды под любые нужды. Думаю с этим легко справитесь.</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89c7f3a724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89c7f3a724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Итак пришло время самого интересного в процессе нагрузочного тестирования - а именно запуск теста. Для этого нужно сам скрипт немного подготовить.</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89c7f3a724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89c7f3a724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Первое: из теста необходимо убрать любые листенеры - они будут мешать быстрой работе инструмента. Вообще старайтесь перед запуском максимально очищать скрипты, это может сэкономить много ресурсов и времени.</a:t>
            </a:r>
            <a:endParaRPr/>
          </a:p>
          <a:p>
            <a:pPr indent="0" lvl="0" marL="0" rtl="0" algn="l">
              <a:spcBef>
                <a:spcPts val="0"/>
              </a:spcBef>
              <a:spcAft>
                <a:spcPts val="0"/>
              </a:spcAft>
              <a:buNone/>
            </a:pPr>
            <a:r>
              <a:rPr lang="ru"/>
              <a:t>Второе: Добавляем только 1 листенер - это Simple Data Writer, обычный логгер и очень быстро работающий.</a:t>
            </a:r>
            <a:endParaRPr/>
          </a:p>
          <a:p>
            <a:pPr indent="0" lvl="0" marL="0" rtl="0" algn="l">
              <a:spcBef>
                <a:spcPts val="0"/>
              </a:spcBef>
              <a:spcAft>
                <a:spcPts val="0"/>
              </a:spcAft>
              <a:buNone/>
            </a:pPr>
            <a:r>
              <a:rPr lang="ru"/>
              <a:t>Третье: Вводим название лога нашего теста, Jmeter любит когда он в формате jtl</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89c7f3a724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9c7f3a72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u" sz="1400"/>
              <a:t>Для того, чтобы у Jmeter были ресурсы, чтобы нагружать что-либо их нужно ему выделить. Делается это просто, заходите в папку bin в корне jmeter и находите там исполняющий файл. В зависимости от вашей операционной системы с расширением либо .bat либо .sh и меняете там строчку с конфигурацией хипа. Это только сколько вы готовы выделить инструменту оперативной памяти для осуществления нагрузки. Главное значение это Xmx, оно отвечает за максимум выделяемой памяти.</a:t>
            </a:r>
            <a:endParaRPr sz="1400"/>
          </a:p>
          <a:p>
            <a:pPr indent="0" lvl="0" marL="0" rtl="0" algn="l">
              <a:spcBef>
                <a:spcPts val="160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89c7f3a724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89c7f3a724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t>Предварительно сохраните скрипт и закройте jmeter. А запускается нагрузка очень просто, достаточно ввести эту </a:t>
            </a:r>
            <a:r>
              <a:rPr lang="ru" sz="1400"/>
              <a:t>строку</a:t>
            </a:r>
            <a:r>
              <a:rPr lang="ru" sz="1400"/>
              <a:t> в командной строке, находясь в директории bin и тест побежит, радуя вас своими наглядными логами. Ключ -n означает, что вы запускаете инструмент в режиме консоли, что дает многократный прирост к его производительности и стабильности, а ключ -t требуется для указания вашего разработнного скрипта, чтобы Jmeter знал чем и как нагружать. На слайде пример вывода консоли теста, он пишет количество выполненных запросов, интенсивность, среднее, минимальное и максимальное время </a:t>
            </a:r>
            <a:r>
              <a:rPr lang="ru" sz="1400"/>
              <a:t>отклика</a:t>
            </a:r>
            <a:r>
              <a:rPr lang="ru" sz="1400"/>
              <a:t> в </a:t>
            </a:r>
            <a:r>
              <a:rPr lang="ru" sz="1400"/>
              <a:t>миллисекундах</a:t>
            </a:r>
            <a:r>
              <a:rPr lang="ru" sz="1400"/>
              <a:t> и количество ошибок вместе с информацией о виртуальных пользователях. </a:t>
            </a:r>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89c7f3a724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9c7f3a724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Теперь, после того как у вас прошла нагрузка - время посмотреть, как она проходила. Для этого снова открываем наш инструмент.</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9c7f3a724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9c7f3a724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Первым делом добавляем в любой тест-план любые листнеры, которые вам интересны. Далее нажимаем кнопочку броуз и выбираем файлик наших логов, который указывали в Simple Data Writer, после чего у нас появляются </a:t>
            </a:r>
            <a:r>
              <a:rPr lang="ru"/>
              <a:t>результаты</a:t>
            </a:r>
            <a:r>
              <a:rPr lang="ru"/>
              <a:t> за прошедший только что тест. Тут я немного накосячил и результатов созданного вместе с вами теста у меня не оказалось, но уверен суть процесса вы и без этого поймете.</a:t>
            </a:r>
            <a:endParaRPr/>
          </a:p>
          <a:p>
            <a:pPr indent="0" lvl="0" marL="0" rtl="0" algn="l">
              <a:spcBef>
                <a:spcPts val="0"/>
              </a:spcBef>
              <a:spcAft>
                <a:spcPts val="0"/>
              </a:spcAft>
              <a:buNone/>
            </a:pPr>
            <a:r>
              <a:rPr lang="ru"/>
              <a:t>Также очень рекомендую использовать Backend Listner, который также умеет писать результаты в инфлюкс, а после чего вы можете их в онлайне наблюдать в графане. Про анализ и вид самих </a:t>
            </a:r>
            <a:r>
              <a:rPr lang="ru"/>
              <a:t>мониторингов</a:t>
            </a:r>
            <a:r>
              <a:rPr lang="ru"/>
              <a:t> к сожалению сказать не успею, так как это тоже очень обширная тема. Хотелось бы отметить, что я вам рассказал достаточно упрощенный вариант проведения нагрузки. В нем не было наполнения базы данных, выбора инструмента нагрузки и еще нескольких вещей, но этого должно хватить для того, чтобы начать - поэтому всем удачных стрельб! А теперь передаю бразды правления своему коллеге Уралу, который вас познакомит с другими инструментами для нагрузки.</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977d3656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977d3656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200"/>
              <a:t>Типы тестирования бывают очень разными</a:t>
            </a:r>
            <a:r>
              <a:rPr lang="ru" sz="1200"/>
              <a:t>. Вы видите </a:t>
            </a:r>
            <a:r>
              <a:rPr lang="ru" sz="1200"/>
              <a:t>соответствие</a:t>
            </a:r>
            <a:r>
              <a:rPr lang="ru" sz="1200"/>
              <a:t> вопроса и определенного типа тестирования. Я расскажу вам про несколько самых популярных вопросов и </a:t>
            </a:r>
            <a:r>
              <a:rPr lang="ru" sz="1200"/>
              <a:t>соответствующие </a:t>
            </a:r>
            <a:r>
              <a:rPr lang="ru" sz="1200"/>
              <a:t>им типы тестов.</a:t>
            </a:r>
            <a:endParaRPr sz="1200"/>
          </a:p>
          <a:p>
            <a:pPr indent="0" lvl="0" marL="0" rtl="0" algn="l">
              <a:spcBef>
                <a:spcPts val="0"/>
              </a:spcBef>
              <a:spcAft>
                <a:spcPts val="0"/>
              </a:spcAft>
              <a:buNone/>
            </a:pPr>
            <a:r>
              <a:rPr lang="ru" sz="1200"/>
              <a:t>Первый вопрос - Какая максимальная производительность новой системы и </a:t>
            </a:r>
            <a:r>
              <a:rPr lang="ru" sz="1200"/>
              <a:t>соответствует</a:t>
            </a:r>
            <a:r>
              <a:rPr lang="ru" sz="1200"/>
              <a:t> ли она требованиям? Для этого существует такой тип теста, как </a:t>
            </a:r>
            <a:r>
              <a:rPr lang="ru" sz="1200"/>
              <a:t>поиск максимальной производительности сервиса, он подразумевает, пошаговое повышение нагрузки до момента появления отказов в работе нагружаемой системы, что является неким показателем, что система быстрее, лучше или эффективнее работать уже не может - таким образом, максимум найден.</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ru" sz="1200"/>
              <a:t>Второй популярный вопрос - Насколько надежна наша система и нет в ней утечек памяти? Э</a:t>
            </a:r>
            <a:r>
              <a:rPr lang="ru" sz="1200"/>
              <a:t>то тест стабильности. Он подразумевает длительную и, чаще всего, равномерную нагрузку на систему, которая либо соответствует типичной пользовательской нагрузке, либо проводится на уровне примерно 80% от найденного максимума. В ходе подобной нагрузки, нередко возникают утечки или накопления очередей, которые в дальнейшем тоже могут привести к сбоям в работе системы.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ru" sz="1200"/>
              <a:t>Последний вопрос - Что будет если какой-то внешний сервис упадет или если на систему будет нетипичный наплыв пользователей? Для этого проводиться стресс-тест, обычно короткий тест, с высокой вариативностью реализации, который проверяет работу системы в определенных условиях</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ru" sz="1200"/>
              <a:t>Сразу оговорюсь названия в разных источниках, как и подходы, могут немного отличаться, чаще всего это связано с тем, что в нагрузочном тестировании слабая и непопулярная стандартизация.</a:t>
            </a:r>
            <a:endParaRPr sz="1200"/>
          </a:p>
          <a:p>
            <a:pPr indent="0" lvl="0" marL="0" rtl="0" algn="l">
              <a:spcBef>
                <a:spcPts val="0"/>
              </a:spcBef>
              <a:spcAft>
                <a:spcPts val="0"/>
              </a:spcAft>
              <a:buNone/>
            </a:pPr>
            <a: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977d3656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977d3656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Теперь, когда с типом теста более менее определились -  переходим к сбору данных для тестирования</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977d3656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977d3656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00"/>
              <a:t>Есть два основных пути того как получить необходимые данные для нагрузки, абсолютно точно - желательно иметь прямой контакт с </a:t>
            </a:r>
            <a:r>
              <a:rPr lang="ru" sz="1300"/>
              <a:t>разработчиками</a:t>
            </a:r>
            <a:r>
              <a:rPr lang="ru" sz="1300"/>
              <a:t> системы и, если таковые </a:t>
            </a:r>
            <a:r>
              <a:rPr lang="ru" sz="1300"/>
              <a:t>существуют</a:t>
            </a:r>
            <a:r>
              <a:rPr lang="ru" sz="1300"/>
              <a:t>, с её аналитиками.</a:t>
            </a:r>
            <a:endParaRPr sz="1300"/>
          </a:p>
          <a:p>
            <a:pPr indent="0" lvl="0" marL="0" rtl="0" algn="l">
              <a:spcBef>
                <a:spcPts val="0"/>
              </a:spcBef>
              <a:spcAft>
                <a:spcPts val="0"/>
              </a:spcAft>
              <a:buNone/>
            </a:pPr>
            <a:r>
              <a:rPr lang="ru" sz="1300"/>
              <a:t>Теперь о подходах:</a:t>
            </a:r>
            <a:endParaRPr sz="1300"/>
          </a:p>
          <a:p>
            <a:pPr indent="0" lvl="0" marL="0" rtl="0" algn="l">
              <a:spcBef>
                <a:spcPts val="0"/>
              </a:spcBef>
              <a:spcAft>
                <a:spcPts val="0"/>
              </a:spcAft>
              <a:buNone/>
            </a:pPr>
            <a:r>
              <a:t/>
            </a:r>
            <a:endParaRPr/>
          </a:p>
          <a:p>
            <a:pPr indent="0" lvl="0" marL="0" rtl="0" algn="l">
              <a:spcBef>
                <a:spcPts val="0"/>
              </a:spcBef>
              <a:spcAft>
                <a:spcPts val="0"/>
              </a:spcAft>
              <a:buNone/>
            </a:pPr>
            <a:r>
              <a:rPr lang="ru" sz="1300"/>
              <a:t>Первый из них, это когда система уже реализована, находится в продакшене. У нее есть какой-то набор логов, может быть, даже, вам повезет - будут где-то красиво представленные метрики.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ru" sz="1300"/>
              <a:t>Основная суть в том, чтобы из этих источников понять, какие операции самые частые в системе и какие операции самые тяжелые для системы. Обычно </a:t>
            </a:r>
            <a:r>
              <a:rPr lang="ru" sz="1300"/>
              <a:t>тяжелые</a:t>
            </a:r>
            <a:r>
              <a:rPr lang="ru" sz="1300"/>
              <a:t> операции отличаются от других большим временем отклика, но это может быть далеко не так. Поэтому любой вариант полученных данных стоит согласовать с людьми, кто хорошо знакомы с системой. Главный вопрос на данном этапе, часто звучит такой - а сколько нужно операций? Или нужно ли покрывать тестами абсолютно всё? - Однозначного ответа нет, но я рекомендую учитывать следующие параметры:</a:t>
            </a:r>
            <a:endParaRPr sz="1300"/>
          </a:p>
          <a:p>
            <a:pPr indent="0" lvl="0" marL="0" rtl="0" algn="l">
              <a:spcBef>
                <a:spcPts val="0"/>
              </a:spcBef>
              <a:spcAft>
                <a:spcPts val="0"/>
              </a:spcAft>
              <a:buNone/>
            </a:pPr>
            <a:r>
              <a:rPr lang="ru" sz="1300"/>
              <a:t>-выделенное время на нагрузочное тестирование</a:t>
            </a:r>
            <a:endParaRPr sz="1300"/>
          </a:p>
          <a:p>
            <a:pPr indent="0" lvl="0" marL="0" rtl="0" algn="l">
              <a:spcBef>
                <a:spcPts val="0"/>
              </a:spcBef>
              <a:spcAft>
                <a:spcPts val="0"/>
              </a:spcAft>
              <a:buNone/>
            </a:pPr>
            <a:r>
              <a:rPr lang="ru" sz="1300"/>
              <a:t>-объемность системы, которую вы тестируете. </a:t>
            </a:r>
            <a:endParaRPr sz="1300"/>
          </a:p>
          <a:p>
            <a:pPr indent="0" lvl="0" marL="0" rtl="0" algn="l">
              <a:spcBef>
                <a:spcPts val="0"/>
              </a:spcBef>
              <a:spcAft>
                <a:spcPts val="0"/>
              </a:spcAft>
              <a:buNone/>
            </a:pPr>
            <a:r>
              <a:rPr lang="ru" sz="1300"/>
              <a:t>Думаю, что для очень больших систем покрытие нагрузочными тестами 70-80% операций будет достаточным для того, чтобы </a:t>
            </a:r>
            <a:r>
              <a:rPr lang="ru" sz="1300"/>
              <a:t>результаты</a:t>
            </a:r>
            <a:r>
              <a:rPr lang="ru" sz="1300"/>
              <a:t> нагрузки были близки к реальности. А для совсем небольших желательно покрывать тестами весь функционал.</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ru" sz="1300"/>
              <a:t>Второй подход, применяется, когда система еще не вышла в свет, а находится, например на этапе тестирования, или вообще разработки. Тут целиком и полностью вам придется полагаться на мнение разработчиков и аналитиков, </a:t>
            </a:r>
            <a:r>
              <a:rPr lang="ru" sz="1300"/>
              <a:t>иногда</a:t>
            </a:r>
            <a:r>
              <a:rPr lang="ru" sz="1300"/>
              <a:t> добавляя в полученную от них информацию здравый смысл и, вероятно, анализ работы схожих систем.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ru" sz="1300"/>
              <a:t>Итак, что же нужно получить конкретно на этом этапе? В идеале, нам нужен список операций, которые в свою очередь, будут иметь некие показатели интенсивности, например 10 000 переходов на главную в сутки. В идеале иметь информацию за несколько периодов, </a:t>
            </a:r>
            <a:r>
              <a:rPr lang="ru" sz="1300"/>
              <a:t>например</a:t>
            </a:r>
            <a:r>
              <a:rPr lang="ru" sz="1300"/>
              <a:t> - самый нагруженный час и целая неделя. Такие данные нужны по каждой операции, которая </a:t>
            </a:r>
            <a:r>
              <a:rPr lang="ru" sz="1300"/>
              <a:t>предполагает</a:t>
            </a:r>
            <a:r>
              <a:rPr lang="ru" sz="1300"/>
              <a:t> участие в н</a:t>
            </a:r>
            <a:r>
              <a:rPr lang="ru"/>
              <a:t>агрузке</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977d3656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977d3656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Так выглядит грубый пример того, как могут </a:t>
            </a:r>
            <a:r>
              <a:rPr lang="ru"/>
              <a:t>выглядеть</a:t>
            </a:r>
            <a:r>
              <a:rPr lang="ru"/>
              <a:t> полученные данные из этого этапа</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977d3656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977d3656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Теперь поговорим о профиле нагрузки</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977d3656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977d3656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t>Для того, чтобы понять как составлять профиль - нужно понять что это такое. Так вот профиль это те же самые операции, которые вы нашли на предыдущем этапе, но приведенные к определенной единице времени  и примененные к реальным условиям. Чаще всего их приводят к одной секунде. </a:t>
            </a:r>
            <a:endParaRPr sz="1400"/>
          </a:p>
          <a:p>
            <a:pPr indent="0" lvl="0" marL="0" rtl="0" algn="l">
              <a:spcBef>
                <a:spcPts val="0"/>
              </a:spcBef>
              <a:spcAft>
                <a:spcPts val="0"/>
              </a:spcAft>
              <a:buNone/>
            </a:pPr>
            <a:r>
              <a:rPr lang="ru" sz="1400"/>
              <a:t>То есть, если у нас было 10000 </a:t>
            </a:r>
            <a:r>
              <a:rPr lang="ru" sz="1400"/>
              <a:t>переходов</a:t>
            </a:r>
            <a:r>
              <a:rPr lang="ru" sz="1400"/>
              <a:t> на главную </a:t>
            </a:r>
            <a:r>
              <a:rPr lang="ru" sz="1400"/>
              <a:t>страницу в</a:t>
            </a:r>
            <a:r>
              <a:rPr lang="ru" sz="1400"/>
              <a:t> сутки, то профиль, по идее, должен включать в себя 0.1 запросов в секунду, как это показано на слайде - то есть мы делим сначала на часы, потом на минуты и на секунды в результате получаем число запросов в единицу времени. В таких условиях мы получим примерно 416 запросов в час. Но тут всё не так просто, так как есть ряд факторов.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ru" sz="1400"/>
              <a:t>Главный из них - это то, что нагрузка в течение дня не всегда равномерно распределена, а это значит, что в какой то час может </a:t>
            </a:r>
            <a:r>
              <a:rPr lang="ru" sz="1400"/>
              <a:t>выполняться</a:t>
            </a:r>
            <a:r>
              <a:rPr lang="ru" sz="1400"/>
              <a:t> 1000 переходов на главную, например в обед, когда все делают перерыв в работе. Тогда нагрузка в одну десятую запроса в секунду неверно будет отражать поведение пользователей. Плюс ко всему, система может быть активно нагружена совсем не 24 часа в сутки, а например ей активно пользуются только в течение дня, примерно 12 часов. На этом этапе, необходимо сопоставить полученные результаты с поведением пользователей. </a:t>
            </a:r>
            <a:endParaRPr sz="1400"/>
          </a:p>
          <a:p>
            <a:pPr indent="0" lvl="0" marL="0" rtl="0" algn="l">
              <a:spcBef>
                <a:spcPts val="0"/>
              </a:spcBef>
              <a:spcAft>
                <a:spcPts val="0"/>
              </a:spcAft>
              <a:buNone/>
            </a:pPr>
            <a:r>
              <a:rPr lang="ru" sz="1400"/>
              <a:t>В идеале, нужно выявить близкие к максимальным интенсивности в единицу времени. Самый простой способ - это на каждом этапе деления заложить минимум двукратный пик.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ru" sz="1400"/>
              <a:t>То есть даже если, мы не видим такого пика в собранной статистике, вполне вероятно, что он может произойти в другой день - поэтому собирать лучше как можно больше данных, тогда оценка будет точнее.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ru" sz="1400"/>
              <a:t>В нашем случае, если мы знаем, что часов активного использования 12, то в час мы получим примерно 832 запроса, умножим на 2, чтобы заложить пиковые часы и получим 1664 запроса в час. С графиком это уже не имеет ничего общего. Далее с минутами, 1664 делим на 60 минут и получаем примерно 28 запросов в минуту, закладываем пик, умножая на 2 и результатом будет 56 запросов в минуту, далее делим на 60 секунд, и опять закладываем пик. Итоговое значение будет 1.8  запросов в секунду, что можно округлить до двух. Не забудьте учесть, что в продакшене количество серверов приложения может </a:t>
            </a:r>
            <a:r>
              <a:rPr lang="ru" sz="1400"/>
              <a:t>отличаться</a:t>
            </a:r>
            <a:r>
              <a:rPr lang="ru" sz="1400"/>
              <a:t>, как и их конфигурация. В данном случае для упрощения будем считать, что у нас всё один к одному.</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ru" sz="1400"/>
              <a:t>Конечно, это очень грубая оценка, но с высокой долей вероятности мы таким образом покроем большинство возможных всплесков активности пользователей, для каждого часа, минуты и секунды. </a:t>
            </a:r>
            <a:r>
              <a:rPr lang="ru" sz="1400"/>
              <a:t>Главное - всегда накладывать полученные данные на реальность. ВСегда будут ограничения, связанные с реальными пользователями. Учитывайте это в подсчетах. Идеальную точность получить невозможно и только реальный трафик может реально отражать работу пользователей в системе. А если мы говорим об имитации работы пользователя, то она должна быть достаточно приближена к реальности, чтобы покрыть большинство случаев.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jmeter-plugins.org/wiki/ThroughputShapingTimer/" TargetMode="Externa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portal.influxdata.com/downloads/" TargetMode="External"/><Relationship Id="rId4" Type="http://schemas.openxmlformats.org/officeDocument/2006/relationships/hyperlink" Target="https://grafana.com/grafana/download" TargetMode="External"/><Relationship Id="rId5" Type="http://schemas.openxmlformats.org/officeDocument/2006/relationships/hyperlink" Target="https://grafana.com/grafana/dashboard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u"/>
              <a:t>Нагрузочное тестирование с нуля</a:t>
            </a:r>
            <a:endParaRPr/>
          </a:p>
        </p:txBody>
      </p:sp>
      <p:sp>
        <p:nvSpPr>
          <p:cNvPr id="55" name="Google Shape;55;p13"/>
          <p:cNvSpPr txBox="1"/>
          <p:nvPr>
            <p:ph idx="1" type="subTitle"/>
          </p:nvPr>
        </p:nvSpPr>
        <p:spPr>
          <a:xfrm>
            <a:off x="4630250" y="4560000"/>
            <a:ext cx="6320700" cy="58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Кирилл Юрков</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Профиль нагрузки</a:t>
            </a:r>
            <a:endParaRPr u="sng"/>
          </a:p>
        </p:txBody>
      </p:sp>
      <p:sp>
        <p:nvSpPr>
          <p:cNvPr id="113" name="Google Shape;113;p22"/>
          <p:cNvSpPr txBox="1"/>
          <p:nvPr>
            <p:ph idx="1" type="body"/>
          </p:nvPr>
        </p:nvSpPr>
        <p:spPr>
          <a:xfrm>
            <a:off x="311700" y="1152475"/>
            <a:ext cx="8520600" cy="4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solidFill>
                  <a:srgbClr val="FFFFFF"/>
                </a:solidFill>
              </a:rPr>
              <a:t>Пример профиля</a:t>
            </a:r>
            <a:endParaRPr>
              <a:solidFill>
                <a:srgbClr val="FFFFFF"/>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14" name="Google Shape;114;p22"/>
          <p:cNvGraphicFramePr/>
          <p:nvPr/>
        </p:nvGraphicFramePr>
        <p:xfrm>
          <a:off x="123775" y="1746050"/>
          <a:ext cx="3000000" cy="3000000"/>
        </p:xfrm>
        <a:graphic>
          <a:graphicData uri="http://schemas.openxmlformats.org/drawingml/2006/table">
            <a:tbl>
              <a:tblPr>
                <a:noFill/>
                <a:tableStyleId>{DCB7701D-8A09-4ED8-B929-61D132882CAE}</a:tableStyleId>
              </a:tblPr>
              <a:tblGrid>
                <a:gridCol w="1809750"/>
                <a:gridCol w="1657350"/>
                <a:gridCol w="2325675"/>
                <a:gridCol w="3117375"/>
              </a:tblGrid>
              <a:tr h="342900">
                <a:tc>
                  <a:txBody>
                    <a:bodyPr/>
                    <a:lstStyle/>
                    <a:p>
                      <a:pPr indent="0" lvl="0" marL="0" rtl="0" algn="l">
                        <a:spcBef>
                          <a:spcPts val="0"/>
                        </a:spcBef>
                        <a:spcAft>
                          <a:spcPts val="0"/>
                        </a:spcAft>
                        <a:buNone/>
                      </a:pPr>
                      <a:r>
                        <a:rPr b="1" lang="ru">
                          <a:solidFill>
                            <a:srgbClr val="FFFFFF"/>
                          </a:solidFill>
                        </a:rPr>
                        <a:t>Операция</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ru">
                          <a:solidFill>
                            <a:srgbClr val="FFFFFF"/>
                          </a:solidFill>
                        </a:rPr>
                        <a:t>Запрос</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ru">
                          <a:solidFill>
                            <a:srgbClr val="FFFFFF"/>
                          </a:solidFill>
                        </a:rPr>
                        <a:t>Интенсивность в сутки</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ru">
                          <a:solidFill>
                            <a:srgbClr val="FFFFFF"/>
                          </a:solidFill>
                        </a:rPr>
                        <a:t>Интенсивность в секунду</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90500">
                <a:tc>
                  <a:txBody>
                    <a:bodyPr/>
                    <a:lstStyle/>
                    <a:p>
                      <a:pPr indent="0" lvl="0" marL="0" rtl="0" algn="l">
                        <a:spcBef>
                          <a:spcPts val="0"/>
                        </a:spcBef>
                        <a:spcAft>
                          <a:spcPts val="0"/>
                        </a:spcAft>
                        <a:buNone/>
                      </a:pPr>
                      <a:r>
                        <a:rPr lang="ru">
                          <a:solidFill>
                            <a:srgbClr val="FFFFFF"/>
                          </a:solidFill>
                        </a:rPr>
                        <a:t>Переход на главную</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a:solidFill>
                            <a:srgbClr val="FFFFFF"/>
                          </a:solidFill>
                        </a:rPr>
                        <a:t>shop.ru/</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solidFill>
                            <a:srgbClr val="FFFFFF"/>
                          </a:solidFill>
                        </a:rPr>
                        <a:t>10 000</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solidFill>
                            <a:srgbClr val="FFFFFF"/>
                          </a:solidFill>
                        </a:rPr>
                        <a:t>2</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90500">
                <a:tc>
                  <a:txBody>
                    <a:bodyPr/>
                    <a:lstStyle/>
                    <a:p>
                      <a:pPr indent="0" lvl="0" marL="0" rtl="0" algn="l">
                        <a:spcBef>
                          <a:spcPts val="0"/>
                        </a:spcBef>
                        <a:spcAft>
                          <a:spcPts val="0"/>
                        </a:spcAft>
                        <a:buNone/>
                      </a:pPr>
                      <a:r>
                        <a:rPr lang="ru">
                          <a:solidFill>
                            <a:srgbClr val="FFFFFF"/>
                          </a:solidFill>
                        </a:rPr>
                        <a:t>Переход в каталог</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a:solidFill>
                            <a:srgbClr val="FFFFFF"/>
                          </a:solidFill>
                        </a:rPr>
                        <a:t>shop.ru/catalog</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solidFill>
                            <a:srgbClr val="FFFFFF"/>
                          </a:solidFill>
                        </a:rPr>
                        <a:t>8 000</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solidFill>
                            <a:srgbClr val="FFFFFF"/>
                          </a:solidFill>
                        </a:rPr>
                        <a:t>1,5</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90500">
                <a:tc>
                  <a:txBody>
                    <a:bodyPr/>
                    <a:lstStyle/>
                    <a:p>
                      <a:pPr indent="0" lvl="0" marL="0" rtl="0" algn="l">
                        <a:spcBef>
                          <a:spcPts val="0"/>
                        </a:spcBef>
                        <a:spcAft>
                          <a:spcPts val="0"/>
                        </a:spcAft>
                        <a:buNone/>
                      </a:pPr>
                      <a:r>
                        <a:rPr lang="ru">
                          <a:solidFill>
                            <a:srgbClr val="FFFFFF"/>
                          </a:solidFill>
                        </a:rPr>
                        <a:t>Переход в личный кабинет</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a:solidFill>
                            <a:srgbClr val="FFFFFF"/>
                          </a:solidFill>
                        </a:rPr>
                        <a:t>shop.ru/lk</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solidFill>
                            <a:srgbClr val="FFFFFF"/>
                          </a:solidFill>
                        </a:rPr>
                        <a:t>5 000</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solidFill>
                            <a:srgbClr val="FFFFFF"/>
                          </a:solidFill>
                        </a:rPr>
                        <a:t>1</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90500">
                <a:tc>
                  <a:txBody>
                    <a:bodyPr/>
                    <a:lstStyle/>
                    <a:p>
                      <a:pPr indent="0" lvl="0" marL="0" rtl="0" algn="l">
                        <a:spcBef>
                          <a:spcPts val="0"/>
                        </a:spcBef>
                        <a:spcAft>
                          <a:spcPts val="0"/>
                        </a:spcAft>
                        <a:buNone/>
                      </a:pPr>
                      <a:r>
                        <a:rPr lang="ru">
                          <a:solidFill>
                            <a:srgbClr val="FFFFFF"/>
                          </a:solidFill>
                        </a:rPr>
                        <a:t>Переход в карточку товара</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a:solidFill>
                            <a:srgbClr val="FFFFFF"/>
                          </a:solidFill>
                        </a:rPr>
                        <a:t>shop.ru/catalog/prod_id=1</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solidFill>
                            <a:srgbClr val="FFFFFF"/>
                          </a:solidFill>
                        </a:rPr>
                        <a:t>7 000</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solidFill>
                            <a:srgbClr val="FFFFFF"/>
                          </a:solidFill>
                        </a:rPr>
                        <a:t>1,2</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Общий план:</a:t>
            </a:r>
            <a:endParaRPr u="sng"/>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B7B7B7"/>
              </a:buClr>
              <a:buSzPts val="1800"/>
              <a:buAutoNum type="arabicPeriod"/>
            </a:pPr>
            <a:r>
              <a:rPr lang="ru">
                <a:solidFill>
                  <a:srgbClr val="B7B7B7"/>
                </a:solidFill>
              </a:rPr>
              <a:t>Определиться с целью нагрузочного тестирования</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Сбор данных для тестирования</a:t>
            </a:r>
            <a:endParaRPr u="sng">
              <a:solidFill>
                <a:srgbClr val="FFFFFF"/>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Составить базовый профиль нагрузки</a:t>
            </a:r>
            <a:endParaRPr>
              <a:solidFill>
                <a:srgbClr val="B7B7B7"/>
              </a:solidFill>
            </a:endParaRPr>
          </a:p>
          <a:p>
            <a:pPr indent="-342900" lvl="0" marL="457200" rtl="0" algn="l">
              <a:spcBef>
                <a:spcPts val="0"/>
              </a:spcBef>
              <a:spcAft>
                <a:spcPts val="0"/>
              </a:spcAft>
              <a:buClr>
                <a:srgbClr val="FFFFFF"/>
              </a:buClr>
              <a:buSzPts val="1800"/>
              <a:buAutoNum type="arabicPeriod"/>
            </a:pPr>
            <a:r>
              <a:rPr b="1" lang="ru" u="sng">
                <a:solidFill>
                  <a:srgbClr val="FFFFFF"/>
                </a:solidFill>
              </a:rPr>
              <a:t>Сформировать план подачи нагрузки</a:t>
            </a:r>
            <a:endParaRPr b="1" u="sng">
              <a:solidFill>
                <a:srgbClr val="FFFFFF"/>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Разработать скрипты</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Мониторинг серверов приложения</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Запустить тесты</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Сбор результатов</a:t>
            </a:r>
            <a:endParaRPr>
              <a:solidFill>
                <a:srgbClr val="B7B7B7"/>
              </a:solidFill>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План</a:t>
            </a:r>
            <a:endParaRPr u="sng"/>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solidFill>
                  <a:srgbClr val="FFFFFF"/>
                </a:solidFill>
              </a:rPr>
              <a:t>Каждый план отражает свою цель нагрузки. В плане необходимо отразить как именно будет подаваться нагрузка.</a:t>
            </a:r>
            <a:endParaRPr>
              <a:solidFill>
                <a:srgbClr val="FFFFFF"/>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aphicFrame>
        <p:nvGraphicFramePr>
          <p:cNvPr id="131" name="Google Shape;131;p25"/>
          <p:cNvGraphicFramePr/>
          <p:nvPr/>
        </p:nvGraphicFramePr>
        <p:xfrm>
          <a:off x="101175" y="47000"/>
          <a:ext cx="3000000" cy="3000000"/>
        </p:xfrm>
        <a:graphic>
          <a:graphicData uri="http://schemas.openxmlformats.org/drawingml/2006/table">
            <a:tbl>
              <a:tblPr>
                <a:noFill/>
                <a:tableStyleId>{DCB7701D-8A09-4ED8-B929-61D132882CAE}</a:tableStyleId>
              </a:tblPr>
              <a:tblGrid>
                <a:gridCol w="1113700"/>
                <a:gridCol w="2915925"/>
                <a:gridCol w="2009050"/>
                <a:gridCol w="2902975"/>
              </a:tblGrid>
              <a:tr h="491250">
                <a:tc>
                  <a:txBody>
                    <a:bodyPr/>
                    <a:lstStyle/>
                    <a:p>
                      <a:pPr indent="0" lvl="0" marL="0" rtl="0" algn="l">
                        <a:spcBef>
                          <a:spcPts val="0"/>
                        </a:spcBef>
                        <a:spcAft>
                          <a:spcPts val="0"/>
                        </a:spcAft>
                        <a:buNone/>
                      </a:pPr>
                      <a:r>
                        <a:rPr b="1" lang="ru" sz="1200">
                          <a:solidFill>
                            <a:srgbClr val="FFFFFF"/>
                          </a:solidFill>
                        </a:rPr>
                        <a:t>Тип теста</a:t>
                      </a:r>
                      <a:endParaRPr b="1"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ru" sz="1200">
                          <a:solidFill>
                            <a:srgbClr val="FFFFFF"/>
                          </a:solidFill>
                        </a:rPr>
                        <a:t>Условия завершения теста</a:t>
                      </a:r>
                      <a:endParaRPr b="1"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ru" sz="1200">
                          <a:solidFill>
                            <a:srgbClr val="FFFFFF"/>
                          </a:solidFill>
                        </a:rPr>
                        <a:t>Максимальная длительность</a:t>
                      </a:r>
                      <a:endParaRPr b="1"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ru" sz="1200">
                          <a:solidFill>
                            <a:srgbClr val="FFFFFF"/>
                          </a:solidFill>
                        </a:rPr>
                        <a:t>План</a:t>
                      </a:r>
                      <a:endParaRPr b="1"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952500">
                <a:tc>
                  <a:txBody>
                    <a:bodyPr/>
                    <a:lstStyle/>
                    <a:p>
                      <a:pPr indent="0" lvl="0" marL="0" rtl="0" algn="l">
                        <a:spcBef>
                          <a:spcPts val="0"/>
                        </a:spcBef>
                        <a:spcAft>
                          <a:spcPts val="0"/>
                        </a:spcAft>
                        <a:buNone/>
                      </a:pPr>
                      <a:r>
                        <a:rPr lang="ru" sz="1200">
                          <a:solidFill>
                            <a:srgbClr val="FFFFFF"/>
                          </a:solidFill>
                        </a:rPr>
                        <a:t>Тест поиска максимума</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sz="1200">
                          <a:solidFill>
                            <a:srgbClr val="FFFFFF"/>
                          </a:solidFill>
                        </a:rPr>
                        <a:t>1. Процент ошибок за минуту стал больше, чем 10%</a:t>
                      </a:r>
                      <a:endParaRPr sz="1200">
                        <a:solidFill>
                          <a:srgbClr val="FFFFFF"/>
                        </a:solidFill>
                      </a:endParaRPr>
                    </a:p>
                    <a:p>
                      <a:pPr indent="0" lvl="0" marL="0" rtl="0" algn="l">
                        <a:spcBef>
                          <a:spcPts val="0"/>
                        </a:spcBef>
                        <a:spcAft>
                          <a:spcPts val="0"/>
                        </a:spcAft>
                        <a:buNone/>
                      </a:pPr>
                      <a:r>
                        <a:rPr lang="ru" sz="1200">
                          <a:solidFill>
                            <a:srgbClr val="FFFFFF"/>
                          </a:solidFill>
                        </a:rPr>
                        <a:t>2. Времена отклика за последние 5 минут стали выше, чем 5 сек</a:t>
                      </a:r>
                      <a:endParaRPr sz="1200">
                        <a:solidFill>
                          <a:srgbClr val="FFFFFF"/>
                        </a:solidFill>
                      </a:endParaRPr>
                    </a:p>
                    <a:p>
                      <a:pPr indent="0" lvl="0" marL="0" rtl="0" algn="l">
                        <a:spcBef>
                          <a:spcPts val="0"/>
                        </a:spcBef>
                        <a:spcAft>
                          <a:spcPts val="0"/>
                        </a:spcAft>
                        <a:buNone/>
                      </a:pPr>
                      <a:r>
                        <a:rPr lang="ru" sz="1200">
                          <a:solidFill>
                            <a:srgbClr val="FFFFFF"/>
                          </a:solidFill>
                        </a:rPr>
                        <a:t>3. Очередь не уменьшается на протяжении 10 минут</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sz="1200">
                          <a:solidFill>
                            <a:srgbClr val="FFFFFF"/>
                          </a:solidFill>
                        </a:rPr>
                        <a:t>1) </a:t>
                      </a:r>
                      <a:r>
                        <a:rPr lang="ru" sz="1200">
                          <a:solidFill>
                            <a:srgbClr val="FFFFFF"/>
                          </a:solidFill>
                        </a:rPr>
                        <a:t>100%/10 = 10 шагов</a:t>
                      </a:r>
                      <a:endParaRPr sz="1200">
                        <a:solidFill>
                          <a:srgbClr val="FFFFFF"/>
                        </a:solidFill>
                      </a:endParaRPr>
                    </a:p>
                    <a:p>
                      <a:pPr indent="0" lvl="0" marL="0" rtl="0" algn="l">
                        <a:spcBef>
                          <a:spcPts val="0"/>
                        </a:spcBef>
                        <a:spcAft>
                          <a:spcPts val="0"/>
                        </a:spcAft>
                        <a:buNone/>
                      </a:pPr>
                      <a:r>
                        <a:rPr lang="ru" sz="1200">
                          <a:solidFill>
                            <a:srgbClr val="FFFFFF"/>
                          </a:solidFill>
                        </a:rPr>
                        <a:t>2) 1 шаг = 30 мин.</a:t>
                      </a:r>
                      <a:endParaRPr sz="1200">
                        <a:solidFill>
                          <a:srgbClr val="FFFFFF"/>
                        </a:solidFill>
                      </a:endParaRPr>
                    </a:p>
                    <a:p>
                      <a:pPr indent="0" lvl="0" marL="0" rtl="0" algn="l">
                        <a:spcBef>
                          <a:spcPts val="0"/>
                        </a:spcBef>
                        <a:spcAft>
                          <a:spcPts val="0"/>
                        </a:spcAft>
                        <a:buNone/>
                      </a:pPr>
                      <a:r>
                        <a:rPr lang="ru" sz="1200">
                          <a:solidFill>
                            <a:srgbClr val="FFFFFF"/>
                          </a:solidFill>
                        </a:rPr>
                        <a:t>3) </a:t>
                      </a:r>
                      <a:r>
                        <a:rPr lang="ru" sz="1200">
                          <a:solidFill>
                            <a:srgbClr val="FFFFFF"/>
                          </a:solidFill>
                        </a:rPr>
                        <a:t>10 шагов*30 мин = 5ч.</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sz="1200">
                          <a:solidFill>
                            <a:srgbClr val="FFFFFF"/>
                          </a:solidFill>
                        </a:rPr>
                        <a:t>Начинаем с 10% от профиля.</a:t>
                      </a:r>
                      <a:endParaRPr sz="1200">
                        <a:solidFill>
                          <a:srgbClr val="FFFFFF"/>
                        </a:solidFill>
                      </a:endParaRPr>
                    </a:p>
                    <a:p>
                      <a:pPr indent="0" lvl="0" marL="0" rtl="0" algn="l">
                        <a:spcBef>
                          <a:spcPts val="0"/>
                        </a:spcBef>
                        <a:spcAft>
                          <a:spcPts val="0"/>
                        </a:spcAft>
                        <a:buNone/>
                      </a:pPr>
                      <a:r>
                        <a:rPr lang="ru" sz="1200">
                          <a:solidFill>
                            <a:srgbClr val="FFFFFF"/>
                          </a:solidFill>
                        </a:rPr>
                        <a:t>Каждые 30 минут увеличиваем нагрузку на 10%, пока не дойдем до 100% или не сработает условие завершения теста</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442725">
                <a:tc>
                  <a:txBody>
                    <a:bodyPr/>
                    <a:lstStyle/>
                    <a:p>
                      <a:pPr indent="0" lvl="0" marL="0" rtl="0" algn="l">
                        <a:spcBef>
                          <a:spcPts val="0"/>
                        </a:spcBef>
                        <a:spcAft>
                          <a:spcPts val="0"/>
                        </a:spcAft>
                        <a:buNone/>
                      </a:pPr>
                      <a:r>
                        <a:rPr lang="ru" sz="1200">
                          <a:solidFill>
                            <a:srgbClr val="FFFFFF"/>
                          </a:solidFill>
                        </a:rPr>
                        <a:t>Подтверждение максимума</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sz="1200">
                          <a:solidFill>
                            <a:srgbClr val="FFFFFF"/>
                          </a:solidFill>
                        </a:rPr>
                        <a:t>1. Процент ошибок за минуту стал больше, чем 10%</a:t>
                      </a:r>
                      <a:endParaRPr sz="1200">
                        <a:solidFill>
                          <a:srgbClr val="FFFFFF"/>
                        </a:solidFill>
                      </a:endParaRPr>
                    </a:p>
                    <a:p>
                      <a:pPr indent="0" lvl="0" marL="0" rtl="0" algn="l">
                        <a:spcBef>
                          <a:spcPts val="0"/>
                        </a:spcBef>
                        <a:spcAft>
                          <a:spcPts val="0"/>
                        </a:spcAft>
                        <a:buNone/>
                      </a:pPr>
                      <a:r>
                        <a:rPr lang="ru" sz="1200">
                          <a:solidFill>
                            <a:srgbClr val="FFFFFF"/>
                          </a:solidFill>
                        </a:rPr>
                        <a:t>2. Времена отклика за последние 5 минут стали выше, чем 5 сек</a:t>
                      </a:r>
                      <a:endParaRPr sz="1200">
                        <a:solidFill>
                          <a:srgbClr val="FFFFFF"/>
                        </a:solidFill>
                      </a:endParaRPr>
                    </a:p>
                    <a:p>
                      <a:pPr indent="0" lvl="0" marL="0" rtl="0" algn="l">
                        <a:spcBef>
                          <a:spcPts val="0"/>
                        </a:spcBef>
                        <a:spcAft>
                          <a:spcPts val="0"/>
                        </a:spcAft>
                        <a:buNone/>
                      </a:pPr>
                      <a:r>
                        <a:rPr lang="ru" sz="1200">
                          <a:solidFill>
                            <a:srgbClr val="FFFFFF"/>
                          </a:solidFill>
                        </a:rPr>
                        <a:t>3. Очередь не уменьшается на протяжении 10 минут</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sz="1200">
                          <a:solidFill>
                            <a:srgbClr val="FFFFFF"/>
                          </a:solidFill>
                        </a:rPr>
                        <a:t>2 часа</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sz="1200">
                          <a:solidFill>
                            <a:srgbClr val="FFFFFF"/>
                          </a:solidFill>
                        </a:rPr>
                        <a:t>За 10 минут выходим на нагрузку, равную 90% от найденного максимума и держим на этом уровне. Если тест завершается раньше максимального времени - провести поиск максимума повторно, уменьшив профиль на 10 процентов.</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470325">
                <a:tc>
                  <a:txBody>
                    <a:bodyPr/>
                    <a:lstStyle/>
                    <a:p>
                      <a:pPr indent="0" lvl="0" marL="0" rtl="0" algn="l">
                        <a:spcBef>
                          <a:spcPts val="0"/>
                        </a:spcBef>
                        <a:spcAft>
                          <a:spcPts val="0"/>
                        </a:spcAft>
                        <a:buNone/>
                      </a:pPr>
                      <a:r>
                        <a:rPr lang="ru" sz="1200">
                          <a:solidFill>
                            <a:srgbClr val="FFFFFF"/>
                          </a:solidFill>
                        </a:rPr>
                        <a:t>Тест стабильности</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sz="1200">
                          <a:solidFill>
                            <a:srgbClr val="FFFFFF"/>
                          </a:solidFill>
                        </a:rPr>
                        <a:t>1. Процент ошибок за 10 минут стал больше, чем 10%</a:t>
                      </a:r>
                      <a:endParaRPr sz="1200">
                        <a:solidFill>
                          <a:srgbClr val="FFFFFF"/>
                        </a:solidFill>
                      </a:endParaRPr>
                    </a:p>
                    <a:p>
                      <a:pPr indent="0" lvl="0" marL="0" rtl="0" algn="l">
                        <a:spcBef>
                          <a:spcPts val="0"/>
                        </a:spcBef>
                        <a:spcAft>
                          <a:spcPts val="0"/>
                        </a:spcAft>
                        <a:buNone/>
                      </a:pPr>
                      <a:r>
                        <a:rPr lang="ru" sz="1200">
                          <a:solidFill>
                            <a:srgbClr val="FFFFFF"/>
                          </a:solidFill>
                        </a:rPr>
                        <a:t>2. Времена отклика за последние 10 минут стали выше, чем 5 сек</a:t>
                      </a:r>
                      <a:endParaRPr sz="1200">
                        <a:solidFill>
                          <a:srgbClr val="FFFFFF"/>
                        </a:solidFill>
                      </a:endParaRPr>
                    </a:p>
                    <a:p>
                      <a:pPr indent="0" lvl="0" marL="0" rtl="0" algn="l">
                        <a:spcBef>
                          <a:spcPts val="0"/>
                        </a:spcBef>
                        <a:spcAft>
                          <a:spcPts val="0"/>
                        </a:spcAft>
                        <a:buNone/>
                      </a:pPr>
                      <a:r>
                        <a:rPr lang="ru" sz="1200">
                          <a:solidFill>
                            <a:srgbClr val="FFFFFF"/>
                          </a:solidFill>
                        </a:rPr>
                        <a:t>3. Очередь не уменьшается на протяжении 40 минут</a:t>
                      </a:r>
                      <a:endParaRPr sz="1200">
                        <a:solidFill>
                          <a:srgbClr val="FFFFFF"/>
                        </a:solidFill>
                      </a:endParaRPr>
                    </a:p>
                    <a:p>
                      <a:pPr indent="0" lvl="0" marL="0" rtl="0" algn="l">
                        <a:spcBef>
                          <a:spcPts val="0"/>
                        </a:spcBef>
                        <a:spcAft>
                          <a:spcPts val="0"/>
                        </a:spcAft>
                        <a:buNone/>
                      </a:pPr>
                      <a:r>
                        <a:rPr lang="ru" sz="1200">
                          <a:solidFill>
                            <a:srgbClr val="FFFFFF"/>
                          </a:solidFill>
                        </a:rPr>
                        <a:t>4. Свободная память непрерывно уменьшается несколько часов </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sz="1200">
                          <a:solidFill>
                            <a:srgbClr val="FFFFFF"/>
                          </a:solidFill>
                        </a:rPr>
                        <a:t>24 часа</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sz="1200">
                          <a:solidFill>
                            <a:srgbClr val="FFFFFF"/>
                          </a:solidFill>
                        </a:rPr>
                        <a:t>За 10 минут выходим на нагрузку, равную 90% от найденного максимума и держим на этом уровне.</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Общий план:</a:t>
            </a:r>
            <a:endParaRPr u="sng"/>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B7B7B7"/>
              </a:buClr>
              <a:buSzPts val="1800"/>
              <a:buAutoNum type="arabicPeriod"/>
            </a:pPr>
            <a:r>
              <a:rPr lang="ru">
                <a:solidFill>
                  <a:srgbClr val="B7B7B7"/>
                </a:solidFill>
              </a:rPr>
              <a:t>Определиться с целью нагрузочного тестирования</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Сбор данных для тестирования</a:t>
            </a:r>
            <a:endParaRPr u="sng">
              <a:solidFill>
                <a:srgbClr val="FFFFFF"/>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Составить базовый профиль нагрузки</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Сформировать план подачи нагрузки</a:t>
            </a:r>
            <a:endParaRPr>
              <a:solidFill>
                <a:srgbClr val="B7B7B7"/>
              </a:solidFill>
            </a:endParaRPr>
          </a:p>
          <a:p>
            <a:pPr indent="-342900" lvl="0" marL="457200" rtl="0" algn="l">
              <a:spcBef>
                <a:spcPts val="0"/>
              </a:spcBef>
              <a:spcAft>
                <a:spcPts val="0"/>
              </a:spcAft>
              <a:buClr>
                <a:srgbClr val="FFFFFF"/>
              </a:buClr>
              <a:buSzPts val="1800"/>
              <a:buAutoNum type="arabicPeriod"/>
            </a:pPr>
            <a:r>
              <a:rPr b="1" lang="ru" u="sng">
                <a:solidFill>
                  <a:srgbClr val="FFFFFF"/>
                </a:solidFill>
              </a:rPr>
              <a:t>Разработать скрипты</a:t>
            </a:r>
            <a:endParaRPr b="1" u="sng">
              <a:solidFill>
                <a:srgbClr val="FFFFFF"/>
              </a:solidFill>
            </a:endParaRPr>
          </a:p>
          <a:p>
            <a:pPr indent="-342900" lvl="0" marL="457200" rtl="0" algn="l">
              <a:spcBef>
                <a:spcPts val="0"/>
              </a:spcBef>
              <a:spcAft>
                <a:spcPts val="0"/>
              </a:spcAft>
              <a:buClr>
                <a:srgbClr val="B7B7B7"/>
              </a:buClr>
              <a:buSzPts val="1800"/>
              <a:buAutoNum type="arabicPeriod"/>
            </a:pPr>
            <a:r>
              <a:rPr lang="ru">
                <a:solidFill>
                  <a:srgbClr val="B7B7B7"/>
                </a:solidFill>
              </a:rPr>
              <a:t>Мониторинг серверов приложения</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Запустить тесты</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Сбор результатов</a:t>
            </a:r>
            <a:endParaRPr>
              <a:solidFill>
                <a:srgbClr val="B7B7B7"/>
              </a:solidFill>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Разработка скриптов</a:t>
            </a:r>
            <a:endParaRPr u="sng"/>
          </a:p>
        </p:txBody>
      </p:sp>
      <p:pic>
        <p:nvPicPr>
          <p:cNvPr id="143" name="Google Shape;143;p27"/>
          <p:cNvPicPr preferRelativeResize="0"/>
          <p:nvPr/>
        </p:nvPicPr>
        <p:blipFill>
          <a:blip r:embed="rId3">
            <a:alphaModFix/>
          </a:blip>
          <a:stretch>
            <a:fillRect/>
          </a:stretch>
        </p:blipFill>
        <p:spPr>
          <a:xfrm>
            <a:off x="595100" y="1096350"/>
            <a:ext cx="7815775" cy="3984850"/>
          </a:xfrm>
          <a:prstGeom prst="rect">
            <a:avLst/>
          </a:prstGeom>
          <a:noFill/>
          <a:ln>
            <a:noFill/>
          </a:ln>
        </p:spPr>
      </p:pic>
      <p:sp>
        <p:nvSpPr>
          <p:cNvPr id="144" name="Google Shape;144;p27"/>
          <p:cNvSpPr txBox="1"/>
          <p:nvPr/>
        </p:nvSpPr>
        <p:spPr>
          <a:xfrm>
            <a:off x="4837825" y="2746175"/>
            <a:ext cx="5586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400">
                <a:solidFill>
                  <a:srgbClr val="FF0000"/>
                </a:solidFill>
              </a:rPr>
              <a:t>1</a:t>
            </a:r>
            <a:endParaRPr sz="3400">
              <a:solidFill>
                <a:srgbClr val="FF0000"/>
              </a:solidFill>
            </a:endParaRPr>
          </a:p>
        </p:txBody>
      </p:sp>
      <p:cxnSp>
        <p:nvCxnSpPr>
          <p:cNvPr id="145" name="Google Shape;145;p27"/>
          <p:cNvCxnSpPr>
            <a:stCxn id="144" idx="1"/>
          </p:cNvCxnSpPr>
          <p:nvPr/>
        </p:nvCxnSpPr>
        <p:spPr>
          <a:xfrm flipH="1">
            <a:off x="3014425" y="3088775"/>
            <a:ext cx="1823400" cy="20400"/>
          </a:xfrm>
          <a:prstGeom prst="straightConnector1">
            <a:avLst/>
          </a:prstGeom>
          <a:noFill/>
          <a:ln cap="flat" cmpd="sng" w="9525">
            <a:solidFill>
              <a:srgbClr val="FF0000"/>
            </a:solidFill>
            <a:prstDash val="solid"/>
            <a:round/>
            <a:headEnd len="med" w="med" type="none"/>
            <a:tailEnd len="med" w="med" type="triangle"/>
          </a:ln>
        </p:spPr>
      </p:cxnSp>
      <p:sp>
        <p:nvSpPr>
          <p:cNvPr id="146" name="Google Shape;146;p27"/>
          <p:cNvSpPr txBox="1"/>
          <p:nvPr/>
        </p:nvSpPr>
        <p:spPr>
          <a:xfrm>
            <a:off x="4837825" y="3668000"/>
            <a:ext cx="5586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400">
                <a:solidFill>
                  <a:srgbClr val="FF0000"/>
                </a:solidFill>
              </a:rPr>
              <a:t>2</a:t>
            </a:r>
            <a:endParaRPr sz="3400">
              <a:solidFill>
                <a:srgbClr val="FF0000"/>
              </a:solidFill>
            </a:endParaRPr>
          </a:p>
        </p:txBody>
      </p:sp>
      <p:cxnSp>
        <p:nvCxnSpPr>
          <p:cNvPr id="147" name="Google Shape;147;p27"/>
          <p:cNvCxnSpPr>
            <a:stCxn id="146" idx="1"/>
          </p:cNvCxnSpPr>
          <p:nvPr/>
        </p:nvCxnSpPr>
        <p:spPr>
          <a:xfrm rot="10800000">
            <a:off x="3056725" y="3530900"/>
            <a:ext cx="1781100" cy="479700"/>
          </a:xfrm>
          <a:prstGeom prst="straightConnector1">
            <a:avLst/>
          </a:prstGeom>
          <a:noFill/>
          <a:ln cap="flat" cmpd="sng" w="9525">
            <a:solidFill>
              <a:srgbClr val="FF0000"/>
            </a:solidFill>
            <a:prstDash val="solid"/>
            <a:round/>
            <a:headEnd len="med" w="med" type="none"/>
            <a:tailEnd len="med" w="med" type="triangle"/>
          </a:ln>
        </p:spPr>
      </p:cxnSp>
      <p:cxnSp>
        <p:nvCxnSpPr>
          <p:cNvPr id="148" name="Google Shape;148;p27"/>
          <p:cNvCxnSpPr>
            <a:stCxn id="146" idx="1"/>
          </p:cNvCxnSpPr>
          <p:nvPr/>
        </p:nvCxnSpPr>
        <p:spPr>
          <a:xfrm flipH="1">
            <a:off x="2919625" y="4010600"/>
            <a:ext cx="1918200" cy="521700"/>
          </a:xfrm>
          <a:prstGeom prst="straightConnector1">
            <a:avLst/>
          </a:prstGeom>
          <a:noFill/>
          <a:ln cap="flat" cmpd="sng" w="9525">
            <a:solidFill>
              <a:srgbClr val="FF0000"/>
            </a:solidFill>
            <a:prstDash val="solid"/>
            <a:round/>
            <a:headEnd len="med" w="med" type="none"/>
            <a:tailEnd len="med" w="med" type="triangle"/>
          </a:ln>
        </p:spPr>
      </p:cxnSp>
      <p:cxnSp>
        <p:nvCxnSpPr>
          <p:cNvPr id="149" name="Google Shape;149;p27"/>
          <p:cNvCxnSpPr>
            <a:stCxn id="146" idx="1"/>
          </p:cNvCxnSpPr>
          <p:nvPr/>
        </p:nvCxnSpPr>
        <p:spPr>
          <a:xfrm flipH="1">
            <a:off x="2866825" y="4010600"/>
            <a:ext cx="1971000" cy="216000"/>
          </a:xfrm>
          <a:prstGeom prst="straightConnector1">
            <a:avLst/>
          </a:prstGeom>
          <a:noFill/>
          <a:ln cap="flat" cmpd="sng" w="9525">
            <a:solidFill>
              <a:srgbClr val="FF0000"/>
            </a:solidFill>
            <a:prstDash val="solid"/>
            <a:round/>
            <a:headEnd len="med" w="med" type="none"/>
            <a:tailEnd len="med" w="med" type="triangle"/>
          </a:ln>
        </p:spPr>
      </p:cxnSp>
      <p:cxnSp>
        <p:nvCxnSpPr>
          <p:cNvPr id="150" name="Google Shape;150;p27"/>
          <p:cNvCxnSpPr>
            <a:stCxn id="146" idx="1"/>
          </p:cNvCxnSpPr>
          <p:nvPr/>
        </p:nvCxnSpPr>
        <p:spPr>
          <a:xfrm rot="10800000">
            <a:off x="2940625" y="3836600"/>
            <a:ext cx="1897200" cy="174000"/>
          </a:xfrm>
          <a:prstGeom prst="straightConnector1">
            <a:avLst/>
          </a:prstGeom>
          <a:noFill/>
          <a:ln cap="flat" cmpd="sng" w="9525">
            <a:solidFill>
              <a:srgbClr val="FF0000"/>
            </a:solidFill>
            <a:prstDash val="solid"/>
            <a:round/>
            <a:headEnd len="med" w="med" type="none"/>
            <a:tailEnd len="med" w="med" type="triangle"/>
          </a:ln>
        </p:spPr>
      </p:cxnSp>
      <p:sp>
        <p:nvSpPr>
          <p:cNvPr id="151" name="Google Shape;151;p27"/>
          <p:cNvSpPr txBox="1"/>
          <p:nvPr/>
        </p:nvSpPr>
        <p:spPr>
          <a:xfrm>
            <a:off x="4837825" y="4353200"/>
            <a:ext cx="5586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400">
                <a:solidFill>
                  <a:srgbClr val="FF0000"/>
                </a:solidFill>
              </a:rPr>
              <a:t>3</a:t>
            </a:r>
            <a:endParaRPr sz="3400">
              <a:solidFill>
                <a:srgbClr val="FF0000"/>
              </a:solidFill>
            </a:endParaRPr>
          </a:p>
        </p:txBody>
      </p:sp>
      <p:cxnSp>
        <p:nvCxnSpPr>
          <p:cNvPr id="152" name="Google Shape;152;p27"/>
          <p:cNvCxnSpPr>
            <a:stCxn id="151" idx="1"/>
          </p:cNvCxnSpPr>
          <p:nvPr/>
        </p:nvCxnSpPr>
        <p:spPr>
          <a:xfrm flipH="1">
            <a:off x="3783925" y="4695800"/>
            <a:ext cx="1053900" cy="163200"/>
          </a:xfrm>
          <a:prstGeom prst="straightConnector1">
            <a:avLst/>
          </a:prstGeom>
          <a:noFill/>
          <a:ln cap="flat" cmpd="sng" w="9525">
            <a:solidFill>
              <a:srgbClr val="FF0000"/>
            </a:solidFill>
            <a:prstDash val="solid"/>
            <a:round/>
            <a:headEnd len="med" w="med" type="none"/>
            <a:tailEnd len="med" w="med" type="triangle"/>
          </a:ln>
        </p:spPr>
      </p:cxnSp>
      <p:sp>
        <p:nvSpPr>
          <p:cNvPr id="153" name="Google Shape;153;p27"/>
          <p:cNvSpPr txBox="1"/>
          <p:nvPr/>
        </p:nvSpPr>
        <p:spPr>
          <a:xfrm>
            <a:off x="7334950" y="3428150"/>
            <a:ext cx="5586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400">
                <a:solidFill>
                  <a:srgbClr val="FF0000"/>
                </a:solidFill>
              </a:rPr>
              <a:t>4</a:t>
            </a:r>
            <a:endParaRPr sz="3400">
              <a:solidFill>
                <a:srgbClr val="FF0000"/>
              </a:solidFill>
            </a:endParaRPr>
          </a:p>
        </p:txBody>
      </p:sp>
      <p:cxnSp>
        <p:nvCxnSpPr>
          <p:cNvPr id="154" name="Google Shape;154;p27"/>
          <p:cNvCxnSpPr>
            <a:stCxn id="153" idx="0"/>
          </p:cNvCxnSpPr>
          <p:nvPr/>
        </p:nvCxnSpPr>
        <p:spPr>
          <a:xfrm flipH="1" rot="10800000">
            <a:off x="7614250" y="2561150"/>
            <a:ext cx="16800" cy="8670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Thread Group</a:t>
            </a:r>
            <a:endParaRPr u="sng"/>
          </a:p>
        </p:txBody>
      </p:sp>
      <p:pic>
        <p:nvPicPr>
          <p:cNvPr id="160" name="Google Shape;160;p28"/>
          <p:cNvPicPr preferRelativeResize="0"/>
          <p:nvPr/>
        </p:nvPicPr>
        <p:blipFill>
          <a:blip r:embed="rId3">
            <a:alphaModFix/>
          </a:blip>
          <a:stretch>
            <a:fillRect/>
          </a:stretch>
        </p:blipFill>
        <p:spPr>
          <a:xfrm>
            <a:off x="152400" y="1170125"/>
            <a:ext cx="8919950" cy="3889050"/>
          </a:xfrm>
          <a:prstGeom prst="rect">
            <a:avLst/>
          </a:prstGeom>
          <a:noFill/>
          <a:ln>
            <a:noFill/>
          </a:ln>
        </p:spPr>
      </p:pic>
      <p:sp>
        <p:nvSpPr>
          <p:cNvPr id="161" name="Google Shape;161;p28"/>
          <p:cNvSpPr txBox="1"/>
          <p:nvPr/>
        </p:nvSpPr>
        <p:spPr>
          <a:xfrm>
            <a:off x="2171225" y="3425575"/>
            <a:ext cx="5586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400">
                <a:solidFill>
                  <a:srgbClr val="FF0000"/>
                </a:solidFill>
              </a:rPr>
              <a:t>1</a:t>
            </a:r>
            <a:endParaRPr sz="3400">
              <a:solidFill>
                <a:srgbClr val="FF0000"/>
              </a:solidFill>
            </a:endParaRPr>
          </a:p>
        </p:txBody>
      </p:sp>
      <p:sp>
        <p:nvSpPr>
          <p:cNvPr id="162" name="Google Shape;162;p28"/>
          <p:cNvSpPr txBox="1"/>
          <p:nvPr/>
        </p:nvSpPr>
        <p:spPr>
          <a:xfrm>
            <a:off x="2171225" y="3946875"/>
            <a:ext cx="5586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400">
                <a:solidFill>
                  <a:srgbClr val="FF0000"/>
                </a:solidFill>
              </a:rPr>
              <a:t>2</a:t>
            </a:r>
            <a:endParaRPr sz="3400">
              <a:solidFill>
                <a:srgbClr val="FF0000"/>
              </a:solidFill>
            </a:endParaRPr>
          </a:p>
        </p:txBody>
      </p:sp>
      <p:sp>
        <p:nvSpPr>
          <p:cNvPr id="163" name="Google Shape;163;p28"/>
          <p:cNvSpPr txBox="1"/>
          <p:nvPr/>
        </p:nvSpPr>
        <p:spPr>
          <a:xfrm>
            <a:off x="2171225" y="4520875"/>
            <a:ext cx="5586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400">
                <a:solidFill>
                  <a:srgbClr val="FF0000"/>
                </a:solidFill>
              </a:rPr>
              <a:t>3</a:t>
            </a:r>
            <a:endParaRPr sz="3400">
              <a:solidFill>
                <a:srgbClr val="FF0000"/>
              </a:solidFill>
            </a:endParaRPr>
          </a:p>
        </p:txBody>
      </p:sp>
      <p:cxnSp>
        <p:nvCxnSpPr>
          <p:cNvPr id="164" name="Google Shape;164;p28"/>
          <p:cNvCxnSpPr>
            <a:stCxn id="161" idx="3"/>
          </p:cNvCxnSpPr>
          <p:nvPr/>
        </p:nvCxnSpPr>
        <p:spPr>
          <a:xfrm>
            <a:off x="2729825" y="3768175"/>
            <a:ext cx="1886700" cy="163200"/>
          </a:xfrm>
          <a:prstGeom prst="straightConnector1">
            <a:avLst/>
          </a:prstGeom>
          <a:noFill/>
          <a:ln cap="flat" cmpd="sng" w="9525">
            <a:solidFill>
              <a:srgbClr val="FF0000"/>
            </a:solidFill>
            <a:prstDash val="solid"/>
            <a:round/>
            <a:headEnd len="med" w="med" type="none"/>
            <a:tailEnd len="med" w="med" type="triangle"/>
          </a:ln>
        </p:spPr>
      </p:cxnSp>
      <p:cxnSp>
        <p:nvCxnSpPr>
          <p:cNvPr id="165" name="Google Shape;165;p28"/>
          <p:cNvCxnSpPr>
            <a:stCxn id="162" idx="3"/>
          </p:cNvCxnSpPr>
          <p:nvPr/>
        </p:nvCxnSpPr>
        <p:spPr>
          <a:xfrm>
            <a:off x="2729825" y="4289475"/>
            <a:ext cx="1907700" cy="42600"/>
          </a:xfrm>
          <a:prstGeom prst="straightConnector1">
            <a:avLst/>
          </a:prstGeom>
          <a:noFill/>
          <a:ln cap="flat" cmpd="sng" w="9525">
            <a:solidFill>
              <a:srgbClr val="FF0000"/>
            </a:solidFill>
            <a:prstDash val="solid"/>
            <a:round/>
            <a:headEnd len="med" w="med" type="none"/>
            <a:tailEnd len="med" w="med" type="triangle"/>
          </a:ln>
        </p:spPr>
      </p:cxnSp>
      <p:cxnSp>
        <p:nvCxnSpPr>
          <p:cNvPr id="166" name="Google Shape;166;p28"/>
          <p:cNvCxnSpPr>
            <a:stCxn id="163" idx="3"/>
          </p:cNvCxnSpPr>
          <p:nvPr/>
        </p:nvCxnSpPr>
        <p:spPr>
          <a:xfrm flipH="1" rot="10800000">
            <a:off x="2729825" y="4848475"/>
            <a:ext cx="1855200" cy="150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HTTP Request</a:t>
            </a:r>
            <a:endParaRPr u="sng"/>
          </a:p>
        </p:txBody>
      </p:sp>
      <p:pic>
        <p:nvPicPr>
          <p:cNvPr id="172" name="Google Shape;172;p29"/>
          <p:cNvPicPr preferRelativeResize="0"/>
          <p:nvPr/>
        </p:nvPicPr>
        <p:blipFill>
          <a:blip r:embed="rId3">
            <a:alphaModFix/>
          </a:blip>
          <a:stretch>
            <a:fillRect/>
          </a:stretch>
        </p:blipFill>
        <p:spPr>
          <a:xfrm>
            <a:off x="0" y="527001"/>
            <a:ext cx="9144001" cy="4590075"/>
          </a:xfrm>
          <a:prstGeom prst="rect">
            <a:avLst/>
          </a:prstGeom>
          <a:noFill/>
          <a:ln>
            <a:noFill/>
          </a:ln>
        </p:spPr>
      </p:pic>
      <p:sp>
        <p:nvSpPr>
          <p:cNvPr id="173" name="Google Shape;173;p29"/>
          <p:cNvSpPr txBox="1"/>
          <p:nvPr/>
        </p:nvSpPr>
        <p:spPr>
          <a:xfrm>
            <a:off x="7599325" y="948675"/>
            <a:ext cx="5586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400">
                <a:solidFill>
                  <a:srgbClr val="FF0000"/>
                </a:solidFill>
              </a:rPr>
              <a:t>1</a:t>
            </a:r>
            <a:endParaRPr sz="3400">
              <a:solidFill>
                <a:srgbClr val="FF0000"/>
              </a:solidFill>
            </a:endParaRPr>
          </a:p>
        </p:txBody>
      </p:sp>
      <p:sp>
        <p:nvSpPr>
          <p:cNvPr id="174" name="Google Shape;174;p29"/>
          <p:cNvSpPr txBox="1"/>
          <p:nvPr/>
        </p:nvSpPr>
        <p:spPr>
          <a:xfrm>
            <a:off x="679425" y="2479438"/>
            <a:ext cx="5586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400">
                <a:solidFill>
                  <a:srgbClr val="FF0000"/>
                </a:solidFill>
              </a:rPr>
              <a:t>2</a:t>
            </a:r>
            <a:endParaRPr sz="3400">
              <a:solidFill>
                <a:srgbClr val="FF0000"/>
              </a:solidFill>
            </a:endParaRPr>
          </a:p>
        </p:txBody>
      </p:sp>
      <p:sp>
        <p:nvSpPr>
          <p:cNvPr id="175" name="Google Shape;175;p29"/>
          <p:cNvSpPr txBox="1"/>
          <p:nvPr/>
        </p:nvSpPr>
        <p:spPr>
          <a:xfrm>
            <a:off x="7661725" y="3548813"/>
            <a:ext cx="5586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400">
                <a:solidFill>
                  <a:srgbClr val="FF0000"/>
                </a:solidFill>
              </a:rPr>
              <a:t>3</a:t>
            </a:r>
            <a:endParaRPr sz="3400">
              <a:solidFill>
                <a:srgbClr val="FF0000"/>
              </a:solidFill>
            </a:endParaRPr>
          </a:p>
        </p:txBody>
      </p:sp>
      <p:cxnSp>
        <p:nvCxnSpPr>
          <p:cNvPr id="176" name="Google Shape;176;p29"/>
          <p:cNvCxnSpPr>
            <a:stCxn id="173" idx="1"/>
          </p:cNvCxnSpPr>
          <p:nvPr/>
        </p:nvCxnSpPr>
        <p:spPr>
          <a:xfrm flipH="1">
            <a:off x="5269825" y="1291275"/>
            <a:ext cx="2329500" cy="911700"/>
          </a:xfrm>
          <a:prstGeom prst="straightConnector1">
            <a:avLst/>
          </a:prstGeom>
          <a:noFill/>
          <a:ln cap="flat" cmpd="sng" w="9525">
            <a:solidFill>
              <a:srgbClr val="FF0000"/>
            </a:solidFill>
            <a:prstDash val="solid"/>
            <a:round/>
            <a:headEnd len="med" w="med" type="none"/>
            <a:tailEnd len="med" w="med" type="triangle"/>
          </a:ln>
        </p:spPr>
      </p:cxnSp>
      <p:cxnSp>
        <p:nvCxnSpPr>
          <p:cNvPr id="177" name="Google Shape;177;p29"/>
          <p:cNvCxnSpPr>
            <a:stCxn id="174" idx="3"/>
          </p:cNvCxnSpPr>
          <p:nvPr/>
        </p:nvCxnSpPr>
        <p:spPr>
          <a:xfrm>
            <a:off x="1238025" y="2822038"/>
            <a:ext cx="1049100" cy="55500"/>
          </a:xfrm>
          <a:prstGeom prst="straightConnector1">
            <a:avLst/>
          </a:prstGeom>
          <a:noFill/>
          <a:ln cap="flat" cmpd="sng" w="9525">
            <a:solidFill>
              <a:srgbClr val="FF0000"/>
            </a:solidFill>
            <a:prstDash val="solid"/>
            <a:round/>
            <a:headEnd len="med" w="med" type="none"/>
            <a:tailEnd len="med" w="med" type="triangle"/>
          </a:ln>
        </p:spPr>
      </p:cxnSp>
      <p:cxnSp>
        <p:nvCxnSpPr>
          <p:cNvPr id="178" name="Google Shape;178;p29"/>
          <p:cNvCxnSpPr>
            <a:stCxn id="175" idx="1"/>
          </p:cNvCxnSpPr>
          <p:nvPr/>
        </p:nvCxnSpPr>
        <p:spPr>
          <a:xfrm rot="10800000">
            <a:off x="5638825" y="3056513"/>
            <a:ext cx="2022900" cy="834900"/>
          </a:xfrm>
          <a:prstGeom prst="straightConnector1">
            <a:avLst/>
          </a:prstGeom>
          <a:noFill/>
          <a:ln cap="flat" cmpd="sng" w="9525">
            <a:solidFill>
              <a:srgbClr val="FF0000"/>
            </a:solidFill>
            <a:prstDash val="solid"/>
            <a:round/>
            <a:headEnd len="med" w="med" type="none"/>
            <a:tailEnd len="med" w="med" type="triangle"/>
          </a:ln>
        </p:spPr>
      </p:cxnSp>
      <p:sp>
        <p:nvSpPr>
          <p:cNvPr id="179" name="Google Shape;179;p29"/>
          <p:cNvSpPr/>
          <p:nvPr/>
        </p:nvSpPr>
        <p:spPr>
          <a:xfrm>
            <a:off x="2329325" y="2772000"/>
            <a:ext cx="1212000" cy="231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9"/>
          <p:cNvSpPr/>
          <p:nvPr/>
        </p:nvSpPr>
        <p:spPr>
          <a:xfrm>
            <a:off x="4674025" y="2247550"/>
            <a:ext cx="2987700" cy="231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9"/>
          <p:cNvSpPr/>
          <p:nvPr/>
        </p:nvSpPr>
        <p:spPr>
          <a:xfrm>
            <a:off x="3993750" y="2733850"/>
            <a:ext cx="3563400" cy="270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0"/>
          <p:cNvPicPr preferRelativeResize="0"/>
          <p:nvPr/>
        </p:nvPicPr>
        <p:blipFill>
          <a:blip r:embed="rId3">
            <a:alphaModFix/>
          </a:blip>
          <a:stretch>
            <a:fillRect/>
          </a:stretch>
        </p:blipFill>
        <p:spPr>
          <a:xfrm>
            <a:off x="0" y="642350"/>
            <a:ext cx="9144000" cy="4501138"/>
          </a:xfrm>
          <a:prstGeom prst="rect">
            <a:avLst/>
          </a:prstGeom>
          <a:noFill/>
          <a:ln>
            <a:noFill/>
          </a:ln>
        </p:spPr>
      </p:pic>
      <p:sp>
        <p:nvSpPr>
          <p:cNvPr id="187" name="Google Shape;187;p3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Listener</a:t>
            </a:r>
            <a:endParaRPr u="sng"/>
          </a:p>
        </p:txBody>
      </p:sp>
      <p:sp>
        <p:nvSpPr>
          <p:cNvPr id="188" name="Google Shape;188;p30"/>
          <p:cNvSpPr txBox="1"/>
          <p:nvPr/>
        </p:nvSpPr>
        <p:spPr>
          <a:xfrm>
            <a:off x="590250" y="2687775"/>
            <a:ext cx="5586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400">
                <a:solidFill>
                  <a:srgbClr val="FF0000"/>
                </a:solidFill>
              </a:rPr>
              <a:t>1</a:t>
            </a:r>
            <a:endParaRPr sz="3400">
              <a:solidFill>
                <a:srgbClr val="FF0000"/>
              </a:solidFill>
            </a:endParaRPr>
          </a:p>
        </p:txBody>
      </p:sp>
      <p:sp>
        <p:nvSpPr>
          <p:cNvPr id="189" name="Google Shape;189;p30"/>
          <p:cNvSpPr txBox="1"/>
          <p:nvPr/>
        </p:nvSpPr>
        <p:spPr>
          <a:xfrm>
            <a:off x="7772800" y="3124750"/>
            <a:ext cx="5586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400">
                <a:solidFill>
                  <a:srgbClr val="FF0000"/>
                </a:solidFill>
              </a:rPr>
              <a:t>2</a:t>
            </a:r>
            <a:endParaRPr sz="3400">
              <a:solidFill>
                <a:srgbClr val="FF0000"/>
              </a:solidFill>
            </a:endParaRPr>
          </a:p>
        </p:txBody>
      </p:sp>
      <p:sp>
        <p:nvSpPr>
          <p:cNvPr id="190" name="Google Shape;190;p30"/>
          <p:cNvSpPr/>
          <p:nvPr/>
        </p:nvSpPr>
        <p:spPr>
          <a:xfrm>
            <a:off x="2097450" y="2487425"/>
            <a:ext cx="1791900" cy="2382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 name="Google Shape;191;p30"/>
          <p:cNvCxnSpPr>
            <a:stCxn id="189" idx="1"/>
          </p:cNvCxnSpPr>
          <p:nvPr/>
        </p:nvCxnSpPr>
        <p:spPr>
          <a:xfrm rot="10800000">
            <a:off x="5944600" y="2824750"/>
            <a:ext cx="1828200" cy="642600"/>
          </a:xfrm>
          <a:prstGeom prst="straightConnector1">
            <a:avLst/>
          </a:prstGeom>
          <a:noFill/>
          <a:ln cap="flat" cmpd="sng" w="9525">
            <a:solidFill>
              <a:srgbClr val="FF0000"/>
            </a:solidFill>
            <a:prstDash val="solid"/>
            <a:round/>
            <a:headEnd len="med" w="med" type="none"/>
            <a:tailEnd len="med" w="med" type="triangle"/>
          </a:ln>
        </p:spPr>
      </p:cxnSp>
      <p:cxnSp>
        <p:nvCxnSpPr>
          <p:cNvPr id="192" name="Google Shape;192;p30"/>
          <p:cNvCxnSpPr/>
          <p:nvPr/>
        </p:nvCxnSpPr>
        <p:spPr>
          <a:xfrm flipH="1" rot="10800000">
            <a:off x="1148850" y="3014475"/>
            <a:ext cx="938100" cy="15900"/>
          </a:xfrm>
          <a:prstGeom prst="straightConnector1">
            <a:avLst/>
          </a:prstGeom>
          <a:noFill/>
          <a:ln cap="flat" cmpd="sng" w="9525">
            <a:solidFill>
              <a:srgbClr val="FF0000"/>
            </a:solidFill>
            <a:prstDash val="solid"/>
            <a:round/>
            <a:headEnd len="med" w="med" type="none"/>
            <a:tailEnd len="med" w="med" type="triangle"/>
          </a:ln>
        </p:spPr>
      </p:cxnSp>
      <p:sp>
        <p:nvSpPr>
          <p:cNvPr id="193" name="Google Shape;193;p30"/>
          <p:cNvSpPr/>
          <p:nvPr/>
        </p:nvSpPr>
        <p:spPr>
          <a:xfrm>
            <a:off x="3931400" y="2487425"/>
            <a:ext cx="2498100" cy="274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Профиль нагрузки</a:t>
            </a:r>
            <a:endParaRPr u="sng"/>
          </a:p>
        </p:txBody>
      </p:sp>
      <p:graphicFrame>
        <p:nvGraphicFramePr>
          <p:cNvPr id="199" name="Google Shape;199;p31"/>
          <p:cNvGraphicFramePr/>
          <p:nvPr/>
        </p:nvGraphicFramePr>
        <p:xfrm>
          <a:off x="106350" y="1017750"/>
          <a:ext cx="3000000" cy="3000000"/>
        </p:xfrm>
        <a:graphic>
          <a:graphicData uri="http://schemas.openxmlformats.org/drawingml/2006/table">
            <a:tbl>
              <a:tblPr>
                <a:noFill/>
                <a:tableStyleId>{DCB7701D-8A09-4ED8-B929-61D132882CAE}</a:tableStyleId>
              </a:tblPr>
              <a:tblGrid>
                <a:gridCol w="2015625"/>
                <a:gridCol w="2483025"/>
                <a:gridCol w="2629075"/>
                <a:gridCol w="1854950"/>
              </a:tblGrid>
              <a:tr h="705600">
                <a:tc>
                  <a:txBody>
                    <a:bodyPr/>
                    <a:lstStyle/>
                    <a:p>
                      <a:pPr indent="0" lvl="0" marL="0" rtl="0" algn="l">
                        <a:spcBef>
                          <a:spcPts val="0"/>
                        </a:spcBef>
                        <a:spcAft>
                          <a:spcPts val="0"/>
                        </a:spcAft>
                        <a:buNone/>
                      </a:pPr>
                      <a:r>
                        <a:rPr b="1" lang="ru">
                          <a:solidFill>
                            <a:srgbClr val="FFFFFF"/>
                          </a:solidFill>
                        </a:rPr>
                        <a:t>Операция</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ru">
                          <a:solidFill>
                            <a:srgbClr val="FFFFFF"/>
                          </a:solidFill>
                        </a:rPr>
                        <a:t>Запрос</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ru">
                          <a:solidFill>
                            <a:srgbClr val="FFFFFF"/>
                          </a:solidFill>
                        </a:rPr>
                        <a:t>Интенсивность</a:t>
                      </a:r>
                      <a:endParaRPr b="1">
                        <a:solidFill>
                          <a:srgbClr val="FFFFFF"/>
                        </a:solidFill>
                      </a:endParaRPr>
                    </a:p>
                    <a:p>
                      <a:pPr indent="0" lvl="0" marL="0" rtl="0" algn="l">
                        <a:spcBef>
                          <a:spcPts val="0"/>
                        </a:spcBef>
                        <a:spcAft>
                          <a:spcPts val="0"/>
                        </a:spcAft>
                        <a:buNone/>
                      </a:pPr>
                      <a:r>
                        <a:rPr b="1" lang="ru">
                          <a:solidFill>
                            <a:srgbClr val="FFFFFF"/>
                          </a:solidFill>
                        </a:rPr>
                        <a:t>  в секунду</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ru">
                          <a:solidFill>
                            <a:srgbClr val="FFFFFF"/>
                          </a:solidFill>
                        </a:rPr>
                        <a:t>Время выполнения</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705600">
                <a:tc>
                  <a:txBody>
                    <a:bodyPr/>
                    <a:lstStyle/>
                    <a:p>
                      <a:pPr indent="0" lvl="0" marL="0" rtl="0" algn="l">
                        <a:spcBef>
                          <a:spcPts val="0"/>
                        </a:spcBef>
                        <a:spcAft>
                          <a:spcPts val="0"/>
                        </a:spcAft>
                        <a:buNone/>
                      </a:pPr>
                      <a:r>
                        <a:rPr lang="ru">
                          <a:solidFill>
                            <a:srgbClr val="FFFFFF"/>
                          </a:solidFill>
                        </a:rPr>
                        <a:t>Переход</a:t>
                      </a:r>
                      <a:endParaRPr>
                        <a:solidFill>
                          <a:srgbClr val="FFFFFF"/>
                        </a:solidFill>
                      </a:endParaRPr>
                    </a:p>
                    <a:p>
                      <a:pPr indent="0" lvl="0" marL="0" rtl="0" algn="l">
                        <a:spcBef>
                          <a:spcPts val="0"/>
                        </a:spcBef>
                        <a:spcAft>
                          <a:spcPts val="0"/>
                        </a:spcAft>
                        <a:buNone/>
                      </a:pPr>
                      <a:r>
                        <a:rPr lang="ru">
                          <a:solidFill>
                            <a:srgbClr val="FFFFFF"/>
                          </a:solidFill>
                        </a:rPr>
                        <a:t>  на главную</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a:solidFill>
                            <a:srgbClr val="FFFFFF"/>
                          </a:solidFill>
                        </a:rPr>
                        <a:t>shop.ru/</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solidFill>
                            <a:srgbClr val="FFFFFF"/>
                          </a:solidFill>
                        </a:rPr>
                        <a:t>2</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ru">
                          <a:solidFill>
                            <a:srgbClr val="FFFFFF"/>
                          </a:solidFill>
                        </a:rPr>
                        <a:t>2 сек.</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705600">
                <a:tc>
                  <a:txBody>
                    <a:bodyPr/>
                    <a:lstStyle/>
                    <a:p>
                      <a:pPr indent="0" lvl="0" marL="0" rtl="0" algn="l">
                        <a:spcBef>
                          <a:spcPts val="0"/>
                        </a:spcBef>
                        <a:spcAft>
                          <a:spcPts val="0"/>
                        </a:spcAft>
                        <a:buNone/>
                      </a:pPr>
                      <a:r>
                        <a:rPr lang="ru">
                          <a:solidFill>
                            <a:srgbClr val="FFFFFF"/>
                          </a:solidFill>
                        </a:rPr>
                        <a:t>Переход</a:t>
                      </a:r>
                      <a:endParaRPr>
                        <a:solidFill>
                          <a:srgbClr val="FFFFFF"/>
                        </a:solidFill>
                      </a:endParaRPr>
                    </a:p>
                    <a:p>
                      <a:pPr indent="0" lvl="0" marL="0" rtl="0" algn="l">
                        <a:spcBef>
                          <a:spcPts val="0"/>
                        </a:spcBef>
                        <a:spcAft>
                          <a:spcPts val="0"/>
                        </a:spcAft>
                        <a:buNone/>
                      </a:pPr>
                      <a:r>
                        <a:rPr lang="ru">
                          <a:solidFill>
                            <a:srgbClr val="FFFFFF"/>
                          </a:solidFill>
                        </a:rPr>
                        <a:t>  в каталог</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a:solidFill>
                            <a:srgbClr val="FFFFFF"/>
                          </a:solidFill>
                        </a:rPr>
                        <a:t>shop.ru/catalog</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solidFill>
                            <a:srgbClr val="FFFFFF"/>
                          </a:solidFill>
                        </a:rPr>
                        <a:t>1,5</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ru">
                          <a:solidFill>
                            <a:srgbClr val="FFFFFF"/>
                          </a:solidFill>
                        </a:rPr>
                        <a:t>2 сек.</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951275">
                <a:tc>
                  <a:txBody>
                    <a:bodyPr/>
                    <a:lstStyle/>
                    <a:p>
                      <a:pPr indent="0" lvl="0" marL="0" rtl="0" algn="l">
                        <a:spcBef>
                          <a:spcPts val="0"/>
                        </a:spcBef>
                        <a:spcAft>
                          <a:spcPts val="0"/>
                        </a:spcAft>
                        <a:buNone/>
                      </a:pPr>
                      <a:r>
                        <a:rPr lang="ru">
                          <a:solidFill>
                            <a:srgbClr val="FFFFFF"/>
                          </a:solidFill>
                        </a:rPr>
                        <a:t>Переход</a:t>
                      </a:r>
                      <a:endParaRPr>
                        <a:solidFill>
                          <a:srgbClr val="FFFFFF"/>
                        </a:solidFill>
                      </a:endParaRPr>
                    </a:p>
                    <a:p>
                      <a:pPr indent="0" lvl="0" marL="0" rtl="0" algn="l">
                        <a:spcBef>
                          <a:spcPts val="0"/>
                        </a:spcBef>
                        <a:spcAft>
                          <a:spcPts val="0"/>
                        </a:spcAft>
                        <a:buNone/>
                      </a:pPr>
                      <a:r>
                        <a:rPr lang="ru">
                          <a:solidFill>
                            <a:srgbClr val="FFFFFF"/>
                          </a:solidFill>
                        </a:rPr>
                        <a:t>  в личный кабинет</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a:solidFill>
                            <a:srgbClr val="FFFFFF"/>
                          </a:solidFill>
                        </a:rPr>
                        <a:t>shop.ru/lk</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solidFill>
                            <a:srgbClr val="FFFFFF"/>
                          </a:solidFill>
                        </a:rPr>
                        <a:t>1</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ru">
                          <a:solidFill>
                            <a:srgbClr val="FFFFFF"/>
                          </a:solidFill>
                        </a:rPr>
                        <a:t>2 сек.</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951275">
                <a:tc>
                  <a:txBody>
                    <a:bodyPr/>
                    <a:lstStyle/>
                    <a:p>
                      <a:pPr indent="0" lvl="0" marL="0" rtl="0" algn="l">
                        <a:spcBef>
                          <a:spcPts val="0"/>
                        </a:spcBef>
                        <a:spcAft>
                          <a:spcPts val="0"/>
                        </a:spcAft>
                        <a:buNone/>
                      </a:pPr>
                      <a:r>
                        <a:rPr lang="ru">
                          <a:solidFill>
                            <a:srgbClr val="FFFFFF"/>
                          </a:solidFill>
                        </a:rPr>
                        <a:t>Переход</a:t>
                      </a:r>
                      <a:endParaRPr>
                        <a:solidFill>
                          <a:srgbClr val="FFFFFF"/>
                        </a:solidFill>
                      </a:endParaRPr>
                    </a:p>
                    <a:p>
                      <a:pPr indent="0" lvl="0" marL="0" rtl="0" algn="l">
                        <a:spcBef>
                          <a:spcPts val="0"/>
                        </a:spcBef>
                        <a:spcAft>
                          <a:spcPts val="0"/>
                        </a:spcAft>
                        <a:buNone/>
                      </a:pPr>
                      <a:r>
                        <a:rPr lang="ru">
                          <a:solidFill>
                            <a:srgbClr val="FFFFFF"/>
                          </a:solidFill>
                        </a:rPr>
                        <a:t>  в карточку товара</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a:solidFill>
                            <a:srgbClr val="FFFFFF"/>
                          </a:solidFill>
                        </a:rPr>
                        <a:t>shop.ru/catalog/prod_id=1</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solidFill>
                            <a:srgbClr val="FFFFFF"/>
                          </a:solidFill>
                        </a:rPr>
                        <a:t>1,2</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ru">
                          <a:solidFill>
                            <a:srgbClr val="FFFFFF"/>
                          </a:solidFill>
                        </a:rPr>
                        <a:t>4 сек.</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Общий план:</a:t>
            </a:r>
            <a:endParaRPr u="sng"/>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AutoNum type="arabicPeriod"/>
            </a:pPr>
            <a:r>
              <a:rPr lang="ru">
                <a:solidFill>
                  <a:srgbClr val="FFFFFF"/>
                </a:solidFill>
              </a:rPr>
              <a:t>Определиться с целью нагрузочного тестирования</a:t>
            </a:r>
            <a:endParaRPr>
              <a:solidFill>
                <a:srgbClr val="FFFFFF"/>
              </a:solidFill>
            </a:endParaRPr>
          </a:p>
          <a:p>
            <a:pPr indent="-342900" lvl="0" marL="457200" rtl="0" algn="l">
              <a:spcBef>
                <a:spcPts val="0"/>
              </a:spcBef>
              <a:spcAft>
                <a:spcPts val="0"/>
              </a:spcAft>
              <a:buClr>
                <a:srgbClr val="FFFFFF"/>
              </a:buClr>
              <a:buSzPts val="1800"/>
              <a:buAutoNum type="arabicPeriod"/>
            </a:pPr>
            <a:r>
              <a:rPr lang="ru">
                <a:solidFill>
                  <a:srgbClr val="FFFFFF"/>
                </a:solidFill>
              </a:rPr>
              <a:t>Сбор данных для тестирования</a:t>
            </a:r>
            <a:endParaRPr>
              <a:solidFill>
                <a:srgbClr val="FFFFFF"/>
              </a:solidFill>
            </a:endParaRPr>
          </a:p>
          <a:p>
            <a:pPr indent="-342900" lvl="0" marL="457200" rtl="0" algn="l">
              <a:spcBef>
                <a:spcPts val="0"/>
              </a:spcBef>
              <a:spcAft>
                <a:spcPts val="0"/>
              </a:spcAft>
              <a:buClr>
                <a:srgbClr val="FFFFFF"/>
              </a:buClr>
              <a:buSzPts val="1800"/>
              <a:buAutoNum type="arabicPeriod"/>
            </a:pPr>
            <a:r>
              <a:rPr lang="ru">
                <a:solidFill>
                  <a:srgbClr val="FFFFFF"/>
                </a:solidFill>
              </a:rPr>
              <a:t>Составить базовый профиль нагрузки</a:t>
            </a:r>
            <a:endParaRPr>
              <a:solidFill>
                <a:srgbClr val="FFFFFF"/>
              </a:solidFill>
            </a:endParaRPr>
          </a:p>
          <a:p>
            <a:pPr indent="-342900" lvl="0" marL="457200" rtl="0" algn="l">
              <a:spcBef>
                <a:spcPts val="0"/>
              </a:spcBef>
              <a:spcAft>
                <a:spcPts val="0"/>
              </a:spcAft>
              <a:buClr>
                <a:srgbClr val="FFFFFF"/>
              </a:buClr>
              <a:buSzPts val="1800"/>
              <a:buAutoNum type="arabicPeriod"/>
            </a:pPr>
            <a:r>
              <a:rPr lang="ru">
                <a:solidFill>
                  <a:srgbClr val="FFFFFF"/>
                </a:solidFill>
              </a:rPr>
              <a:t>Сформировать план подачи нагрузки</a:t>
            </a:r>
            <a:endParaRPr>
              <a:solidFill>
                <a:srgbClr val="FFFFFF"/>
              </a:solidFill>
            </a:endParaRPr>
          </a:p>
          <a:p>
            <a:pPr indent="-342900" lvl="0" marL="457200" rtl="0" algn="l">
              <a:spcBef>
                <a:spcPts val="0"/>
              </a:spcBef>
              <a:spcAft>
                <a:spcPts val="0"/>
              </a:spcAft>
              <a:buClr>
                <a:srgbClr val="FFFFFF"/>
              </a:buClr>
              <a:buSzPts val="1800"/>
              <a:buAutoNum type="arabicPeriod"/>
            </a:pPr>
            <a:r>
              <a:rPr lang="ru">
                <a:solidFill>
                  <a:srgbClr val="FFFFFF"/>
                </a:solidFill>
              </a:rPr>
              <a:t>Разработать скрипты</a:t>
            </a:r>
            <a:endParaRPr>
              <a:solidFill>
                <a:srgbClr val="FFFFFF"/>
              </a:solidFill>
            </a:endParaRPr>
          </a:p>
          <a:p>
            <a:pPr indent="-342900" lvl="0" marL="457200" rtl="0" algn="l">
              <a:spcBef>
                <a:spcPts val="0"/>
              </a:spcBef>
              <a:spcAft>
                <a:spcPts val="0"/>
              </a:spcAft>
              <a:buClr>
                <a:srgbClr val="FFFFFF"/>
              </a:buClr>
              <a:buSzPts val="1800"/>
              <a:buAutoNum type="arabicPeriod"/>
            </a:pPr>
            <a:r>
              <a:rPr lang="ru">
                <a:solidFill>
                  <a:srgbClr val="FFFFFF"/>
                </a:solidFill>
              </a:rPr>
              <a:t>Мониторинг серверов приложения</a:t>
            </a:r>
            <a:endParaRPr>
              <a:solidFill>
                <a:srgbClr val="FFFFFF"/>
              </a:solidFill>
            </a:endParaRPr>
          </a:p>
          <a:p>
            <a:pPr indent="-342900" lvl="0" marL="457200" rtl="0" algn="l">
              <a:spcBef>
                <a:spcPts val="0"/>
              </a:spcBef>
              <a:spcAft>
                <a:spcPts val="0"/>
              </a:spcAft>
              <a:buClr>
                <a:srgbClr val="FFFFFF"/>
              </a:buClr>
              <a:buSzPts val="1800"/>
              <a:buAutoNum type="arabicPeriod"/>
            </a:pPr>
            <a:r>
              <a:rPr lang="ru">
                <a:solidFill>
                  <a:srgbClr val="FFFFFF"/>
                </a:solidFill>
              </a:rPr>
              <a:t>Запустить тесты</a:t>
            </a:r>
            <a:endParaRPr>
              <a:solidFill>
                <a:srgbClr val="FFFFFF"/>
              </a:solidFill>
            </a:endParaRPr>
          </a:p>
          <a:p>
            <a:pPr indent="-342900" lvl="0" marL="457200" rtl="0" algn="l">
              <a:spcBef>
                <a:spcPts val="0"/>
              </a:spcBef>
              <a:spcAft>
                <a:spcPts val="0"/>
              </a:spcAft>
              <a:buClr>
                <a:srgbClr val="FFFFFF"/>
              </a:buClr>
              <a:buSzPts val="1800"/>
              <a:buAutoNum type="arabicPeriod"/>
            </a:pPr>
            <a:r>
              <a:rPr lang="ru">
                <a:solidFill>
                  <a:srgbClr val="FFFFFF"/>
                </a:solidFill>
              </a:rPr>
              <a:t>Сбор результатов</a:t>
            </a:r>
            <a:endParaRPr>
              <a:solidFill>
                <a:srgbClr val="FFFFFF"/>
              </a:solidFill>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Thread Group </a:t>
            </a:r>
            <a:endParaRPr u="sng"/>
          </a:p>
        </p:txBody>
      </p:sp>
      <p:pic>
        <p:nvPicPr>
          <p:cNvPr id="205" name="Google Shape;205;p32"/>
          <p:cNvPicPr preferRelativeResize="0"/>
          <p:nvPr/>
        </p:nvPicPr>
        <p:blipFill>
          <a:blip r:embed="rId3">
            <a:alphaModFix/>
          </a:blip>
          <a:stretch>
            <a:fillRect/>
          </a:stretch>
        </p:blipFill>
        <p:spPr>
          <a:xfrm>
            <a:off x="152400" y="1170125"/>
            <a:ext cx="8839201" cy="2827417"/>
          </a:xfrm>
          <a:prstGeom prst="rect">
            <a:avLst/>
          </a:prstGeom>
          <a:noFill/>
          <a:ln>
            <a:noFill/>
          </a:ln>
        </p:spPr>
      </p:pic>
      <p:sp>
        <p:nvSpPr>
          <p:cNvPr id="206" name="Google Shape;206;p32"/>
          <p:cNvSpPr txBox="1"/>
          <p:nvPr/>
        </p:nvSpPr>
        <p:spPr>
          <a:xfrm>
            <a:off x="7445150" y="2771050"/>
            <a:ext cx="5586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400">
                <a:solidFill>
                  <a:srgbClr val="FF0000"/>
                </a:solidFill>
              </a:rPr>
              <a:t>1</a:t>
            </a:r>
            <a:endParaRPr sz="3400">
              <a:solidFill>
                <a:srgbClr val="FF0000"/>
              </a:solidFill>
            </a:endParaRPr>
          </a:p>
        </p:txBody>
      </p:sp>
      <p:sp>
        <p:nvSpPr>
          <p:cNvPr id="207" name="Google Shape;207;p32"/>
          <p:cNvSpPr txBox="1"/>
          <p:nvPr/>
        </p:nvSpPr>
        <p:spPr>
          <a:xfrm>
            <a:off x="7320050" y="3376725"/>
            <a:ext cx="5586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400">
                <a:solidFill>
                  <a:srgbClr val="FF0000"/>
                </a:solidFill>
              </a:rPr>
              <a:t>2</a:t>
            </a:r>
            <a:endParaRPr sz="3400">
              <a:solidFill>
                <a:srgbClr val="FF0000"/>
              </a:solidFill>
            </a:endParaRPr>
          </a:p>
        </p:txBody>
      </p:sp>
      <p:sp>
        <p:nvSpPr>
          <p:cNvPr id="208" name="Google Shape;208;p32"/>
          <p:cNvSpPr txBox="1"/>
          <p:nvPr/>
        </p:nvSpPr>
        <p:spPr>
          <a:xfrm>
            <a:off x="2180925" y="3501825"/>
            <a:ext cx="5586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400">
                <a:solidFill>
                  <a:srgbClr val="FF0000"/>
                </a:solidFill>
              </a:rPr>
              <a:t>3</a:t>
            </a:r>
            <a:endParaRPr sz="3400">
              <a:solidFill>
                <a:srgbClr val="FF0000"/>
              </a:solidFill>
            </a:endParaRPr>
          </a:p>
        </p:txBody>
      </p:sp>
      <p:sp>
        <p:nvSpPr>
          <p:cNvPr id="209" name="Google Shape;209;p32"/>
          <p:cNvSpPr/>
          <p:nvPr/>
        </p:nvSpPr>
        <p:spPr>
          <a:xfrm>
            <a:off x="3506100" y="2951025"/>
            <a:ext cx="2238600" cy="379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2"/>
          <p:cNvSpPr/>
          <p:nvPr/>
        </p:nvSpPr>
        <p:spPr>
          <a:xfrm>
            <a:off x="3506100" y="3312075"/>
            <a:ext cx="2238600" cy="379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2"/>
          <p:cNvSpPr/>
          <p:nvPr/>
        </p:nvSpPr>
        <p:spPr>
          <a:xfrm>
            <a:off x="3506100" y="3691275"/>
            <a:ext cx="1554000" cy="306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2" name="Google Shape;212;p32"/>
          <p:cNvCxnSpPr>
            <a:stCxn id="206" idx="1"/>
            <a:endCxn id="209" idx="3"/>
          </p:cNvCxnSpPr>
          <p:nvPr/>
        </p:nvCxnSpPr>
        <p:spPr>
          <a:xfrm flipH="1">
            <a:off x="5744750" y="3113650"/>
            <a:ext cx="1700400" cy="27000"/>
          </a:xfrm>
          <a:prstGeom prst="straightConnector1">
            <a:avLst/>
          </a:prstGeom>
          <a:noFill/>
          <a:ln cap="flat" cmpd="sng" w="9525">
            <a:solidFill>
              <a:srgbClr val="FF0000"/>
            </a:solidFill>
            <a:prstDash val="solid"/>
            <a:round/>
            <a:headEnd len="med" w="med" type="none"/>
            <a:tailEnd len="med" w="med" type="triangle"/>
          </a:ln>
        </p:spPr>
      </p:cxnSp>
      <p:cxnSp>
        <p:nvCxnSpPr>
          <p:cNvPr id="213" name="Google Shape;213;p32"/>
          <p:cNvCxnSpPr>
            <a:stCxn id="207" idx="1"/>
            <a:endCxn id="210" idx="3"/>
          </p:cNvCxnSpPr>
          <p:nvPr/>
        </p:nvCxnSpPr>
        <p:spPr>
          <a:xfrm rot="10800000">
            <a:off x="5744750" y="3501825"/>
            <a:ext cx="1575300" cy="217500"/>
          </a:xfrm>
          <a:prstGeom prst="straightConnector1">
            <a:avLst/>
          </a:prstGeom>
          <a:noFill/>
          <a:ln cap="flat" cmpd="sng" w="9525">
            <a:solidFill>
              <a:srgbClr val="FF0000"/>
            </a:solidFill>
            <a:prstDash val="solid"/>
            <a:round/>
            <a:headEnd len="med" w="med" type="none"/>
            <a:tailEnd len="med" w="med" type="triangle"/>
          </a:ln>
        </p:spPr>
      </p:cxnSp>
      <p:cxnSp>
        <p:nvCxnSpPr>
          <p:cNvPr id="214" name="Google Shape;214;p32"/>
          <p:cNvCxnSpPr>
            <a:stCxn id="208" idx="3"/>
            <a:endCxn id="211" idx="1"/>
          </p:cNvCxnSpPr>
          <p:nvPr/>
        </p:nvCxnSpPr>
        <p:spPr>
          <a:xfrm>
            <a:off x="2739525" y="3844425"/>
            <a:ext cx="766500" cy="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152400" y="-100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Throughput Shaping Timer</a:t>
            </a:r>
            <a:endParaRPr u="sng"/>
          </a:p>
        </p:txBody>
      </p:sp>
      <p:sp>
        <p:nvSpPr>
          <p:cNvPr id="220" name="Google Shape;220;p33"/>
          <p:cNvSpPr txBox="1"/>
          <p:nvPr/>
        </p:nvSpPr>
        <p:spPr>
          <a:xfrm>
            <a:off x="2368250" y="4692350"/>
            <a:ext cx="5328600" cy="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100" u="sng">
                <a:solidFill>
                  <a:schemeClr val="hlink"/>
                </a:solidFill>
                <a:hlinkClick r:id="rId3"/>
              </a:rPr>
              <a:t>https://jmeter-plugins.org/wiki/ThroughputShapingTimer/</a:t>
            </a:r>
            <a:endParaRPr/>
          </a:p>
        </p:txBody>
      </p:sp>
      <p:pic>
        <p:nvPicPr>
          <p:cNvPr id="221" name="Google Shape;221;p33"/>
          <p:cNvPicPr preferRelativeResize="0"/>
          <p:nvPr/>
        </p:nvPicPr>
        <p:blipFill>
          <a:blip r:embed="rId4">
            <a:alphaModFix/>
          </a:blip>
          <a:stretch>
            <a:fillRect/>
          </a:stretch>
        </p:blipFill>
        <p:spPr>
          <a:xfrm>
            <a:off x="0" y="554921"/>
            <a:ext cx="9143999" cy="416425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graphicFrame>
        <p:nvGraphicFramePr>
          <p:cNvPr id="226" name="Google Shape;226;p34"/>
          <p:cNvGraphicFramePr/>
          <p:nvPr/>
        </p:nvGraphicFramePr>
        <p:xfrm>
          <a:off x="54925" y="83250"/>
          <a:ext cx="3000000" cy="3000000"/>
        </p:xfrm>
        <a:graphic>
          <a:graphicData uri="http://schemas.openxmlformats.org/drawingml/2006/table">
            <a:tbl>
              <a:tblPr>
                <a:noFill/>
                <a:tableStyleId>{DCB7701D-8A09-4ED8-B929-61D132882CAE}</a:tableStyleId>
              </a:tblPr>
              <a:tblGrid>
                <a:gridCol w="1113700"/>
                <a:gridCol w="2915925"/>
                <a:gridCol w="2009050"/>
                <a:gridCol w="2902975"/>
              </a:tblGrid>
              <a:tr h="491250">
                <a:tc>
                  <a:txBody>
                    <a:bodyPr/>
                    <a:lstStyle/>
                    <a:p>
                      <a:pPr indent="0" lvl="0" marL="0" rtl="0" algn="l">
                        <a:spcBef>
                          <a:spcPts val="0"/>
                        </a:spcBef>
                        <a:spcAft>
                          <a:spcPts val="0"/>
                        </a:spcAft>
                        <a:buNone/>
                      </a:pPr>
                      <a:r>
                        <a:rPr b="1" lang="ru" sz="1200">
                          <a:solidFill>
                            <a:srgbClr val="FFFFFF"/>
                          </a:solidFill>
                        </a:rPr>
                        <a:t>Тип теста</a:t>
                      </a:r>
                      <a:endParaRPr b="1"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ru" sz="1200">
                          <a:solidFill>
                            <a:srgbClr val="FFFFFF"/>
                          </a:solidFill>
                        </a:rPr>
                        <a:t>Условия завершения теста</a:t>
                      </a:r>
                      <a:endParaRPr b="1"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ru" sz="1200">
                          <a:solidFill>
                            <a:srgbClr val="FFFFFF"/>
                          </a:solidFill>
                        </a:rPr>
                        <a:t>Максимальная длительность</a:t>
                      </a:r>
                      <a:endParaRPr b="1"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ru" sz="1200">
                          <a:solidFill>
                            <a:srgbClr val="FFFFFF"/>
                          </a:solidFill>
                        </a:rPr>
                        <a:t>План</a:t>
                      </a:r>
                      <a:endParaRPr b="1"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952500">
                <a:tc>
                  <a:txBody>
                    <a:bodyPr/>
                    <a:lstStyle/>
                    <a:p>
                      <a:pPr indent="0" lvl="0" marL="0" rtl="0" algn="l">
                        <a:spcBef>
                          <a:spcPts val="0"/>
                        </a:spcBef>
                        <a:spcAft>
                          <a:spcPts val="0"/>
                        </a:spcAft>
                        <a:buNone/>
                      </a:pPr>
                      <a:r>
                        <a:rPr lang="ru" sz="1200">
                          <a:solidFill>
                            <a:srgbClr val="FFFFFF"/>
                          </a:solidFill>
                        </a:rPr>
                        <a:t>Тест поиска максимума</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sz="1200">
                          <a:solidFill>
                            <a:srgbClr val="FFFFFF"/>
                          </a:solidFill>
                        </a:rPr>
                        <a:t>1. Процент ошибок за минуту стал больше чем 10%</a:t>
                      </a:r>
                      <a:endParaRPr sz="1200">
                        <a:solidFill>
                          <a:srgbClr val="FFFFFF"/>
                        </a:solidFill>
                      </a:endParaRPr>
                    </a:p>
                    <a:p>
                      <a:pPr indent="0" lvl="0" marL="0" rtl="0" algn="l">
                        <a:spcBef>
                          <a:spcPts val="0"/>
                        </a:spcBef>
                        <a:spcAft>
                          <a:spcPts val="0"/>
                        </a:spcAft>
                        <a:buNone/>
                      </a:pPr>
                      <a:r>
                        <a:rPr lang="ru" sz="1200">
                          <a:solidFill>
                            <a:srgbClr val="FFFFFF"/>
                          </a:solidFill>
                        </a:rPr>
                        <a:t>2. Времена отклика за последние 5 минут стали выше чем 5 сек</a:t>
                      </a:r>
                      <a:endParaRPr sz="1200">
                        <a:solidFill>
                          <a:srgbClr val="FFFFFF"/>
                        </a:solidFill>
                      </a:endParaRPr>
                    </a:p>
                    <a:p>
                      <a:pPr indent="0" lvl="0" marL="0" rtl="0" algn="l">
                        <a:spcBef>
                          <a:spcPts val="0"/>
                        </a:spcBef>
                        <a:spcAft>
                          <a:spcPts val="0"/>
                        </a:spcAft>
                        <a:buNone/>
                      </a:pPr>
                      <a:r>
                        <a:rPr lang="ru" sz="1200">
                          <a:solidFill>
                            <a:srgbClr val="FFFFFF"/>
                          </a:solidFill>
                        </a:rPr>
                        <a:t>3. Очередь не уменьшается на протяжении 10 минут</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sz="1200">
                          <a:solidFill>
                            <a:srgbClr val="FFFFFF"/>
                          </a:solidFill>
                        </a:rPr>
                        <a:t>1) 100%/10 = 10 шагов</a:t>
                      </a:r>
                      <a:endParaRPr sz="1200">
                        <a:solidFill>
                          <a:srgbClr val="FFFFFF"/>
                        </a:solidFill>
                      </a:endParaRPr>
                    </a:p>
                    <a:p>
                      <a:pPr indent="0" lvl="0" marL="0" rtl="0" algn="l">
                        <a:spcBef>
                          <a:spcPts val="0"/>
                        </a:spcBef>
                        <a:spcAft>
                          <a:spcPts val="0"/>
                        </a:spcAft>
                        <a:buNone/>
                      </a:pPr>
                      <a:r>
                        <a:rPr lang="ru" sz="1200">
                          <a:solidFill>
                            <a:srgbClr val="FFFFFF"/>
                          </a:solidFill>
                        </a:rPr>
                        <a:t>2) 1 шаг = 30 мин.</a:t>
                      </a:r>
                      <a:endParaRPr sz="1200">
                        <a:solidFill>
                          <a:srgbClr val="FFFFFF"/>
                        </a:solidFill>
                      </a:endParaRPr>
                    </a:p>
                    <a:p>
                      <a:pPr indent="0" lvl="0" marL="0" rtl="0" algn="l">
                        <a:spcBef>
                          <a:spcPts val="0"/>
                        </a:spcBef>
                        <a:spcAft>
                          <a:spcPts val="0"/>
                        </a:spcAft>
                        <a:buNone/>
                      </a:pPr>
                      <a:r>
                        <a:rPr lang="ru" sz="1200">
                          <a:solidFill>
                            <a:srgbClr val="FFFFFF"/>
                          </a:solidFill>
                        </a:rPr>
                        <a:t>3) 10 шагов*30 мин = 5ч.</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sz="1200">
                          <a:solidFill>
                            <a:srgbClr val="FFFFFF"/>
                          </a:solidFill>
                        </a:rPr>
                        <a:t>Начинаем с 10% от профиля</a:t>
                      </a:r>
                      <a:endParaRPr sz="1200">
                        <a:solidFill>
                          <a:srgbClr val="FFFFFF"/>
                        </a:solidFill>
                      </a:endParaRPr>
                    </a:p>
                    <a:p>
                      <a:pPr indent="0" lvl="0" marL="0" rtl="0" algn="l">
                        <a:spcBef>
                          <a:spcPts val="0"/>
                        </a:spcBef>
                        <a:spcAft>
                          <a:spcPts val="0"/>
                        </a:spcAft>
                        <a:buNone/>
                      </a:pPr>
                      <a:r>
                        <a:rPr lang="ru" sz="1200">
                          <a:solidFill>
                            <a:srgbClr val="FFFFFF"/>
                          </a:solidFill>
                        </a:rPr>
                        <a:t>Каждые 30 минут увеличиваем нагрузку на 10%, пока не дойдем до 100% или не сработает условие завершение теста</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442725">
                <a:tc>
                  <a:txBody>
                    <a:bodyPr/>
                    <a:lstStyle/>
                    <a:p>
                      <a:pPr indent="0" lvl="0" marL="0" rtl="0" algn="l">
                        <a:spcBef>
                          <a:spcPts val="0"/>
                        </a:spcBef>
                        <a:spcAft>
                          <a:spcPts val="0"/>
                        </a:spcAft>
                        <a:buNone/>
                      </a:pPr>
                      <a:r>
                        <a:rPr lang="ru" sz="1200">
                          <a:solidFill>
                            <a:srgbClr val="FFFFFF"/>
                          </a:solidFill>
                        </a:rPr>
                        <a:t>Подтверждение максимума</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sz="1200">
                          <a:solidFill>
                            <a:srgbClr val="FFFFFF"/>
                          </a:solidFill>
                        </a:rPr>
                        <a:t>1. Процент ошибок за минуту стал больше чем 10%</a:t>
                      </a:r>
                      <a:endParaRPr sz="1200">
                        <a:solidFill>
                          <a:srgbClr val="FFFFFF"/>
                        </a:solidFill>
                      </a:endParaRPr>
                    </a:p>
                    <a:p>
                      <a:pPr indent="0" lvl="0" marL="0" rtl="0" algn="l">
                        <a:spcBef>
                          <a:spcPts val="0"/>
                        </a:spcBef>
                        <a:spcAft>
                          <a:spcPts val="0"/>
                        </a:spcAft>
                        <a:buNone/>
                      </a:pPr>
                      <a:r>
                        <a:rPr lang="ru" sz="1200">
                          <a:solidFill>
                            <a:srgbClr val="FFFFFF"/>
                          </a:solidFill>
                        </a:rPr>
                        <a:t>2. Времена отклика за последние 5 минут стали выше чем 5 сек</a:t>
                      </a:r>
                      <a:endParaRPr sz="1200">
                        <a:solidFill>
                          <a:srgbClr val="FFFFFF"/>
                        </a:solidFill>
                      </a:endParaRPr>
                    </a:p>
                    <a:p>
                      <a:pPr indent="0" lvl="0" marL="0" rtl="0" algn="l">
                        <a:spcBef>
                          <a:spcPts val="0"/>
                        </a:spcBef>
                        <a:spcAft>
                          <a:spcPts val="0"/>
                        </a:spcAft>
                        <a:buNone/>
                      </a:pPr>
                      <a:r>
                        <a:rPr lang="ru" sz="1200">
                          <a:solidFill>
                            <a:srgbClr val="FFFFFF"/>
                          </a:solidFill>
                        </a:rPr>
                        <a:t>3. Очередь не уменьшается на протяжении 10 минут</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sz="1200">
                          <a:solidFill>
                            <a:srgbClr val="FFFFFF"/>
                          </a:solidFill>
                        </a:rPr>
                        <a:t>2 часа</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sz="1200">
                          <a:solidFill>
                            <a:srgbClr val="FFFFFF"/>
                          </a:solidFill>
                        </a:rPr>
                        <a:t>За 10 минут выходим на на нагрузку равную 90% от найденного максимума и держим на этом уровне. Если тест завершается раньше максимального времени - провести поиск максимума повторно уменьшив профиль на 10 процентов.</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470325">
                <a:tc>
                  <a:txBody>
                    <a:bodyPr/>
                    <a:lstStyle/>
                    <a:p>
                      <a:pPr indent="0" lvl="0" marL="0" rtl="0" algn="l">
                        <a:spcBef>
                          <a:spcPts val="0"/>
                        </a:spcBef>
                        <a:spcAft>
                          <a:spcPts val="0"/>
                        </a:spcAft>
                        <a:buNone/>
                      </a:pPr>
                      <a:r>
                        <a:rPr lang="ru" sz="1200">
                          <a:solidFill>
                            <a:srgbClr val="FFFFFF"/>
                          </a:solidFill>
                        </a:rPr>
                        <a:t>Тест стабильности</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sz="1200">
                          <a:solidFill>
                            <a:srgbClr val="FFFFFF"/>
                          </a:solidFill>
                        </a:rPr>
                        <a:t>1. Процент ошибок за 10 минут стал больше чем 10%</a:t>
                      </a:r>
                      <a:endParaRPr sz="1200">
                        <a:solidFill>
                          <a:srgbClr val="FFFFFF"/>
                        </a:solidFill>
                      </a:endParaRPr>
                    </a:p>
                    <a:p>
                      <a:pPr indent="0" lvl="0" marL="0" rtl="0" algn="l">
                        <a:spcBef>
                          <a:spcPts val="0"/>
                        </a:spcBef>
                        <a:spcAft>
                          <a:spcPts val="0"/>
                        </a:spcAft>
                        <a:buNone/>
                      </a:pPr>
                      <a:r>
                        <a:rPr lang="ru" sz="1200">
                          <a:solidFill>
                            <a:srgbClr val="FFFFFF"/>
                          </a:solidFill>
                        </a:rPr>
                        <a:t>2. Времена отклика за последние 10 минут стали выше чем 5 сек</a:t>
                      </a:r>
                      <a:endParaRPr sz="1200">
                        <a:solidFill>
                          <a:srgbClr val="FFFFFF"/>
                        </a:solidFill>
                      </a:endParaRPr>
                    </a:p>
                    <a:p>
                      <a:pPr indent="0" lvl="0" marL="0" rtl="0" algn="l">
                        <a:spcBef>
                          <a:spcPts val="0"/>
                        </a:spcBef>
                        <a:spcAft>
                          <a:spcPts val="0"/>
                        </a:spcAft>
                        <a:buNone/>
                      </a:pPr>
                      <a:r>
                        <a:rPr lang="ru" sz="1200">
                          <a:solidFill>
                            <a:srgbClr val="FFFFFF"/>
                          </a:solidFill>
                        </a:rPr>
                        <a:t>3. Очередь не уменьшается на протяжении 40 минут</a:t>
                      </a:r>
                      <a:endParaRPr sz="1200">
                        <a:solidFill>
                          <a:srgbClr val="FFFFFF"/>
                        </a:solidFill>
                      </a:endParaRPr>
                    </a:p>
                    <a:p>
                      <a:pPr indent="0" lvl="0" marL="0" rtl="0" algn="l">
                        <a:spcBef>
                          <a:spcPts val="0"/>
                        </a:spcBef>
                        <a:spcAft>
                          <a:spcPts val="0"/>
                        </a:spcAft>
                        <a:buNone/>
                      </a:pPr>
                      <a:r>
                        <a:rPr lang="ru" sz="1200">
                          <a:solidFill>
                            <a:srgbClr val="FFFFFF"/>
                          </a:solidFill>
                        </a:rPr>
                        <a:t>4. Свободная память непрерывно уменьшается несколько часов </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sz="1200">
                          <a:solidFill>
                            <a:srgbClr val="FFFFFF"/>
                          </a:solidFill>
                        </a:rPr>
                        <a:t>24 часа</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sz="1200">
                          <a:solidFill>
                            <a:srgbClr val="FFFFFF"/>
                          </a:solidFill>
                        </a:rPr>
                        <a:t>За 10 минут выходим на на нагрузку равную 90% от найденного максимума и держим на этом уровне</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Профиль нагрузки</a:t>
            </a:r>
            <a:endParaRPr u="sng"/>
          </a:p>
        </p:txBody>
      </p:sp>
      <p:graphicFrame>
        <p:nvGraphicFramePr>
          <p:cNvPr id="232" name="Google Shape;232;p35"/>
          <p:cNvGraphicFramePr/>
          <p:nvPr/>
        </p:nvGraphicFramePr>
        <p:xfrm>
          <a:off x="106350" y="1017750"/>
          <a:ext cx="3000000" cy="3000000"/>
        </p:xfrm>
        <a:graphic>
          <a:graphicData uri="http://schemas.openxmlformats.org/drawingml/2006/table">
            <a:tbl>
              <a:tblPr>
                <a:noFill/>
                <a:tableStyleId>{DCB7701D-8A09-4ED8-B929-61D132882CAE}</a:tableStyleId>
              </a:tblPr>
              <a:tblGrid>
                <a:gridCol w="2508750"/>
                <a:gridCol w="3090500"/>
                <a:gridCol w="3272275"/>
              </a:tblGrid>
              <a:tr h="705600">
                <a:tc>
                  <a:txBody>
                    <a:bodyPr/>
                    <a:lstStyle/>
                    <a:p>
                      <a:pPr indent="0" lvl="0" marL="0" rtl="0" algn="l">
                        <a:spcBef>
                          <a:spcPts val="0"/>
                        </a:spcBef>
                        <a:spcAft>
                          <a:spcPts val="0"/>
                        </a:spcAft>
                        <a:buNone/>
                      </a:pPr>
                      <a:r>
                        <a:rPr b="1" lang="ru">
                          <a:solidFill>
                            <a:srgbClr val="FFFFFF"/>
                          </a:solidFill>
                        </a:rPr>
                        <a:t>Операция</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ru">
                          <a:solidFill>
                            <a:srgbClr val="FFFFFF"/>
                          </a:solidFill>
                        </a:rPr>
                        <a:t>Запрос</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ru">
                          <a:solidFill>
                            <a:srgbClr val="FFFFFF"/>
                          </a:solidFill>
                        </a:rPr>
                        <a:t>Интенсивность</a:t>
                      </a:r>
                      <a:endParaRPr b="1">
                        <a:solidFill>
                          <a:srgbClr val="FFFFFF"/>
                        </a:solidFill>
                      </a:endParaRPr>
                    </a:p>
                    <a:p>
                      <a:pPr indent="0" lvl="0" marL="0" rtl="0" algn="l">
                        <a:spcBef>
                          <a:spcPts val="0"/>
                        </a:spcBef>
                        <a:spcAft>
                          <a:spcPts val="0"/>
                        </a:spcAft>
                        <a:buNone/>
                      </a:pPr>
                      <a:r>
                        <a:rPr b="1" lang="ru">
                          <a:solidFill>
                            <a:srgbClr val="FFFFFF"/>
                          </a:solidFill>
                        </a:rPr>
                        <a:t>  в секунду</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705600">
                <a:tc>
                  <a:txBody>
                    <a:bodyPr/>
                    <a:lstStyle/>
                    <a:p>
                      <a:pPr indent="0" lvl="0" marL="0" rtl="0" algn="l">
                        <a:spcBef>
                          <a:spcPts val="0"/>
                        </a:spcBef>
                        <a:spcAft>
                          <a:spcPts val="0"/>
                        </a:spcAft>
                        <a:buNone/>
                      </a:pPr>
                      <a:r>
                        <a:rPr lang="ru">
                          <a:solidFill>
                            <a:srgbClr val="FFFFFF"/>
                          </a:solidFill>
                        </a:rPr>
                        <a:t>Переход</a:t>
                      </a:r>
                      <a:endParaRPr>
                        <a:solidFill>
                          <a:srgbClr val="FFFFFF"/>
                        </a:solidFill>
                      </a:endParaRPr>
                    </a:p>
                    <a:p>
                      <a:pPr indent="0" lvl="0" marL="0" rtl="0" algn="l">
                        <a:spcBef>
                          <a:spcPts val="0"/>
                        </a:spcBef>
                        <a:spcAft>
                          <a:spcPts val="0"/>
                        </a:spcAft>
                        <a:buNone/>
                      </a:pPr>
                      <a:r>
                        <a:rPr lang="ru">
                          <a:solidFill>
                            <a:srgbClr val="FFFFFF"/>
                          </a:solidFill>
                        </a:rPr>
                        <a:t>  на главную</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a:solidFill>
                            <a:srgbClr val="FFFFFF"/>
                          </a:solidFill>
                        </a:rPr>
                        <a:t>shop.ru/</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solidFill>
                            <a:srgbClr val="FFFFFF"/>
                          </a:solidFill>
                        </a:rPr>
                        <a:t>2</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705600">
                <a:tc>
                  <a:txBody>
                    <a:bodyPr/>
                    <a:lstStyle/>
                    <a:p>
                      <a:pPr indent="0" lvl="0" marL="0" rtl="0" algn="l">
                        <a:spcBef>
                          <a:spcPts val="0"/>
                        </a:spcBef>
                        <a:spcAft>
                          <a:spcPts val="0"/>
                        </a:spcAft>
                        <a:buNone/>
                      </a:pPr>
                      <a:r>
                        <a:rPr lang="ru">
                          <a:solidFill>
                            <a:srgbClr val="FFFFFF"/>
                          </a:solidFill>
                        </a:rPr>
                        <a:t>Переход</a:t>
                      </a:r>
                      <a:endParaRPr>
                        <a:solidFill>
                          <a:srgbClr val="FFFFFF"/>
                        </a:solidFill>
                      </a:endParaRPr>
                    </a:p>
                    <a:p>
                      <a:pPr indent="0" lvl="0" marL="0" rtl="0" algn="l">
                        <a:spcBef>
                          <a:spcPts val="0"/>
                        </a:spcBef>
                        <a:spcAft>
                          <a:spcPts val="0"/>
                        </a:spcAft>
                        <a:buNone/>
                      </a:pPr>
                      <a:r>
                        <a:rPr lang="ru">
                          <a:solidFill>
                            <a:srgbClr val="FFFFFF"/>
                          </a:solidFill>
                        </a:rPr>
                        <a:t>  в каталог</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a:solidFill>
                            <a:srgbClr val="FFFFFF"/>
                          </a:solidFill>
                        </a:rPr>
                        <a:t>shop.ru/catalog</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solidFill>
                            <a:srgbClr val="FFFFFF"/>
                          </a:solidFill>
                        </a:rPr>
                        <a:t>1,5</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951275">
                <a:tc>
                  <a:txBody>
                    <a:bodyPr/>
                    <a:lstStyle/>
                    <a:p>
                      <a:pPr indent="0" lvl="0" marL="0" rtl="0" algn="l">
                        <a:spcBef>
                          <a:spcPts val="0"/>
                        </a:spcBef>
                        <a:spcAft>
                          <a:spcPts val="0"/>
                        </a:spcAft>
                        <a:buNone/>
                      </a:pPr>
                      <a:r>
                        <a:rPr lang="ru">
                          <a:solidFill>
                            <a:srgbClr val="FFFFFF"/>
                          </a:solidFill>
                        </a:rPr>
                        <a:t>Переход</a:t>
                      </a:r>
                      <a:endParaRPr>
                        <a:solidFill>
                          <a:srgbClr val="FFFFFF"/>
                        </a:solidFill>
                      </a:endParaRPr>
                    </a:p>
                    <a:p>
                      <a:pPr indent="0" lvl="0" marL="0" rtl="0" algn="l">
                        <a:spcBef>
                          <a:spcPts val="0"/>
                        </a:spcBef>
                        <a:spcAft>
                          <a:spcPts val="0"/>
                        </a:spcAft>
                        <a:buNone/>
                      </a:pPr>
                      <a:r>
                        <a:rPr lang="ru">
                          <a:solidFill>
                            <a:srgbClr val="FFFFFF"/>
                          </a:solidFill>
                        </a:rPr>
                        <a:t>  в личный кабинет</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a:solidFill>
                            <a:srgbClr val="FFFFFF"/>
                          </a:solidFill>
                        </a:rPr>
                        <a:t>shop.ru/lk</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solidFill>
                            <a:srgbClr val="FFFFFF"/>
                          </a:solidFill>
                        </a:rPr>
                        <a:t>1</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951275">
                <a:tc>
                  <a:txBody>
                    <a:bodyPr/>
                    <a:lstStyle/>
                    <a:p>
                      <a:pPr indent="0" lvl="0" marL="0" rtl="0" algn="l">
                        <a:spcBef>
                          <a:spcPts val="0"/>
                        </a:spcBef>
                        <a:spcAft>
                          <a:spcPts val="0"/>
                        </a:spcAft>
                        <a:buNone/>
                      </a:pPr>
                      <a:r>
                        <a:rPr lang="ru">
                          <a:solidFill>
                            <a:srgbClr val="FFFFFF"/>
                          </a:solidFill>
                        </a:rPr>
                        <a:t>Переход</a:t>
                      </a:r>
                      <a:endParaRPr>
                        <a:solidFill>
                          <a:srgbClr val="FFFFFF"/>
                        </a:solidFill>
                      </a:endParaRPr>
                    </a:p>
                    <a:p>
                      <a:pPr indent="0" lvl="0" marL="0" rtl="0" algn="l">
                        <a:spcBef>
                          <a:spcPts val="0"/>
                        </a:spcBef>
                        <a:spcAft>
                          <a:spcPts val="0"/>
                        </a:spcAft>
                        <a:buNone/>
                      </a:pPr>
                      <a:r>
                        <a:rPr lang="ru">
                          <a:solidFill>
                            <a:srgbClr val="FFFFFF"/>
                          </a:solidFill>
                        </a:rPr>
                        <a:t>  в карточку товара</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a:solidFill>
                            <a:srgbClr val="FFFFFF"/>
                          </a:solidFill>
                        </a:rPr>
                        <a:t>shop.ru/catalog/prod_id=1</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solidFill>
                            <a:srgbClr val="FFFFFF"/>
                          </a:solidFill>
                        </a:rPr>
                        <a:t>1,2</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6"/>
          <p:cNvPicPr preferRelativeResize="0"/>
          <p:nvPr/>
        </p:nvPicPr>
        <p:blipFill>
          <a:blip r:embed="rId3">
            <a:alphaModFix/>
          </a:blip>
          <a:stretch>
            <a:fillRect/>
          </a:stretch>
        </p:blipFill>
        <p:spPr>
          <a:xfrm>
            <a:off x="152400" y="744475"/>
            <a:ext cx="8839199" cy="3730612"/>
          </a:xfrm>
          <a:prstGeom prst="rect">
            <a:avLst/>
          </a:prstGeom>
          <a:noFill/>
          <a:ln>
            <a:noFill/>
          </a:ln>
        </p:spPr>
      </p:pic>
      <p:sp>
        <p:nvSpPr>
          <p:cNvPr id="238" name="Google Shape;238;p36"/>
          <p:cNvSpPr txBox="1"/>
          <p:nvPr>
            <p:ph type="title"/>
          </p:nvPr>
        </p:nvSpPr>
        <p:spPr>
          <a:xfrm>
            <a:off x="311700" y="56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Summary Report</a:t>
            </a:r>
            <a:endParaRPr u="sng"/>
          </a:p>
        </p:txBody>
      </p:sp>
      <p:sp>
        <p:nvSpPr>
          <p:cNvPr id="239" name="Google Shape;239;p36"/>
          <p:cNvSpPr/>
          <p:nvPr/>
        </p:nvSpPr>
        <p:spPr>
          <a:xfrm>
            <a:off x="8224050" y="1961200"/>
            <a:ext cx="758700" cy="1082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45" name="Google Shape;245;p37"/>
          <p:cNvPicPr preferRelativeResize="0"/>
          <p:nvPr/>
        </p:nvPicPr>
        <p:blipFill>
          <a:blip r:embed="rId3">
            <a:alphaModFix/>
          </a:blip>
          <a:stretch>
            <a:fillRect/>
          </a:stretch>
        </p:blipFill>
        <p:spPr>
          <a:xfrm>
            <a:off x="848462" y="1082375"/>
            <a:ext cx="7447074" cy="3830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1524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Throughput Shaping Timer</a:t>
            </a:r>
            <a:endParaRPr u="sng"/>
          </a:p>
        </p:txBody>
      </p:sp>
      <p:pic>
        <p:nvPicPr>
          <p:cNvPr id="251" name="Google Shape;251;p38"/>
          <p:cNvPicPr preferRelativeResize="0"/>
          <p:nvPr/>
        </p:nvPicPr>
        <p:blipFill>
          <a:blip r:embed="rId3">
            <a:alphaModFix/>
          </a:blip>
          <a:stretch>
            <a:fillRect/>
          </a:stretch>
        </p:blipFill>
        <p:spPr>
          <a:xfrm>
            <a:off x="151739" y="572700"/>
            <a:ext cx="8840524" cy="4570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9"/>
          <p:cNvPicPr preferRelativeResize="0"/>
          <p:nvPr/>
        </p:nvPicPr>
        <p:blipFill>
          <a:blip r:embed="rId3">
            <a:alphaModFix/>
          </a:blip>
          <a:stretch>
            <a:fillRect/>
          </a:stretch>
        </p:blipFill>
        <p:spPr>
          <a:xfrm>
            <a:off x="521813" y="1248875"/>
            <a:ext cx="8100374" cy="3211950"/>
          </a:xfrm>
          <a:prstGeom prst="rect">
            <a:avLst/>
          </a:prstGeom>
          <a:noFill/>
          <a:ln>
            <a:noFill/>
          </a:ln>
        </p:spPr>
      </p:pic>
      <p:sp>
        <p:nvSpPr>
          <p:cNvPr id="257" name="Google Shape;25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Throughput Controller</a:t>
            </a:r>
            <a:endParaRPr u="sng"/>
          </a:p>
        </p:txBody>
      </p:sp>
      <p:sp>
        <p:nvSpPr>
          <p:cNvPr id="258" name="Google Shape;258;p39"/>
          <p:cNvSpPr txBox="1"/>
          <p:nvPr/>
        </p:nvSpPr>
        <p:spPr>
          <a:xfrm>
            <a:off x="5788775" y="1886550"/>
            <a:ext cx="5586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400">
                <a:solidFill>
                  <a:srgbClr val="FF0000"/>
                </a:solidFill>
              </a:rPr>
              <a:t>1</a:t>
            </a:r>
            <a:endParaRPr sz="3400">
              <a:solidFill>
                <a:srgbClr val="FF0000"/>
              </a:solidFill>
            </a:endParaRPr>
          </a:p>
        </p:txBody>
      </p:sp>
      <p:sp>
        <p:nvSpPr>
          <p:cNvPr id="259" name="Google Shape;259;p39"/>
          <p:cNvSpPr txBox="1"/>
          <p:nvPr/>
        </p:nvSpPr>
        <p:spPr>
          <a:xfrm>
            <a:off x="4229775" y="3422950"/>
            <a:ext cx="5586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400">
                <a:solidFill>
                  <a:srgbClr val="FF0000"/>
                </a:solidFill>
              </a:rPr>
              <a:t>2</a:t>
            </a:r>
            <a:endParaRPr sz="3400">
              <a:solidFill>
                <a:srgbClr val="FF0000"/>
              </a:solidFill>
            </a:endParaRPr>
          </a:p>
        </p:txBody>
      </p:sp>
      <p:sp>
        <p:nvSpPr>
          <p:cNvPr id="260" name="Google Shape;260;p39"/>
          <p:cNvSpPr/>
          <p:nvPr/>
        </p:nvSpPr>
        <p:spPr>
          <a:xfrm>
            <a:off x="814175" y="2618000"/>
            <a:ext cx="2988000" cy="685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1" name="Google Shape;261;p39"/>
          <p:cNvCxnSpPr>
            <a:stCxn id="258" idx="1"/>
            <a:endCxn id="260" idx="3"/>
          </p:cNvCxnSpPr>
          <p:nvPr/>
        </p:nvCxnSpPr>
        <p:spPr>
          <a:xfrm flipH="1">
            <a:off x="3802175" y="2229150"/>
            <a:ext cx="1986600" cy="731400"/>
          </a:xfrm>
          <a:prstGeom prst="straightConnector1">
            <a:avLst/>
          </a:prstGeom>
          <a:noFill/>
          <a:ln cap="flat" cmpd="sng" w="9525">
            <a:solidFill>
              <a:srgbClr val="FF0000"/>
            </a:solidFill>
            <a:prstDash val="solid"/>
            <a:round/>
            <a:headEnd len="med" w="med" type="none"/>
            <a:tailEnd len="med" w="med" type="triangle"/>
          </a:ln>
        </p:spPr>
      </p:cxnSp>
      <p:sp>
        <p:nvSpPr>
          <p:cNvPr id="262" name="Google Shape;262;p39"/>
          <p:cNvSpPr/>
          <p:nvPr/>
        </p:nvSpPr>
        <p:spPr>
          <a:xfrm>
            <a:off x="5360675" y="3191350"/>
            <a:ext cx="2988000" cy="685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 name="Google Shape;263;p39"/>
          <p:cNvCxnSpPr>
            <a:stCxn id="259" idx="3"/>
            <a:endCxn id="262" idx="1"/>
          </p:cNvCxnSpPr>
          <p:nvPr/>
        </p:nvCxnSpPr>
        <p:spPr>
          <a:xfrm flipH="1" rot="10800000">
            <a:off x="4788375" y="3533950"/>
            <a:ext cx="572400" cy="2316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Summary Report</a:t>
            </a:r>
            <a:endParaRPr u="sng"/>
          </a:p>
        </p:txBody>
      </p:sp>
      <p:pic>
        <p:nvPicPr>
          <p:cNvPr id="269" name="Google Shape;269;p40"/>
          <p:cNvPicPr preferRelativeResize="0"/>
          <p:nvPr/>
        </p:nvPicPr>
        <p:blipFill rotWithShape="1">
          <a:blip r:embed="rId3">
            <a:alphaModFix/>
          </a:blip>
          <a:srcRect b="0" l="3465" r="0" t="7458"/>
          <a:stretch/>
        </p:blipFill>
        <p:spPr>
          <a:xfrm>
            <a:off x="0" y="1541725"/>
            <a:ext cx="9144001" cy="2453034"/>
          </a:xfrm>
          <a:prstGeom prst="rect">
            <a:avLst/>
          </a:prstGeom>
          <a:noFill/>
          <a:ln>
            <a:noFill/>
          </a:ln>
        </p:spPr>
      </p:pic>
      <p:sp>
        <p:nvSpPr>
          <p:cNvPr id="270" name="Google Shape;270;p40"/>
          <p:cNvSpPr/>
          <p:nvPr/>
        </p:nvSpPr>
        <p:spPr>
          <a:xfrm>
            <a:off x="8342750" y="2870075"/>
            <a:ext cx="801300" cy="1124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Общий план:</a:t>
            </a:r>
            <a:endParaRPr u="sng"/>
          </a:p>
        </p:txBody>
      </p:sp>
      <p:sp>
        <p:nvSpPr>
          <p:cNvPr id="276" name="Google Shape;276;p41"/>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B7B7B7"/>
              </a:buClr>
              <a:buSzPts val="1800"/>
              <a:buAutoNum type="arabicPeriod"/>
            </a:pPr>
            <a:r>
              <a:rPr lang="ru">
                <a:solidFill>
                  <a:srgbClr val="B7B7B7"/>
                </a:solidFill>
              </a:rPr>
              <a:t>Определиться с целью нагрузочного тестирования</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Сбор данных для тестирования</a:t>
            </a:r>
            <a:endParaRPr u="sng">
              <a:solidFill>
                <a:srgbClr val="FFFFFF"/>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Составить базовый профиль нагрузки</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Сформировать план подачи нагрузки</a:t>
            </a:r>
            <a:endParaRPr>
              <a:solidFill>
                <a:srgbClr val="B7B7B7"/>
              </a:solidFill>
            </a:endParaRPr>
          </a:p>
          <a:p>
            <a:pPr indent="-342900" lvl="0" marL="457200" rtl="0" algn="l">
              <a:spcBef>
                <a:spcPts val="0"/>
              </a:spcBef>
              <a:spcAft>
                <a:spcPts val="0"/>
              </a:spcAft>
              <a:buClr>
                <a:srgbClr val="999999"/>
              </a:buClr>
              <a:buSzPts val="1800"/>
              <a:buAutoNum type="arabicPeriod"/>
            </a:pPr>
            <a:r>
              <a:rPr lang="ru">
                <a:solidFill>
                  <a:srgbClr val="B7B7B7"/>
                </a:solidFill>
              </a:rPr>
              <a:t>Разработать скрипты</a:t>
            </a:r>
            <a:endParaRPr u="sng">
              <a:solidFill>
                <a:srgbClr val="999999"/>
              </a:solidFill>
            </a:endParaRPr>
          </a:p>
          <a:p>
            <a:pPr indent="-342900" lvl="0" marL="457200" rtl="0" algn="l">
              <a:spcBef>
                <a:spcPts val="0"/>
              </a:spcBef>
              <a:spcAft>
                <a:spcPts val="0"/>
              </a:spcAft>
              <a:buClr>
                <a:srgbClr val="FFFFFF"/>
              </a:buClr>
              <a:buSzPts val="1800"/>
              <a:buAutoNum type="arabicPeriod"/>
            </a:pPr>
            <a:r>
              <a:rPr b="1" lang="ru" u="sng">
                <a:solidFill>
                  <a:srgbClr val="FFFFFF"/>
                </a:solidFill>
              </a:rPr>
              <a:t>Мониторинг серверов приложения</a:t>
            </a:r>
            <a:endParaRPr b="1" u="sng">
              <a:solidFill>
                <a:srgbClr val="FFFFFF"/>
              </a:solidFill>
            </a:endParaRPr>
          </a:p>
          <a:p>
            <a:pPr indent="-342900" lvl="0" marL="457200" rtl="0" algn="l">
              <a:spcBef>
                <a:spcPts val="0"/>
              </a:spcBef>
              <a:spcAft>
                <a:spcPts val="0"/>
              </a:spcAft>
              <a:buClr>
                <a:srgbClr val="B7B7B7"/>
              </a:buClr>
              <a:buSzPts val="1800"/>
              <a:buAutoNum type="arabicPeriod"/>
            </a:pPr>
            <a:r>
              <a:rPr lang="ru">
                <a:solidFill>
                  <a:srgbClr val="B7B7B7"/>
                </a:solidFill>
              </a:rPr>
              <a:t>Запустить тесты</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Сбор результатов</a:t>
            </a:r>
            <a:endParaRPr>
              <a:solidFill>
                <a:srgbClr val="B7B7B7"/>
              </a:solidFil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Общий план:</a:t>
            </a:r>
            <a:endParaRPr u="sng"/>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AutoNum type="arabicPeriod"/>
            </a:pPr>
            <a:r>
              <a:rPr b="1" lang="ru" u="sng">
                <a:solidFill>
                  <a:srgbClr val="FFFFFF"/>
                </a:solidFill>
              </a:rPr>
              <a:t>Определиться с целью нагрузочного тестирования</a:t>
            </a:r>
            <a:endParaRPr b="1" u="sng">
              <a:solidFill>
                <a:srgbClr val="FFFFFF"/>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Сбор данных для тестирования</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Составить базовый профиль нагрузки</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Сформировать план подачи нагрузки</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Разработать скрипты</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Мониторинг серверов приложения</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Запустить тесты</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Сбор результатов</a:t>
            </a:r>
            <a:endParaRPr>
              <a:solidFill>
                <a:srgbClr val="B7B7B7"/>
              </a:solidFill>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Мониторинг сервера</a:t>
            </a:r>
            <a:endParaRPr u="sng"/>
          </a:p>
        </p:txBody>
      </p:sp>
      <p:sp>
        <p:nvSpPr>
          <p:cNvPr id="282" name="Google Shape;28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a:solidFill>
                  <a:srgbClr val="FFFFFF"/>
                </a:solidFill>
              </a:rPr>
              <a:t>Связка:</a:t>
            </a:r>
            <a:endParaRPr b="1">
              <a:solidFill>
                <a:srgbClr val="FFFFFF"/>
              </a:solidFill>
            </a:endParaRPr>
          </a:p>
          <a:p>
            <a:pPr indent="-342900" lvl="0" marL="457200" rtl="0" algn="l">
              <a:spcBef>
                <a:spcPts val="1600"/>
              </a:spcBef>
              <a:spcAft>
                <a:spcPts val="0"/>
              </a:spcAft>
              <a:buClr>
                <a:srgbClr val="FFFFFF"/>
              </a:buClr>
              <a:buSzPts val="1800"/>
              <a:buChar char="●"/>
            </a:pPr>
            <a:r>
              <a:rPr lang="ru">
                <a:solidFill>
                  <a:srgbClr val="FFFFFF"/>
                </a:solidFill>
              </a:rPr>
              <a:t>telegraf - собирает и отправляет метрики в базу</a:t>
            </a:r>
            <a:endParaRPr>
              <a:solidFill>
                <a:srgbClr val="FFFFFF"/>
              </a:solidFill>
            </a:endParaRPr>
          </a:p>
          <a:p>
            <a:pPr indent="-342900" lvl="0" marL="457200" rtl="0" algn="l">
              <a:spcBef>
                <a:spcPts val="0"/>
              </a:spcBef>
              <a:spcAft>
                <a:spcPts val="0"/>
              </a:spcAft>
              <a:buClr>
                <a:srgbClr val="FFFFFF"/>
              </a:buClr>
              <a:buSzPts val="1800"/>
              <a:buChar char="●"/>
            </a:pPr>
            <a:r>
              <a:rPr lang="ru">
                <a:solidFill>
                  <a:srgbClr val="FFFFFF"/>
                </a:solidFill>
              </a:rPr>
              <a:t>influxdb - хранит метрики (база)</a:t>
            </a:r>
            <a:endParaRPr>
              <a:solidFill>
                <a:srgbClr val="FFFFFF"/>
              </a:solidFill>
            </a:endParaRPr>
          </a:p>
          <a:p>
            <a:pPr indent="-342900" lvl="0" marL="457200" rtl="0" algn="l">
              <a:spcBef>
                <a:spcPts val="0"/>
              </a:spcBef>
              <a:spcAft>
                <a:spcPts val="0"/>
              </a:spcAft>
              <a:buClr>
                <a:srgbClr val="FFFFFF"/>
              </a:buClr>
              <a:buSzPts val="1800"/>
              <a:buChar char="●"/>
            </a:pPr>
            <a:r>
              <a:rPr lang="ru">
                <a:solidFill>
                  <a:srgbClr val="FFFFFF"/>
                </a:solidFill>
              </a:rPr>
              <a:t>grafana - берет метрики из хранилища и визуализирует их</a:t>
            </a:r>
            <a:endParaRPr>
              <a:solidFill>
                <a:srgbClr val="FFFFFF"/>
              </a:solidFill>
            </a:endParaRPr>
          </a:p>
          <a:p>
            <a:pPr indent="0" lvl="0" marL="457200" rtl="0" algn="l">
              <a:spcBef>
                <a:spcPts val="1600"/>
              </a:spcBef>
              <a:spcAft>
                <a:spcPts val="0"/>
              </a:spcAft>
              <a:buNone/>
            </a:pPr>
            <a:r>
              <a:rPr lang="ru" u="sng">
                <a:solidFill>
                  <a:schemeClr val="hlink"/>
                </a:solidFill>
                <a:hlinkClick r:id="rId3"/>
              </a:rPr>
              <a:t>https://portal.influxdata.com/downloads/</a:t>
            </a:r>
            <a:endParaRPr>
              <a:solidFill>
                <a:srgbClr val="FFFFFF"/>
              </a:solidFill>
            </a:endParaRPr>
          </a:p>
          <a:p>
            <a:pPr indent="0" lvl="0" marL="457200" rtl="0" algn="l">
              <a:spcBef>
                <a:spcPts val="1600"/>
              </a:spcBef>
              <a:spcAft>
                <a:spcPts val="0"/>
              </a:spcAft>
              <a:buNone/>
            </a:pPr>
            <a:r>
              <a:rPr lang="ru" u="sng">
                <a:solidFill>
                  <a:schemeClr val="hlink"/>
                </a:solidFill>
                <a:hlinkClick r:id="rId4"/>
              </a:rPr>
              <a:t>https://grafana.com/grafana/download</a:t>
            </a:r>
            <a:endParaRPr>
              <a:solidFill>
                <a:srgbClr val="FFFFFF"/>
              </a:solidFill>
            </a:endParaRPr>
          </a:p>
          <a:p>
            <a:pPr indent="0" lvl="0" marL="457200" rtl="0" algn="l">
              <a:spcBef>
                <a:spcPts val="1600"/>
              </a:spcBef>
              <a:spcAft>
                <a:spcPts val="0"/>
              </a:spcAft>
              <a:buNone/>
            </a:pPr>
            <a:r>
              <a:rPr lang="ru">
                <a:solidFill>
                  <a:srgbClr val="FFFFFF"/>
                </a:solidFill>
              </a:rPr>
              <a:t>Запуск: </a:t>
            </a:r>
            <a:r>
              <a:rPr i="1" lang="ru">
                <a:solidFill>
                  <a:srgbClr val="FFFFFF"/>
                </a:solidFill>
              </a:rPr>
              <a:t>“telegraf -config telegraf.conf”</a:t>
            </a:r>
            <a:endParaRPr i="1">
              <a:solidFill>
                <a:srgbClr val="FFFFFF"/>
              </a:solidFill>
            </a:endParaRPr>
          </a:p>
          <a:p>
            <a:pPr indent="0" lvl="0" marL="457200" rtl="0" algn="l">
              <a:spcBef>
                <a:spcPts val="1600"/>
              </a:spcBef>
              <a:spcAft>
                <a:spcPts val="0"/>
              </a:spcAft>
              <a:buNone/>
            </a:pPr>
            <a:r>
              <a:rPr i="1" lang="ru" u="sng">
                <a:solidFill>
                  <a:schemeClr val="hlink"/>
                </a:solidFill>
                <a:hlinkClick r:id="rId5"/>
              </a:rPr>
              <a:t>https://grafana.com/grafana/dashboards</a:t>
            </a:r>
            <a:endParaRPr i="1">
              <a:solidFill>
                <a:srgbClr val="FFFFFF"/>
              </a:solidFill>
            </a:endParaRPr>
          </a:p>
          <a:p>
            <a:pPr indent="0" lvl="0" marL="457200" rtl="0" algn="l">
              <a:spcBef>
                <a:spcPts val="1600"/>
              </a:spcBef>
              <a:spcAft>
                <a:spcPts val="1600"/>
              </a:spcAft>
              <a:buNone/>
            </a:pPr>
            <a:r>
              <a:t/>
            </a:r>
            <a:endParaRPr i="1">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Общий план:</a:t>
            </a:r>
            <a:endParaRPr u="sng"/>
          </a:p>
        </p:txBody>
      </p:sp>
      <p:sp>
        <p:nvSpPr>
          <p:cNvPr id="288" name="Google Shape;288;p43"/>
          <p:cNvSpPr txBox="1"/>
          <p:nvPr>
            <p:ph idx="1" type="body"/>
          </p:nvPr>
        </p:nvSpPr>
        <p:spPr>
          <a:xfrm>
            <a:off x="311700" y="1152475"/>
            <a:ext cx="8520600" cy="34164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Clr>
                <a:srgbClr val="B7B7B7"/>
              </a:buClr>
              <a:buSzPts val="1800"/>
              <a:buAutoNum type="arabicPeriod"/>
            </a:pPr>
            <a:r>
              <a:rPr lang="ru">
                <a:solidFill>
                  <a:srgbClr val="B7B7B7"/>
                </a:solidFill>
              </a:rPr>
              <a:t>Определиться с целью нагрузочного тестирования</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Сбор данных для тестирования</a:t>
            </a:r>
            <a:endParaRPr u="sng">
              <a:solidFill>
                <a:srgbClr val="FFFFFF"/>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Составить базовый профиль нагрузки</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Сформировать план подачи нагрузки</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Разработать скрипты</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Мониторинг серверов приложения</a:t>
            </a:r>
            <a:endParaRPr>
              <a:solidFill>
                <a:srgbClr val="B7B7B7"/>
              </a:solidFill>
            </a:endParaRPr>
          </a:p>
          <a:p>
            <a:pPr indent="-342900" lvl="0" marL="457200" rtl="0" algn="l">
              <a:spcBef>
                <a:spcPts val="0"/>
              </a:spcBef>
              <a:spcAft>
                <a:spcPts val="0"/>
              </a:spcAft>
              <a:buClr>
                <a:srgbClr val="FFFFFF"/>
              </a:buClr>
              <a:buSzPts val="1800"/>
              <a:buAutoNum type="arabicPeriod"/>
            </a:pPr>
            <a:r>
              <a:rPr b="1" lang="ru" u="sng">
                <a:solidFill>
                  <a:srgbClr val="FFFFFF"/>
                </a:solidFill>
              </a:rPr>
              <a:t>Запустить тесты</a:t>
            </a:r>
            <a:endParaRPr b="1" u="sng">
              <a:solidFill>
                <a:srgbClr val="FFFFFF"/>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Сбор результатов</a:t>
            </a:r>
            <a:endParaRPr>
              <a:solidFill>
                <a:srgbClr val="B7B7B7"/>
              </a:solidFill>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Подготовка</a:t>
            </a:r>
            <a:endParaRPr u="sng"/>
          </a:p>
        </p:txBody>
      </p:sp>
      <p:pic>
        <p:nvPicPr>
          <p:cNvPr id="294" name="Google Shape;294;p44"/>
          <p:cNvPicPr preferRelativeResize="0"/>
          <p:nvPr/>
        </p:nvPicPr>
        <p:blipFill>
          <a:blip r:embed="rId3">
            <a:alphaModFix/>
          </a:blip>
          <a:stretch>
            <a:fillRect/>
          </a:stretch>
        </p:blipFill>
        <p:spPr>
          <a:xfrm>
            <a:off x="463101" y="1017725"/>
            <a:ext cx="8217785" cy="3718725"/>
          </a:xfrm>
          <a:prstGeom prst="rect">
            <a:avLst/>
          </a:prstGeom>
          <a:noFill/>
          <a:ln>
            <a:noFill/>
          </a:ln>
        </p:spPr>
      </p:pic>
      <p:sp>
        <p:nvSpPr>
          <p:cNvPr id="295" name="Google Shape;295;p44"/>
          <p:cNvSpPr txBox="1"/>
          <p:nvPr/>
        </p:nvSpPr>
        <p:spPr>
          <a:xfrm>
            <a:off x="3587075" y="3422200"/>
            <a:ext cx="5586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400">
                <a:solidFill>
                  <a:srgbClr val="FF0000"/>
                </a:solidFill>
              </a:rPr>
              <a:t>1</a:t>
            </a:r>
            <a:endParaRPr sz="3400">
              <a:solidFill>
                <a:srgbClr val="FF0000"/>
              </a:solidFill>
            </a:endParaRPr>
          </a:p>
        </p:txBody>
      </p:sp>
      <p:sp>
        <p:nvSpPr>
          <p:cNvPr id="296" name="Google Shape;296;p44"/>
          <p:cNvSpPr txBox="1"/>
          <p:nvPr/>
        </p:nvSpPr>
        <p:spPr>
          <a:xfrm>
            <a:off x="4831075" y="3953900"/>
            <a:ext cx="5586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400">
                <a:solidFill>
                  <a:srgbClr val="FF0000"/>
                </a:solidFill>
              </a:rPr>
              <a:t>2</a:t>
            </a:r>
            <a:endParaRPr sz="3400">
              <a:solidFill>
                <a:srgbClr val="FF0000"/>
              </a:solidFill>
            </a:endParaRPr>
          </a:p>
        </p:txBody>
      </p:sp>
      <p:sp>
        <p:nvSpPr>
          <p:cNvPr id="297" name="Google Shape;297;p44"/>
          <p:cNvSpPr txBox="1"/>
          <p:nvPr/>
        </p:nvSpPr>
        <p:spPr>
          <a:xfrm>
            <a:off x="6972400" y="3745500"/>
            <a:ext cx="5586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400">
                <a:solidFill>
                  <a:srgbClr val="FF0000"/>
                </a:solidFill>
              </a:rPr>
              <a:t>3</a:t>
            </a:r>
            <a:endParaRPr sz="3400">
              <a:solidFill>
                <a:srgbClr val="FF0000"/>
              </a:solidFill>
            </a:endParaRPr>
          </a:p>
        </p:txBody>
      </p:sp>
      <p:sp>
        <p:nvSpPr>
          <p:cNvPr id="298" name="Google Shape;298;p44"/>
          <p:cNvSpPr/>
          <p:nvPr/>
        </p:nvSpPr>
        <p:spPr>
          <a:xfrm>
            <a:off x="1082350" y="3746625"/>
            <a:ext cx="1767000" cy="453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9" name="Google Shape;299;p44"/>
          <p:cNvCxnSpPr>
            <a:stCxn id="295" idx="1"/>
            <a:endCxn id="298" idx="3"/>
          </p:cNvCxnSpPr>
          <p:nvPr/>
        </p:nvCxnSpPr>
        <p:spPr>
          <a:xfrm flipH="1">
            <a:off x="2849375" y="3764800"/>
            <a:ext cx="737700" cy="208500"/>
          </a:xfrm>
          <a:prstGeom prst="straightConnector1">
            <a:avLst/>
          </a:prstGeom>
          <a:noFill/>
          <a:ln cap="flat" cmpd="sng" w="9525">
            <a:solidFill>
              <a:srgbClr val="FF0000"/>
            </a:solidFill>
            <a:prstDash val="solid"/>
            <a:round/>
            <a:headEnd len="med" w="med" type="none"/>
            <a:tailEnd len="med" w="med" type="triangle"/>
          </a:ln>
        </p:spPr>
      </p:cxnSp>
      <p:sp>
        <p:nvSpPr>
          <p:cNvPr id="300" name="Google Shape;300;p44"/>
          <p:cNvSpPr/>
          <p:nvPr/>
        </p:nvSpPr>
        <p:spPr>
          <a:xfrm>
            <a:off x="1082350" y="4199925"/>
            <a:ext cx="1767000" cy="453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4"/>
          <p:cNvSpPr/>
          <p:nvPr/>
        </p:nvSpPr>
        <p:spPr>
          <a:xfrm>
            <a:off x="4735975" y="2345100"/>
            <a:ext cx="2590800" cy="63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2" name="Google Shape;302;p44"/>
          <p:cNvCxnSpPr>
            <a:stCxn id="296" idx="1"/>
            <a:endCxn id="300" idx="3"/>
          </p:cNvCxnSpPr>
          <p:nvPr/>
        </p:nvCxnSpPr>
        <p:spPr>
          <a:xfrm flipH="1">
            <a:off x="2849275" y="4296500"/>
            <a:ext cx="1981800" cy="130200"/>
          </a:xfrm>
          <a:prstGeom prst="straightConnector1">
            <a:avLst/>
          </a:prstGeom>
          <a:noFill/>
          <a:ln cap="flat" cmpd="sng" w="9525">
            <a:solidFill>
              <a:srgbClr val="FF0000"/>
            </a:solidFill>
            <a:prstDash val="solid"/>
            <a:round/>
            <a:headEnd len="med" w="med" type="none"/>
            <a:tailEnd len="med" w="med" type="triangle"/>
          </a:ln>
        </p:spPr>
      </p:cxnSp>
      <p:cxnSp>
        <p:nvCxnSpPr>
          <p:cNvPr id="303" name="Google Shape;303;p44"/>
          <p:cNvCxnSpPr>
            <a:stCxn id="297" idx="0"/>
            <a:endCxn id="301" idx="2"/>
          </p:cNvCxnSpPr>
          <p:nvPr/>
        </p:nvCxnSpPr>
        <p:spPr>
          <a:xfrm rot="10800000">
            <a:off x="6031300" y="2978700"/>
            <a:ext cx="1220400" cy="7668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Еще одна подготовка</a:t>
            </a:r>
            <a:endParaRPr u="sng"/>
          </a:p>
        </p:txBody>
      </p:sp>
      <p:sp>
        <p:nvSpPr>
          <p:cNvPr id="309" name="Google Shape;309;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apache-jmeter-5.1.1\bin\jmeter.bat</a:t>
            </a:r>
            <a:endParaRPr/>
          </a:p>
          <a:p>
            <a:pPr indent="0" lvl="0" marL="0" rtl="0" algn="l">
              <a:spcBef>
                <a:spcPts val="1600"/>
              </a:spcBef>
              <a:spcAft>
                <a:spcPts val="0"/>
              </a:spcAft>
              <a:buNone/>
            </a:pPr>
            <a:r>
              <a:rPr lang="ru"/>
              <a:t>или </a:t>
            </a:r>
            <a:endParaRPr/>
          </a:p>
          <a:p>
            <a:pPr indent="0" lvl="0" marL="0" rtl="0" algn="l">
              <a:spcBef>
                <a:spcPts val="1600"/>
              </a:spcBef>
              <a:spcAft>
                <a:spcPts val="0"/>
              </a:spcAft>
              <a:buNone/>
            </a:pPr>
            <a:r>
              <a:rPr lang="ru"/>
              <a:t>apache-jmeter-5.1.1\bin\jmeter.sh</a:t>
            </a:r>
            <a:endParaRPr/>
          </a:p>
          <a:p>
            <a:pPr indent="0" lvl="0" marL="0" rtl="0" algn="l">
              <a:spcBef>
                <a:spcPts val="1600"/>
              </a:spcBef>
              <a:spcAft>
                <a:spcPts val="1600"/>
              </a:spcAft>
              <a:buNone/>
            </a:pPr>
            <a:r>
              <a:t/>
            </a:r>
            <a:endParaRPr/>
          </a:p>
        </p:txBody>
      </p:sp>
      <p:pic>
        <p:nvPicPr>
          <p:cNvPr id="310" name="Google Shape;310;p45"/>
          <p:cNvPicPr preferRelativeResize="0"/>
          <p:nvPr/>
        </p:nvPicPr>
        <p:blipFill>
          <a:blip r:embed="rId3">
            <a:alphaModFix/>
          </a:blip>
          <a:stretch>
            <a:fillRect/>
          </a:stretch>
        </p:blipFill>
        <p:spPr>
          <a:xfrm>
            <a:off x="311705" y="2738730"/>
            <a:ext cx="8520600" cy="1370081"/>
          </a:xfrm>
          <a:prstGeom prst="rect">
            <a:avLst/>
          </a:prstGeom>
          <a:noFill/>
          <a:ln>
            <a:noFill/>
          </a:ln>
        </p:spPr>
      </p:pic>
      <p:sp>
        <p:nvSpPr>
          <p:cNvPr id="311" name="Google Shape;311;p45"/>
          <p:cNvSpPr/>
          <p:nvPr/>
        </p:nvSpPr>
        <p:spPr>
          <a:xfrm>
            <a:off x="706325" y="3540675"/>
            <a:ext cx="5225100" cy="298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Запуск!</a:t>
            </a:r>
            <a:endParaRPr u="sng"/>
          </a:p>
        </p:txBody>
      </p:sp>
      <p:sp>
        <p:nvSpPr>
          <p:cNvPr id="317" name="Google Shape;317;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solidFill>
                  <a:srgbClr val="FFFFFF"/>
                </a:solidFill>
              </a:rPr>
              <a:t>jmeter -n -t supertest.jmx</a:t>
            </a:r>
            <a:endParaRPr>
              <a:solidFill>
                <a:srgbClr val="FFFFFF"/>
              </a:solidFill>
            </a:endParaRPr>
          </a:p>
        </p:txBody>
      </p:sp>
      <p:pic>
        <p:nvPicPr>
          <p:cNvPr id="318" name="Google Shape;318;p46"/>
          <p:cNvPicPr preferRelativeResize="0"/>
          <p:nvPr/>
        </p:nvPicPr>
        <p:blipFill>
          <a:blip r:embed="rId3">
            <a:alphaModFix/>
          </a:blip>
          <a:stretch>
            <a:fillRect/>
          </a:stretch>
        </p:blipFill>
        <p:spPr>
          <a:xfrm>
            <a:off x="265850" y="1674675"/>
            <a:ext cx="8693225" cy="2756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Общий план:</a:t>
            </a:r>
            <a:endParaRPr u="sng"/>
          </a:p>
        </p:txBody>
      </p:sp>
      <p:sp>
        <p:nvSpPr>
          <p:cNvPr id="324" name="Google Shape;324;p47"/>
          <p:cNvSpPr txBox="1"/>
          <p:nvPr>
            <p:ph idx="1" type="body"/>
          </p:nvPr>
        </p:nvSpPr>
        <p:spPr>
          <a:xfrm>
            <a:off x="311700" y="1152475"/>
            <a:ext cx="8520600" cy="3416400"/>
          </a:xfrm>
          <a:prstGeom prst="rect">
            <a:avLst/>
          </a:prstGeom>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Clr>
                <a:srgbClr val="B7B7B7"/>
              </a:buClr>
              <a:buSzPts val="1800"/>
              <a:buAutoNum type="arabicPeriod"/>
            </a:pPr>
            <a:r>
              <a:rPr lang="ru">
                <a:solidFill>
                  <a:srgbClr val="B7B7B7"/>
                </a:solidFill>
              </a:rPr>
              <a:t>Определиться с целью нагрузочного тестирования</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Сбор данных для тестирования</a:t>
            </a:r>
            <a:endParaRPr u="sng">
              <a:solidFill>
                <a:srgbClr val="FFFFFF"/>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Составить базовый профиль нагрузки</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Сформировать план подачи нагрузки</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Разработать скрипты</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Мониторинг серверов приложения</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Запустить тесты</a:t>
            </a:r>
            <a:endParaRPr>
              <a:solidFill>
                <a:srgbClr val="B7B7B7"/>
              </a:solidFill>
            </a:endParaRPr>
          </a:p>
          <a:p>
            <a:pPr indent="-342900" lvl="0" marL="457200" rtl="0" algn="l">
              <a:spcBef>
                <a:spcPts val="0"/>
              </a:spcBef>
              <a:spcAft>
                <a:spcPts val="0"/>
              </a:spcAft>
              <a:buClr>
                <a:srgbClr val="FFFFFF"/>
              </a:buClr>
              <a:buSzPts val="1800"/>
              <a:buAutoNum type="arabicPeriod"/>
            </a:pPr>
            <a:r>
              <a:rPr b="1" lang="ru" u="sng">
                <a:solidFill>
                  <a:srgbClr val="FFFFFF"/>
                </a:solidFill>
              </a:rPr>
              <a:t>Сбор результатов</a:t>
            </a:r>
            <a:endParaRPr b="1" u="sng">
              <a:solidFill>
                <a:srgbClr val="FFFFFF"/>
              </a:solidFill>
            </a:endParaRPr>
          </a:p>
          <a:p>
            <a:pPr indent="0" lvl="0" marL="0" rtl="0" algn="l">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u="sng"/>
              <a:t>Сбор результатов</a:t>
            </a:r>
            <a:endParaRPr b="1" u="sng"/>
          </a:p>
        </p:txBody>
      </p:sp>
      <p:pic>
        <p:nvPicPr>
          <p:cNvPr id="330" name="Google Shape;330;p48"/>
          <p:cNvPicPr preferRelativeResize="0"/>
          <p:nvPr/>
        </p:nvPicPr>
        <p:blipFill>
          <a:blip r:embed="rId3">
            <a:alphaModFix/>
          </a:blip>
          <a:stretch>
            <a:fillRect/>
          </a:stretch>
        </p:blipFill>
        <p:spPr>
          <a:xfrm>
            <a:off x="0" y="1369502"/>
            <a:ext cx="9144001" cy="2707398"/>
          </a:xfrm>
          <a:prstGeom prst="rect">
            <a:avLst/>
          </a:prstGeom>
          <a:noFill/>
          <a:ln>
            <a:noFill/>
          </a:ln>
        </p:spPr>
      </p:pic>
      <p:sp>
        <p:nvSpPr>
          <p:cNvPr id="331" name="Google Shape;331;p48"/>
          <p:cNvSpPr txBox="1"/>
          <p:nvPr/>
        </p:nvSpPr>
        <p:spPr>
          <a:xfrm>
            <a:off x="2627200" y="1973350"/>
            <a:ext cx="5586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400">
                <a:solidFill>
                  <a:srgbClr val="FF0000"/>
                </a:solidFill>
              </a:rPr>
              <a:t>1</a:t>
            </a:r>
            <a:endParaRPr sz="3400">
              <a:solidFill>
                <a:srgbClr val="FF0000"/>
              </a:solidFill>
            </a:endParaRPr>
          </a:p>
        </p:txBody>
      </p:sp>
      <p:sp>
        <p:nvSpPr>
          <p:cNvPr id="332" name="Google Shape;332;p48"/>
          <p:cNvSpPr/>
          <p:nvPr/>
        </p:nvSpPr>
        <p:spPr>
          <a:xfrm>
            <a:off x="27175" y="1376425"/>
            <a:ext cx="2327400" cy="842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3" name="Google Shape;333;p48"/>
          <p:cNvCxnSpPr>
            <a:stCxn id="331" idx="1"/>
            <a:endCxn id="332" idx="3"/>
          </p:cNvCxnSpPr>
          <p:nvPr/>
        </p:nvCxnSpPr>
        <p:spPr>
          <a:xfrm rot="10800000">
            <a:off x="2354500" y="1797550"/>
            <a:ext cx="272700" cy="518400"/>
          </a:xfrm>
          <a:prstGeom prst="straightConnector1">
            <a:avLst/>
          </a:prstGeom>
          <a:noFill/>
          <a:ln cap="flat" cmpd="sng" w="9525">
            <a:solidFill>
              <a:srgbClr val="FF0000"/>
            </a:solidFill>
            <a:prstDash val="solid"/>
            <a:round/>
            <a:headEnd len="med" w="med" type="none"/>
            <a:tailEnd len="med" w="med" type="triangle"/>
          </a:ln>
        </p:spPr>
      </p:cxnSp>
      <p:sp>
        <p:nvSpPr>
          <p:cNvPr id="334" name="Google Shape;334;p48"/>
          <p:cNvSpPr txBox="1"/>
          <p:nvPr/>
        </p:nvSpPr>
        <p:spPr>
          <a:xfrm>
            <a:off x="7968400" y="1376425"/>
            <a:ext cx="5586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400">
                <a:solidFill>
                  <a:srgbClr val="FF0000"/>
                </a:solidFill>
              </a:rPr>
              <a:t>2</a:t>
            </a:r>
            <a:endParaRPr sz="3400">
              <a:solidFill>
                <a:srgbClr val="FF0000"/>
              </a:solidFill>
            </a:endParaRPr>
          </a:p>
        </p:txBody>
      </p:sp>
      <p:sp>
        <p:nvSpPr>
          <p:cNvPr id="335" name="Google Shape;335;p48"/>
          <p:cNvSpPr/>
          <p:nvPr/>
        </p:nvSpPr>
        <p:spPr>
          <a:xfrm>
            <a:off x="7479800" y="2420325"/>
            <a:ext cx="778800" cy="405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8"/>
          <p:cNvSpPr/>
          <p:nvPr/>
        </p:nvSpPr>
        <p:spPr>
          <a:xfrm>
            <a:off x="3511975" y="2369250"/>
            <a:ext cx="778800" cy="405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7" name="Google Shape;337;p48"/>
          <p:cNvCxnSpPr>
            <a:stCxn id="334" idx="2"/>
            <a:endCxn id="335" idx="0"/>
          </p:cNvCxnSpPr>
          <p:nvPr/>
        </p:nvCxnSpPr>
        <p:spPr>
          <a:xfrm flipH="1">
            <a:off x="7869100" y="2061625"/>
            <a:ext cx="378600" cy="358800"/>
          </a:xfrm>
          <a:prstGeom prst="straightConnector1">
            <a:avLst/>
          </a:prstGeom>
          <a:noFill/>
          <a:ln cap="flat" cmpd="sng" w="9525">
            <a:solidFill>
              <a:srgbClr val="FF0000"/>
            </a:solidFill>
            <a:prstDash val="solid"/>
            <a:round/>
            <a:headEnd len="med" w="med" type="none"/>
            <a:tailEnd len="med" w="med" type="triangle"/>
          </a:ln>
        </p:spPr>
      </p:cxnSp>
      <p:cxnSp>
        <p:nvCxnSpPr>
          <p:cNvPr id="338" name="Google Shape;338;p48"/>
          <p:cNvCxnSpPr>
            <a:stCxn id="335" idx="1"/>
            <a:endCxn id="336" idx="3"/>
          </p:cNvCxnSpPr>
          <p:nvPr/>
        </p:nvCxnSpPr>
        <p:spPr>
          <a:xfrm rot="10800000">
            <a:off x="4290800" y="2571825"/>
            <a:ext cx="3189000" cy="51000"/>
          </a:xfrm>
          <a:prstGeom prst="straightConnector1">
            <a:avLst/>
          </a:prstGeom>
          <a:noFill/>
          <a:ln cap="flat" cmpd="sng" w="9525">
            <a:solidFill>
              <a:srgbClr val="FF0000"/>
            </a:solidFill>
            <a:prstDash val="solid"/>
            <a:round/>
            <a:headEnd len="med" w="med" type="none"/>
            <a:tailEnd len="med" w="med" type="triangle"/>
          </a:ln>
        </p:spPr>
      </p:cxnSp>
      <p:sp>
        <p:nvSpPr>
          <p:cNvPr id="339" name="Google Shape;339;p48"/>
          <p:cNvSpPr/>
          <p:nvPr/>
        </p:nvSpPr>
        <p:spPr>
          <a:xfrm>
            <a:off x="2924925" y="2825300"/>
            <a:ext cx="6219000" cy="114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8"/>
          <p:cNvSpPr txBox="1"/>
          <p:nvPr/>
        </p:nvSpPr>
        <p:spPr>
          <a:xfrm>
            <a:off x="705900" y="2986025"/>
            <a:ext cx="5586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400">
                <a:solidFill>
                  <a:srgbClr val="FF0000"/>
                </a:solidFill>
              </a:rPr>
              <a:t>3</a:t>
            </a:r>
            <a:endParaRPr sz="3400">
              <a:solidFill>
                <a:srgbClr val="FF0000"/>
              </a:solidFill>
            </a:endParaRPr>
          </a:p>
        </p:txBody>
      </p:sp>
      <p:cxnSp>
        <p:nvCxnSpPr>
          <p:cNvPr id="341" name="Google Shape;341;p48"/>
          <p:cNvCxnSpPr>
            <a:stCxn id="340" idx="3"/>
            <a:endCxn id="339" idx="1"/>
          </p:cNvCxnSpPr>
          <p:nvPr/>
        </p:nvCxnSpPr>
        <p:spPr>
          <a:xfrm>
            <a:off x="1264500" y="3328625"/>
            <a:ext cx="1660500" cy="672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Цели нагрузочного тестирования или зачем нужна нагрузка?</a:t>
            </a:r>
            <a:endParaRPr u="sng"/>
          </a:p>
        </p:txBody>
      </p:sp>
      <p:graphicFrame>
        <p:nvGraphicFramePr>
          <p:cNvPr id="73" name="Google Shape;73;p16"/>
          <p:cNvGraphicFramePr/>
          <p:nvPr/>
        </p:nvGraphicFramePr>
        <p:xfrm>
          <a:off x="159313" y="1581275"/>
          <a:ext cx="3000000" cy="3000000"/>
        </p:xfrm>
        <a:graphic>
          <a:graphicData uri="http://schemas.openxmlformats.org/drawingml/2006/table">
            <a:tbl>
              <a:tblPr>
                <a:noFill/>
                <a:tableStyleId>{DCB7701D-8A09-4ED8-B929-61D132882CAE}</a:tableStyleId>
              </a:tblPr>
              <a:tblGrid>
                <a:gridCol w="2353425"/>
                <a:gridCol w="6471950"/>
              </a:tblGrid>
              <a:tr h="190500">
                <a:tc>
                  <a:txBody>
                    <a:bodyPr/>
                    <a:lstStyle/>
                    <a:p>
                      <a:pPr indent="0" lvl="0" marL="0" rtl="0" algn="l">
                        <a:spcBef>
                          <a:spcPts val="0"/>
                        </a:spcBef>
                        <a:spcAft>
                          <a:spcPts val="0"/>
                        </a:spcAft>
                        <a:buNone/>
                      </a:pPr>
                      <a:r>
                        <a:rPr b="1" lang="ru">
                          <a:solidFill>
                            <a:srgbClr val="FFFFFF"/>
                          </a:solidFill>
                        </a:rPr>
                        <a:t>Тип</a:t>
                      </a:r>
                      <a:r>
                        <a:rPr b="1" lang="ru">
                          <a:solidFill>
                            <a:srgbClr val="FFFFFF"/>
                          </a:solidFill>
                        </a:rPr>
                        <a:t> тестирования</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ru">
                          <a:solidFill>
                            <a:srgbClr val="FFFFFF"/>
                          </a:solidFill>
                        </a:rPr>
                        <a:t>Вопрос на который отвечает тестирование</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0525">
                <a:tc>
                  <a:txBody>
                    <a:bodyPr/>
                    <a:lstStyle/>
                    <a:p>
                      <a:pPr indent="0" lvl="0" marL="0" rtl="0" algn="l">
                        <a:spcBef>
                          <a:spcPts val="0"/>
                        </a:spcBef>
                        <a:spcAft>
                          <a:spcPts val="0"/>
                        </a:spcAft>
                        <a:buNone/>
                      </a:pPr>
                      <a:r>
                        <a:rPr lang="ru">
                          <a:solidFill>
                            <a:srgbClr val="FFFFFF"/>
                          </a:solidFill>
                        </a:rPr>
                        <a:t>Тестирование стабильности</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a:solidFill>
                            <a:srgbClr val="FFFFFF"/>
                          </a:solidFill>
                        </a:rPr>
                        <a:t>Достаточно ли надежно работает система на долгом интервале времени?</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19100">
                <a:tc>
                  <a:txBody>
                    <a:bodyPr/>
                    <a:lstStyle/>
                    <a:p>
                      <a:pPr indent="0" lvl="0" marL="0" rtl="0" algn="l">
                        <a:spcBef>
                          <a:spcPts val="0"/>
                        </a:spcBef>
                        <a:spcAft>
                          <a:spcPts val="0"/>
                        </a:spcAft>
                        <a:buNone/>
                      </a:pPr>
                      <a:r>
                        <a:rPr lang="ru">
                          <a:solidFill>
                            <a:srgbClr val="FFFFFF"/>
                          </a:solidFill>
                        </a:rPr>
                        <a:t>Тестирование восстановления</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a:solidFill>
                            <a:srgbClr val="FFFFFF"/>
                          </a:solidFill>
                        </a:rPr>
                        <a:t>Как быстро восстановится система?</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28625">
                <a:tc>
                  <a:txBody>
                    <a:bodyPr/>
                    <a:lstStyle/>
                    <a:p>
                      <a:pPr indent="0" lvl="0" marL="0" rtl="0" algn="l">
                        <a:spcBef>
                          <a:spcPts val="0"/>
                        </a:spcBef>
                        <a:spcAft>
                          <a:spcPts val="0"/>
                        </a:spcAft>
                        <a:buNone/>
                      </a:pPr>
                      <a:r>
                        <a:rPr lang="ru">
                          <a:solidFill>
                            <a:srgbClr val="FFFFFF"/>
                          </a:solidFill>
                        </a:rPr>
                        <a:t>Стрессовое тестирование</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a:solidFill>
                            <a:srgbClr val="FFFFFF"/>
                          </a:solidFill>
                        </a:rPr>
                        <a:t>Что произойдет при незапланированной нагрузке?</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61950">
                <a:tc>
                  <a:txBody>
                    <a:bodyPr/>
                    <a:lstStyle/>
                    <a:p>
                      <a:pPr indent="0" lvl="0" marL="0" rtl="0" algn="l">
                        <a:spcBef>
                          <a:spcPts val="0"/>
                        </a:spcBef>
                        <a:spcAft>
                          <a:spcPts val="0"/>
                        </a:spcAft>
                        <a:buNone/>
                      </a:pPr>
                      <a:r>
                        <a:rPr lang="ru">
                          <a:solidFill>
                            <a:srgbClr val="FFFFFF"/>
                          </a:solidFill>
                        </a:rPr>
                        <a:t>Тестирование объемов</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a:solidFill>
                            <a:srgbClr val="FFFFFF"/>
                          </a:solidFill>
                        </a:rPr>
                        <a:t>Как будет работать система, если объем базы данных </a:t>
                      </a:r>
                      <a:r>
                        <a:rPr lang="ru">
                          <a:solidFill>
                            <a:srgbClr val="FFFFFF"/>
                          </a:solidFill>
                        </a:rPr>
                        <a:t>увеличится</a:t>
                      </a:r>
                      <a:r>
                        <a:rPr lang="ru">
                          <a:solidFill>
                            <a:srgbClr val="FFFFFF"/>
                          </a:solidFill>
                        </a:rPr>
                        <a:t> в 100 раз?</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609600">
                <a:tc>
                  <a:txBody>
                    <a:bodyPr/>
                    <a:lstStyle/>
                    <a:p>
                      <a:pPr indent="0" lvl="0" marL="0" rtl="0" algn="l">
                        <a:spcBef>
                          <a:spcPts val="0"/>
                        </a:spcBef>
                        <a:spcAft>
                          <a:spcPts val="0"/>
                        </a:spcAft>
                        <a:buNone/>
                      </a:pPr>
                      <a:r>
                        <a:rPr lang="ru">
                          <a:solidFill>
                            <a:srgbClr val="FFFFFF"/>
                          </a:solidFill>
                        </a:rPr>
                        <a:t>Тестирование масштабируемости</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a:solidFill>
                            <a:srgbClr val="FFFFFF"/>
                          </a:solidFill>
                        </a:rPr>
                        <a:t>Как вырастет производительность системы при увеличении количества оперативной памяти</a:t>
                      </a:r>
                      <a:r>
                        <a:rPr lang="ru">
                          <a:solidFill>
                            <a:srgbClr val="FFFFFF"/>
                          </a:solidFill>
                        </a:rPr>
                        <a:t>?</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Общий план:</a:t>
            </a:r>
            <a:endParaRPr u="sng"/>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B7B7B7"/>
              </a:buClr>
              <a:buSzPts val="1800"/>
              <a:buAutoNum type="arabicPeriod"/>
            </a:pPr>
            <a:r>
              <a:rPr lang="ru">
                <a:solidFill>
                  <a:srgbClr val="B7B7B7"/>
                </a:solidFill>
              </a:rPr>
              <a:t>Определиться с целью нагрузочного тестирования</a:t>
            </a:r>
            <a:endParaRPr>
              <a:solidFill>
                <a:srgbClr val="B7B7B7"/>
              </a:solidFill>
            </a:endParaRPr>
          </a:p>
          <a:p>
            <a:pPr indent="-342900" lvl="0" marL="457200" rtl="0" algn="l">
              <a:spcBef>
                <a:spcPts val="0"/>
              </a:spcBef>
              <a:spcAft>
                <a:spcPts val="0"/>
              </a:spcAft>
              <a:buClr>
                <a:srgbClr val="FFFFFF"/>
              </a:buClr>
              <a:buSzPts val="1800"/>
              <a:buAutoNum type="arabicPeriod"/>
            </a:pPr>
            <a:r>
              <a:rPr b="1" lang="ru" u="sng">
                <a:solidFill>
                  <a:srgbClr val="FFFFFF"/>
                </a:solidFill>
              </a:rPr>
              <a:t>Сбор данных для тестирования</a:t>
            </a:r>
            <a:endParaRPr b="1" u="sng">
              <a:solidFill>
                <a:srgbClr val="FFFFFF"/>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Составить базовый профиль нагрузки</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Сформировать план подачи нагрузки</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Разработать скрипты</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Мониторинг серверов приложения</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Запустить тесты</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Сбор результатов</a:t>
            </a:r>
            <a:endParaRPr>
              <a:solidFill>
                <a:srgbClr val="B7B7B7"/>
              </a:solidFill>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Сбор данных для нагрузки</a:t>
            </a:r>
            <a:endParaRPr u="sng"/>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a:solidFill>
                  <a:srgbClr val="FFFFFF"/>
                </a:solidFill>
              </a:rPr>
              <a:t>Самые частые возможные варианты:</a:t>
            </a:r>
            <a:endParaRPr b="1">
              <a:solidFill>
                <a:srgbClr val="FFFFFF"/>
              </a:solidFill>
            </a:endParaRPr>
          </a:p>
          <a:p>
            <a:pPr indent="0" lvl="0" marL="0" rtl="0" algn="l">
              <a:spcBef>
                <a:spcPts val="1600"/>
              </a:spcBef>
              <a:spcAft>
                <a:spcPts val="0"/>
              </a:spcAft>
              <a:buNone/>
            </a:pPr>
            <a:r>
              <a:rPr lang="ru">
                <a:solidFill>
                  <a:srgbClr val="FFFFFF"/>
                </a:solidFill>
              </a:rPr>
              <a:t>а) Если система уже в продакшене - то необходимо обратиться к логам или метрикам, коротко о том как это сделать (сбор частых и долгих операций, взаимосвязь с аналитиками)</a:t>
            </a:r>
            <a:endParaRPr>
              <a:solidFill>
                <a:srgbClr val="FFFFFF"/>
              </a:solidFill>
            </a:endParaRPr>
          </a:p>
          <a:p>
            <a:pPr indent="0" lvl="0" marL="0" rtl="0" algn="l">
              <a:spcBef>
                <a:spcPts val="1600"/>
              </a:spcBef>
              <a:spcAft>
                <a:spcPts val="0"/>
              </a:spcAft>
              <a:buNone/>
            </a:pPr>
            <a:r>
              <a:rPr lang="ru">
                <a:solidFill>
                  <a:srgbClr val="FFFFFF"/>
                </a:solidFill>
              </a:rPr>
              <a:t>б) Если система еще не вышла в </a:t>
            </a:r>
            <a:r>
              <a:rPr lang="ru">
                <a:solidFill>
                  <a:srgbClr val="FFFFFF"/>
                </a:solidFill>
              </a:rPr>
              <a:t>продакшн</a:t>
            </a:r>
            <a:r>
              <a:rPr lang="ru">
                <a:solidFill>
                  <a:srgbClr val="FFFFFF"/>
                </a:solidFill>
              </a:rPr>
              <a:t> - необходимо взять максимально много информации у аналитиков и разработчиков (аналогично долгие и частые операции) </a:t>
            </a:r>
            <a:endParaRPr>
              <a:solidFill>
                <a:srgbClr val="FFFFFF"/>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Пример собранных данных</a:t>
            </a:r>
            <a:endParaRPr u="sng"/>
          </a:p>
        </p:txBody>
      </p:sp>
      <p:graphicFrame>
        <p:nvGraphicFramePr>
          <p:cNvPr id="91" name="Google Shape;91;p19"/>
          <p:cNvGraphicFramePr/>
          <p:nvPr/>
        </p:nvGraphicFramePr>
        <p:xfrm>
          <a:off x="128525" y="1335700"/>
          <a:ext cx="3000000" cy="3000000"/>
        </p:xfrm>
        <a:graphic>
          <a:graphicData uri="http://schemas.openxmlformats.org/drawingml/2006/table">
            <a:tbl>
              <a:tblPr>
                <a:noFill/>
                <a:tableStyleId>{DCB7701D-8A09-4ED8-B929-61D132882CAE}</a:tableStyleId>
              </a:tblPr>
              <a:tblGrid>
                <a:gridCol w="3122125"/>
                <a:gridCol w="3051975"/>
                <a:gridCol w="2701175"/>
              </a:tblGrid>
              <a:tr h="342900">
                <a:tc>
                  <a:txBody>
                    <a:bodyPr/>
                    <a:lstStyle/>
                    <a:p>
                      <a:pPr indent="0" lvl="0" marL="0" rtl="0" algn="l">
                        <a:spcBef>
                          <a:spcPts val="0"/>
                        </a:spcBef>
                        <a:spcAft>
                          <a:spcPts val="0"/>
                        </a:spcAft>
                        <a:buNone/>
                      </a:pPr>
                      <a:r>
                        <a:rPr b="1" lang="ru">
                          <a:solidFill>
                            <a:srgbClr val="FFFFFF"/>
                          </a:solidFill>
                        </a:rPr>
                        <a:t>Операция</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ru">
                          <a:solidFill>
                            <a:srgbClr val="FFFFFF"/>
                          </a:solidFill>
                        </a:rPr>
                        <a:t>Запрос</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ru">
                          <a:solidFill>
                            <a:srgbClr val="FFFFFF"/>
                          </a:solidFill>
                        </a:rPr>
                        <a:t>Интенсивность в сутки</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90500">
                <a:tc>
                  <a:txBody>
                    <a:bodyPr/>
                    <a:lstStyle/>
                    <a:p>
                      <a:pPr indent="0" lvl="0" marL="0" rtl="0" algn="l">
                        <a:spcBef>
                          <a:spcPts val="0"/>
                        </a:spcBef>
                        <a:spcAft>
                          <a:spcPts val="0"/>
                        </a:spcAft>
                        <a:buNone/>
                      </a:pPr>
                      <a:r>
                        <a:rPr lang="ru">
                          <a:solidFill>
                            <a:srgbClr val="FFFFFF"/>
                          </a:solidFill>
                        </a:rPr>
                        <a:t>Переход на главную</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a:solidFill>
                            <a:srgbClr val="FFFFFF"/>
                          </a:solidFill>
                        </a:rPr>
                        <a:t>shop.ru</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solidFill>
                            <a:srgbClr val="FFFFFF"/>
                          </a:solidFill>
                        </a:rPr>
                        <a:t>10 000</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90500">
                <a:tc>
                  <a:txBody>
                    <a:bodyPr/>
                    <a:lstStyle/>
                    <a:p>
                      <a:pPr indent="0" lvl="0" marL="0" rtl="0" algn="l">
                        <a:spcBef>
                          <a:spcPts val="0"/>
                        </a:spcBef>
                        <a:spcAft>
                          <a:spcPts val="0"/>
                        </a:spcAft>
                        <a:buNone/>
                      </a:pPr>
                      <a:r>
                        <a:rPr lang="ru">
                          <a:solidFill>
                            <a:srgbClr val="FFFFFF"/>
                          </a:solidFill>
                        </a:rPr>
                        <a:t>Переход в каталог</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a:solidFill>
                            <a:srgbClr val="FFFFFF"/>
                          </a:solidFill>
                        </a:rPr>
                        <a:t>shop.ru/catalog</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solidFill>
                            <a:srgbClr val="FFFFFF"/>
                          </a:solidFill>
                        </a:rPr>
                        <a:t>8 000</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42900">
                <a:tc>
                  <a:txBody>
                    <a:bodyPr/>
                    <a:lstStyle/>
                    <a:p>
                      <a:pPr indent="0" lvl="0" marL="0" rtl="0" algn="l">
                        <a:spcBef>
                          <a:spcPts val="0"/>
                        </a:spcBef>
                        <a:spcAft>
                          <a:spcPts val="0"/>
                        </a:spcAft>
                        <a:buNone/>
                      </a:pPr>
                      <a:r>
                        <a:rPr lang="ru">
                          <a:solidFill>
                            <a:srgbClr val="FFFFFF"/>
                          </a:solidFill>
                        </a:rPr>
                        <a:t>Переход в личный кабинет</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a:solidFill>
                            <a:srgbClr val="FFFFFF"/>
                          </a:solidFill>
                        </a:rPr>
                        <a:t>shop.ru/lk</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solidFill>
                            <a:srgbClr val="FFFFFF"/>
                          </a:solidFill>
                        </a:rPr>
                        <a:t>5 000</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42900">
                <a:tc>
                  <a:txBody>
                    <a:bodyPr/>
                    <a:lstStyle/>
                    <a:p>
                      <a:pPr indent="0" lvl="0" marL="0" rtl="0" algn="l">
                        <a:spcBef>
                          <a:spcPts val="0"/>
                        </a:spcBef>
                        <a:spcAft>
                          <a:spcPts val="0"/>
                        </a:spcAft>
                        <a:buNone/>
                      </a:pPr>
                      <a:r>
                        <a:rPr lang="ru">
                          <a:solidFill>
                            <a:srgbClr val="FFFFFF"/>
                          </a:solidFill>
                        </a:rPr>
                        <a:t>Переход в карточку товара</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ru">
                          <a:solidFill>
                            <a:srgbClr val="FFFFFF"/>
                          </a:solidFill>
                        </a:rPr>
                        <a:t>shop.ru/catalog/prod_id=1</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ru">
                          <a:solidFill>
                            <a:srgbClr val="FFFFFF"/>
                          </a:solidFill>
                        </a:rPr>
                        <a:t>7 000</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Общий план:</a:t>
            </a:r>
            <a:endParaRPr u="sng"/>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B7B7B7"/>
              </a:buClr>
              <a:buSzPts val="1800"/>
              <a:buAutoNum type="arabicPeriod"/>
            </a:pPr>
            <a:r>
              <a:rPr lang="ru">
                <a:solidFill>
                  <a:srgbClr val="B7B7B7"/>
                </a:solidFill>
              </a:rPr>
              <a:t>Определиться с целью нагрузочного тестирования</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Сбор данных для тестирования</a:t>
            </a:r>
            <a:endParaRPr u="sng">
              <a:solidFill>
                <a:srgbClr val="FFFFFF"/>
              </a:solidFill>
            </a:endParaRPr>
          </a:p>
          <a:p>
            <a:pPr indent="-342900" lvl="0" marL="457200" rtl="0" algn="l">
              <a:spcBef>
                <a:spcPts val="0"/>
              </a:spcBef>
              <a:spcAft>
                <a:spcPts val="0"/>
              </a:spcAft>
              <a:buClr>
                <a:srgbClr val="FFFFFF"/>
              </a:buClr>
              <a:buSzPts val="1800"/>
              <a:buAutoNum type="arabicPeriod"/>
            </a:pPr>
            <a:r>
              <a:rPr b="1" lang="ru" u="sng">
                <a:solidFill>
                  <a:srgbClr val="FFFFFF"/>
                </a:solidFill>
              </a:rPr>
              <a:t>Составить базовый профиль нагрузки</a:t>
            </a:r>
            <a:endParaRPr b="1" u="sng">
              <a:solidFill>
                <a:srgbClr val="FFFFFF"/>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Сформировать план подачи нагрузки</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Разработать скрипты</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Мониторинг серверов приложения</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Запустить тесты</a:t>
            </a:r>
            <a:endParaRPr>
              <a:solidFill>
                <a:srgbClr val="B7B7B7"/>
              </a:solidFill>
            </a:endParaRPr>
          </a:p>
          <a:p>
            <a:pPr indent="-342900" lvl="0" marL="457200" rtl="0" algn="l">
              <a:spcBef>
                <a:spcPts val="0"/>
              </a:spcBef>
              <a:spcAft>
                <a:spcPts val="0"/>
              </a:spcAft>
              <a:buClr>
                <a:srgbClr val="B7B7B7"/>
              </a:buClr>
              <a:buSzPts val="1800"/>
              <a:buAutoNum type="arabicPeriod"/>
            </a:pPr>
            <a:r>
              <a:rPr lang="ru">
                <a:solidFill>
                  <a:srgbClr val="B7B7B7"/>
                </a:solidFill>
              </a:rPr>
              <a:t>Сбор результатов</a:t>
            </a:r>
            <a:endParaRPr>
              <a:solidFill>
                <a:srgbClr val="B7B7B7"/>
              </a:solidFill>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111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t>Профиль нагрузки</a:t>
            </a:r>
            <a:endParaRPr u="sng"/>
          </a:p>
        </p:txBody>
      </p:sp>
      <p:sp>
        <p:nvSpPr>
          <p:cNvPr id="103" name="Google Shape;103;p21"/>
          <p:cNvSpPr txBox="1"/>
          <p:nvPr>
            <p:ph idx="1" type="body"/>
          </p:nvPr>
        </p:nvSpPr>
        <p:spPr>
          <a:xfrm>
            <a:off x="388025" y="683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AutoNum type="arabicParenR"/>
            </a:pPr>
            <a:r>
              <a:rPr lang="ru">
                <a:solidFill>
                  <a:srgbClr val="FFFFFF"/>
                </a:solidFill>
              </a:rPr>
              <a:t>10 000 / 24ч. / 60 мин. / 60 сек. = 0.1 запрос в сек. </a:t>
            </a:r>
            <a:endParaRPr>
              <a:solidFill>
                <a:srgbClr val="FFFFFF"/>
              </a:solidFill>
            </a:endParaRPr>
          </a:p>
          <a:p>
            <a:pPr indent="0" lvl="0" marL="457200" rtl="0" algn="l">
              <a:spcBef>
                <a:spcPts val="1600"/>
              </a:spcBef>
              <a:spcAft>
                <a:spcPts val="0"/>
              </a:spcAft>
              <a:buNone/>
            </a:pPr>
            <a:r>
              <a:t/>
            </a:r>
            <a:endParaRPr/>
          </a:p>
          <a:p>
            <a:pPr indent="0" lvl="0" marL="457200" rtl="0" algn="l">
              <a:spcBef>
                <a:spcPts val="1600"/>
              </a:spcBef>
              <a:spcAft>
                <a:spcPts val="0"/>
              </a:spcAft>
              <a:buNone/>
            </a:pPr>
            <a:r>
              <a:rPr lang="ru"/>
              <a:t>										</a:t>
            </a:r>
            <a:r>
              <a:rPr lang="ru">
                <a:solidFill>
                  <a:srgbClr val="FFFFFF"/>
                </a:solidFill>
              </a:rPr>
              <a:t>- среднее из исходных данных </a:t>
            </a:r>
            <a:endParaRPr>
              <a:solidFill>
                <a:srgbClr val="FFFFFF"/>
              </a:solidFill>
            </a:endParaRPr>
          </a:p>
          <a:p>
            <a:pPr indent="0" lvl="0" marL="5029200" rtl="0" algn="l">
              <a:spcBef>
                <a:spcPts val="1600"/>
              </a:spcBef>
              <a:spcAft>
                <a:spcPts val="0"/>
              </a:spcAft>
              <a:buNone/>
            </a:pPr>
            <a:r>
              <a:rPr lang="ru">
                <a:solidFill>
                  <a:srgbClr val="FFFFFF"/>
                </a:solidFill>
              </a:rPr>
              <a:t>~</a:t>
            </a:r>
            <a:r>
              <a:rPr lang="ru">
                <a:solidFill>
                  <a:srgbClr val="FFFFFF"/>
                </a:solidFill>
              </a:rPr>
              <a:t>416 в час.</a:t>
            </a:r>
            <a:endParaRPr>
              <a:solidFill>
                <a:srgbClr val="FFFFFF"/>
              </a:solidFill>
            </a:endParaRPr>
          </a:p>
          <a:p>
            <a:pPr indent="-342900" lvl="0" marL="457200" rtl="0" algn="l">
              <a:spcBef>
                <a:spcPts val="1600"/>
              </a:spcBef>
              <a:spcAft>
                <a:spcPts val="0"/>
              </a:spcAft>
              <a:buClr>
                <a:srgbClr val="FFFFFF"/>
              </a:buClr>
              <a:buSzPts val="1800"/>
              <a:buAutoNum type="arabicParenR"/>
            </a:pPr>
            <a:r>
              <a:rPr lang="ru">
                <a:solidFill>
                  <a:srgbClr val="FFFFFF"/>
                </a:solidFill>
              </a:rPr>
              <a:t>10 000 / 12ч. * 2  / 60 мин. * 2 / 60 сек. * 2 = ~2 запроса в сек.</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rPr lang="ru">
                <a:solidFill>
                  <a:srgbClr val="FFFFFF"/>
                </a:solidFill>
              </a:rPr>
              <a:t>											- реальная ситуация </a:t>
            </a:r>
            <a:endParaRPr>
              <a:solidFill>
                <a:srgbClr val="FFFFFF"/>
              </a:solidFill>
            </a:endParaRPr>
          </a:p>
          <a:p>
            <a:pPr indent="457200" lvl="0" marL="4572000" rtl="0" algn="l">
              <a:spcBef>
                <a:spcPts val="1600"/>
              </a:spcBef>
              <a:spcAft>
                <a:spcPts val="1600"/>
              </a:spcAft>
              <a:buNone/>
            </a:pPr>
            <a:r>
              <a:rPr lang="ru">
                <a:solidFill>
                  <a:srgbClr val="FFFFFF"/>
                </a:solidFill>
              </a:rPr>
              <a:t>~</a:t>
            </a:r>
            <a:r>
              <a:rPr lang="ru">
                <a:solidFill>
                  <a:srgbClr val="FFFFFF"/>
                </a:solidFill>
              </a:rPr>
              <a:t>1010 в час.</a:t>
            </a:r>
            <a:endParaRPr>
              <a:solidFill>
                <a:srgbClr val="FFFFFF"/>
              </a:solidFill>
            </a:endParaRPr>
          </a:p>
        </p:txBody>
      </p:sp>
      <p:sp>
        <p:nvSpPr>
          <p:cNvPr id="104" name="Google Shape;104;p21"/>
          <p:cNvSpPr/>
          <p:nvPr/>
        </p:nvSpPr>
        <p:spPr>
          <a:xfrm>
            <a:off x="6107325" y="645550"/>
            <a:ext cx="572700" cy="572700"/>
          </a:xfrm>
          <a:prstGeom prst="mathMultiply">
            <a:avLst>
              <a:gd fmla="val 23520" name="adj1"/>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21"/>
          <p:cNvPicPr preferRelativeResize="0"/>
          <p:nvPr/>
        </p:nvPicPr>
        <p:blipFill>
          <a:blip r:embed="rId3">
            <a:alphaModFix/>
          </a:blip>
          <a:stretch>
            <a:fillRect/>
          </a:stretch>
        </p:blipFill>
        <p:spPr>
          <a:xfrm>
            <a:off x="865175" y="1114188"/>
            <a:ext cx="4552950" cy="1562100"/>
          </a:xfrm>
          <a:prstGeom prst="rect">
            <a:avLst/>
          </a:prstGeom>
          <a:noFill/>
          <a:ln>
            <a:noFill/>
          </a:ln>
        </p:spPr>
      </p:pic>
      <p:pic>
        <p:nvPicPr>
          <p:cNvPr id="106" name="Google Shape;106;p21"/>
          <p:cNvPicPr preferRelativeResize="0"/>
          <p:nvPr/>
        </p:nvPicPr>
        <p:blipFill>
          <a:blip r:embed="rId4">
            <a:alphaModFix/>
          </a:blip>
          <a:stretch>
            <a:fillRect/>
          </a:stretch>
        </p:blipFill>
        <p:spPr>
          <a:xfrm>
            <a:off x="865175" y="3183125"/>
            <a:ext cx="4552950" cy="1562100"/>
          </a:xfrm>
          <a:prstGeom prst="rect">
            <a:avLst/>
          </a:prstGeom>
          <a:noFill/>
          <a:ln>
            <a:noFill/>
          </a:ln>
        </p:spPr>
      </p:pic>
      <p:sp>
        <p:nvSpPr>
          <p:cNvPr id="107" name="Google Shape;107;p21"/>
          <p:cNvSpPr/>
          <p:nvPr/>
        </p:nvSpPr>
        <p:spPr>
          <a:xfrm>
            <a:off x="7367075" y="2729200"/>
            <a:ext cx="620400" cy="572700"/>
          </a:xfrm>
          <a:prstGeom prst="mathPlus">
            <a:avLst>
              <a:gd fmla="val 23520" name="adj1"/>
            </a:avLst>
          </a:prstGeom>
          <a:solidFill>
            <a:srgbClr val="00FF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