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5" r:id="rId1"/>
  </p:sldMasterIdLst>
  <p:sldIdLst>
    <p:sldId id="256" r:id="rId2"/>
    <p:sldId id="264" r:id="rId3"/>
    <p:sldId id="265" r:id="rId4"/>
    <p:sldId id="258" r:id="rId5"/>
    <p:sldId id="259" r:id="rId6"/>
    <p:sldId id="260" r:id="rId7"/>
    <p:sldId id="261" r:id="rId8"/>
    <p:sldId id="262" r:id="rId9"/>
    <p:sldId id="257"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hyperlink" Target="https://github.com/pronobkarmoker/SPL-1" TargetMode="External"/></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pronobkarmoker/SPL-1" TargetMode="External"/><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B3FE9F-6AC1-42FE-91DC-273B6003FE06}"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06BA7754-2194-4EAC-9B33-6A4FEB04BA16}">
      <dgm:prSet custT="1"/>
      <dgm:spPr/>
      <dgm:t>
        <a:bodyPr/>
        <a:lstStyle/>
        <a:p>
          <a:r>
            <a:rPr lang="en-GB" sz="4800" b="1" dirty="0"/>
            <a:t>Progress till today…</a:t>
          </a:r>
          <a:endParaRPr lang="en-US" sz="4800" dirty="0"/>
        </a:p>
      </dgm:t>
    </dgm:pt>
    <dgm:pt modelId="{CF3D5FC3-E58E-4449-A1C0-49A7A7D47005}" type="parTrans" cxnId="{14F7D0EC-868C-4C6B-A241-2881CCD31A22}">
      <dgm:prSet/>
      <dgm:spPr/>
      <dgm:t>
        <a:bodyPr/>
        <a:lstStyle/>
        <a:p>
          <a:endParaRPr lang="en-US"/>
        </a:p>
      </dgm:t>
    </dgm:pt>
    <dgm:pt modelId="{01DFD71B-99B8-4B42-B43A-BC171DFF39C2}" type="sibTrans" cxnId="{14F7D0EC-868C-4C6B-A241-2881CCD31A22}">
      <dgm:prSet/>
      <dgm:spPr/>
      <dgm:t>
        <a:bodyPr/>
        <a:lstStyle/>
        <a:p>
          <a:endParaRPr lang="en-US"/>
        </a:p>
      </dgm:t>
    </dgm:pt>
    <dgm:pt modelId="{825C7FE6-9E97-43B4-ABC6-506ECA3817D1}" type="pres">
      <dgm:prSet presAssocID="{47B3FE9F-6AC1-42FE-91DC-273B6003FE06}" presName="linearFlow" presStyleCnt="0">
        <dgm:presLayoutVars>
          <dgm:dir/>
          <dgm:resizeHandles val="exact"/>
        </dgm:presLayoutVars>
      </dgm:prSet>
      <dgm:spPr/>
    </dgm:pt>
    <dgm:pt modelId="{4FFF2876-F45C-4061-9239-0E016A5752C9}" type="pres">
      <dgm:prSet presAssocID="{06BA7754-2194-4EAC-9B33-6A4FEB04BA16}" presName="composite" presStyleCnt="0"/>
      <dgm:spPr/>
    </dgm:pt>
    <dgm:pt modelId="{B80E30D6-2BC2-43B7-BE36-BBC1418C3454}" type="pres">
      <dgm:prSet presAssocID="{06BA7754-2194-4EAC-9B33-6A4FEB04BA16}" presName="imgShp" presStyleLbl="fgImgPlace1" presStyleIdx="0" presStyleCnt="1"/>
      <dgm:spPr>
        <a:blipFill>
          <a:blip xmlns:r="http://schemas.openxmlformats.org/officeDocument/2006/relationships" r:embed="rId1"/>
          <a:srcRect/>
          <a:stretch>
            <a:fillRect/>
          </a:stretch>
        </a:blipFill>
      </dgm:spPr>
    </dgm:pt>
    <dgm:pt modelId="{163D2BB7-A3FE-4C95-9D6C-B31176F3657D}" type="pres">
      <dgm:prSet presAssocID="{06BA7754-2194-4EAC-9B33-6A4FEB04BA16}" presName="txShp" presStyleLbl="node1" presStyleIdx="0" presStyleCnt="1" custScaleX="135104">
        <dgm:presLayoutVars>
          <dgm:bulletEnabled val="1"/>
        </dgm:presLayoutVars>
      </dgm:prSet>
      <dgm:spPr>
        <a:prstGeom prst="homePlate">
          <a:avLst/>
        </a:prstGeom>
      </dgm:spPr>
    </dgm:pt>
  </dgm:ptLst>
  <dgm:cxnLst>
    <dgm:cxn modelId="{545F3C85-637B-4BD8-A299-776432232D0E}" type="presOf" srcId="{06BA7754-2194-4EAC-9B33-6A4FEB04BA16}" destId="{163D2BB7-A3FE-4C95-9D6C-B31176F3657D}" srcOrd="0" destOrd="0" presId="urn:microsoft.com/office/officeart/2005/8/layout/vList3"/>
    <dgm:cxn modelId="{C76622A3-2FD5-4DD9-81EB-4BC65134AC89}" type="presOf" srcId="{47B3FE9F-6AC1-42FE-91DC-273B6003FE06}" destId="{825C7FE6-9E97-43B4-ABC6-506ECA3817D1}" srcOrd="0" destOrd="0" presId="urn:microsoft.com/office/officeart/2005/8/layout/vList3"/>
    <dgm:cxn modelId="{14F7D0EC-868C-4C6B-A241-2881CCD31A22}" srcId="{47B3FE9F-6AC1-42FE-91DC-273B6003FE06}" destId="{06BA7754-2194-4EAC-9B33-6A4FEB04BA16}" srcOrd="0" destOrd="0" parTransId="{CF3D5FC3-E58E-4449-A1C0-49A7A7D47005}" sibTransId="{01DFD71B-99B8-4B42-B43A-BC171DFF39C2}"/>
    <dgm:cxn modelId="{1C4E32DD-15F5-4883-8080-371ECB0548AD}" type="presParOf" srcId="{825C7FE6-9E97-43B4-ABC6-506ECA3817D1}" destId="{4FFF2876-F45C-4061-9239-0E016A5752C9}" srcOrd="0" destOrd="0" presId="urn:microsoft.com/office/officeart/2005/8/layout/vList3"/>
    <dgm:cxn modelId="{50650630-0CAA-4790-AF4F-81B2EC677E3B}" type="presParOf" srcId="{4FFF2876-F45C-4061-9239-0E016A5752C9}" destId="{B80E30D6-2BC2-43B7-BE36-BBC1418C3454}" srcOrd="0" destOrd="0" presId="urn:microsoft.com/office/officeart/2005/8/layout/vList3"/>
    <dgm:cxn modelId="{D40A2A48-2A34-4294-ABE7-35F380031330}" type="presParOf" srcId="{4FFF2876-F45C-4061-9239-0E016A5752C9}" destId="{163D2BB7-A3FE-4C95-9D6C-B31176F3657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D3168-BC08-4F52-9BB8-CE04795D4FD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7F7DC4D-5195-4308-9224-40A86B15C62E}">
      <dgm:prSet/>
      <dgm:spPr>
        <a:solidFill>
          <a:schemeClr val="tx2">
            <a:lumMod val="20000"/>
            <a:lumOff val="80000"/>
          </a:schemeClr>
        </a:solidFill>
      </dgm:spPr>
      <dgm:t>
        <a:bodyPr/>
        <a:lstStyle/>
        <a:p>
          <a:pPr algn="ctr"/>
          <a:r>
            <a:rPr lang="en-US" dirty="0">
              <a:solidFill>
                <a:schemeClr val="accent6">
                  <a:lumMod val="50000"/>
                </a:schemeClr>
              </a:solidFill>
            </a:rPr>
            <a:t>My future goals regarding this project include implementing…</a:t>
          </a:r>
        </a:p>
        <a:p>
          <a:pPr algn="l"/>
          <a:r>
            <a:rPr lang="en-US" dirty="0">
              <a:solidFill>
                <a:schemeClr val="accent6">
                  <a:lumMod val="50000"/>
                </a:schemeClr>
              </a:solidFill>
            </a:rPr>
            <a:t>       Hellinger Distance </a:t>
          </a:r>
        </a:p>
        <a:p>
          <a:pPr algn="l"/>
          <a:r>
            <a:rPr lang="en-US" u="sng" dirty="0">
              <a:solidFill>
                <a:schemeClr val="accent6">
                  <a:lumMod val="50000"/>
                </a:schemeClr>
              </a:solidFill>
            </a:rPr>
            <a:t>  Classification metrics </a:t>
          </a:r>
          <a:r>
            <a:rPr lang="en-US" dirty="0">
              <a:solidFill>
                <a:schemeClr val="accent6">
                  <a:lumMod val="50000"/>
                </a:schemeClr>
              </a:solidFill>
            </a:rPr>
            <a:t>:</a:t>
          </a:r>
        </a:p>
        <a:p>
          <a:pPr algn="l"/>
          <a:r>
            <a:rPr lang="en-US" dirty="0">
              <a:solidFill>
                <a:schemeClr val="accent6">
                  <a:lumMod val="50000"/>
                </a:schemeClr>
              </a:solidFill>
            </a:rPr>
            <a:t>       Cross Validation </a:t>
          </a:r>
        </a:p>
        <a:p>
          <a:pPr algn="l"/>
          <a:r>
            <a:rPr lang="en-US" dirty="0">
              <a:solidFill>
                <a:schemeClr val="accent6">
                  <a:lumMod val="50000"/>
                </a:schemeClr>
              </a:solidFill>
            </a:rPr>
            <a:t>       Precision </a:t>
          </a:r>
        </a:p>
        <a:p>
          <a:pPr algn="l"/>
          <a:r>
            <a:rPr lang="en-US" dirty="0">
              <a:solidFill>
                <a:schemeClr val="accent6">
                  <a:lumMod val="50000"/>
                </a:schemeClr>
              </a:solidFill>
            </a:rPr>
            <a:t>       Recall </a:t>
          </a:r>
        </a:p>
        <a:p>
          <a:pPr algn="l"/>
          <a:r>
            <a:rPr lang="en-US" dirty="0">
              <a:solidFill>
                <a:schemeClr val="accent6">
                  <a:lumMod val="50000"/>
                </a:schemeClr>
              </a:solidFill>
            </a:rPr>
            <a:t>       Calculating Accuracy and F-Score</a:t>
          </a:r>
        </a:p>
        <a:p>
          <a:pPr algn="l"/>
          <a:r>
            <a:rPr lang="en-US" dirty="0">
              <a:solidFill>
                <a:schemeClr val="accent6">
                  <a:lumMod val="50000"/>
                </a:schemeClr>
              </a:solidFill>
            </a:rPr>
            <a:t>  Random Forest</a:t>
          </a:r>
        </a:p>
      </dgm:t>
    </dgm:pt>
    <dgm:pt modelId="{2A1CE05C-CDF7-407E-B48F-778AF73A085F}" type="parTrans" cxnId="{1582F56B-1730-41AB-B54F-541A45E2B84D}">
      <dgm:prSet/>
      <dgm:spPr/>
      <dgm:t>
        <a:bodyPr/>
        <a:lstStyle/>
        <a:p>
          <a:endParaRPr lang="en-US"/>
        </a:p>
      </dgm:t>
    </dgm:pt>
    <dgm:pt modelId="{B180D6EF-D849-4517-9D78-BF841AA82E6E}" type="sibTrans" cxnId="{1582F56B-1730-41AB-B54F-541A45E2B84D}">
      <dgm:prSet/>
      <dgm:spPr/>
      <dgm:t>
        <a:bodyPr/>
        <a:lstStyle/>
        <a:p>
          <a:endParaRPr lang="en-US"/>
        </a:p>
      </dgm:t>
    </dgm:pt>
    <dgm:pt modelId="{77701AFC-7D52-4A56-8558-B2A96E4AA013}">
      <dgm:prSet/>
      <dgm:spPr>
        <a:solidFill>
          <a:schemeClr val="tx2">
            <a:lumMod val="20000"/>
            <a:lumOff val="80000"/>
          </a:schemeClr>
        </a:solidFill>
      </dgm:spPr>
      <dgm:t>
        <a:bodyPr/>
        <a:lstStyle/>
        <a:p>
          <a:r>
            <a:rPr lang="en-US" dirty="0">
              <a:solidFill>
                <a:schemeClr val="accent6">
                  <a:lumMod val="50000"/>
                </a:schemeClr>
              </a:solidFill>
            </a:rPr>
            <a:t>Here is my Repository link for spl-1: </a:t>
          </a:r>
          <a:r>
            <a:rPr lang="en-US" dirty="0">
              <a:solidFill>
                <a:schemeClr val="accent5">
                  <a:lumMod val="75000"/>
                </a:schemeClr>
              </a:solidFill>
              <a:hlinkClick xmlns:r="http://schemas.openxmlformats.org/officeDocument/2006/relationships" r:id="rId1">
                <a:extLst>
                  <a:ext uri="{A12FA001-AC4F-418D-AE19-62706E023703}">
                    <ahyp:hlinkClr xmlns:ahyp="http://schemas.microsoft.com/office/drawing/2018/hyperlinkcolor" val="tx"/>
                  </a:ext>
                </a:extLst>
              </a:hlinkClick>
            </a:rPr>
            <a:t>https://github.com/pronobkarmoker/SPL-1</a:t>
          </a:r>
          <a:endParaRPr lang="en-US" dirty="0">
            <a:solidFill>
              <a:schemeClr val="accent5">
                <a:lumMod val="75000"/>
              </a:schemeClr>
            </a:solidFill>
          </a:endParaRPr>
        </a:p>
      </dgm:t>
    </dgm:pt>
    <dgm:pt modelId="{3E05E6FF-F2DA-4FDE-AEEC-B5E43E7CFBD4}" type="parTrans" cxnId="{BFA47D8F-EFB3-4E8E-A2E6-2C3FD8C4D9D3}">
      <dgm:prSet/>
      <dgm:spPr/>
      <dgm:t>
        <a:bodyPr/>
        <a:lstStyle/>
        <a:p>
          <a:endParaRPr lang="en-US"/>
        </a:p>
      </dgm:t>
    </dgm:pt>
    <dgm:pt modelId="{5A3001A4-FA74-48A5-9411-C414B3D74B9E}" type="sibTrans" cxnId="{BFA47D8F-EFB3-4E8E-A2E6-2C3FD8C4D9D3}">
      <dgm:prSet/>
      <dgm:spPr/>
      <dgm:t>
        <a:bodyPr/>
        <a:lstStyle/>
        <a:p>
          <a:endParaRPr lang="en-US"/>
        </a:p>
      </dgm:t>
    </dgm:pt>
    <dgm:pt modelId="{12AAA8B6-F530-4FA5-9BB4-D0E92E48EE87}" type="pres">
      <dgm:prSet presAssocID="{961D3168-BC08-4F52-9BB8-CE04795D4FD7}" presName="linearFlow" presStyleCnt="0">
        <dgm:presLayoutVars>
          <dgm:dir/>
          <dgm:resizeHandles val="exact"/>
        </dgm:presLayoutVars>
      </dgm:prSet>
      <dgm:spPr/>
    </dgm:pt>
    <dgm:pt modelId="{FCE8292F-F7C1-4B85-8BB5-0626291292FF}" type="pres">
      <dgm:prSet presAssocID="{B7F7DC4D-5195-4308-9224-40A86B15C62E}" presName="composite" presStyleCnt="0"/>
      <dgm:spPr/>
    </dgm:pt>
    <dgm:pt modelId="{8328A4A6-B5FD-44BB-B837-9E3CBC3219E1}" type="pres">
      <dgm:prSet presAssocID="{B7F7DC4D-5195-4308-9224-40A86B15C62E}" presName="imgShp" presStyleLbl="fgImgPlace1" presStyleIdx="0" presStyleCnt="2"/>
      <dgm:spPr>
        <a:blipFill>
          <a:blip xmlns:r="http://schemas.openxmlformats.org/officeDocument/2006/relationships" r:embed="rId2"/>
          <a:srcRect/>
          <a:stretch>
            <a:fillRect l="-23000" r="-23000"/>
          </a:stretch>
        </a:blipFill>
      </dgm:spPr>
    </dgm:pt>
    <dgm:pt modelId="{FB3E8B64-6071-4E58-9FB4-BE07F4A370FC}" type="pres">
      <dgm:prSet presAssocID="{B7F7DC4D-5195-4308-9224-40A86B15C62E}" presName="txShp" presStyleLbl="node1" presStyleIdx="0" presStyleCnt="2" custScaleX="104052" custScaleY="151676" custLinFactNeighborY="-605">
        <dgm:presLayoutVars>
          <dgm:bulletEnabled val="1"/>
        </dgm:presLayoutVars>
      </dgm:prSet>
      <dgm:spPr/>
    </dgm:pt>
    <dgm:pt modelId="{C412A746-7A0F-4306-B23E-C0E07D73802C}" type="pres">
      <dgm:prSet presAssocID="{B180D6EF-D849-4517-9D78-BF841AA82E6E}" presName="spacing" presStyleCnt="0"/>
      <dgm:spPr/>
    </dgm:pt>
    <dgm:pt modelId="{B9BCAE7A-971D-4531-A368-20DD61D9DAED}" type="pres">
      <dgm:prSet presAssocID="{77701AFC-7D52-4A56-8558-B2A96E4AA013}" presName="composite" presStyleCnt="0"/>
      <dgm:spPr/>
    </dgm:pt>
    <dgm:pt modelId="{133011B3-3F66-46A8-AC91-61531963380E}" type="pres">
      <dgm:prSet presAssocID="{77701AFC-7D52-4A56-8558-B2A96E4AA013}" presName="imgShp" presStyleLbl="fgImgPlace1" presStyleIdx="1" presStyleCnt="2"/>
      <dgm:spPr>
        <a:blipFill>
          <a:blip xmlns:r="http://schemas.openxmlformats.org/officeDocument/2006/relationships" r:embed="rId3"/>
          <a:srcRect/>
          <a:stretch>
            <a:fillRect l="-1000" r="-1000"/>
          </a:stretch>
        </a:blipFill>
      </dgm:spPr>
    </dgm:pt>
    <dgm:pt modelId="{F9966337-6B6A-4E5C-BAC3-35AAC55D1009}" type="pres">
      <dgm:prSet presAssocID="{77701AFC-7D52-4A56-8558-B2A96E4AA013}" presName="txShp" presStyleLbl="node1" presStyleIdx="1" presStyleCnt="2">
        <dgm:presLayoutVars>
          <dgm:bulletEnabled val="1"/>
        </dgm:presLayoutVars>
      </dgm:prSet>
      <dgm:spPr/>
    </dgm:pt>
  </dgm:ptLst>
  <dgm:cxnLst>
    <dgm:cxn modelId="{C72E2412-1782-4A2D-BE8F-06B763D42F00}" type="presOf" srcId="{77701AFC-7D52-4A56-8558-B2A96E4AA013}" destId="{F9966337-6B6A-4E5C-BAC3-35AAC55D1009}" srcOrd="0" destOrd="0" presId="urn:microsoft.com/office/officeart/2005/8/layout/vList3"/>
    <dgm:cxn modelId="{E6A3E618-8A91-48EC-AAEB-C32506A8BD0C}" type="presOf" srcId="{B7F7DC4D-5195-4308-9224-40A86B15C62E}" destId="{FB3E8B64-6071-4E58-9FB4-BE07F4A370FC}" srcOrd="0" destOrd="0" presId="urn:microsoft.com/office/officeart/2005/8/layout/vList3"/>
    <dgm:cxn modelId="{1582F56B-1730-41AB-B54F-541A45E2B84D}" srcId="{961D3168-BC08-4F52-9BB8-CE04795D4FD7}" destId="{B7F7DC4D-5195-4308-9224-40A86B15C62E}" srcOrd="0" destOrd="0" parTransId="{2A1CE05C-CDF7-407E-B48F-778AF73A085F}" sibTransId="{B180D6EF-D849-4517-9D78-BF841AA82E6E}"/>
    <dgm:cxn modelId="{BFA47D8F-EFB3-4E8E-A2E6-2C3FD8C4D9D3}" srcId="{961D3168-BC08-4F52-9BB8-CE04795D4FD7}" destId="{77701AFC-7D52-4A56-8558-B2A96E4AA013}" srcOrd="1" destOrd="0" parTransId="{3E05E6FF-F2DA-4FDE-AEEC-B5E43E7CFBD4}" sibTransId="{5A3001A4-FA74-48A5-9411-C414B3D74B9E}"/>
    <dgm:cxn modelId="{1C7AE0EB-4F91-46E7-829F-C9EF495DC4FE}" type="presOf" srcId="{961D3168-BC08-4F52-9BB8-CE04795D4FD7}" destId="{12AAA8B6-F530-4FA5-9BB4-D0E92E48EE87}" srcOrd="0" destOrd="0" presId="urn:microsoft.com/office/officeart/2005/8/layout/vList3"/>
    <dgm:cxn modelId="{561979C5-7580-4475-B816-45E6F3070773}" type="presParOf" srcId="{12AAA8B6-F530-4FA5-9BB4-D0E92E48EE87}" destId="{FCE8292F-F7C1-4B85-8BB5-0626291292FF}" srcOrd="0" destOrd="0" presId="urn:microsoft.com/office/officeart/2005/8/layout/vList3"/>
    <dgm:cxn modelId="{98AB2847-E1BD-4303-B10E-167977C2EDD4}" type="presParOf" srcId="{FCE8292F-F7C1-4B85-8BB5-0626291292FF}" destId="{8328A4A6-B5FD-44BB-B837-9E3CBC3219E1}" srcOrd="0" destOrd="0" presId="urn:microsoft.com/office/officeart/2005/8/layout/vList3"/>
    <dgm:cxn modelId="{B5801858-A3C3-42BB-89D3-4CA890DD2C0C}" type="presParOf" srcId="{FCE8292F-F7C1-4B85-8BB5-0626291292FF}" destId="{FB3E8B64-6071-4E58-9FB4-BE07F4A370FC}" srcOrd="1" destOrd="0" presId="urn:microsoft.com/office/officeart/2005/8/layout/vList3"/>
    <dgm:cxn modelId="{A99C0CA1-0707-451C-9B0D-43126F9D4DEE}" type="presParOf" srcId="{12AAA8B6-F530-4FA5-9BB4-D0E92E48EE87}" destId="{C412A746-7A0F-4306-B23E-C0E07D73802C}" srcOrd="1" destOrd="0" presId="urn:microsoft.com/office/officeart/2005/8/layout/vList3"/>
    <dgm:cxn modelId="{04A71B6A-8E68-4FBA-AF3B-9262EB3299D5}" type="presParOf" srcId="{12AAA8B6-F530-4FA5-9BB4-D0E92E48EE87}" destId="{B9BCAE7A-971D-4531-A368-20DD61D9DAED}" srcOrd="2" destOrd="0" presId="urn:microsoft.com/office/officeart/2005/8/layout/vList3"/>
    <dgm:cxn modelId="{436C4949-BDEF-4891-9353-CD8D856EC6B4}" type="presParOf" srcId="{B9BCAE7A-971D-4531-A368-20DD61D9DAED}" destId="{133011B3-3F66-46A8-AC91-61531963380E}" srcOrd="0" destOrd="0" presId="urn:microsoft.com/office/officeart/2005/8/layout/vList3"/>
    <dgm:cxn modelId="{B3CED140-791E-4631-AFED-6EED7A618D5F}" type="presParOf" srcId="{B9BCAE7A-971D-4531-A368-20DD61D9DAED}" destId="{F9966337-6B6A-4E5C-BAC3-35AAC55D100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F6457D-3D64-4976-863C-243265C3A03E}" type="doc">
      <dgm:prSet loTypeId="urn:microsoft.com/office/officeart/2005/8/layout/cycle2" loCatId="cycle" qsTypeId="urn:microsoft.com/office/officeart/2005/8/quickstyle/simple3" qsCatId="simple" csTypeId="urn:microsoft.com/office/officeart/2005/8/colors/accent1_2" csCatId="accent1" phldr="1"/>
      <dgm:spPr/>
      <dgm:t>
        <a:bodyPr/>
        <a:lstStyle/>
        <a:p>
          <a:endParaRPr lang="en-US"/>
        </a:p>
      </dgm:t>
    </dgm:pt>
    <dgm:pt modelId="{0F78DCEE-3ED6-4082-AF4D-FBE4336F27EC}">
      <dgm:prSet/>
      <dgm:spPr/>
      <dgm:t>
        <a:bodyPr/>
        <a:lstStyle/>
        <a:p>
          <a:r>
            <a:rPr lang="en-US" dirty="0"/>
            <a:t>THANK YOU!!!</a:t>
          </a:r>
        </a:p>
      </dgm:t>
    </dgm:pt>
    <dgm:pt modelId="{E4BEA56B-C66A-42E4-92AE-4AD6C56346E5}" type="parTrans" cxnId="{EA8B300D-6396-446D-BDAA-364868CC0DEF}">
      <dgm:prSet/>
      <dgm:spPr/>
      <dgm:t>
        <a:bodyPr/>
        <a:lstStyle/>
        <a:p>
          <a:endParaRPr lang="en-US"/>
        </a:p>
      </dgm:t>
    </dgm:pt>
    <dgm:pt modelId="{F36AAD0D-7F20-46B6-99DC-8F6AD169D715}" type="sibTrans" cxnId="{EA8B300D-6396-446D-BDAA-364868CC0DEF}">
      <dgm:prSet/>
      <dgm:spPr/>
      <dgm:t>
        <a:bodyPr/>
        <a:lstStyle/>
        <a:p>
          <a:endParaRPr lang="en-US"/>
        </a:p>
      </dgm:t>
    </dgm:pt>
    <dgm:pt modelId="{15A0A253-9E6D-4566-AB36-20105B8E8750}" type="pres">
      <dgm:prSet presAssocID="{37F6457D-3D64-4976-863C-243265C3A03E}" presName="cycle" presStyleCnt="0">
        <dgm:presLayoutVars>
          <dgm:dir/>
          <dgm:resizeHandles val="exact"/>
        </dgm:presLayoutVars>
      </dgm:prSet>
      <dgm:spPr/>
    </dgm:pt>
    <dgm:pt modelId="{8E13532C-2247-4323-954A-B8EA71456C06}" type="pres">
      <dgm:prSet presAssocID="{0F78DCEE-3ED6-4082-AF4D-FBE4336F27EC}" presName="node" presStyleLbl="node1" presStyleIdx="0" presStyleCnt="1" custScaleX="1553135" custScaleY="808319" custRadScaleRad="96965" custRadScaleInc="267">
        <dgm:presLayoutVars>
          <dgm:bulletEnabled val="1"/>
        </dgm:presLayoutVars>
      </dgm:prSet>
      <dgm:spPr/>
    </dgm:pt>
  </dgm:ptLst>
  <dgm:cxnLst>
    <dgm:cxn modelId="{EA8B300D-6396-446D-BDAA-364868CC0DEF}" srcId="{37F6457D-3D64-4976-863C-243265C3A03E}" destId="{0F78DCEE-3ED6-4082-AF4D-FBE4336F27EC}" srcOrd="0" destOrd="0" parTransId="{E4BEA56B-C66A-42E4-92AE-4AD6C56346E5}" sibTransId="{F36AAD0D-7F20-46B6-99DC-8F6AD169D715}"/>
    <dgm:cxn modelId="{F4457BA2-A6CB-4314-946F-8D50CD1CA523}" type="presOf" srcId="{37F6457D-3D64-4976-863C-243265C3A03E}" destId="{15A0A253-9E6D-4566-AB36-20105B8E8750}" srcOrd="0" destOrd="0" presId="urn:microsoft.com/office/officeart/2005/8/layout/cycle2"/>
    <dgm:cxn modelId="{39E1BBCB-A0F7-4E54-8CD9-4601A665B231}" type="presOf" srcId="{0F78DCEE-3ED6-4082-AF4D-FBE4336F27EC}" destId="{8E13532C-2247-4323-954A-B8EA71456C06}" srcOrd="0" destOrd="0" presId="urn:microsoft.com/office/officeart/2005/8/layout/cycle2"/>
    <dgm:cxn modelId="{B9DE0C1B-DF1F-4F29-B914-BBCF6DECB8AF}" type="presParOf" srcId="{15A0A253-9E6D-4566-AB36-20105B8E8750}" destId="{8E13532C-2247-4323-954A-B8EA71456C0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D2BB7-A3FE-4C95-9D6C-B31176F3657D}">
      <dsp:nvSpPr>
        <dsp:cNvPr id="0" name=""/>
        <dsp:cNvSpPr/>
      </dsp:nvSpPr>
      <dsp:spPr>
        <a:xfrm rot="10800000">
          <a:off x="535424" y="0"/>
          <a:ext cx="9473325" cy="1913156"/>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3649" tIns="182880" rIns="341376" bIns="182880" numCol="1" spcCol="1270" anchor="ctr" anchorCtr="0">
          <a:noAutofit/>
        </a:bodyPr>
        <a:lstStyle/>
        <a:p>
          <a:pPr marL="0" lvl="0" indent="0" algn="ctr" defTabSz="2133600">
            <a:lnSpc>
              <a:spcPct val="90000"/>
            </a:lnSpc>
            <a:spcBef>
              <a:spcPct val="0"/>
            </a:spcBef>
            <a:spcAft>
              <a:spcPct val="35000"/>
            </a:spcAft>
            <a:buNone/>
          </a:pPr>
          <a:r>
            <a:rPr lang="en-GB" sz="4800" b="1" kern="1200" dirty="0"/>
            <a:t>Progress till today…</a:t>
          </a:r>
          <a:endParaRPr lang="en-US" sz="4800" kern="1200" dirty="0"/>
        </a:p>
      </dsp:txBody>
      <dsp:txXfrm rot="10800000">
        <a:off x="1013713" y="0"/>
        <a:ext cx="8995036" cy="1913156"/>
      </dsp:txXfrm>
    </dsp:sp>
    <dsp:sp modelId="{B80E30D6-2BC2-43B7-BE36-BBC1418C3454}">
      <dsp:nvSpPr>
        <dsp:cNvPr id="0" name=""/>
        <dsp:cNvSpPr/>
      </dsp:nvSpPr>
      <dsp:spPr>
        <a:xfrm>
          <a:off x="809571" y="0"/>
          <a:ext cx="1913156" cy="1913156"/>
        </a:xfrm>
        <a:prstGeom prst="ellipse">
          <a:avLst/>
        </a:prstGeom>
        <a:blipFill>
          <a:blip xmlns:r="http://schemas.openxmlformats.org/officeDocument/2006/relationships" r:embed="rId1"/>
          <a:srcRect/>
          <a:stretch>
            <a:fillRect/>
          </a:stretch>
        </a:blip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E8B64-6071-4E58-9FB4-BE07F4A370FC}">
      <dsp:nvSpPr>
        <dsp:cNvPr id="0" name=""/>
        <dsp:cNvSpPr/>
      </dsp:nvSpPr>
      <dsp:spPr>
        <a:xfrm rot="10800000">
          <a:off x="2109667" y="0"/>
          <a:ext cx="7889168" cy="2610913"/>
        </a:xfrm>
        <a:prstGeom prst="homePlate">
          <a:avLst/>
        </a:prstGeom>
        <a:solidFill>
          <a:schemeClr val="tx2">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9079"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accent6">
                  <a:lumMod val="50000"/>
                </a:schemeClr>
              </a:solidFill>
            </a:rPr>
            <a:t>My future goals regarding this project include implementing…</a:t>
          </a:r>
        </a:p>
        <a:p>
          <a:pPr marL="0" lvl="0" indent="0" algn="l" defTabSz="755650">
            <a:lnSpc>
              <a:spcPct val="90000"/>
            </a:lnSpc>
            <a:spcBef>
              <a:spcPct val="0"/>
            </a:spcBef>
            <a:spcAft>
              <a:spcPct val="35000"/>
            </a:spcAft>
            <a:buNone/>
          </a:pPr>
          <a:r>
            <a:rPr lang="en-US" sz="1700" kern="1200" dirty="0">
              <a:solidFill>
                <a:schemeClr val="accent6">
                  <a:lumMod val="50000"/>
                </a:schemeClr>
              </a:solidFill>
            </a:rPr>
            <a:t>       Hellinger Distance </a:t>
          </a:r>
        </a:p>
        <a:p>
          <a:pPr marL="0" lvl="0" indent="0" algn="l" defTabSz="755650">
            <a:lnSpc>
              <a:spcPct val="90000"/>
            </a:lnSpc>
            <a:spcBef>
              <a:spcPct val="0"/>
            </a:spcBef>
            <a:spcAft>
              <a:spcPct val="35000"/>
            </a:spcAft>
            <a:buNone/>
          </a:pPr>
          <a:r>
            <a:rPr lang="en-US" sz="1700" u="sng" kern="1200" dirty="0">
              <a:solidFill>
                <a:schemeClr val="accent6">
                  <a:lumMod val="50000"/>
                </a:schemeClr>
              </a:solidFill>
            </a:rPr>
            <a:t>  Classification metrics </a:t>
          </a:r>
          <a:r>
            <a:rPr lang="en-US" sz="1700" kern="1200" dirty="0">
              <a:solidFill>
                <a:schemeClr val="accent6">
                  <a:lumMod val="50000"/>
                </a:schemeClr>
              </a:solidFill>
            </a:rPr>
            <a:t>:</a:t>
          </a:r>
        </a:p>
        <a:p>
          <a:pPr marL="0" lvl="0" indent="0" algn="l" defTabSz="755650">
            <a:lnSpc>
              <a:spcPct val="90000"/>
            </a:lnSpc>
            <a:spcBef>
              <a:spcPct val="0"/>
            </a:spcBef>
            <a:spcAft>
              <a:spcPct val="35000"/>
            </a:spcAft>
            <a:buNone/>
          </a:pPr>
          <a:r>
            <a:rPr lang="en-US" sz="1700" kern="1200" dirty="0">
              <a:solidFill>
                <a:schemeClr val="accent6">
                  <a:lumMod val="50000"/>
                </a:schemeClr>
              </a:solidFill>
            </a:rPr>
            <a:t>       Cross Validation </a:t>
          </a:r>
        </a:p>
        <a:p>
          <a:pPr marL="0" lvl="0" indent="0" algn="l" defTabSz="755650">
            <a:lnSpc>
              <a:spcPct val="90000"/>
            </a:lnSpc>
            <a:spcBef>
              <a:spcPct val="0"/>
            </a:spcBef>
            <a:spcAft>
              <a:spcPct val="35000"/>
            </a:spcAft>
            <a:buNone/>
          </a:pPr>
          <a:r>
            <a:rPr lang="en-US" sz="1700" kern="1200" dirty="0">
              <a:solidFill>
                <a:schemeClr val="accent6">
                  <a:lumMod val="50000"/>
                </a:schemeClr>
              </a:solidFill>
            </a:rPr>
            <a:t>       Precision </a:t>
          </a:r>
        </a:p>
        <a:p>
          <a:pPr marL="0" lvl="0" indent="0" algn="l" defTabSz="755650">
            <a:lnSpc>
              <a:spcPct val="90000"/>
            </a:lnSpc>
            <a:spcBef>
              <a:spcPct val="0"/>
            </a:spcBef>
            <a:spcAft>
              <a:spcPct val="35000"/>
            </a:spcAft>
            <a:buNone/>
          </a:pPr>
          <a:r>
            <a:rPr lang="en-US" sz="1700" kern="1200" dirty="0">
              <a:solidFill>
                <a:schemeClr val="accent6">
                  <a:lumMod val="50000"/>
                </a:schemeClr>
              </a:solidFill>
            </a:rPr>
            <a:t>       Recall </a:t>
          </a:r>
        </a:p>
        <a:p>
          <a:pPr marL="0" lvl="0" indent="0" algn="l" defTabSz="755650">
            <a:lnSpc>
              <a:spcPct val="90000"/>
            </a:lnSpc>
            <a:spcBef>
              <a:spcPct val="0"/>
            </a:spcBef>
            <a:spcAft>
              <a:spcPct val="35000"/>
            </a:spcAft>
            <a:buNone/>
          </a:pPr>
          <a:r>
            <a:rPr lang="en-US" sz="1700" kern="1200" dirty="0">
              <a:solidFill>
                <a:schemeClr val="accent6">
                  <a:lumMod val="50000"/>
                </a:schemeClr>
              </a:solidFill>
            </a:rPr>
            <a:t>       Calculating Accuracy and F-Score</a:t>
          </a:r>
        </a:p>
        <a:p>
          <a:pPr marL="0" lvl="0" indent="0" algn="l" defTabSz="755650">
            <a:lnSpc>
              <a:spcPct val="90000"/>
            </a:lnSpc>
            <a:spcBef>
              <a:spcPct val="0"/>
            </a:spcBef>
            <a:spcAft>
              <a:spcPct val="35000"/>
            </a:spcAft>
            <a:buNone/>
          </a:pPr>
          <a:r>
            <a:rPr lang="en-US" sz="1700" kern="1200" dirty="0">
              <a:solidFill>
                <a:schemeClr val="accent6">
                  <a:lumMod val="50000"/>
                </a:schemeClr>
              </a:solidFill>
            </a:rPr>
            <a:t>  Random Forest</a:t>
          </a:r>
        </a:p>
      </dsp:txBody>
      <dsp:txXfrm rot="10800000">
        <a:off x="2762395" y="0"/>
        <a:ext cx="7236440" cy="2610913"/>
      </dsp:txXfrm>
    </dsp:sp>
    <dsp:sp modelId="{8328A4A6-B5FD-44BB-B837-9E3CBC3219E1}">
      <dsp:nvSpPr>
        <dsp:cNvPr id="0" name=""/>
        <dsp:cNvSpPr/>
      </dsp:nvSpPr>
      <dsp:spPr>
        <a:xfrm>
          <a:off x="1402589" y="445814"/>
          <a:ext cx="1721375" cy="1721375"/>
        </a:xfrm>
        <a:prstGeom prst="ellipse">
          <a:avLst/>
        </a:prstGeom>
        <a:blipFill>
          <a:blip xmlns:r="http://schemas.openxmlformats.org/officeDocument/2006/relationships" r:embed="rId1"/>
          <a:srcRect/>
          <a:stretch>
            <a:fillRect l="-23000" r="-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966337-6B6A-4E5C-BAC3-35AAC55D1009}">
      <dsp:nvSpPr>
        <dsp:cNvPr id="0" name=""/>
        <dsp:cNvSpPr/>
      </dsp:nvSpPr>
      <dsp:spPr>
        <a:xfrm rot="10800000">
          <a:off x="2340082" y="3125803"/>
          <a:ext cx="7581947" cy="1721375"/>
        </a:xfrm>
        <a:prstGeom prst="homePlate">
          <a:avLst/>
        </a:prstGeom>
        <a:solidFill>
          <a:schemeClr val="tx2">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9079"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accent6">
                  <a:lumMod val="50000"/>
                </a:schemeClr>
              </a:solidFill>
            </a:rPr>
            <a:t>Here is my Repository link for spl-1: </a:t>
          </a:r>
          <a:r>
            <a:rPr lang="en-US" sz="1700" kern="1200" dirty="0">
              <a:solidFill>
                <a:schemeClr val="accent5">
                  <a:lumMod val="75000"/>
                </a:schemeClr>
              </a:solidFill>
              <a:hlinkClick xmlns:r="http://schemas.openxmlformats.org/officeDocument/2006/relationships" r:id="rId2">
                <a:extLst>
                  <a:ext uri="{A12FA001-AC4F-418D-AE19-62706E023703}">
                    <ahyp:hlinkClr xmlns:ahyp="http://schemas.microsoft.com/office/drawing/2018/hyperlinkcolor" val="tx"/>
                  </a:ext>
                </a:extLst>
              </a:hlinkClick>
            </a:rPr>
            <a:t>https://github.com/pronobkarmoker/SPL-1</a:t>
          </a:r>
          <a:endParaRPr lang="en-US" sz="1700" kern="1200" dirty="0">
            <a:solidFill>
              <a:schemeClr val="accent5">
                <a:lumMod val="75000"/>
              </a:schemeClr>
            </a:solidFill>
          </a:endParaRPr>
        </a:p>
      </dsp:txBody>
      <dsp:txXfrm rot="10800000">
        <a:off x="2770426" y="3125803"/>
        <a:ext cx="7151603" cy="1721375"/>
      </dsp:txXfrm>
    </dsp:sp>
    <dsp:sp modelId="{133011B3-3F66-46A8-AC91-61531963380E}">
      <dsp:nvSpPr>
        <dsp:cNvPr id="0" name=""/>
        <dsp:cNvSpPr/>
      </dsp:nvSpPr>
      <dsp:spPr>
        <a:xfrm>
          <a:off x="1479394" y="3125803"/>
          <a:ext cx="1721375" cy="1721375"/>
        </a:xfrm>
        <a:prstGeom prst="ellipse">
          <a:avLst/>
        </a:prstGeom>
        <a:blipFill>
          <a:blip xmlns:r="http://schemas.openxmlformats.org/officeDocument/2006/relationships" r:embed="rId3"/>
          <a:srcRect/>
          <a:stretch>
            <a:fillRect l="-1000" r="-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3532C-2247-4323-954A-B8EA71456C06}">
      <dsp:nvSpPr>
        <dsp:cNvPr id="0" name=""/>
        <dsp:cNvSpPr/>
      </dsp:nvSpPr>
      <dsp:spPr>
        <a:xfrm>
          <a:off x="17012" y="0"/>
          <a:ext cx="6174237" cy="3213341"/>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THANK YOU!!!</a:t>
          </a:r>
        </a:p>
      </dsp:txBody>
      <dsp:txXfrm>
        <a:off x="921208" y="470583"/>
        <a:ext cx="4365845" cy="227217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640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40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0715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2516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6144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6165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3448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91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706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0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048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521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58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50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8803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569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003826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E589-5FAD-2154-1986-4297347B5E40}"/>
              </a:ext>
            </a:extLst>
          </p:cNvPr>
          <p:cNvSpPr>
            <a:spLocks noGrp="1"/>
          </p:cNvSpPr>
          <p:nvPr>
            <p:ph type="ctrTitle"/>
          </p:nvPr>
        </p:nvSpPr>
        <p:spPr>
          <a:xfrm>
            <a:off x="1908078" y="69979"/>
            <a:ext cx="8915399" cy="1126283"/>
          </a:xfrm>
        </p:spPr>
        <p:txBody>
          <a:bodyPr>
            <a:normAutofit/>
          </a:bodyPr>
          <a:lstStyle/>
          <a:p>
            <a:pPr algn="ctr"/>
            <a:r>
              <a:rPr lang="en-US" b="1" dirty="0">
                <a:solidFill>
                  <a:srgbClr val="000000"/>
                </a:solidFill>
                <a:effectLst/>
                <a:latin typeface="Bookman Old Style" panose="02050604050505020204" pitchFamily="18" charset="0"/>
              </a:rPr>
              <a:t>Software Project Lab-1</a:t>
            </a:r>
            <a:endParaRPr lang="en-US" b="1" dirty="0">
              <a:solidFill>
                <a:schemeClr val="tx2"/>
              </a:solidFill>
              <a:effectLst>
                <a:outerShdw blurRad="38100" dist="38100" dir="2700000" algn="tl">
                  <a:srgbClr val="000000">
                    <a:alpha val="43137"/>
                  </a:srgbClr>
                </a:outerShdw>
              </a:effectLst>
              <a:latin typeface="Bookman Old Style" panose="02050604050505020204" pitchFamily="18" charset="0"/>
            </a:endParaRPr>
          </a:p>
        </p:txBody>
      </p:sp>
      <p:sp>
        <p:nvSpPr>
          <p:cNvPr id="3" name="Subtitle 2">
            <a:extLst>
              <a:ext uri="{FF2B5EF4-FFF2-40B4-BE49-F238E27FC236}">
                <a16:creationId xmlns:a16="http://schemas.microsoft.com/office/drawing/2014/main" id="{5AA94418-A4F7-F57B-FEEE-A54B68E8E02D}"/>
              </a:ext>
            </a:extLst>
          </p:cNvPr>
          <p:cNvSpPr>
            <a:spLocks noGrp="1"/>
          </p:cNvSpPr>
          <p:nvPr>
            <p:ph type="subTitle" idx="1"/>
          </p:nvPr>
        </p:nvSpPr>
        <p:spPr>
          <a:xfrm>
            <a:off x="923732" y="1437021"/>
            <a:ext cx="10562252" cy="1212873"/>
          </a:xfrm>
        </p:spPr>
        <p:txBody>
          <a:bodyPr>
            <a:normAutofit lnSpcReduction="10000"/>
          </a:bodyPr>
          <a:lstStyle/>
          <a:p>
            <a:pPr algn="ctr"/>
            <a:r>
              <a:rPr lang="en-US" sz="2400" b="1" dirty="0">
                <a:solidFill>
                  <a:schemeClr val="tx2">
                    <a:lumMod val="90000"/>
                  </a:schemeClr>
                </a:solidFill>
                <a:effectLst/>
                <a:latin typeface="Bahnschrift SemiBold" panose="020B0502040204020203" pitchFamily="34" charset="0"/>
              </a:rPr>
              <a:t>Topic : Classification of Data Using Decision Tree and Random Forest Based on </a:t>
            </a:r>
            <a:endParaRPr lang="en-US" sz="2400" b="1" dirty="0">
              <a:solidFill>
                <a:schemeClr val="tx2">
                  <a:lumMod val="90000"/>
                </a:schemeClr>
              </a:solidFill>
              <a:latin typeface="Bahnschrift SemiBold" panose="020B0502040204020203" pitchFamily="34" charset="0"/>
            </a:endParaRPr>
          </a:p>
          <a:p>
            <a:pPr algn="ctr"/>
            <a:r>
              <a:rPr lang="en-US" sz="2400" b="1" dirty="0">
                <a:solidFill>
                  <a:schemeClr val="tx2">
                    <a:lumMod val="90000"/>
                  </a:schemeClr>
                </a:solidFill>
                <a:effectLst/>
                <a:latin typeface="Bahnschrift SemiBold" panose="020B0502040204020203" pitchFamily="34" charset="0"/>
              </a:rPr>
              <a:t>Three Different Criteria </a:t>
            </a:r>
          </a:p>
          <a:p>
            <a:pPr algn="ctr"/>
            <a:endParaRPr lang="en-US" sz="2000" b="1" dirty="0">
              <a:solidFill>
                <a:schemeClr val="tx2">
                  <a:lumMod val="90000"/>
                </a:schemeClr>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A010BD7C-19C2-86C9-D7EA-D7D70576294B}"/>
              </a:ext>
            </a:extLst>
          </p:cNvPr>
          <p:cNvSpPr txBox="1"/>
          <p:nvPr/>
        </p:nvSpPr>
        <p:spPr>
          <a:xfrm>
            <a:off x="923732" y="3069771"/>
            <a:ext cx="4245427" cy="707886"/>
          </a:xfrm>
          <a:prstGeom prst="rect">
            <a:avLst/>
          </a:prstGeom>
          <a:noFill/>
        </p:spPr>
        <p:txBody>
          <a:bodyPr wrap="square" rtlCol="0">
            <a:spAutoFit/>
          </a:bodyPr>
          <a:lstStyle/>
          <a:p>
            <a:r>
              <a:rPr lang="en-US" sz="2000" b="1" dirty="0">
                <a:solidFill>
                  <a:schemeClr val="tx1"/>
                </a:solidFill>
                <a:latin typeface="Bahnschrift Light" panose="020B0502040204020203" pitchFamily="34" charset="0"/>
              </a:rPr>
              <a:t>Name : Pronob Karmoker</a:t>
            </a:r>
          </a:p>
          <a:p>
            <a:r>
              <a:rPr lang="en-US" sz="2000" b="1" dirty="0">
                <a:solidFill>
                  <a:schemeClr val="tx1"/>
                </a:solidFill>
                <a:latin typeface="Bahnschrift Light" panose="020B0502040204020203" pitchFamily="34" charset="0"/>
              </a:rPr>
              <a:t>BSSE 1431</a:t>
            </a:r>
          </a:p>
        </p:txBody>
      </p:sp>
      <p:sp>
        <p:nvSpPr>
          <p:cNvPr id="5" name="TextBox 4">
            <a:extLst>
              <a:ext uri="{FF2B5EF4-FFF2-40B4-BE49-F238E27FC236}">
                <a16:creationId xmlns:a16="http://schemas.microsoft.com/office/drawing/2014/main" id="{550D25F9-107C-3A74-A618-B81733BC2FEE}"/>
              </a:ext>
            </a:extLst>
          </p:cNvPr>
          <p:cNvSpPr txBox="1"/>
          <p:nvPr/>
        </p:nvSpPr>
        <p:spPr>
          <a:xfrm>
            <a:off x="923732" y="4050254"/>
            <a:ext cx="4851919" cy="1846659"/>
          </a:xfrm>
          <a:prstGeom prst="rect">
            <a:avLst/>
          </a:prstGeom>
          <a:noFill/>
        </p:spPr>
        <p:txBody>
          <a:bodyPr wrap="square" rtlCol="0">
            <a:spAutoFit/>
          </a:bodyPr>
          <a:lstStyle/>
          <a:p>
            <a:r>
              <a:rPr lang="en-US" sz="2400" b="1" u="sng" dirty="0">
                <a:solidFill>
                  <a:schemeClr val="tx1"/>
                </a:solidFill>
                <a:latin typeface="Bahnschrift SemiBold" panose="020B0502040204020203" pitchFamily="34" charset="0"/>
              </a:rPr>
              <a:t>Supervisor :</a:t>
            </a:r>
          </a:p>
          <a:p>
            <a:r>
              <a:rPr lang="en-US" dirty="0">
                <a:solidFill>
                  <a:srgbClr val="000000"/>
                </a:solidFill>
                <a:effectLst/>
                <a:latin typeface="Bookman Old Style" panose="02050604050505020204" pitchFamily="18" charset="0"/>
              </a:rPr>
              <a:t>Dr. Muhammad </a:t>
            </a:r>
            <a:r>
              <a:rPr lang="en-US" dirty="0" err="1">
                <a:solidFill>
                  <a:srgbClr val="000000"/>
                </a:solidFill>
                <a:effectLst/>
                <a:latin typeface="Bookman Old Style" panose="02050604050505020204" pitchFamily="18" charset="0"/>
              </a:rPr>
              <a:t>Shoyaib</a:t>
            </a:r>
            <a:endParaRPr lang="en-US" dirty="0">
              <a:solidFill>
                <a:srgbClr val="000000"/>
              </a:solidFill>
              <a:effectLst/>
              <a:latin typeface="Bookman Old Style" panose="02050604050505020204" pitchFamily="18" charset="0"/>
            </a:endParaRPr>
          </a:p>
          <a:p>
            <a:r>
              <a:rPr lang="en-US" dirty="0">
                <a:latin typeface="Bookman Old Style" panose="02050604050505020204" pitchFamily="18" charset="0"/>
              </a:rPr>
              <a:t>P</a:t>
            </a:r>
            <a:r>
              <a:rPr lang="en-US" dirty="0">
                <a:solidFill>
                  <a:schemeClr val="tx1"/>
                </a:solidFill>
                <a:latin typeface="Bookman Old Style" panose="02050604050505020204" pitchFamily="18" charset="0"/>
              </a:rPr>
              <a:t>rofessor ,</a:t>
            </a:r>
          </a:p>
          <a:p>
            <a:r>
              <a:rPr lang="en-US" dirty="0">
                <a:solidFill>
                  <a:schemeClr val="tx1"/>
                </a:solidFill>
                <a:latin typeface="Bookman Old Style" panose="02050604050505020204" pitchFamily="18" charset="0"/>
              </a:rPr>
              <a:t>Institute of Information and Technology, </a:t>
            </a:r>
            <a:endParaRPr lang="en-US" dirty="0">
              <a:solidFill>
                <a:schemeClr val="accent1"/>
              </a:solidFill>
              <a:latin typeface="Bookman Old Style" panose="02050604050505020204" pitchFamily="18" charset="0"/>
            </a:endParaRPr>
          </a:p>
          <a:p>
            <a:r>
              <a:rPr lang="en-US" dirty="0">
                <a:solidFill>
                  <a:schemeClr val="tx1"/>
                </a:solidFill>
                <a:latin typeface="Bookman Old Style" panose="02050604050505020204" pitchFamily="18" charset="0"/>
              </a:rPr>
              <a:t>University of Dhaka.</a:t>
            </a:r>
          </a:p>
          <a:p>
            <a:endParaRPr lang="en-US" dirty="0"/>
          </a:p>
        </p:txBody>
      </p:sp>
      <p:pic>
        <p:nvPicPr>
          <p:cNvPr id="9" name="Picture 8">
            <a:extLst>
              <a:ext uri="{FF2B5EF4-FFF2-40B4-BE49-F238E27FC236}">
                <a16:creationId xmlns:a16="http://schemas.microsoft.com/office/drawing/2014/main" id="{B928C159-7845-F41E-1530-28DFC1A88F5F}"/>
              </a:ext>
            </a:extLst>
          </p:cNvPr>
          <p:cNvPicPr>
            <a:picLocks noChangeAspect="1"/>
          </p:cNvPicPr>
          <p:nvPr/>
        </p:nvPicPr>
        <p:blipFill>
          <a:blip r:embed="rId2"/>
          <a:stretch>
            <a:fillRect/>
          </a:stretch>
        </p:blipFill>
        <p:spPr>
          <a:xfrm>
            <a:off x="7641042" y="3834881"/>
            <a:ext cx="3627226" cy="1968760"/>
          </a:xfrm>
          <a:prstGeom prst="rect">
            <a:avLst/>
          </a:prstGeom>
        </p:spPr>
      </p:pic>
      <p:sp>
        <p:nvSpPr>
          <p:cNvPr id="10" name="Rectangle: Rounded Corners 9">
            <a:extLst>
              <a:ext uri="{FF2B5EF4-FFF2-40B4-BE49-F238E27FC236}">
                <a16:creationId xmlns:a16="http://schemas.microsoft.com/office/drawing/2014/main" id="{AA02A68A-5F8B-0DA7-5036-2043E03CF77B}"/>
              </a:ext>
            </a:extLst>
          </p:cNvPr>
          <p:cNvSpPr/>
          <p:nvPr/>
        </p:nvSpPr>
        <p:spPr>
          <a:xfrm>
            <a:off x="7296150" y="3638550"/>
            <a:ext cx="4362450" cy="230505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73A3D83F-BDBC-A609-7280-81628536C109}"/>
              </a:ext>
            </a:extLst>
          </p:cNvPr>
          <p:cNvSpPr/>
          <p:nvPr/>
        </p:nvSpPr>
        <p:spPr>
          <a:xfrm>
            <a:off x="821094" y="1196262"/>
            <a:ext cx="10837506" cy="161148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95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67A56C-B346-12BF-BA1B-FDC34E796142}"/>
              </a:ext>
            </a:extLst>
          </p:cNvPr>
          <p:cNvSpPr txBox="1"/>
          <p:nvPr/>
        </p:nvSpPr>
        <p:spPr>
          <a:xfrm>
            <a:off x="1996751" y="102637"/>
            <a:ext cx="7520473" cy="584775"/>
          </a:xfrm>
          <a:prstGeom prst="rect">
            <a:avLst/>
          </a:prstGeom>
          <a:noFill/>
        </p:spPr>
        <p:txBody>
          <a:bodyPr wrap="square" rtlCol="0">
            <a:spAutoFit/>
          </a:bodyPr>
          <a:lstStyle/>
          <a:p>
            <a:pPr algn="ctr"/>
            <a:r>
              <a:rPr lang="en-US" sz="3200" b="1" u="sng" dirty="0">
                <a:latin typeface="Bookman Old Style" panose="02050604050505020204" pitchFamily="18" charset="0"/>
              </a:rPr>
              <a:t>BUILD DECISION TREE</a:t>
            </a:r>
          </a:p>
        </p:txBody>
      </p:sp>
      <p:sp>
        <p:nvSpPr>
          <p:cNvPr id="3" name="TextBox 2">
            <a:extLst>
              <a:ext uri="{FF2B5EF4-FFF2-40B4-BE49-F238E27FC236}">
                <a16:creationId xmlns:a16="http://schemas.microsoft.com/office/drawing/2014/main" id="{BEC1EE90-B405-3B58-B84C-FA8572654CBE}"/>
              </a:ext>
            </a:extLst>
          </p:cNvPr>
          <p:cNvSpPr txBox="1"/>
          <p:nvPr/>
        </p:nvSpPr>
        <p:spPr>
          <a:xfrm>
            <a:off x="139959" y="1110343"/>
            <a:ext cx="5262465" cy="4832092"/>
          </a:xfrm>
          <a:prstGeom prst="rect">
            <a:avLst/>
          </a:prstGeom>
          <a:noFill/>
        </p:spPr>
        <p:txBody>
          <a:bodyPr wrap="square" rtlCol="0">
            <a:spAutoFit/>
          </a:bodyPr>
          <a:lstStyle/>
          <a:p>
            <a:pPr algn="ctr"/>
            <a:r>
              <a:rPr lang="en-US" sz="2000" b="1" u="sng" dirty="0">
                <a:solidFill>
                  <a:schemeClr val="accent6">
                    <a:lumMod val="50000"/>
                  </a:schemeClr>
                </a:solidFill>
                <a:effectLst/>
                <a:latin typeface="Bahnschrift Light" panose="020B0502040204020203" pitchFamily="34" charset="0"/>
              </a:rPr>
              <a:t>Procedure: </a:t>
            </a:r>
            <a:r>
              <a:rPr lang="en-US" sz="2000" b="1" i="0" u="sng" dirty="0">
                <a:solidFill>
                  <a:schemeClr val="accent6">
                    <a:lumMod val="50000"/>
                  </a:schemeClr>
                </a:solidFill>
                <a:effectLst/>
                <a:latin typeface="Bahnschrift Light" panose="020B0502040204020203" pitchFamily="34" charset="0"/>
              </a:rPr>
              <a:t>Building a Decision tree</a:t>
            </a:r>
          </a:p>
          <a:p>
            <a:pPr algn="ctr"/>
            <a:endParaRPr lang="en-US" b="1" u="sng" dirty="0">
              <a:solidFill>
                <a:schemeClr val="accent6">
                  <a:lumMod val="50000"/>
                </a:schemeClr>
              </a:solidFill>
              <a:latin typeface="Bahnschrift Light" panose="020B0502040204020203" pitchFamily="34" charset="0"/>
            </a:endParaRPr>
          </a:p>
          <a:p>
            <a:pPr algn="ctr"/>
            <a:endParaRPr lang="en-US" b="1" i="0" u="sng" dirty="0">
              <a:solidFill>
                <a:schemeClr val="accent6">
                  <a:lumMod val="50000"/>
                </a:schemeClr>
              </a:solidFill>
              <a:effectLst/>
              <a:latin typeface="Bahnschrift Light" panose="020B0502040204020203" pitchFamily="34" charset="0"/>
            </a:endParaRPr>
          </a:p>
          <a:p>
            <a:pPr algn="ctr"/>
            <a:endParaRPr lang="en-US" b="1" u="sng" dirty="0">
              <a:solidFill>
                <a:schemeClr val="accent6">
                  <a:lumMod val="50000"/>
                </a:schemeClr>
              </a:solidFill>
              <a:latin typeface="Bahnschrift Light" panose="020B0502040204020203" pitchFamily="34" charset="0"/>
            </a:endParaRPr>
          </a:p>
          <a:p>
            <a:pPr algn="ctr"/>
            <a:endParaRPr lang="en-US" b="0" i="0" u="sng" dirty="0">
              <a:solidFill>
                <a:schemeClr val="accent6">
                  <a:lumMod val="50000"/>
                </a:schemeClr>
              </a:solidFill>
              <a:effectLst/>
              <a:latin typeface="Bahnschrift Light" panose="020B0502040204020203" pitchFamily="34" charset="0"/>
            </a:endParaRPr>
          </a:p>
          <a:p>
            <a:pPr algn="l">
              <a:buFont typeface="+mj-lt"/>
              <a:buAutoNum type="arabicPeriod"/>
            </a:pPr>
            <a:r>
              <a:rPr lang="en-US" b="1" i="0" dirty="0">
                <a:solidFill>
                  <a:schemeClr val="tx2"/>
                </a:solidFill>
                <a:effectLst/>
                <a:latin typeface="Bahnschrift Light" panose="020B0502040204020203" pitchFamily="34" charset="0"/>
              </a:rPr>
              <a:t>Base Case Check</a:t>
            </a:r>
            <a:endParaRPr lang="en-US" b="1" dirty="0">
              <a:solidFill>
                <a:schemeClr val="tx2"/>
              </a:solidFill>
              <a:latin typeface="Bahnschrift Light" panose="020B0502040204020203" pitchFamily="34" charset="0"/>
            </a:endParaRPr>
          </a:p>
          <a:p>
            <a:pPr algn="l">
              <a:buFont typeface="+mj-lt"/>
              <a:buAutoNum type="arabicPeriod"/>
            </a:pPr>
            <a:endParaRPr lang="en-US" b="0" i="0" dirty="0">
              <a:solidFill>
                <a:schemeClr val="tx2"/>
              </a:solidFill>
              <a:effectLst/>
              <a:latin typeface="Bahnschrift Light" panose="020B0502040204020203" pitchFamily="34" charset="0"/>
            </a:endParaRPr>
          </a:p>
          <a:p>
            <a:pPr algn="l">
              <a:buFont typeface="+mj-lt"/>
              <a:buAutoNum type="arabicPeriod"/>
            </a:pPr>
            <a:r>
              <a:rPr lang="en-US" b="1" i="0" dirty="0">
                <a:solidFill>
                  <a:schemeClr val="tx2"/>
                </a:solidFill>
                <a:effectLst/>
                <a:latin typeface="Bahnschrift Light" panose="020B0502040204020203" pitchFamily="34" charset="0"/>
              </a:rPr>
              <a:t>Finding the Best Split</a:t>
            </a:r>
          </a:p>
          <a:p>
            <a:pPr algn="l">
              <a:buFont typeface="+mj-lt"/>
              <a:buAutoNum type="arabicPeriod"/>
            </a:pPr>
            <a:endParaRPr lang="en-US" dirty="0">
              <a:solidFill>
                <a:schemeClr val="tx2"/>
              </a:solidFill>
              <a:latin typeface="Bahnschrift Light" panose="020B0502040204020203" pitchFamily="34" charset="0"/>
            </a:endParaRPr>
          </a:p>
          <a:p>
            <a:pPr algn="l">
              <a:buFont typeface="+mj-lt"/>
              <a:buAutoNum type="arabicPeriod"/>
            </a:pPr>
            <a:r>
              <a:rPr lang="en-US" b="1" i="0" dirty="0">
                <a:solidFill>
                  <a:schemeClr val="tx2"/>
                </a:solidFill>
                <a:effectLst/>
                <a:latin typeface="Bahnschrift Light" panose="020B0502040204020203" pitchFamily="34" charset="0"/>
              </a:rPr>
              <a:t>Creating the Current Node</a:t>
            </a:r>
          </a:p>
          <a:p>
            <a:pPr algn="l">
              <a:buFont typeface="+mj-lt"/>
              <a:buAutoNum type="arabicPeriod"/>
            </a:pPr>
            <a:endParaRPr lang="en-US" dirty="0">
              <a:solidFill>
                <a:schemeClr val="tx2"/>
              </a:solidFill>
              <a:latin typeface="Bahnschrift Light" panose="020B0502040204020203" pitchFamily="34" charset="0"/>
            </a:endParaRPr>
          </a:p>
          <a:p>
            <a:pPr algn="l">
              <a:buFont typeface="+mj-lt"/>
              <a:buAutoNum type="arabicPeriod"/>
            </a:pPr>
            <a:r>
              <a:rPr lang="en-US" b="1" i="0" dirty="0">
                <a:solidFill>
                  <a:schemeClr val="tx2"/>
                </a:solidFill>
                <a:effectLst/>
                <a:latin typeface="Bahnschrift Light" panose="020B0502040204020203" pitchFamily="34" charset="0"/>
              </a:rPr>
              <a:t>Splitting the Data</a:t>
            </a:r>
          </a:p>
          <a:p>
            <a:pPr algn="l">
              <a:buFont typeface="+mj-lt"/>
              <a:buAutoNum type="arabicPeriod"/>
            </a:pPr>
            <a:endParaRPr lang="en-US" b="1" i="0" dirty="0">
              <a:solidFill>
                <a:schemeClr val="tx2"/>
              </a:solidFill>
              <a:effectLst/>
              <a:latin typeface="Bahnschrift Light" panose="020B0502040204020203" pitchFamily="34" charset="0"/>
            </a:endParaRPr>
          </a:p>
          <a:p>
            <a:pPr algn="l">
              <a:buFont typeface="+mj-lt"/>
              <a:buAutoNum type="arabicPeriod"/>
            </a:pPr>
            <a:r>
              <a:rPr lang="en-US" b="1" i="0" dirty="0">
                <a:solidFill>
                  <a:schemeClr val="tx2"/>
                </a:solidFill>
                <a:effectLst/>
                <a:latin typeface="Bahnschrift Light" panose="020B0502040204020203" pitchFamily="34" charset="0"/>
              </a:rPr>
              <a:t>Recursion</a:t>
            </a:r>
            <a:r>
              <a:rPr lang="en-US" b="0" i="0" dirty="0">
                <a:solidFill>
                  <a:schemeClr val="tx2"/>
                </a:solidFill>
                <a:effectLst/>
                <a:latin typeface="Bahnschrift Light" panose="020B0502040204020203" pitchFamily="34" charset="0"/>
              </a:rPr>
              <a:t>.</a:t>
            </a:r>
          </a:p>
          <a:p>
            <a:pPr algn="l">
              <a:buFont typeface="+mj-lt"/>
              <a:buAutoNum type="arabicPeriod"/>
            </a:pPr>
            <a:endParaRPr lang="en-US" b="0" i="0" dirty="0">
              <a:solidFill>
                <a:schemeClr val="tx2"/>
              </a:solidFill>
              <a:effectLst/>
              <a:latin typeface="Bahnschrift Light" panose="020B0502040204020203" pitchFamily="34" charset="0"/>
            </a:endParaRPr>
          </a:p>
          <a:p>
            <a:pPr algn="l">
              <a:buFont typeface="+mj-lt"/>
              <a:buAutoNum type="arabicPeriod"/>
            </a:pPr>
            <a:r>
              <a:rPr lang="en-US" b="1" i="0" dirty="0">
                <a:solidFill>
                  <a:schemeClr val="tx2"/>
                </a:solidFill>
                <a:effectLst/>
                <a:latin typeface="Bahnschrift Light" panose="020B0502040204020203" pitchFamily="34" charset="0"/>
              </a:rPr>
              <a:t>Building the Decision Tree</a:t>
            </a:r>
          </a:p>
          <a:p>
            <a:pPr algn="l">
              <a:buFont typeface="+mj-lt"/>
              <a:buAutoNum type="arabicPeriod"/>
            </a:pPr>
            <a:endParaRPr lang="en-US" dirty="0"/>
          </a:p>
        </p:txBody>
      </p:sp>
      <p:pic>
        <p:nvPicPr>
          <p:cNvPr id="5" name="Picture 4">
            <a:extLst>
              <a:ext uri="{FF2B5EF4-FFF2-40B4-BE49-F238E27FC236}">
                <a16:creationId xmlns:a16="http://schemas.microsoft.com/office/drawing/2014/main" id="{B7AFAEFE-5898-DFA1-3186-BD974CA404E3}"/>
              </a:ext>
            </a:extLst>
          </p:cNvPr>
          <p:cNvPicPr>
            <a:picLocks noChangeAspect="1"/>
          </p:cNvPicPr>
          <p:nvPr/>
        </p:nvPicPr>
        <p:blipFill>
          <a:blip r:embed="rId2"/>
          <a:stretch>
            <a:fillRect/>
          </a:stretch>
        </p:blipFill>
        <p:spPr>
          <a:xfrm>
            <a:off x="6562530" y="814815"/>
            <a:ext cx="5326267" cy="5940548"/>
          </a:xfrm>
          <a:prstGeom prst="rect">
            <a:avLst/>
          </a:prstGeom>
        </p:spPr>
      </p:pic>
    </p:spTree>
    <p:extLst>
      <p:ext uri="{BB962C8B-B14F-4D97-AF65-F5344CB8AC3E}">
        <p14:creationId xmlns:p14="http://schemas.microsoft.com/office/powerpoint/2010/main" val="54499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43021-0656-9A4D-9994-1781C15E46DC}"/>
              </a:ext>
            </a:extLst>
          </p:cNvPr>
          <p:cNvSpPr txBox="1"/>
          <p:nvPr/>
        </p:nvSpPr>
        <p:spPr>
          <a:xfrm>
            <a:off x="285750" y="428625"/>
            <a:ext cx="8782050" cy="769441"/>
          </a:xfrm>
          <a:prstGeom prst="rect">
            <a:avLst/>
          </a:prstGeom>
          <a:noFill/>
        </p:spPr>
        <p:txBody>
          <a:bodyPr wrap="square" rtlCol="0">
            <a:spAutoFit/>
          </a:bodyPr>
          <a:lstStyle/>
          <a:p>
            <a:r>
              <a:rPr lang="en-US" sz="4400" b="1" dirty="0">
                <a:latin typeface="Bookman Old Style" panose="02050604050505020204" pitchFamily="18" charset="0"/>
              </a:rPr>
              <a:t>To </a:t>
            </a:r>
            <a:r>
              <a:rPr lang="en-US" sz="4400" b="1" dirty="0">
                <a:solidFill>
                  <a:srgbClr val="000000"/>
                </a:solidFill>
                <a:effectLst/>
                <a:latin typeface="Bookman Old Style" panose="02050604050505020204" pitchFamily="18" charset="0"/>
              </a:rPr>
              <a:t>be continued…</a:t>
            </a:r>
            <a:endParaRPr lang="en-US" sz="4400" b="1" dirty="0">
              <a:latin typeface="Bookman Old Style" panose="02050604050505020204" pitchFamily="18" charset="0"/>
            </a:endParaRPr>
          </a:p>
        </p:txBody>
      </p:sp>
      <p:graphicFrame>
        <p:nvGraphicFramePr>
          <p:cNvPr id="5" name="Diagram 4">
            <a:extLst>
              <a:ext uri="{FF2B5EF4-FFF2-40B4-BE49-F238E27FC236}">
                <a16:creationId xmlns:a16="http://schemas.microsoft.com/office/drawing/2014/main" id="{202E1C58-830E-550A-5411-DC342F14AD75}"/>
              </a:ext>
            </a:extLst>
          </p:cNvPr>
          <p:cNvGraphicFramePr/>
          <p:nvPr>
            <p:extLst>
              <p:ext uri="{D42A27DB-BD31-4B8C-83A1-F6EECF244321}">
                <p14:modId xmlns:p14="http://schemas.microsoft.com/office/powerpoint/2010/main" val="1429348723"/>
              </p:ext>
            </p:extLst>
          </p:nvPr>
        </p:nvGraphicFramePr>
        <p:xfrm>
          <a:off x="285749" y="1676399"/>
          <a:ext cx="11401425" cy="4848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val 2">
            <a:extLst>
              <a:ext uri="{FF2B5EF4-FFF2-40B4-BE49-F238E27FC236}">
                <a16:creationId xmlns:a16="http://schemas.microsoft.com/office/drawing/2014/main" id="{1AF230AA-276E-14F6-B39F-D36DFEC02566}"/>
              </a:ext>
            </a:extLst>
          </p:cNvPr>
          <p:cNvSpPr/>
          <p:nvPr/>
        </p:nvSpPr>
        <p:spPr>
          <a:xfrm>
            <a:off x="4120399" y="2172770"/>
            <a:ext cx="83976" cy="83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CAFB393A-B653-DA26-B302-4688C3A26BDC}"/>
              </a:ext>
            </a:extLst>
          </p:cNvPr>
          <p:cNvSpPr/>
          <p:nvPr/>
        </p:nvSpPr>
        <p:spPr>
          <a:xfrm>
            <a:off x="4120399" y="2836507"/>
            <a:ext cx="83976" cy="83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8D65932-E49E-2FBB-3886-17F62EAE114A}"/>
              </a:ext>
            </a:extLst>
          </p:cNvPr>
          <p:cNvSpPr/>
          <p:nvPr/>
        </p:nvSpPr>
        <p:spPr>
          <a:xfrm flipH="1" flipV="1">
            <a:off x="4144656" y="3119551"/>
            <a:ext cx="83977" cy="83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6A9C0D7-7813-1EF3-F7A8-17335C1B8F68}"/>
              </a:ext>
            </a:extLst>
          </p:cNvPr>
          <p:cNvSpPr/>
          <p:nvPr/>
        </p:nvSpPr>
        <p:spPr>
          <a:xfrm>
            <a:off x="4144656" y="3398815"/>
            <a:ext cx="83976" cy="7464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2A54D23-501A-73E1-8038-E3ACFF0EB397}"/>
              </a:ext>
            </a:extLst>
          </p:cNvPr>
          <p:cNvSpPr/>
          <p:nvPr/>
        </p:nvSpPr>
        <p:spPr>
          <a:xfrm>
            <a:off x="4144656" y="3741300"/>
            <a:ext cx="83975" cy="83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4A9DAB-256A-9B33-DBFA-572F7108BA07}"/>
              </a:ext>
            </a:extLst>
          </p:cNvPr>
          <p:cNvSpPr/>
          <p:nvPr/>
        </p:nvSpPr>
        <p:spPr>
          <a:xfrm>
            <a:off x="3732239" y="2463282"/>
            <a:ext cx="130629" cy="111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269E03-8D63-B47D-72F1-5FBDE442A982}"/>
              </a:ext>
            </a:extLst>
          </p:cNvPr>
          <p:cNvSpPr/>
          <p:nvPr/>
        </p:nvSpPr>
        <p:spPr>
          <a:xfrm>
            <a:off x="3760234" y="4044527"/>
            <a:ext cx="130629" cy="111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1209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665E055-C445-13F0-EA0F-813ABBD948D2}"/>
              </a:ext>
            </a:extLst>
          </p:cNvPr>
          <p:cNvGraphicFramePr/>
          <p:nvPr>
            <p:extLst>
              <p:ext uri="{D42A27DB-BD31-4B8C-83A1-F6EECF244321}">
                <p14:modId xmlns:p14="http://schemas.microsoft.com/office/powerpoint/2010/main" val="3926054820"/>
              </p:ext>
            </p:extLst>
          </p:nvPr>
        </p:nvGraphicFramePr>
        <p:xfrm>
          <a:off x="2571750" y="1971675"/>
          <a:ext cx="6191250" cy="321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233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0DC56-C160-B304-0B00-71E16B24289C}"/>
              </a:ext>
            </a:extLst>
          </p:cNvPr>
          <p:cNvSpPr txBox="1"/>
          <p:nvPr/>
        </p:nvSpPr>
        <p:spPr>
          <a:xfrm>
            <a:off x="2286000" y="0"/>
            <a:ext cx="6634066" cy="646331"/>
          </a:xfrm>
          <a:prstGeom prst="rect">
            <a:avLst/>
          </a:prstGeom>
          <a:noFill/>
        </p:spPr>
        <p:txBody>
          <a:bodyPr wrap="square" rtlCol="0">
            <a:spAutoFit/>
          </a:bodyPr>
          <a:lstStyle/>
          <a:p>
            <a:pPr algn="ctr"/>
            <a:r>
              <a:rPr lang="en-US" sz="3600" b="1" i="0" u="sng" dirty="0">
                <a:effectLst/>
                <a:latin typeface="Bookman Old Style" panose="02050604050505020204" pitchFamily="18" charset="0"/>
              </a:rPr>
              <a:t>Project Outline</a:t>
            </a:r>
            <a:endParaRPr lang="en-US" sz="36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8F685002-4F77-A6B3-BEA4-782E2009A336}"/>
              </a:ext>
            </a:extLst>
          </p:cNvPr>
          <p:cNvSpPr txBox="1"/>
          <p:nvPr/>
        </p:nvSpPr>
        <p:spPr>
          <a:xfrm>
            <a:off x="102638" y="755780"/>
            <a:ext cx="11896530" cy="5509200"/>
          </a:xfrm>
          <a:prstGeom prst="rect">
            <a:avLst/>
          </a:prstGeom>
          <a:noFill/>
        </p:spPr>
        <p:txBody>
          <a:bodyPr wrap="square" rtlCol="0">
            <a:spAutoFit/>
          </a:bodyPr>
          <a:lstStyle/>
          <a:p>
            <a:r>
              <a:rPr lang="en-US" sz="1600" dirty="0">
                <a:latin typeface="Bookman Old Style" panose="02050604050505020204" pitchFamily="18" charset="0"/>
              </a:rPr>
              <a:t>This project focuses on the application of advanced classification methods utilizing decision trees and random forests. The project is designed to cover the following key components:</a:t>
            </a:r>
          </a:p>
          <a:p>
            <a:endParaRPr lang="en-US" sz="1600" dirty="0">
              <a:latin typeface="Bookman Old Style" panose="02050604050505020204" pitchFamily="18" charset="0"/>
            </a:endParaRPr>
          </a:p>
          <a:p>
            <a:r>
              <a:rPr lang="en-US" sz="1600" dirty="0">
                <a:latin typeface="Bookman Old Style" panose="02050604050505020204" pitchFamily="18" charset="0"/>
              </a:rPr>
              <a:t>1. </a:t>
            </a:r>
            <a:r>
              <a:rPr lang="en-US" sz="1600" b="1" u="sng" dirty="0">
                <a:latin typeface="Bookman Old Style" panose="02050604050505020204" pitchFamily="18" charset="0"/>
              </a:rPr>
              <a:t>Splitting Criteria:</a:t>
            </a:r>
          </a:p>
          <a:p>
            <a:pPr marL="285750" indent="-285750">
              <a:buFont typeface="Arial" panose="020B0604020202020204" pitchFamily="34" charset="0"/>
              <a:buChar char="•"/>
            </a:pPr>
            <a:r>
              <a:rPr lang="en-US" sz="1600" dirty="0">
                <a:latin typeface="Bookman Old Style" panose="02050604050505020204" pitchFamily="18" charset="0"/>
              </a:rPr>
              <a:t>     Entropy</a:t>
            </a:r>
          </a:p>
          <a:p>
            <a:pPr marL="285750" indent="-285750">
              <a:buFont typeface="Arial" panose="020B0604020202020204" pitchFamily="34" charset="0"/>
              <a:buChar char="•"/>
            </a:pPr>
            <a:r>
              <a:rPr lang="en-US" sz="1600" dirty="0">
                <a:latin typeface="Bookman Old Style" panose="02050604050505020204" pitchFamily="18" charset="0"/>
              </a:rPr>
              <a:t>     Gini Index</a:t>
            </a:r>
          </a:p>
          <a:p>
            <a:pPr marL="285750" indent="-285750">
              <a:buFont typeface="Arial" panose="020B0604020202020204" pitchFamily="34" charset="0"/>
              <a:buChar char="•"/>
            </a:pPr>
            <a:r>
              <a:rPr lang="en-US" sz="1600" dirty="0">
                <a:latin typeface="Bookman Old Style" panose="02050604050505020204" pitchFamily="18" charset="0"/>
              </a:rPr>
              <a:t>     Hellinger Distance</a:t>
            </a:r>
          </a:p>
          <a:p>
            <a:pPr marL="285750" indent="-285750">
              <a:buFont typeface="Arial" panose="020B0604020202020204" pitchFamily="34" charset="0"/>
              <a:buChar char="•"/>
            </a:pPr>
            <a:endParaRPr lang="en-US" sz="1600" dirty="0">
              <a:latin typeface="Bookman Old Style" panose="02050604050505020204" pitchFamily="18" charset="0"/>
            </a:endParaRPr>
          </a:p>
          <a:p>
            <a:pPr marL="285750" indent="-285750">
              <a:buFont typeface="Arial" panose="020B0604020202020204" pitchFamily="34" charset="0"/>
              <a:buChar char="•"/>
            </a:pPr>
            <a:endParaRPr lang="en-US" sz="1600" dirty="0">
              <a:latin typeface="Bookman Old Style" panose="02050604050505020204" pitchFamily="18" charset="0"/>
            </a:endParaRPr>
          </a:p>
          <a:p>
            <a:r>
              <a:rPr lang="en-US" sz="1600" dirty="0">
                <a:latin typeface="Bookman Old Style" panose="02050604050505020204" pitchFamily="18" charset="0"/>
              </a:rPr>
              <a:t>2. </a:t>
            </a:r>
            <a:r>
              <a:rPr lang="en-US" sz="1600" b="1" u="sng" dirty="0">
                <a:latin typeface="Bookman Old Style" panose="02050604050505020204" pitchFamily="18" charset="0"/>
              </a:rPr>
              <a:t>Classification Metrics:</a:t>
            </a:r>
          </a:p>
          <a:p>
            <a:pPr marL="285750" indent="-285750">
              <a:buFont typeface="Arial" panose="020B0604020202020204" pitchFamily="34" charset="0"/>
              <a:buChar char="•"/>
            </a:pPr>
            <a:r>
              <a:rPr lang="en-US" sz="1600" dirty="0">
                <a:latin typeface="Bookman Old Style" panose="02050604050505020204" pitchFamily="18" charset="0"/>
              </a:rPr>
              <a:t>     Cross Validation </a:t>
            </a:r>
          </a:p>
          <a:p>
            <a:pPr marL="285750" indent="-285750">
              <a:buFont typeface="Arial" panose="020B0604020202020204" pitchFamily="34" charset="0"/>
              <a:buChar char="•"/>
            </a:pPr>
            <a:r>
              <a:rPr lang="en-US" sz="1600" dirty="0">
                <a:latin typeface="Bookman Old Style" panose="02050604050505020204" pitchFamily="18" charset="0"/>
              </a:rPr>
              <a:t>     Precision </a:t>
            </a:r>
          </a:p>
          <a:p>
            <a:pPr marL="285750" indent="-285750">
              <a:buFont typeface="Arial" panose="020B0604020202020204" pitchFamily="34" charset="0"/>
              <a:buChar char="•"/>
            </a:pPr>
            <a:r>
              <a:rPr lang="en-US" sz="1600" dirty="0">
                <a:latin typeface="Bookman Old Style" panose="02050604050505020204" pitchFamily="18" charset="0"/>
              </a:rPr>
              <a:t>     Recall </a:t>
            </a:r>
          </a:p>
          <a:p>
            <a:pPr marL="285750" indent="-285750">
              <a:buFont typeface="Arial" panose="020B0604020202020204" pitchFamily="34" charset="0"/>
              <a:buChar char="•"/>
            </a:pPr>
            <a:r>
              <a:rPr lang="en-US" sz="1600" dirty="0">
                <a:latin typeface="Bookman Old Style" panose="02050604050505020204" pitchFamily="18" charset="0"/>
              </a:rPr>
              <a:t>     Accuracy calculation &amp; F-Score</a:t>
            </a:r>
          </a:p>
          <a:p>
            <a:pPr marL="285750" indent="-285750">
              <a:buFont typeface="Arial" panose="020B0604020202020204" pitchFamily="34" charset="0"/>
              <a:buChar char="•"/>
            </a:pPr>
            <a:endParaRPr lang="en-US" sz="1600" dirty="0">
              <a:latin typeface="Bookman Old Style" panose="02050604050505020204" pitchFamily="18" charset="0"/>
            </a:endParaRPr>
          </a:p>
          <a:p>
            <a:pPr marL="285750" indent="-285750">
              <a:buFont typeface="Arial" panose="020B0604020202020204" pitchFamily="34" charset="0"/>
              <a:buChar char="•"/>
            </a:pPr>
            <a:endParaRPr lang="en-US" sz="1600" dirty="0">
              <a:latin typeface="Bookman Old Style" panose="02050604050505020204" pitchFamily="18" charset="0"/>
            </a:endParaRPr>
          </a:p>
          <a:p>
            <a:r>
              <a:rPr lang="en-US" sz="1600" dirty="0">
                <a:latin typeface="Bookman Old Style" panose="02050604050505020204" pitchFamily="18" charset="0"/>
              </a:rPr>
              <a:t>3. </a:t>
            </a:r>
            <a:r>
              <a:rPr lang="en-US" sz="1600" b="1" u="sng" dirty="0">
                <a:latin typeface="Bookman Old Style" panose="02050604050505020204" pitchFamily="18" charset="0"/>
              </a:rPr>
              <a:t>Decision Tree:</a:t>
            </a:r>
          </a:p>
          <a:p>
            <a:r>
              <a:rPr lang="en-US" sz="1600" dirty="0">
                <a:latin typeface="Bookman Old Style" panose="02050604050505020204" pitchFamily="18" charset="0"/>
              </a:rPr>
              <a:t>   - We will build three distinct decision trees, each utilizing one of the specified splitting criteria</a:t>
            </a:r>
          </a:p>
          <a:p>
            <a:endParaRPr lang="en-US" sz="1600" dirty="0">
              <a:latin typeface="Bookman Old Style" panose="02050604050505020204" pitchFamily="18" charset="0"/>
            </a:endParaRPr>
          </a:p>
          <a:p>
            <a:endParaRPr lang="en-US" sz="1600" dirty="0">
              <a:latin typeface="Bookman Old Style" panose="02050604050505020204" pitchFamily="18" charset="0"/>
            </a:endParaRPr>
          </a:p>
          <a:p>
            <a:r>
              <a:rPr lang="en-US" sz="1600" dirty="0">
                <a:latin typeface="Bookman Old Style" panose="02050604050505020204" pitchFamily="18" charset="0"/>
              </a:rPr>
              <a:t>4. </a:t>
            </a:r>
            <a:r>
              <a:rPr lang="en-US" sz="1600" b="1" u="sng" dirty="0">
                <a:latin typeface="Bookman Old Style" panose="02050604050505020204" pitchFamily="18" charset="0"/>
              </a:rPr>
              <a:t>Random Forest:</a:t>
            </a:r>
          </a:p>
          <a:p>
            <a:r>
              <a:rPr lang="en-US" sz="1600" dirty="0">
                <a:latin typeface="Bookman Old Style" panose="02050604050505020204" pitchFamily="18" charset="0"/>
              </a:rPr>
              <a:t>   - The Random Forest technique will be applied, creating an ensemble of decision trees. </a:t>
            </a:r>
            <a:endParaRPr lang="en-US" sz="1400" dirty="0">
              <a:latin typeface="Bookman Old Style" panose="02050604050505020204" pitchFamily="18" charset="0"/>
            </a:endParaRPr>
          </a:p>
        </p:txBody>
      </p:sp>
    </p:spTree>
    <p:extLst>
      <p:ext uri="{BB962C8B-B14F-4D97-AF65-F5344CB8AC3E}">
        <p14:creationId xmlns:p14="http://schemas.microsoft.com/office/powerpoint/2010/main" val="257434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60000"/>
            <a:lumOff val="40000"/>
          </a:schemeClr>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A9F1BE5-C796-0CFF-2630-6D3440649A83}"/>
              </a:ext>
            </a:extLst>
          </p:cNvPr>
          <p:cNvGraphicFramePr/>
          <p:nvPr>
            <p:extLst>
              <p:ext uri="{D42A27DB-BD31-4B8C-83A1-F6EECF244321}">
                <p14:modId xmlns:p14="http://schemas.microsoft.com/office/powerpoint/2010/main" val="220780014"/>
              </p:ext>
            </p:extLst>
          </p:nvPr>
        </p:nvGraphicFramePr>
        <p:xfrm>
          <a:off x="-1" y="2573119"/>
          <a:ext cx="10544175" cy="191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829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E6155-00A5-1057-CD25-62DD7E4A1C84}"/>
              </a:ext>
            </a:extLst>
          </p:cNvPr>
          <p:cNvSpPr txBox="1"/>
          <p:nvPr/>
        </p:nvSpPr>
        <p:spPr>
          <a:xfrm>
            <a:off x="2425959" y="93305"/>
            <a:ext cx="6596743" cy="707886"/>
          </a:xfrm>
          <a:prstGeom prst="rect">
            <a:avLst/>
          </a:prstGeom>
          <a:noFill/>
        </p:spPr>
        <p:txBody>
          <a:bodyPr wrap="square" rtlCol="0">
            <a:spAutoFit/>
          </a:bodyPr>
          <a:lstStyle/>
          <a:p>
            <a:pPr algn="ctr"/>
            <a:r>
              <a:rPr lang="en-US" sz="4000" b="1" u="sng" dirty="0">
                <a:latin typeface="Bookman Old Style" panose="02050604050505020204" pitchFamily="18" charset="0"/>
              </a:rPr>
              <a:t>BINARY TREE</a:t>
            </a:r>
          </a:p>
        </p:txBody>
      </p:sp>
      <p:sp>
        <p:nvSpPr>
          <p:cNvPr id="5" name="TextBox 4">
            <a:extLst>
              <a:ext uri="{FF2B5EF4-FFF2-40B4-BE49-F238E27FC236}">
                <a16:creationId xmlns:a16="http://schemas.microsoft.com/office/drawing/2014/main" id="{E8999821-EFB8-4BF3-E389-2C9CAC12189C}"/>
              </a:ext>
            </a:extLst>
          </p:cNvPr>
          <p:cNvSpPr txBox="1"/>
          <p:nvPr/>
        </p:nvSpPr>
        <p:spPr>
          <a:xfrm>
            <a:off x="261257" y="1859339"/>
            <a:ext cx="5719665" cy="3139321"/>
          </a:xfrm>
          <a:prstGeom prst="rect">
            <a:avLst/>
          </a:prstGeom>
          <a:noFill/>
        </p:spPr>
        <p:txBody>
          <a:bodyPr wrap="square" rtlCol="0">
            <a:spAutoFit/>
          </a:bodyPr>
          <a:lstStyle/>
          <a:p>
            <a:r>
              <a:rPr lang="en-US" dirty="0">
                <a:latin typeface="Bookman Old Style" panose="02050604050505020204" pitchFamily="18" charset="0"/>
              </a:rPr>
              <a:t>A binary tree is a hierarchical data structure composed of nodes, where each node has at most two children, which are referred to as the left child and the right child. Each node in a binary tree contains data and references to its left and right children. The topmost node in the tree, known as the root, serves as the starting point for traversal. </a:t>
            </a:r>
          </a:p>
          <a:p>
            <a:endParaRPr lang="en-US" dirty="0">
              <a:latin typeface="Bookman Old Style" panose="02050604050505020204" pitchFamily="18" charset="0"/>
            </a:endParaRPr>
          </a:p>
          <a:p>
            <a:r>
              <a:rPr lang="en-US" dirty="0">
                <a:latin typeface="Bookman Old Style" panose="02050604050505020204" pitchFamily="18" charset="0"/>
              </a:rPr>
              <a:t>Note: This topic was the focus of </a:t>
            </a:r>
            <a:r>
              <a:rPr lang="en-US" b="1" u="sng" dirty="0">
                <a:latin typeface="Bookman Old Style" panose="02050604050505020204" pitchFamily="18" charset="0"/>
              </a:rPr>
              <a:t>my first assignment</a:t>
            </a:r>
            <a:r>
              <a:rPr lang="en-US" b="1" u="sng" dirty="0"/>
              <a:t>.</a:t>
            </a:r>
          </a:p>
        </p:txBody>
      </p:sp>
      <p:pic>
        <p:nvPicPr>
          <p:cNvPr id="8" name="Picture 7">
            <a:extLst>
              <a:ext uri="{FF2B5EF4-FFF2-40B4-BE49-F238E27FC236}">
                <a16:creationId xmlns:a16="http://schemas.microsoft.com/office/drawing/2014/main" id="{085FFED6-D739-3719-A1F5-0DBF09E05FFF}"/>
              </a:ext>
            </a:extLst>
          </p:cNvPr>
          <p:cNvPicPr>
            <a:picLocks noChangeAspect="1"/>
          </p:cNvPicPr>
          <p:nvPr/>
        </p:nvPicPr>
        <p:blipFill>
          <a:blip r:embed="rId2"/>
          <a:stretch>
            <a:fillRect/>
          </a:stretch>
        </p:blipFill>
        <p:spPr>
          <a:xfrm>
            <a:off x="6813921" y="1004535"/>
            <a:ext cx="4597418" cy="2932984"/>
          </a:xfrm>
          <a:prstGeom prst="rect">
            <a:avLst/>
          </a:prstGeom>
        </p:spPr>
      </p:pic>
      <p:pic>
        <p:nvPicPr>
          <p:cNvPr id="10" name="Picture 9">
            <a:extLst>
              <a:ext uri="{FF2B5EF4-FFF2-40B4-BE49-F238E27FC236}">
                <a16:creationId xmlns:a16="http://schemas.microsoft.com/office/drawing/2014/main" id="{D9AFBA4C-A6DF-5090-0AFD-303B4615E4AB}"/>
              </a:ext>
            </a:extLst>
          </p:cNvPr>
          <p:cNvPicPr>
            <a:picLocks noChangeAspect="1"/>
          </p:cNvPicPr>
          <p:nvPr/>
        </p:nvPicPr>
        <p:blipFill>
          <a:blip r:embed="rId3"/>
          <a:stretch>
            <a:fillRect/>
          </a:stretch>
        </p:blipFill>
        <p:spPr>
          <a:xfrm>
            <a:off x="6813920" y="3956179"/>
            <a:ext cx="4597417" cy="2911983"/>
          </a:xfrm>
          <a:prstGeom prst="rect">
            <a:avLst/>
          </a:prstGeom>
        </p:spPr>
      </p:pic>
    </p:spTree>
    <p:extLst>
      <p:ext uri="{BB962C8B-B14F-4D97-AF65-F5344CB8AC3E}">
        <p14:creationId xmlns:p14="http://schemas.microsoft.com/office/powerpoint/2010/main" val="70752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F4B8B3-CFB3-D277-F2C4-36B7ECABC2E7}"/>
              </a:ext>
            </a:extLst>
          </p:cNvPr>
          <p:cNvSpPr txBox="1"/>
          <p:nvPr/>
        </p:nvSpPr>
        <p:spPr>
          <a:xfrm>
            <a:off x="1240972" y="155820"/>
            <a:ext cx="8752114" cy="646331"/>
          </a:xfrm>
          <a:prstGeom prst="rect">
            <a:avLst/>
          </a:prstGeom>
          <a:noFill/>
        </p:spPr>
        <p:txBody>
          <a:bodyPr wrap="square" rtlCol="0">
            <a:spAutoFit/>
          </a:bodyPr>
          <a:lstStyle/>
          <a:p>
            <a:pPr algn="ctr"/>
            <a:r>
              <a:rPr lang="en-US" sz="3600" b="1" u="sng" dirty="0">
                <a:latin typeface="Bookman Old Style" panose="02050604050505020204" pitchFamily="18" charset="0"/>
              </a:rPr>
              <a:t>BINARY SEARCH TREE</a:t>
            </a:r>
          </a:p>
        </p:txBody>
      </p:sp>
      <p:sp>
        <p:nvSpPr>
          <p:cNvPr id="3" name="TextBox 2">
            <a:extLst>
              <a:ext uri="{FF2B5EF4-FFF2-40B4-BE49-F238E27FC236}">
                <a16:creationId xmlns:a16="http://schemas.microsoft.com/office/drawing/2014/main" id="{771366B3-8CAC-0221-9B7B-92EB0DB42F40}"/>
              </a:ext>
            </a:extLst>
          </p:cNvPr>
          <p:cNvSpPr txBox="1"/>
          <p:nvPr/>
        </p:nvSpPr>
        <p:spPr>
          <a:xfrm>
            <a:off x="195943" y="1670180"/>
            <a:ext cx="5701004" cy="3693319"/>
          </a:xfrm>
          <a:prstGeom prst="rect">
            <a:avLst/>
          </a:prstGeom>
          <a:noFill/>
        </p:spPr>
        <p:txBody>
          <a:bodyPr wrap="square" rtlCol="0">
            <a:spAutoFit/>
          </a:bodyPr>
          <a:lstStyle/>
          <a:p>
            <a:pPr algn="l"/>
            <a:r>
              <a:rPr lang="en-US" b="0" i="0" dirty="0">
                <a:solidFill>
                  <a:schemeClr val="tx2"/>
                </a:solidFill>
                <a:effectLst/>
                <a:latin typeface="Bookman Old Style" panose="02050604050505020204" pitchFamily="18" charset="0"/>
              </a:rPr>
              <a:t>A Binary Search Tree (BST) is a binary tree data structure in which each node has at most two children, referred to as the left child and the right child. The key property of a BST is that the values (or keys) of nodes in the left subtree are strictly less than the value of the node itself, and the values in the right subtree are strictly greater. This structural arrangement allows for efficient searching, insertion, and deletion operations.</a:t>
            </a:r>
          </a:p>
          <a:p>
            <a:pPr algn="l"/>
            <a:endParaRPr lang="en-US" b="0" i="0" dirty="0">
              <a:solidFill>
                <a:schemeClr val="tx2"/>
              </a:solidFill>
              <a:effectLst/>
              <a:latin typeface="Söhne"/>
            </a:endParaRPr>
          </a:p>
          <a:p>
            <a:pPr algn="l"/>
            <a:r>
              <a:rPr lang="en-US" b="0" dirty="0">
                <a:solidFill>
                  <a:schemeClr val="tx2"/>
                </a:solidFill>
                <a:effectLst/>
                <a:latin typeface="Söhne"/>
              </a:rPr>
              <a:t>Note</a:t>
            </a:r>
            <a:r>
              <a:rPr lang="en-US" b="0" i="1" dirty="0">
                <a:solidFill>
                  <a:schemeClr val="tx2"/>
                </a:solidFill>
                <a:effectLst/>
                <a:latin typeface="Söhne"/>
              </a:rPr>
              <a:t>: </a:t>
            </a:r>
            <a:r>
              <a:rPr lang="en-US" dirty="0">
                <a:latin typeface="Bookman Old Style" panose="02050604050505020204" pitchFamily="18" charset="0"/>
              </a:rPr>
              <a:t>This topic was the focus of </a:t>
            </a:r>
            <a:r>
              <a:rPr lang="en-US" b="1" u="sng" dirty="0">
                <a:latin typeface="Bookman Old Style" panose="02050604050505020204" pitchFamily="18" charset="0"/>
              </a:rPr>
              <a:t>my second assignment</a:t>
            </a:r>
            <a:r>
              <a:rPr lang="en-US" b="1" u="sng" dirty="0"/>
              <a:t>.</a:t>
            </a:r>
          </a:p>
        </p:txBody>
      </p:sp>
      <p:pic>
        <p:nvPicPr>
          <p:cNvPr id="6" name="Picture 5">
            <a:extLst>
              <a:ext uri="{FF2B5EF4-FFF2-40B4-BE49-F238E27FC236}">
                <a16:creationId xmlns:a16="http://schemas.microsoft.com/office/drawing/2014/main" id="{19FC9C60-35C7-9DB5-7DF8-FB9F4A3A5F24}"/>
              </a:ext>
            </a:extLst>
          </p:cNvPr>
          <p:cNvPicPr>
            <a:picLocks noChangeAspect="1"/>
          </p:cNvPicPr>
          <p:nvPr/>
        </p:nvPicPr>
        <p:blipFill>
          <a:blip r:embed="rId2"/>
          <a:stretch>
            <a:fillRect/>
          </a:stretch>
        </p:blipFill>
        <p:spPr>
          <a:xfrm>
            <a:off x="5896947" y="1125599"/>
            <a:ext cx="3596526" cy="2513530"/>
          </a:xfrm>
          <a:prstGeom prst="rect">
            <a:avLst/>
          </a:prstGeom>
        </p:spPr>
      </p:pic>
      <p:pic>
        <p:nvPicPr>
          <p:cNvPr id="8" name="Picture 7">
            <a:extLst>
              <a:ext uri="{FF2B5EF4-FFF2-40B4-BE49-F238E27FC236}">
                <a16:creationId xmlns:a16="http://schemas.microsoft.com/office/drawing/2014/main" id="{06FEA128-E8C9-FB87-0857-6B819FD809F8}"/>
              </a:ext>
            </a:extLst>
          </p:cNvPr>
          <p:cNvPicPr>
            <a:picLocks noChangeAspect="1"/>
          </p:cNvPicPr>
          <p:nvPr/>
        </p:nvPicPr>
        <p:blipFill>
          <a:blip r:embed="rId3"/>
          <a:stretch>
            <a:fillRect/>
          </a:stretch>
        </p:blipFill>
        <p:spPr>
          <a:xfrm>
            <a:off x="5896947" y="3681336"/>
            <a:ext cx="3596526" cy="2226744"/>
          </a:xfrm>
          <a:prstGeom prst="rect">
            <a:avLst/>
          </a:prstGeom>
        </p:spPr>
      </p:pic>
      <p:pic>
        <p:nvPicPr>
          <p:cNvPr id="10" name="Picture 9">
            <a:extLst>
              <a:ext uri="{FF2B5EF4-FFF2-40B4-BE49-F238E27FC236}">
                <a16:creationId xmlns:a16="http://schemas.microsoft.com/office/drawing/2014/main" id="{6544E92D-A9BB-38C6-8D5D-FEBA4ED885B2}"/>
              </a:ext>
            </a:extLst>
          </p:cNvPr>
          <p:cNvPicPr>
            <a:picLocks noChangeAspect="1"/>
          </p:cNvPicPr>
          <p:nvPr/>
        </p:nvPicPr>
        <p:blipFill>
          <a:blip r:embed="rId4"/>
          <a:stretch>
            <a:fillRect/>
          </a:stretch>
        </p:blipFill>
        <p:spPr>
          <a:xfrm>
            <a:off x="9518237" y="1092138"/>
            <a:ext cx="2673763" cy="4815942"/>
          </a:xfrm>
          <a:prstGeom prst="rect">
            <a:avLst/>
          </a:prstGeom>
        </p:spPr>
      </p:pic>
    </p:spTree>
    <p:extLst>
      <p:ext uri="{BB962C8B-B14F-4D97-AF65-F5344CB8AC3E}">
        <p14:creationId xmlns:p14="http://schemas.microsoft.com/office/powerpoint/2010/main" val="16906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9F032A-4DA7-BF03-7089-D7D472D0E6DD}"/>
              </a:ext>
            </a:extLst>
          </p:cNvPr>
          <p:cNvSpPr txBox="1"/>
          <p:nvPr/>
        </p:nvSpPr>
        <p:spPr>
          <a:xfrm>
            <a:off x="2255310" y="0"/>
            <a:ext cx="6816745" cy="707886"/>
          </a:xfrm>
          <a:prstGeom prst="rect">
            <a:avLst/>
          </a:prstGeom>
          <a:noFill/>
        </p:spPr>
        <p:txBody>
          <a:bodyPr wrap="square" rtlCol="0">
            <a:spAutoFit/>
          </a:bodyPr>
          <a:lstStyle/>
          <a:p>
            <a:pPr algn="ctr"/>
            <a:r>
              <a:rPr lang="en-US" sz="4000" b="1" u="sng" dirty="0">
                <a:latin typeface="Bookman Old Style" panose="02050604050505020204" pitchFamily="18" charset="0"/>
              </a:rPr>
              <a:t>ENTROPY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A1D155F-9504-A204-E70E-B0C1588632A1}"/>
                  </a:ext>
                </a:extLst>
              </p:cNvPr>
              <p:cNvSpPr txBox="1"/>
              <p:nvPr/>
            </p:nvSpPr>
            <p:spPr>
              <a:xfrm>
                <a:off x="158621" y="1744825"/>
                <a:ext cx="5505061" cy="3785652"/>
              </a:xfrm>
              <a:prstGeom prst="rect">
                <a:avLst/>
              </a:prstGeom>
              <a:noFill/>
            </p:spPr>
            <p:txBody>
              <a:bodyPr wrap="square" rtlCol="0">
                <a:spAutoFit/>
              </a:bodyPr>
              <a:lstStyle/>
              <a:p>
                <a:pPr algn="l"/>
                <a:r>
                  <a:rPr lang="en-US" i="0" dirty="0">
                    <a:solidFill>
                      <a:schemeClr val="tx2"/>
                    </a:solidFill>
                    <a:effectLst/>
                    <a:latin typeface="Bookman Old Style" panose="02050604050505020204" pitchFamily="18" charset="0"/>
                  </a:rPr>
                  <a:t>Entropy</a:t>
                </a:r>
                <a:r>
                  <a:rPr lang="en-US" b="0" i="0" dirty="0">
                    <a:solidFill>
                      <a:schemeClr val="tx2"/>
                    </a:solidFill>
                    <a:effectLst/>
                    <a:latin typeface="Bookman Old Style" panose="02050604050505020204" pitchFamily="18" charset="0"/>
                  </a:rPr>
                  <a:t> in the context of a decision tree is a measure of impurity or disorder in a dataset, specifically used to evaluate the quality of a split when constructing the tree</a:t>
                </a:r>
              </a:p>
              <a:p>
                <a:pPr algn="l"/>
                <a:endParaRPr lang="en-US" dirty="0">
                  <a:solidFill>
                    <a:schemeClr val="tx2"/>
                  </a:solidFill>
                  <a:latin typeface="Bookman Old Style" panose="02050604050505020204" pitchFamily="18" charset="0"/>
                </a:endParaRPr>
              </a:p>
              <a:p>
                <a:pPr algn="l"/>
                <a:endParaRPr lang="en-US" dirty="0">
                  <a:solidFill>
                    <a:schemeClr val="tx2"/>
                  </a:solidFill>
                  <a:latin typeface="Bookman Old Style" panose="02050604050505020204" pitchFamily="18" charset="0"/>
                </a:endParaRPr>
              </a:p>
              <a:p>
                <a:pPr algn="l"/>
                <a:endParaRPr lang="en-US" dirty="0">
                  <a:solidFill>
                    <a:schemeClr val="tx2"/>
                  </a:solidFill>
                  <a:latin typeface="Bookman Old Style" panose="02050604050505020204" pitchFamily="18" charset="0"/>
                </a:endParaRPr>
              </a:p>
              <a:p>
                <a:pPr algn="l"/>
                <a:endParaRPr lang="en-US" dirty="0">
                  <a:solidFill>
                    <a:schemeClr val="tx2"/>
                  </a:solidFill>
                  <a:latin typeface="Bookman Old Style" panose="02050604050505020204" pitchFamily="18" charset="0"/>
                </a:endParaRPr>
              </a:p>
              <a:p>
                <a:pPr algn="l"/>
                <a:endParaRPr lang="en-US" dirty="0">
                  <a:solidFill>
                    <a:schemeClr val="tx2"/>
                  </a:solidFill>
                  <a:latin typeface="Bookman Old Style" panose="02050604050505020204" pitchFamily="18" charset="0"/>
                </a:endParaRPr>
              </a:p>
              <a:p>
                <a:pPr algn="l"/>
                <a:endParaRPr lang="en-US" b="0" i="0" dirty="0">
                  <a:solidFill>
                    <a:schemeClr val="tx2"/>
                  </a:solidFill>
                  <a:effectLst/>
                  <a:latin typeface="Bookman Old Style" panose="02050604050505020204" pitchFamily="18" charset="0"/>
                </a:endParaRPr>
              </a:p>
              <a:p>
                <a:pPr algn="l"/>
                <a:endParaRPr lang="en-US" b="0" i="0" dirty="0">
                  <a:solidFill>
                    <a:schemeClr val="tx2"/>
                  </a:solidFill>
                  <a:effectLst/>
                  <a:latin typeface="Bookman Old Style" panose="02050604050505020204" pitchFamily="18" charset="0"/>
                </a:endParaRPr>
              </a:p>
              <a:p>
                <a:pPr algn="ctr"/>
                <a:r>
                  <a:rPr lang="en-US" sz="2400" b="1" i="0" dirty="0">
                    <a:solidFill>
                      <a:schemeClr val="tx2"/>
                    </a:solidFill>
                    <a:effectLst/>
                    <a:latin typeface="Bookman Old Style" panose="02050604050505020204" pitchFamily="18" charset="0"/>
                  </a:rPr>
                  <a:t>Entropy(</a:t>
                </a:r>
                <a:r>
                  <a:rPr lang="en-US" sz="2400" b="1" i="1" dirty="0">
                    <a:solidFill>
                      <a:schemeClr val="tx2"/>
                    </a:solidFill>
                    <a:effectLst/>
                    <a:latin typeface="Bookman Old Style" panose="02050604050505020204" pitchFamily="18" charset="0"/>
                  </a:rPr>
                  <a:t>S </a:t>
                </a:r>
                <a:r>
                  <a:rPr lang="en-US" sz="2400" b="1" i="0" dirty="0">
                    <a:solidFill>
                      <a:schemeClr val="tx2"/>
                    </a:solidFill>
                    <a:effectLst/>
                    <a:latin typeface="Bookman Old Style" panose="02050604050505020204" pitchFamily="18" charset="0"/>
                  </a:rPr>
                  <a:t>)</a:t>
                </a:r>
                <a14:m>
                  <m:oMath xmlns:m="http://schemas.openxmlformats.org/officeDocument/2006/math">
                    <m:r>
                      <a:rPr lang="pt-BR" sz="2400" b="1" i="1" smtClean="0">
                        <a:solidFill>
                          <a:schemeClr val="tx2"/>
                        </a:solidFill>
                        <a:effectLst/>
                        <a:latin typeface="Cambria Math" panose="02040503050406030204" pitchFamily="18" charset="0"/>
                      </a:rPr>
                      <m:t>=</m:t>
                    </m:r>
                    <m:r>
                      <a:rPr lang="en-US" sz="2400" b="1" i="1" smtClean="0">
                        <a:solidFill>
                          <a:schemeClr val="tx2"/>
                        </a:solidFill>
                        <a:effectLst/>
                        <a:latin typeface="Cambria Math" panose="02040503050406030204" pitchFamily="18" charset="0"/>
                      </a:rPr>
                      <m:t> </m:t>
                    </m:r>
                    <m:r>
                      <a:rPr lang="en-US" sz="2400" b="1" i="0" dirty="0" smtClean="0">
                        <a:solidFill>
                          <a:schemeClr val="tx2"/>
                        </a:solidFill>
                        <a:effectLst/>
                        <a:latin typeface="Cambria Math" panose="02040503050406030204" pitchFamily="18" charset="0"/>
                      </a:rPr>
                      <m:t>−</m:t>
                    </m:r>
                    <m:nary>
                      <m:naryPr>
                        <m:chr m:val="∑"/>
                        <m:limLoc m:val="undOvr"/>
                        <m:grow m:val="on"/>
                        <m:ctrlPr>
                          <a:rPr lang="en-US" sz="2400" b="1" i="1" dirty="0" smtClean="0">
                            <a:solidFill>
                              <a:schemeClr val="tx2"/>
                            </a:solidFill>
                            <a:effectLst/>
                            <a:latin typeface="Cambria Math" panose="02040503050406030204" pitchFamily="18" charset="0"/>
                          </a:rPr>
                        </m:ctrlPr>
                      </m:naryPr>
                      <m:sub>
                        <m:r>
                          <a:rPr lang="en-US" sz="2400" b="1" i="0" dirty="0" smtClean="0">
                            <a:solidFill>
                              <a:schemeClr val="tx2"/>
                            </a:solidFill>
                            <a:effectLst/>
                            <a:latin typeface="Cambria Math" panose="02040503050406030204" pitchFamily="18" charset="0"/>
                          </a:rPr>
                          <m:t>𝐢</m:t>
                        </m:r>
                        <m:r>
                          <a:rPr lang="en-US" sz="2400" b="1" i="0" dirty="0" smtClean="0">
                            <a:solidFill>
                              <a:schemeClr val="tx2"/>
                            </a:solidFill>
                            <a:effectLst/>
                            <a:latin typeface="Cambria Math" panose="02040503050406030204" pitchFamily="18" charset="0"/>
                          </a:rPr>
                          <m:t>=</m:t>
                        </m:r>
                        <m:r>
                          <a:rPr lang="en-US" sz="2400" b="1" i="0" dirty="0" smtClean="0">
                            <a:solidFill>
                              <a:schemeClr val="tx2"/>
                            </a:solidFill>
                            <a:effectLst/>
                            <a:latin typeface="Cambria Math" panose="02040503050406030204" pitchFamily="18" charset="0"/>
                          </a:rPr>
                          <m:t>𝟎</m:t>
                        </m:r>
                      </m:sub>
                      <m:sup>
                        <m:r>
                          <a:rPr lang="en-US" sz="2400" b="1" i="0" dirty="0" smtClean="0">
                            <a:solidFill>
                              <a:schemeClr val="tx2"/>
                            </a:solidFill>
                            <a:effectLst/>
                            <a:latin typeface="Cambria Math" panose="02040503050406030204" pitchFamily="18" charset="0"/>
                          </a:rPr>
                          <m:t>𝐜</m:t>
                        </m:r>
                      </m:sup>
                      <m:e>
                        <m:sSub>
                          <m:sSubPr>
                            <m:ctrlPr>
                              <a:rPr lang="en-US" sz="2400" b="1" i="1" dirty="0" smtClean="0">
                                <a:solidFill>
                                  <a:schemeClr val="tx2"/>
                                </a:solidFill>
                                <a:effectLst/>
                                <a:latin typeface="Cambria Math" panose="02040503050406030204" pitchFamily="18" charset="0"/>
                              </a:rPr>
                            </m:ctrlPr>
                          </m:sSubPr>
                          <m:e>
                            <m:r>
                              <a:rPr lang="en-US" sz="2400" b="1" i="0" dirty="0" smtClean="0">
                                <a:solidFill>
                                  <a:schemeClr val="tx2"/>
                                </a:solidFill>
                                <a:effectLst/>
                                <a:latin typeface="Cambria Math" panose="02040503050406030204" pitchFamily="18" charset="0"/>
                              </a:rPr>
                              <m:t>𝐩</m:t>
                            </m:r>
                          </m:e>
                          <m:sub>
                            <m:r>
                              <a:rPr lang="en-US" sz="2400" b="1" i="0" dirty="0" smtClean="0">
                                <a:solidFill>
                                  <a:schemeClr val="tx2"/>
                                </a:solidFill>
                                <a:effectLst/>
                                <a:latin typeface="Cambria Math" panose="02040503050406030204" pitchFamily="18" charset="0"/>
                              </a:rPr>
                              <m:t>𝐢</m:t>
                            </m:r>
                          </m:sub>
                        </m:sSub>
                        <m:func>
                          <m:funcPr>
                            <m:ctrlPr>
                              <a:rPr lang="en-US" sz="2400" b="1" i="1" dirty="0" smtClean="0">
                                <a:solidFill>
                                  <a:schemeClr val="tx2"/>
                                </a:solidFill>
                                <a:effectLst/>
                                <a:latin typeface="Cambria Math" panose="02040503050406030204" pitchFamily="18" charset="0"/>
                              </a:rPr>
                            </m:ctrlPr>
                          </m:funcPr>
                          <m:fName>
                            <m:sSub>
                              <m:sSubPr>
                                <m:ctrlPr>
                                  <a:rPr lang="en-US" sz="2400" b="1" i="1" dirty="0" smtClean="0">
                                    <a:solidFill>
                                      <a:schemeClr val="tx2"/>
                                    </a:solidFill>
                                    <a:effectLst/>
                                    <a:latin typeface="Cambria Math" panose="02040503050406030204" pitchFamily="18" charset="0"/>
                                  </a:rPr>
                                </m:ctrlPr>
                              </m:sSubPr>
                              <m:e>
                                <m:r>
                                  <a:rPr lang="en-US" sz="2400" b="1" i="0" dirty="0" smtClean="0">
                                    <a:solidFill>
                                      <a:schemeClr val="tx2"/>
                                    </a:solidFill>
                                    <a:effectLst/>
                                    <a:latin typeface="Cambria Math" panose="02040503050406030204" pitchFamily="18" charset="0"/>
                                  </a:rPr>
                                  <m:t>𝐥𝐨𝐠</m:t>
                                </m:r>
                              </m:e>
                              <m:sub>
                                <m:r>
                                  <a:rPr lang="en-US" sz="2400" b="1" i="0" dirty="0" smtClean="0">
                                    <a:solidFill>
                                      <a:schemeClr val="tx2"/>
                                    </a:solidFill>
                                    <a:effectLst/>
                                    <a:latin typeface="Cambria Math" panose="02040503050406030204" pitchFamily="18" charset="0"/>
                                  </a:rPr>
                                  <m:t>𝟐</m:t>
                                </m:r>
                              </m:sub>
                            </m:sSub>
                          </m:fName>
                          <m:e>
                            <m:d>
                              <m:dPr>
                                <m:ctrlPr>
                                  <a:rPr lang="en-US" sz="2400" b="1" i="1" dirty="0" smtClean="0">
                                    <a:solidFill>
                                      <a:schemeClr val="tx2"/>
                                    </a:solidFill>
                                    <a:effectLst/>
                                    <a:latin typeface="Cambria Math" panose="02040503050406030204" pitchFamily="18" charset="0"/>
                                  </a:rPr>
                                </m:ctrlPr>
                              </m:dPr>
                              <m:e>
                                <m:sSub>
                                  <m:sSubPr>
                                    <m:ctrlPr>
                                      <a:rPr lang="en-US" sz="2400" b="1" i="1" dirty="0" smtClean="0">
                                        <a:solidFill>
                                          <a:schemeClr val="tx2"/>
                                        </a:solidFill>
                                        <a:effectLst/>
                                        <a:latin typeface="Cambria Math" panose="02040503050406030204" pitchFamily="18" charset="0"/>
                                      </a:rPr>
                                    </m:ctrlPr>
                                  </m:sSubPr>
                                  <m:e>
                                    <m:r>
                                      <a:rPr lang="en-US" sz="2400" b="1" i="0" dirty="0" smtClean="0">
                                        <a:solidFill>
                                          <a:schemeClr val="tx2"/>
                                        </a:solidFill>
                                        <a:effectLst/>
                                        <a:latin typeface="Cambria Math" panose="02040503050406030204" pitchFamily="18" charset="0"/>
                                      </a:rPr>
                                      <m:t>𝐩</m:t>
                                    </m:r>
                                  </m:e>
                                  <m:sub>
                                    <m:r>
                                      <a:rPr lang="en-US" sz="2400" b="1" i="0" dirty="0" smtClean="0">
                                        <a:solidFill>
                                          <a:schemeClr val="tx2"/>
                                        </a:solidFill>
                                        <a:effectLst/>
                                        <a:latin typeface="Cambria Math" panose="02040503050406030204" pitchFamily="18" charset="0"/>
                                      </a:rPr>
                                      <m:t>𝐢</m:t>
                                    </m:r>
                                  </m:sub>
                                </m:sSub>
                              </m:e>
                            </m:d>
                          </m:e>
                        </m:func>
                      </m:e>
                    </m:nary>
                  </m:oMath>
                </a14:m>
                <a:endParaRPr lang="en-US" sz="2400" b="1" i="0" dirty="0">
                  <a:solidFill>
                    <a:schemeClr val="tx2"/>
                  </a:solidFill>
                  <a:effectLst/>
                  <a:latin typeface="Bookman Old Style" panose="02050604050505020204" pitchFamily="18" charset="0"/>
                </a:endParaRPr>
              </a:p>
              <a:p>
                <a:endParaRPr lang="en-US" dirty="0"/>
              </a:p>
            </p:txBody>
          </p:sp>
        </mc:Choice>
        <mc:Fallback>
          <p:sp>
            <p:nvSpPr>
              <p:cNvPr id="3" name="TextBox 2">
                <a:extLst>
                  <a:ext uri="{FF2B5EF4-FFF2-40B4-BE49-F238E27FC236}">
                    <a16:creationId xmlns:a16="http://schemas.microsoft.com/office/drawing/2014/main" id="{4A1D155F-9504-A204-E70E-B0C1588632A1}"/>
                  </a:ext>
                </a:extLst>
              </p:cNvPr>
              <p:cNvSpPr txBox="1">
                <a:spLocks noRot="1" noChangeAspect="1" noMove="1" noResize="1" noEditPoints="1" noAdjustHandles="1" noChangeArrowheads="1" noChangeShapeType="1" noTextEdit="1"/>
              </p:cNvSpPr>
              <p:nvPr/>
            </p:nvSpPr>
            <p:spPr>
              <a:xfrm>
                <a:off x="158621" y="1744825"/>
                <a:ext cx="5505061" cy="3785652"/>
              </a:xfrm>
              <a:prstGeom prst="rect">
                <a:avLst/>
              </a:prstGeom>
              <a:blipFill>
                <a:blip r:embed="rId2"/>
                <a:stretch>
                  <a:fillRect l="-886" t="-644" b="-1594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3EBB63E-4A6D-1258-37F5-1E12BD34CC2A}"/>
              </a:ext>
            </a:extLst>
          </p:cNvPr>
          <p:cNvPicPr>
            <a:picLocks noChangeAspect="1"/>
          </p:cNvPicPr>
          <p:nvPr/>
        </p:nvPicPr>
        <p:blipFill>
          <a:blip r:embed="rId3"/>
          <a:stretch>
            <a:fillRect/>
          </a:stretch>
        </p:blipFill>
        <p:spPr>
          <a:xfrm>
            <a:off x="5991362" y="1031606"/>
            <a:ext cx="5707142" cy="5363126"/>
          </a:xfrm>
          <a:prstGeom prst="rect">
            <a:avLst/>
          </a:prstGeom>
        </p:spPr>
      </p:pic>
      <p:sp>
        <p:nvSpPr>
          <p:cNvPr id="7" name="Rectangle 6">
            <a:extLst>
              <a:ext uri="{FF2B5EF4-FFF2-40B4-BE49-F238E27FC236}">
                <a16:creationId xmlns:a16="http://schemas.microsoft.com/office/drawing/2014/main" id="{E61E88ED-0FAC-02F3-D06A-8A9AE892CC7A}"/>
              </a:ext>
            </a:extLst>
          </p:cNvPr>
          <p:cNvSpPr/>
          <p:nvPr/>
        </p:nvSpPr>
        <p:spPr>
          <a:xfrm>
            <a:off x="493496" y="4623318"/>
            <a:ext cx="4833257" cy="67646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1295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AC8239-080F-95D2-620B-3658657F936A}"/>
              </a:ext>
            </a:extLst>
          </p:cNvPr>
          <p:cNvSpPr txBox="1"/>
          <p:nvPr/>
        </p:nvSpPr>
        <p:spPr>
          <a:xfrm>
            <a:off x="2146041" y="111966"/>
            <a:ext cx="7175241" cy="646331"/>
          </a:xfrm>
          <a:prstGeom prst="rect">
            <a:avLst/>
          </a:prstGeom>
          <a:noFill/>
        </p:spPr>
        <p:txBody>
          <a:bodyPr wrap="square" rtlCol="0">
            <a:spAutoFit/>
          </a:bodyPr>
          <a:lstStyle/>
          <a:p>
            <a:pPr algn="ctr"/>
            <a:r>
              <a:rPr lang="en-US" sz="3600" b="1" u="sng" dirty="0">
                <a:latin typeface="Bookman Old Style" panose="02050604050505020204" pitchFamily="18" charset="0"/>
              </a:rPr>
              <a:t>GINI INDEX</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F87D27E-0D06-AC58-365E-BAE8E8277374}"/>
                  </a:ext>
                </a:extLst>
              </p:cNvPr>
              <p:cNvSpPr txBox="1"/>
              <p:nvPr/>
            </p:nvSpPr>
            <p:spPr>
              <a:xfrm>
                <a:off x="148919" y="1632899"/>
                <a:ext cx="5495731" cy="3592202"/>
              </a:xfrm>
              <a:prstGeom prst="rect">
                <a:avLst/>
              </a:prstGeom>
              <a:noFill/>
            </p:spPr>
            <p:txBody>
              <a:bodyPr wrap="square" rtlCol="0">
                <a:spAutoFit/>
              </a:bodyPr>
              <a:lstStyle/>
              <a:p>
                <a:r>
                  <a:rPr lang="en-US" sz="2000" dirty="0">
                    <a:effectLst/>
                    <a:latin typeface="Bookman Old Style" panose="02050604050505020204" pitchFamily="18" charset="0"/>
                  </a:rPr>
                  <a:t>Gini Index is another impurity measure used in decision trees to evaluate the quality of a split. It quantifies the level of disorder or impurity in a dataset</a:t>
                </a:r>
              </a:p>
              <a:p>
                <a:endParaRPr lang="en-US" sz="2000" dirty="0">
                  <a:latin typeface="Bookman Old Style" panose="02050604050505020204" pitchFamily="18" charset="0"/>
                </a:endParaRPr>
              </a:p>
              <a:p>
                <a:endParaRPr lang="en-US" sz="2000" dirty="0">
                  <a:effectLst/>
                  <a:latin typeface="Bookman Old Style" panose="02050604050505020204" pitchFamily="18" charset="0"/>
                </a:endParaRPr>
              </a:p>
              <a:p>
                <a:endParaRPr lang="en-US" sz="2000" dirty="0">
                  <a:latin typeface="Bookman Old Style" panose="02050604050505020204" pitchFamily="18" charset="0"/>
                </a:endParaRPr>
              </a:p>
              <a:p>
                <a:endParaRPr lang="en-US" sz="2000" dirty="0">
                  <a:effectLst/>
                  <a:latin typeface="Bookman Old Style" panose="02050604050505020204" pitchFamily="18" charset="0"/>
                </a:endParaRPr>
              </a:p>
              <a:p>
                <a:endParaRPr lang="en-US" dirty="0">
                  <a:effectLst/>
                  <a:latin typeface="KaTeX_Main"/>
                </a:endParaRPr>
              </a:p>
              <a:p>
                <a:pPr algn="ctr"/>
                <a:r>
                  <a:rPr lang="en-US" sz="2400" b="1" dirty="0">
                    <a:solidFill>
                      <a:schemeClr val="tx2"/>
                    </a:solidFill>
                    <a:effectLst/>
                    <a:latin typeface="KaTeX_Main"/>
                  </a:rPr>
                  <a:t>Gini(</a:t>
                </a:r>
                <a:r>
                  <a:rPr lang="en-US" sz="2400" b="1" i="1" dirty="0">
                    <a:solidFill>
                      <a:schemeClr val="tx2"/>
                    </a:solidFill>
                    <a:latin typeface="KaTeX_Main"/>
                  </a:rPr>
                  <a:t>S</a:t>
                </a:r>
                <a:r>
                  <a:rPr lang="en-US" sz="2400" b="1" dirty="0">
                    <a:solidFill>
                      <a:schemeClr val="tx2"/>
                    </a:solidFill>
                    <a:effectLst/>
                    <a:latin typeface="KaTeX_Main"/>
                  </a:rPr>
                  <a:t>)=</a:t>
                </a:r>
                <a:r>
                  <a:rPr lang="en-US" sz="2400" b="1" i="0" dirty="0">
                    <a:solidFill>
                      <a:schemeClr val="tx2"/>
                    </a:solidFill>
                    <a:effectLst/>
                    <a:latin typeface="KaTeX_Main"/>
                  </a:rPr>
                  <a:t>​ </a:t>
                </a:r>
                <a14:m>
                  <m:oMath xmlns:m="http://schemas.openxmlformats.org/officeDocument/2006/math">
                    <m:r>
                      <a:rPr lang="en-US" sz="2400" b="1" i="0" dirty="0" smtClean="0">
                        <a:solidFill>
                          <a:schemeClr val="tx2"/>
                        </a:solidFill>
                        <a:effectLst/>
                        <a:latin typeface="Cambria Math" panose="02040503050406030204" pitchFamily="18" charset="0"/>
                      </a:rPr>
                      <m:t>𝟏</m:t>
                    </m:r>
                    <m:r>
                      <a:rPr lang="en-US" sz="2400" b="1" i="0" dirty="0" smtClean="0">
                        <a:solidFill>
                          <a:schemeClr val="tx2"/>
                        </a:solidFill>
                        <a:effectLst/>
                        <a:latin typeface="Cambria Math" panose="02040503050406030204" pitchFamily="18" charset="0"/>
                      </a:rPr>
                      <m:t>−</m:t>
                    </m:r>
                    <m:nary>
                      <m:naryPr>
                        <m:chr m:val="∑"/>
                        <m:limLoc m:val="undOvr"/>
                        <m:grow m:val="on"/>
                        <m:ctrlPr>
                          <a:rPr lang="en-US" sz="2400" b="1" i="1" dirty="0" smtClean="0">
                            <a:solidFill>
                              <a:schemeClr val="tx2"/>
                            </a:solidFill>
                            <a:effectLst/>
                            <a:latin typeface="Cambria Math" panose="02040503050406030204" pitchFamily="18" charset="0"/>
                          </a:rPr>
                        </m:ctrlPr>
                      </m:naryPr>
                      <m:sub>
                        <m:r>
                          <a:rPr lang="en-US" sz="2400" b="1" i="0" dirty="0" smtClean="0">
                            <a:solidFill>
                              <a:schemeClr val="tx2"/>
                            </a:solidFill>
                            <a:effectLst/>
                            <a:latin typeface="Cambria Math" panose="02040503050406030204" pitchFamily="18" charset="0"/>
                          </a:rPr>
                          <m:t>𝐢</m:t>
                        </m:r>
                        <m:r>
                          <a:rPr lang="en-US" sz="2400" b="1" i="0" dirty="0" smtClean="0">
                            <a:solidFill>
                              <a:schemeClr val="tx2"/>
                            </a:solidFill>
                            <a:effectLst/>
                            <a:latin typeface="Cambria Math" panose="02040503050406030204" pitchFamily="18" charset="0"/>
                          </a:rPr>
                          <m:t>=</m:t>
                        </m:r>
                        <m:r>
                          <a:rPr lang="en-US" sz="2400" b="1" i="0" dirty="0" smtClean="0">
                            <a:solidFill>
                              <a:schemeClr val="tx2"/>
                            </a:solidFill>
                            <a:effectLst/>
                            <a:latin typeface="Cambria Math" panose="02040503050406030204" pitchFamily="18" charset="0"/>
                          </a:rPr>
                          <m:t>𝟎</m:t>
                        </m:r>
                      </m:sub>
                      <m:sup>
                        <m:r>
                          <a:rPr lang="en-US" sz="2400" b="1" i="0" dirty="0" smtClean="0">
                            <a:solidFill>
                              <a:schemeClr val="tx2"/>
                            </a:solidFill>
                            <a:effectLst/>
                            <a:latin typeface="Cambria Math" panose="02040503050406030204" pitchFamily="18" charset="0"/>
                          </a:rPr>
                          <m:t>𝐜</m:t>
                        </m:r>
                      </m:sup>
                      <m:e>
                        <m:sSubSup>
                          <m:sSubSupPr>
                            <m:ctrlPr>
                              <a:rPr lang="en-US" sz="2400" b="1" i="1" dirty="0" smtClean="0">
                                <a:solidFill>
                                  <a:schemeClr val="tx2"/>
                                </a:solidFill>
                                <a:effectLst/>
                                <a:latin typeface="Cambria Math" panose="02040503050406030204" pitchFamily="18" charset="0"/>
                              </a:rPr>
                            </m:ctrlPr>
                          </m:sSubSupPr>
                          <m:e>
                            <m:r>
                              <a:rPr lang="en-US" sz="2400" b="1" i="0" dirty="0" smtClean="0">
                                <a:solidFill>
                                  <a:schemeClr val="tx2"/>
                                </a:solidFill>
                                <a:effectLst/>
                                <a:latin typeface="Cambria Math" panose="02040503050406030204" pitchFamily="18" charset="0"/>
                              </a:rPr>
                              <m:t>𝐏</m:t>
                            </m:r>
                          </m:e>
                          <m:sub>
                            <m:r>
                              <a:rPr lang="en-US" sz="2400" b="1" i="0" dirty="0" smtClean="0">
                                <a:solidFill>
                                  <a:schemeClr val="tx2"/>
                                </a:solidFill>
                                <a:effectLst/>
                                <a:latin typeface="Cambria Math" panose="02040503050406030204" pitchFamily="18" charset="0"/>
                              </a:rPr>
                              <m:t>𝐢</m:t>
                            </m:r>
                          </m:sub>
                          <m:sup>
                            <m:r>
                              <a:rPr lang="en-US" sz="2400" b="1" i="0" dirty="0" smtClean="0">
                                <a:solidFill>
                                  <a:schemeClr val="tx2"/>
                                </a:solidFill>
                                <a:effectLst/>
                                <a:latin typeface="Cambria Math" panose="02040503050406030204" pitchFamily="18" charset="0"/>
                              </a:rPr>
                              <m:t>𝟐</m:t>
                            </m:r>
                          </m:sup>
                        </m:sSubSup>
                      </m:e>
                    </m:nary>
                  </m:oMath>
                </a14:m>
                <a:br>
                  <a:rPr lang="en-US" b="0" i="0" dirty="0">
                    <a:solidFill>
                      <a:srgbClr val="D1D5DB"/>
                    </a:solidFill>
                    <a:effectLst/>
                    <a:latin typeface="KaTeX_Main"/>
                  </a:rPr>
                </a:br>
                <a:endParaRPr lang="en-US" dirty="0"/>
              </a:p>
            </p:txBody>
          </p:sp>
        </mc:Choice>
        <mc:Fallback>
          <p:sp>
            <p:nvSpPr>
              <p:cNvPr id="8" name="TextBox 7">
                <a:extLst>
                  <a:ext uri="{FF2B5EF4-FFF2-40B4-BE49-F238E27FC236}">
                    <a16:creationId xmlns:a16="http://schemas.microsoft.com/office/drawing/2014/main" id="{2F87D27E-0D06-AC58-365E-BAE8E8277374}"/>
                  </a:ext>
                </a:extLst>
              </p:cNvPr>
              <p:cNvSpPr txBox="1">
                <a:spLocks noRot="1" noChangeAspect="1" noMove="1" noResize="1" noEditPoints="1" noAdjustHandles="1" noChangeArrowheads="1" noChangeShapeType="1" noTextEdit="1"/>
              </p:cNvSpPr>
              <p:nvPr/>
            </p:nvSpPr>
            <p:spPr>
              <a:xfrm>
                <a:off x="148919" y="1632899"/>
                <a:ext cx="5495731" cy="3592202"/>
              </a:xfrm>
              <a:prstGeom prst="rect">
                <a:avLst/>
              </a:prstGeom>
              <a:blipFill>
                <a:blip r:embed="rId2"/>
                <a:stretch>
                  <a:fillRect l="-1109" t="-1019"/>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3BEDF7F5-B064-7B22-E399-20A0C515A9A5}"/>
              </a:ext>
            </a:extLst>
          </p:cNvPr>
          <p:cNvPicPr>
            <a:picLocks noChangeAspect="1"/>
          </p:cNvPicPr>
          <p:nvPr/>
        </p:nvPicPr>
        <p:blipFill>
          <a:blip r:embed="rId3"/>
          <a:stretch>
            <a:fillRect/>
          </a:stretch>
        </p:blipFill>
        <p:spPr>
          <a:xfrm>
            <a:off x="5809838" y="1268962"/>
            <a:ext cx="6233243" cy="4534679"/>
          </a:xfrm>
          <a:prstGeom prst="rect">
            <a:avLst/>
          </a:prstGeom>
        </p:spPr>
      </p:pic>
      <p:sp>
        <p:nvSpPr>
          <p:cNvPr id="13" name="Rectangle 12">
            <a:extLst>
              <a:ext uri="{FF2B5EF4-FFF2-40B4-BE49-F238E27FC236}">
                <a16:creationId xmlns:a16="http://schemas.microsoft.com/office/drawing/2014/main" id="{28154D24-042B-828C-F337-C633D48E9A78}"/>
              </a:ext>
            </a:extLst>
          </p:cNvPr>
          <p:cNvSpPr/>
          <p:nvPr/>
        </p:nvSpPr>
        <p:spPr>
          <a:xfrm>
            <a:off x="1315616" y="4376057"/>
            <a:ext cx="3191070" cy="65314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33046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CC786A-8EAB-5D3C-E460-621BC3699737}"/>
              </a:ext>
            </a:extLst>
          </p:cNvPr>
          <p:cNvSpPr txBox="1"/>
          <p:nvPr/>
        </p:nvSpPr>
        <p:spPr>
          <a:xfrm>
            <a:off x="2127380" y="27852"/>
            <a:ext cx="7221894" cy="646331"/>
          </a:xfrm>
          <a:prstGeom prst="rect">
            <a:avLst/>
          </a:prstGeom>
          <a:noFill/>
        </p:spPr>
        <p:txBody>
          <a:bodyPr wrap="square" rtlCol="0">
            <a:spAutoFit/>
          </a:bodyPr>
          <a:lstStyle/>
          <a:p>
            <a:pPr algn="ctr"/>
            <a:r>
              <a:rPr lang="en-US" sz="3600" b="1" u="sng" dirty="0">
                <a:latin typeface="Bookman Old Style" panose="02050604050505020204" pitchFamily="18" charset="0"/>
              </a:rPr>
              <a:t>INFORMATION GAIN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1C2F21A-ECDF-FFC4-C4FE-AEA0C801FD0F}"/>
                  </a:ext>
                </a:extLst>
              </p:cNvPr>
              <p:cNvSpPr txBox="1"/>
              <p:nvPr/>
            </p:nvSpPr>
            <p:spPr>
              <a:xfrm>
                <a:off x="83976" y="1153749"/>
                <a:ext cx="5747657" cy="3125984"/>
              </a:xfrm>
              <a:prstGeom prst="rect">
                <a:avLst/>
              </a:prstGeom>
              <a:noFill/>
            </p:spPr>
            <p:txBody>
              <a:bodyPr wrap="square" rtlCol="0">
                <a:spAutoFit/>
              </a:bodyPr>
              <a:lstStyle/>
              <a:p>
                <a:pPr algn="l"/>
                <a:r>
                  <a:rPr lang="en-US" i="0" dirty="0">
                    <a:solidFill>
                      <a:schemeClr val="tx2"/>
                    </a:solidFill>
                    <a:effectLst/>
                    <a:latin typeface="Bookman Old Style" panose="02050604050505020204" pitchFamily="18" charset="0"/>
                  </a:rPr>
                  <a:t>Information Gain </a:t>
                </a:r>
                <a:r>
                  <a:rPr lang="en-US" b="0" i="0" dirty="0">
                    <a:solidFill>
                      <a:schemeClr val="tx2"/>
                    </a:solidFill>
                    <a:effectLst/>
                    <a:latin typeface="Bookman Old Style" panose="02050604050505020204" pitchFamily="18" charset="0"/>
                  </a:rPr>
                  <a:t>is a measure used in decision trees to determine the effectiveness of splitting a dataset based on a particular attribute. Information Gain is used to select the best attribute for splitting the dataset.</a:t>
                </a:r>
              </a:p>
              <a:p>
                <a:pPr algn="l"/>
                <a:endParaRPr lang="en-US" b="0" i="0" dirty="0">
                  <a:solidFill>
                    <a:schemeClr val="tx2"/>
                  </a:solidFill>
                  <a:effectLst/>
                  <a:latin typeface="Bookman Old Style" panose="02050604050505020204" pitchFamily="18" charset="0"/>
                </a:endParaRPr>
              </a:p>
              <a:p>
                <a:pPr algn="l"/>
                <a:endParaRPr lang="en-US" b="0" i="0" dirty="0">
                  <a:solidFill>
                    <a:schemeClr val="tx2"/>
                  </a:solidFill>
                  <a:effectLst/>
                  <a:latin typeface="Bookman Old Style" panose="02050604050505020204" pitchFamily="18" charset="0"/>
                </a:endParaRPr>
              </a:p>
              <a:p>
                <a:pPr algn="l"/>
                <a:endParaRPr lang="en-US" b="0" i="0" dirty="0">
                  <a:solidFill>
                    <a:schemeClr val="tx2"/>
                  </a:solidFill>
                  <a:effectLst/>
                  <a:latin typeface="Bookman Old Style" panose="02050604050505020204" pitchFamily="18" charset="0"/>
                </a:endParaRPr>
              </a:p>
              <a:p>
                <a:pPr algn="ctr"/>
                <a:r>
                  <a:rPr lang="en-US" b="1" i="0" dirty="0">
                    <a:solidFill>
                      <a:schemeClr val="tx2"/>
                    </a:solidFill>
                    <a:effectLst/>
                    <a:latin typeface="Bookman Old Style" panose="02050604050505020204" pitchFamily="18" charset="0"/>
                  </a:rPr>
                  <a:t>Information Gain(S,A)=Entropy(S)− </a:t>
                </a:r>
                <a14:m>
                  <m:oMath xmlns:m="http://schemas.openxmlformats.org/officeDocument/2006/math">
                    <m:nary>
                      <m:naryPr>
                        <m:chr m:val="∑"/>
                        <m:limLoc m:val="undOvr"/>
                        <m:grow m:val="on"/>
                        <m:supHide m:val="on"/>
                        <m:ctrlPr>
                          <a:rPr lang="en-US" b="1" i="1" dirty="0" smtClean="0">
                            <a:latin typeface="Cambria Math" panose="02040503050406030204" pitchFamily="18" charset="0"/>
                          </a:rPr>
                        </m:ctrlPr>
                      </m:naryPr>
                      <m:sub>
                        <m:r>
                          <a:rPr lang="en-US" b="1" i="1" dirty="0">
                            <a:latin typeface="Cambria Math" panose="02040503050406030204" pitchFamily="18" charset="0"/>
                          </a:rPr>
                          <m:t>𝒗</m:t>
                        </m:r>
                        <m:r>
                          <a:rPr lang="en-US" b="1" i="0" dirty="0">
                            <a:latin typeface="Cambria Math" panose="02040503050406030204" pitchFamily="18" charset="0"/>
                          </a:rPr>
                          <m:t>∈</m:t>
                        </m:r>
                        <m:r>
                          <a:rPr lang="en-US" b="1" i="1" dirty="0">
                            <a:latin typeface="Cambria Math" panose="02040503050406030204" pitchFamily="18" charset="0"/>
                          </a:rPr>
                          <m:t>𝑽</m:t>
                        </m:r>
                        <m:d>
                          <m:dPr>
                            <m:ctrlPr>
                              <a:rPr lang="en-US" b="1" i="1" dirty="0">
                                <a:solidFill>
                                  <a:srgbClr val="836967"/>
                                </a:solidFill>
                                <a:latin typeface="Cambria Math" panose="02040503050406030204" pitchFamily="18" charset="0"/>
                              </a:rPr>
                            </m:ctrlPr>
                          </m:dPr>
                          <m:e>
                            <m:r>
                              <a:rPr lang="en-US" b="1" i="1" dirty="0">
                                <a:latin typeface="Cambria Math" panose="02040503050406030204" pitchFamily="18" charset="0"/>
                              </a:rPr>
                              <m:t>𝑨</m:t>
                            </m:r>
                          </m:e>
                        </m:d>
                      </m:sub>
                      <m:sup/>
                      <m:e>
                        <m:d>
                          <m:dPr>
                            <m:ctrlPr>
                              <a:rPr lang="en-US" b="1" i="1" dirty="0">
                                <a:solidFill>
                                  <a:srgbClr val="836967"/>
                                </a:solidFill>
                                <a:latin typeface="Cambria Math" panose="02040503050406030204" pitchFamily="18" charset="0"/>
                              </a:rPr>
                            </m:ctrlPr>
                          </m:dPr>
                          <m:e>
                            <m:f>
                              <m:fPr>
                                <m:ctrlPr>
                                  <a:rPr lang="en-US" b="1" i="1" dirty="0">
                                    <a:solidFill>
                                      <a:srgbClr val="836967"/>
                                    </a:solidFill>
                                    <a:latin typeface="Cambria Math" panose="02040503050406030204" pitchFamily="18" charset="0"/>
                                  </a:rPr>
                                </m:ctrlPr>
                              </m:fPr>
                              <m:num>
                                <m:d>
                                  <m:dPr>
                                    <m:begChr m:val="|"/>
                                    <m:endChr m:val="|"/>
                                    <m:ctrlPr>
                                      <a:rPr lang="en-US" b="1" i="1" dirty="0">
                                        <a:solidFill>
                                          <a:srgbClr val="836967"/>
                                        </a:solidFill>
                                        <a:latin typeface="Cambria Math" panose="02040503050406030204" pitchFamily="18" charset="0"/>
                                      </a:rPr>
                                    </m:ctrlPr>
                                  </m:dPr>
                                  <m:e>
                                    <m:sSub>
                                      <m:sSubPr>
                                        <m:ctrlPr>
                                          <a:rPr lang="en-US" b="1" i="1" dirty="0">
                                            <a:solidFill>
                                              <a:srgbClr val="836967"/>
                                            </a:solidFill>
                                            <a:latin typeface="Cambria Math" panose="02040503050406030204" pitchFamily="18" charset="0"/>
                                          </a:rPr>
                                        </m:ctrlPr>
                                      </m:sSubPr>
                                      <m:e>
                                        <m:r>
                                          <a:rPr lang="en-US" b="1" i="1" dirty="0">
                                            <a:latin typeface="Cambria Math" panose="02040503050406030204" pitchFamily="18" charset="0"/>
                                          </a:rPr>
                                          <m:t>𝒔</m:t>
                                        </m:r>
                                      </m:e>
                                      <m:sub>
                                        <m:r>
                                          <a:rPr lang="en-US" b="1" i="1" dirty="0">
                                            <a:latin typeface="Cambria Math" panose="02040503050406030204" pitchFamily="18" charset="0"/>
                                          </a:rPr>
                                          <m:t>𝒗</m:t>
                                        </m:r>
                                      </m:sub>
                                    </m:sSub>
                                  </m:e>
                                </m:d>
                              </m:num>
                              <m:den>
                                <m:d>
                                  <m:dPr>
                                    <m:begChr m:val="|"/>
                                    <m:endChr m:val="|"/>
                                    <m:ctrlPr>
                                      <a:rPr lang="en-US" b="1" i="1" dirty="0">
                                        <a:solidFill>
                                          <a:srgbClr val="836967"/>
                                        </a:solidFill>
                                        <a:latin typeface="Cambria Math" panose="02040503050406030204" pitchFamily="18" charset="0"/>
                                      </a:rPr>
                                    </m:ctrlPr>
                                  </m:dPr>
                                  <m:e>
                                    <m:r>
                                      <a:rPr lang="en-US" b="1" i="1" dirty="0">
                                        <a:latin typeface="Cambria Math" panose="02040503050406030204" pitchFamily="18" charset="0"/>
                                      </a:rPr>
                                      <m:t>𝒔</m:t>
                                    </m:r>
                                  </m:e>
                                </m:d>
                              </m:den>
                            </m:f>
                          </m:e>
                        </m:d>
                      </m:e>
                    </m:nary>
                    <m:r>
                      <a:rPr lang="en-US" b="1" i="1" dirty="0" smtClean="0">
                        <a:latin typeface="Cambria Math" panose="02040503050406030204" pitchFamily="18" charset="0"/>
                      </a:rPr>
                      <m:t> .</m:t>
                    </m:r>
                    <m:r>
                      <m:rPr>
                        <m:nor/>
                      </m:rPr>
                      <a:rPr lang="en-US" b="1" dirty="0">
                        <a:solidFill>
                          <a:schemeClr val="tx2"/>
                        </a:solidFill>
                        <a:latin typeface="Bookman Old Style" panose="02050604050505020204" pitchFamily="18" charset="0"/>
                      </a:rPr>
                      <m:t>Entropy</m:t>
                    </m:r>
                    <m:r>
                      <m:rPr>
                        <m:nor/>
                      </m:rPr>
                      <a:rPr lang="en-US" b="1" dirty="0">
                        <a:solidFill>
                          <a:schemeClr val="tx2"/>
                        </a:solidFill>
                        <a:latin typeface="Bookman Old Style" panose="02050604050505020204" pitchFamily="18" charset="0"/>
                      </a:rPr>
                      <m:t>(</m:t>
                    </m:r>
                    <m:sSub>
                      <m:sSubPr>
                        <m:ctrlPr>
                          <a:rPr lang="en-US" b="1" i="1" dirty="0">
                            <a:solidFill>
                              <a:schemeClr val="tx2"/>
                            </a:solidFill>
                            <a:latin typeface="Cambria Math" panose="02040503050406030204" pitchFamily="18" charset="0"/>
                          </a:rPr>
                        </m:ctrlPr>
                      </m:sSubPr>
                      <m:e>
                        <m:r>
                          <a:rPr lang="en-US" b="1" i="0" dirty="0" smtClean="0">
                            <a:solidFill>
                              <a:schemeClr val="tx2"/>
                            </a:solidFill>
                            <a:latin typeface="Cambria Math" panose="02040503050406030204" pitchFamily="18" charset="0"/>
                          </a:rPr>
                          <m:t>𝐒</m:t>
                        </m:r>
                      </m:e>
                      <m:sub>
                        <m:r>
                          <a:rPr lang="en-US" b="1" i="1" dirty="0" smtClean="0">
                            <a:solidFill>
                              <a:schemeClr val="tx2"/>
                            </a:solidFill>
                            <a:latin typeface="Cambria Math" panose="02040503050406030204" pitchFamily="18" charset="0"/>
                          </a:rPr>
                          <m:t>𝒗</m:t>
                        </m:r>
                      </m:sub>
                    </m:sSub>
                    <m:r>
                      <m:rPr>
                        <m:nor/>
                      </m:rPr>
                      <a:rPr lang="en-US" b="1" dirty="0">
                        <a:solidFill>
                          <a:schemeClr val="tx2"/>
                        </a:solidFill>
                        <a:latin typeface="Bookman Old Style" panose="02050604050505020204" pitchFamily="18" charset="0"/>
                      </a:rPr>
                      <m:t>)</m:t>
                    </m:r>
                  </m:oMath>
                </a14:m>
                <a:endParaRPr lang="en-US" b="1" dirty="0">
                  <a:latin typeface="Bookman Old Style" panose="02050604050505020204" pitchFamily="18" charset="0"/>
                </a:endParaRPr>
              </a:p>
            </p:txBody>
          </p:sp>
        </mc:Choice>
        <mc:Fallback>
          <p:sp>
            <p:nvSpPr>
              <p:cNvPr id="3" name="TextBox 2">
                <a:extLst>
                  <a:ext uri="{FF2B5EF4-FFF2-40B4-BE49-F238E27FC236}">
                    <a16:creationId xmlns:a16="http://schemas.microsoft.com/office/drawing/2014/main" id="{D1C2F21A-ECDF-FFC4-C4FE-AEA0C801FD0F}"/>
                  </a:ext>
                </a:extLst>
              </p:cNvPr>
              <p:cNvSpPr txBox="1">
                <a:spLocks noRot="1" noChangeAspect="1" noMove="1" noResize="1" noEditPoints="1" noAdjustHandles="1" noChangeArrowheads="1" noChangeShapeType="1" noTextEdit="1"/>
              </p:cNvSpPr>
              <p:nvPr/>
            </p:nvSpPr>
            <p:spPr>
              <a:xfrm>
                <a:off x="83976" y="1153749"/>
                <a:ext cx="5747657" cy="3125984"/>
              </a:xfrm>
              <a:prstGeom prst="rect">
                <a:avLst/>
              </a:prstGeom>
              <a:blipFill>
                <a:blip r:embed="rId2"/>
                <a:stretch>
                  <a:fillRect l="-954" t="-780"/>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C144A79F-2BD4-CC37-2E9D-859C738AF72E}"/>
              </a:ext>
            </a:extLst>
          </p:cNvPr>
          <p:cNvSpPr/>
          <p:nvPr/>
        </p:nvSpPr>
        <p:spPr>
          <a:xfrm>
            <a:off x="746449" y="3247053"/>
            <a:ext cx="4432042" cy="103268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2B55806E-9BEB-BE19-AF86-0820A99498AD}"/>
              </a:ext>
            </a:extLst>
          </p:cNvPr>
          <p:cNvPicPr>
            <a:picLocks noChangeAspect="1"/>
          </p:cNvPicPr>
          <p:nvPr/>
        </p:nvPicPr>
        <p:blipFill>
          <a:blip r:embed="rId3"/>
          <a:stretch>
            <a:fillRect/>
          </a:stretch>
        </p:blipFill>
        <p:spPr>
          <a:xfrm>
            <a:off x="5948265" y="1153749"/>
            <a:ext cx="6192206" cy="5607699"/>
          </a:xfrm>
          <a:prstGeom prst="rect">
            <a:avLst/>
          </a:prstGeom>
        </p:spPr>
      </p:pic>
      <p:sp>
        <p:nvSpPr>
          <p:cNvPr id="7" name="TextBox 6">
            <a:extLst>
              <a:ext uri="{FF2B5EF4-FFF2-40B4-BE49-F238E27FC236}">
                <a16:creationId xmlns:a16="http://schemas.microsoft.com/office/drawing/2014/main" id="{A9433C6A-88D6-6FF9-4C40-415604EBFBBB}"/>
              </a:ext>
            </a:extLst>
          </p:cNvPr>
          <p:cNvSpPr txBox="1"/>
          <p:nvPr/>
        </p:nvSpPr>
        <p:spPr>
          <a:xfrm>
            <a:off x="200608" y="5937768"/>
            <a:ext cx="5514391" cy="523220"/>
          </a:xfrm>
          <a:prstGeom prst="rect">
            <a:avLst/>
          </a:prstGeom>
          <a:noFill/>
        </p:spPr>
        <p:txBody>
          <a:bodyPr wrap="square" rtlCol="0">
            <a:spAutoFit/>
          </a:bodyPr>
          <a:lstStyle/>
          <a:p>
            <a:r>
              <a:rPr lang="en-US" sz="1400" i="1" u="sng" dirty="0">
                <a:latin typeface="Arial" panose="020B0604020202020204" pitchFamily="34" charset="0"/>
                <a:cs typeface="Arial" panose="020B0604020202020204" pitchFamily="34" charset="0"/>
              </a:rPr>
              <a:t>NOTE</a:t>
            </a:r>
            <a:r>
              <a:rPr lang="en-US" sz="1400" u="sng"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We can utilize this formula in place of the entropy formula when calculating the Gini Index.</a:t>
            </a:r>
          </a:p>
        </p:txBody>
      </p:sp>
      <p:sp>
        <p:nvSpPr>
          <p:cNvPr id="8" name="TextBox 7">
            <a:extLst>
              <a:ext uri="{FF2B5EF4-FFF2-40B4-BE49-F238E27FC236}">
                <a16:creationId xmlns:a16="http://schemas.microsoft.com/office/drawing/2014/main" id="{A97F0EB1-0681-D837-B13D-26288994D8DF}"/>
              </a:ext>
            </a:extLst>
          </p:cNvPr>
          <p:cNvSpPr txBox="1"/>
          <p:nvPr/>
        </p:nvSpPr>
        <p:spPr>
          <a:xfrm>
            <a:off x="223936" y="4559052"/>
            <a:ext cx="5514391" cy="954107"/>
          </a:xfrm>
          <a:prstGeom prst="rect">
            <a:avLst/>
          </a:prstGeom>
          <a:noFill/>
        </p:spPr>
        <p:txBody>
          <a:bodyPr wrap="square" rtlCol="0">
            <a:spAutoFit/>
          </a:bodyPr>
          <a:lstStyle/>
          <a:p>
            <a:endParaRPr lang="en-US" sz="1400" b="1" i="0" dirty="0">
              <a:solidFill>
                <a:schemeClr val="tx2"/>
              </a:solidFill>
              <a:effectLst/>
              <a:latin typeface="Bookman Old Style" panose="02050604050505020204" pitchFamily="18" charset="0"/>
            </a:endParaRPr>
          </a:p>
          <a:p>
            <a:endParaRPr lang="en-US" sz="1400" b="1" dirty="0">
              <a:solidFill>
                <a:schemeClr val="tx2"/>
              </a:solidFill>
              <a:latin typeface="Bookman Old Style" panose="02050604050505020204" pitchFamily="18" charset="0"/>
            </a:endParaRPr>
          </a:p>
          <a:p>
            <a:r>
              <a:rPr lang="en-US" sz="1400" b="1" i="0" dirty="0">
                <a:solidFill>
                  <a:schemeClr val="tx2"/>
                </a:solidFill>
                <a:effectLst/>
                <a:latin typeface="Bookman Old Style" panose="02050604050505020204" pitchFamily="18" charset="0"/>
              </a:rPr>
              <a:t>Information Gain = Total Entropy - (Weighted Average of Left Entropy + Weighted Average of Right Entropy)</a:t>
            </a:r>
            <a:endParaRPr lang="en-US" sz="1400" b="1" dirty="0">
              <a:solidFill>
                <a:schemeClr val="tx2"/>
              </a:solidFill>
              <a:latin typeface="Bookman Old Style" panose="02050604050505020204" pitchFamily="18" charset="0"/>
            </a:endParaRPr>
          </a:p>
        </p:txBody>
      </p:sp>
      <p:sp>
        <p:nvSpPr>
          <p:cNvPr id="9" name="Rectangle 8">
            <a:extLst>
              <a:ext uri="{FF2B5EF4-FFF2-40B4-BE49-F238E27FC236}">
                <a16:creationId xmlns:a16="http://schemas.microsoft.com/office/drawing/2014/main" id="{F92E7CF8-A7A5-D0AA-064E-4BE0CBBAF527}"/>
              </a:ext>
            </a:extLst>
          </p:cNvPr>
          <p:cNvSpPr/>
          <p:nvPr/>
        </p:nvSpPr>
        <p:spPr>
          <a:xfrm>
            <a:off x="261257" y="4925244"/>
            <a:ext cx="5537719" cy="5847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3957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D3B4-7802-4D80-A7E1-38C428DF66E9}"/>
              </a:ext>
            </a:extLst>
          </p:cNvPr>
          <p:cNvSpPr>
            <a:spLocks noGrp="1"/>
          </p:cNvSpPr>
          <p:nvPr>
            <p:ph type="title"/>
          </p:nvPr>
        </p:nvSpPr>
        <p:spPr>
          <a:xfrm>
            <a:off x="677333" y="242596"/>
            <a:ext cx="10435425" cy="867747"/>
          </a:xfrm>
        </p:spPr>
        <p:txBody>
          <a:bodyPr>
            <a:normAutofit/>
          </a:bodyPr>
          <a:lstStyle/>
          <a:p>
            <a:pPr algn="ctr"/>
            <a:r>
              <a:rPr lang="en-US" sz="4800" b="1" i="0" u="sng" dirty="0">
                <a:solidFill>
                  <a:schemeClr val="tx1"/>
                </a:solidFill>
                <a:effectLst/>
                <a:latin typeface="Bookman Old Style" panose="02050604050505020204" pitchFamily="18" charset="0"/>
              </a:rPr>
              <a:t>Decision Tree</a:t>
            </a:r>
            <a:endParaRPr lang="en-US" sz="4800" b="1" u="sng" dirty="0">
              <a:solidFill>
                <a:schemeClr val="tx1"/>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DDC3DE2B-0DE2-FB4A-C2C4-366434537B6D}"/>
              </a:ext>
            </a:extLst>
          </p:cNvPr>
          <p:cNvSpPr>
            <a:spLocks noGrp="1"/>
          </p:cNvSpPr>
          <p:nvPr>
            <p:ph idx="1"/>
          </p:nvPr>
        </p:nvSpPr>
        <p:spPr>
          <a:xfrm>
            <a:off x="677333" y="2015411"/>
            <a:ext cx="10519401" cy="4025951"/>
          </a:xfrm>
        </p:spPr>
        <p:txBody>
          <a:bodyPr>
            <a:normAutofit/>
          </a:bodyPr>
          <a:lstStyle/>
          <a:p>
            <a:pPr marL="0" indent="0">
              <a:buNone/>
            </a:pPr>
            <a:r>
              <a:rPr lang="en-US" sz="2000" b="0" i="0" dirty="0">
                <a:solidFill>
                  <a:schemeClr val="tx2"/>
                </a:solidFill>
                <a:effectLst/>
                <a:latin typeface="Bookman Old Style" panose="02050604050505020204" pitchFamily="18" charset="0"/>
              </a:rPr>
              <a:t>A decision tree is a hierarchical, non-parametric supervised learning algorithm used for classification tasks. It comprises a tree-like structure with a root node, branches, internal nodes, and leaf nodes. Each internal node represents a decision based on a feature, leading to one of its child nodes, while each leaf node represents a class label or a regression value. Decision trees are constructed to optimize decision-making by partitioning the data based on specific criteria, typically to maximize information gain or minimize impurity measures such as Gini Index or Entropy</a:t>
            </a:r>
          </a:p>
          <a:p>
            <a:pPr marL="0" indent="0">
              <a:buNone/>
            </a:pPr>
            <a:endParaRPr lang="en-US" sz="2400" b="0" i="0" dirty="0">
              <a:solidFill>
                <a:schemeClr val="tx2"/>
              </a:solidFill>
              <a:effectLst/>
              <a:latin typeface="Bookman Old Style" panose="02050604050505020204" pitchFamily="18" charset="0"/>
            </a:endParaRPr>
          </a:p>
        </p:txBody>
      </p:sp>
    </p:spTree>
    <p:extLst>
      <p:ext uri="{BB962C8B-B14F-4D97-AF65-F5344CB8AC3E}">
        <p14:creationId xmlns:p14="http://schemas.microsoft.com/office/powerpoint/2010/main" val="39023714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2888</TotalTime>
  <Words>701</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Bahnschrift Light</vt:lpstr>
      <vt:lpstr>Bahnschrift SemiBold</vt:lpstr>
      <vt:lpstr>Bookman Old Style</vt:lpstr>
      <vt:lpstr>Cambria Math</vt:lpstr>
      <vt:lpstr>KaTeX_Main</vt:lpstr>
      <vt:lpstr>Söhne</vt:lpstr>
      <vt:lpstr>Trebuchet MS</vt:lpstr>
      <vt:lpstr>Wingdings 3</vt:lpstr>
      <vt:lpstr>Facet</vt:lpstr>
      <vt:lpstr>Software Project Lab-1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Tree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Lab-1</dc:title>
  <dc:creator>pronob karmoker</dc:creator>
  <cp:lastModifiedBy>pronob karmoker</cp:lastModifiedBy>
  <cp:revision>3</cp:revision>
  <dcterms:created xsi:type="dcterms:W3CDTF">2023-09-06T13:43:11Z</dcterms:created>
  <dcterms:modified xsi:type="dcterms:W3CDTF">2023-09-10T04:56:11Z</dcterms:modified>
</cp:coreProperties>
</file>