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5" r:id="rId1"/>
  </p:sldMasterIdLst>
  <p:sldIdLst>
    <p:sldId id="256" r:id="rId2"/>
    <p:sldId id="264" r:id="rId3"/>
    <p:sldId id="265" r:id="rId4"/>
    <p:sldId id="258" r:id="rId5"/>
    <p:sldId id="259" r:id="rId6"/>
    <p:sldId id="260" r:id="rId7"/>
    <p:sldId id="261" r:id="rId8"/>
    <p:sldId id="262" r:id="rId9"/>
    <p:sldId id="257" r:id="rId10"/>
    <p:sldId id="263"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hyperlink" Target="https://github.com/pronobkarmoker/SPL-1" TargetMode="External"/></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pronobkarmoker/SPL-1" TargetMode="External"/><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B3FE9F-6AC1-42FE-91DC-273B6003FE06}"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US"/>
        </a:p>
      </dgm:t>
    </dgm:pt>
    <dgm:pt modelId="{06BA7754-2194-4EAC-9B33-6A4FEB04BA16}">
      <dgm:prSet custT="1"/>
      <dgm:spPr/>
      <dgm:t>
        <a:bodyPr/>
        <a:lstStyle/>
        <a:p>
          <a:r>
            <a:rPr lang="en-GB" sz="4800" b="1" dirty="0"/>
            <a:t>Progress till today…</a:t>
          </a:r>
          <a:endParaRPr lang="en-US" sz="4800" dirty="0"/>
        </a:p>
      </dgm:t>
    </dgm:pt>
    <dgm:pt modelId="{CF3D5FC3-E58E-4449-A1C0-49A7A7D47005}" type="parTrans" cxnId="{14F7D0EC-868C-4C6B-A241-2881CCD31A22}">
      <dgm:prSet/>
      <dgm:spPr/>
      <dgm:t>
        <a:bodyPr/>
        <a:lstStyle/>
        <a:p>
          <a:endParaRPr lang="en-US"/>
        </a:p>
      </dgm:t>
    </dgm:pt>
    <dgm:pt modelId="{01DFD71B-99B8-4B42-B43A-BC171DFF39C2}" type="sibTrans" cxnId="{14F7D0EC-868C-4C6B-A241-2881CCD31A22}">
      <dgm:prSet/>
      <dgm:spPr/>
      <dgm:t>
        <a:bodyPr/>
        <a:lstStyle/>
        <a:p>
          <a:endParaRPr lang="en-US"/>
        </a:p>
      </dgm:t>
    </dgm:pt>
    <dgm:pt modelId="{825C7FE6-9E97-43B4-ABC6-506ECA3817D1}" type="pres">
      <dgm:prSet presAssocID="{47B3FE9F-6AC1-42FE-91DC-273B6003FE06}" presName="linearFlow" presStyleCnt="0">
        <dgm:presLayoutVars>
          <dgm:dir/>
          <dgm:resizeHandles val="exact"/>
        </dgm:presLayoutVars>
      </dgm:prSet>
      <dgm:spPr/>
    </dgm:pt>
    <dgm:pt modelId="{4FFF2876-F45C-4061-9239-0E016A5752C9}" type="pres">
      <dgm:prSet presAssocID="{06BA7754-2194-4EAC-9B33-6A4FEB04BA16}" presName="composite" presStyleCnt="0"/>
      <dgm:spPr/>
    </dgm:pt>
    <dgm:pt modelId="{B80E30D6-2BC2-43B7-BE36-BBC1418C3454}" type="pres">
      <dgm:prSet presAssocID="{06BA7754-2194-4EAC-9B33-6A4FEB04BA16}" presName="imgShp" presStyleLbl="fgImgPlace1" presStyleIdx="0" presStyleCnt="1"/>
      <dgm:spPr>
        <a:blipFill>
          <a:blip xmlns:r="http://schemas.openxmlformats.org/officeDocument/2006/relationships" r:embed="rId1"/>
          <a:srcRect/>
          <a:stretch>
            <a:fillRect/>
          </a:stretch>
        </a:blipFill>
      </dgm:spPr>
    </dgm:pt>
    <dgm:pt modelId="{163D2BB7-A3FE-4C95-9D6C-B31176F3657D}" type="pres">
      <dgm:prSet presAssocID="{06BA7754-2194-4EAC-9B33-6A4FEB04BA16}" presName="txShp" presStyleLbl="node1" presStyleIdx="0" presStyleCnt="1" custScaleX="135104">
        <dgm:presLayoutVars>
          <dgm:bulletEnabled val="1"/>
        </dgm:presLayoutVars>
      </dgm:prSet>
      <dgm:spPr>
        <a:prstGeom prst="homePlate">
          <a:avLst/>
        </a:prstGeom>
      </dgm:spPr>
    </dgm:pt>
  </dgm:ptLst>
  <dgm:cxnLst>
    <dgm:cxn modelId="{545F3C85-637B-4BD8-A299-776432232D0E}" type="presOf" srcId="{06BA7754-2194-4EAC-9B33-6A4FEB04BA16}" destId="{163D2BB7-A3FE-4C95-9D6C-B31176F3657D}" srcOrd="0" destOrd="0" presId="urn:microsoft.com/office/officeart/2005/8/layout/vList3"/>
    <dgm:cxn modelId="{C76622A3-2FD5-4DD9-81EB-4BC65134AC89}" type="presOf" srcId="{47B3FE9F-6AC1-42FE-91DC-273B6003FE06}" destId="{825C7FE6-9E97-43B4-ABC6-506ECA3817D1}" srcOrd="0" destOrd="0" presId="urn:microsoft.com/office/officeart/2005/8/layout/vList3"/>
    <dgm:cxn modelId="{14F7D0EC-868C-4C6B-A241-2881CCD31A22}" srcId="{47B3FE9F-6AC1-42FE-91DC-273B6003FE06}" destId="{06BA7754-2194-4EAC-9B33-6A4FEB04BA16}" srcOrd="0" destOrd="0" parTransId="{CF3D5FC3-E58E-4449-A1C0-49A7A7D47005}" sibTransId="{01DFD71B-99B8-4B42-B43A-BC171DFF39C2}"/>
    <dgm:cxn modelId="{1C4E32DD-15F5-4883-8080-371ECB0548AD}" type="presParOf" srcId="{825C7FE6-9E97-43B4-ABC6-506ECA3817D1}" destId="{4FFF2876-F45C-4061-9239-0E016A5752C9}" srcOrd="0" destOrd="0" presId="urn:microsoft.com/office/officeart/2005/8/layout/vList3"/>
    <dgm:cxn modelId="{50650630-0CAA-4790-AF4F-81B2EC677E3B}" type="presParOf" srcId="{4FFF2876-F45C-4061-9239-0E016A5752C9}" destId="{B80E30D6-2BC2-43B7-BE36-BBC1418C3454}" srcOrd="0" destOrd="0" presId="urn:microsoft.com/office/officeart/2005/8/layout/vList3"/>
    <dgm:cxn modelId="{D40A2A48-2A34-4294-ABE7-35F380031330}" type="presParOf" srcId="{4FFF2876-F45C-4061-9239-0E016A5752C9}" destId="{163D2BB7-A3FE-4C95-9D6C-B31176F3657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1D3168-BC08-4F52-9BB8-CE04795D4FD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B7F7DC4D-5195-4308-9224-40A86B15C62E}">
      <dgm:prSet/>
      <dgm:spPr>
        <a:solidFill>
          <a:schemeClr val="tx2">
            <a:lumMod val="20000"/>
            <a:lumOff val="80000"/>
          </a:schemeClr>
        </a:solidFill>
      </dgm:spPr>
      <dgm:t>
        <a:bodyPr/>
        <a:lstStyle/>
        <a:p>
          <a:r>
            <a:rPr lang="en-US" dirty="0">
              <a:solidFill>
                <a:schemeClr val="accent6">
                  <a:lumMod val="50000"/>
                </a:schemeClr>
              </a:solidFill>
            </a:rPr>
            <a:t>My future goals regarding this project include implementing Hellinger Distance as an additional splitting criterion and integrating a comprehensive suite of classification metrics, such as Cross Validation for model robustness, Precision to evaluate positive prediction accuracy, Recall to measure the model's ability to identify actual positives, and calculating Accuracy and F-Score to assess overall model performance and balance between precision and recall. </a:t>
          </a:r>
        </a:p>
      </dgm:t>
    </dgm:pt>
    <dgm:pt modelId="{2A1CE05C-CDF7-407E-B48F-778AF73A085F}" type="parTrans" cxnId="{1582F56B-1730-41AB-B54F-541A45E2B84D}">
      <dgm:prSet/>
      <dgm:spPr/>
      <dgm:t>
        <a:bodyPr/>
        <a:lstStyle/>
        <a:p>
          <a:endParaRPr lang="en-US"/>
        </a:p>
      </dgm:t>
    </dgm:pt>
    <dgm:pt modelId="{B180D6EF-D849-4517-9D78-BF841AA82E6E}" type="sibTrans" cxnId="{1582F56B-1730-41AB-B54F-541A45E2B84D}">
      <dgm:prSet/>
      <dgm:spPr/>
      <dgm:t>
        <a:bodyPr/>
        <a:lstStyle/>
        <a:p>
          <a:endParaRPr lang="en-US"/>
        </a:p>
      </dgm:t>
    </dgm:pt>
    <dgm:pt modelId="{77701AFC-7D52-4A56-8558-B2A96E4AA013}">
      <dgm:prSet/>
      <dgm:spPr>
        <a:solidFill>
          <a:schemeClr val="tx2">
            <a:lumMod val="20000"/>
            <a:lumOff val="80000"/>
          </a:schemeClr>
        </a:solidFill>
      </dgm:spPr>
      <dgm:t>
        <a:bodyPr/>
        <a:lstStyle/>
        <a:p>
          <a:r>
            <a:rPr lang="en-US" dirty="0">
              <a:solidFill>
                <a:schemeClr val="accent6">
                  <a:lumMod val="50000"/>
                </a:schemeClr>
              </a:solidFill>
            </a:rPr>
            <a:t>Here is my Repository link for spl-1: </a:t>
          </a:r>
          <a:r>
            <a:rPr lang="en-US" dirty="0">
              <a:solidFill>
                <a:schemeClr val="accent5">
                  <a:lumMod val="75000"/>
                </a:schemeClr>
              </a:solidFill>
              <a:hlinkClick xmlns:r="http://schemas.openxmlformats.org/officeDocument/2006/relationships" r:id="rId1">
                <a:extLst>
                  <a:ext uri="{A12FA001-AC4F-418D-AE19-62706E023703}">
                    <ahyp:hlinkClr xmlns:ahyp="http://schemas.microsoft.com/office/drawing/2018/hyperlinkcolor" val="tx"/>
                  </a:ext>
                </a:extLst>
              </a:hlinkClick>
            </a:rPr>
            <a:t>https://github.com/pronobkarmoker/SPL-1</a:t>
          </a:r>
          <a:endParaRPr lang="en-US" dirty="0">
            <a:solidFill>
              <a:schemeClr val="accent5">
                <a:lumMod val="75000"/>
              </a:schemeClr>
            </a:solidFill>
          </a:endParaRPr>
        </a:p>
      </dgm:t>
    </dgm:pt>
    <dgm:pt modelId="{3E05E6FF-F2DA-4FDE-AEEC-B5E43E7CFBD4}" type="parTrans" cxnId="{BFA47D8F-EFB3-4E8E-A2E6-2C3FD8C4D9D3}">
      <dgm:prSet/>
      <dgm:spPr/>
      <dgm:t>
        <a:bodyPr/>
        <a:lstStyle/>
        <a:p>
          <a:endParaRPr lang="en-US"/>
        </a:p>
      </dgm:t>
    </dgm:pt>
    <dgm:pt modelId="{5A3001A4-FA74-48A5-9411-C414B3D74B9E}" type="sibTrans" cxnId="{BFA47D8F-EFB3-4E8E-A2E6-2C3FD8C4D9D3}">
      <dgm:prSet/>
      <dgm:spPr/>
      <dgm:t>
        <a:bodyPr/>
        <a:lstStyle/>
        <a:p>
          <a:endParaRPr lang="en-US"/>
        </a:p>
      </dgm:t>
    </dgm:pt>
    <dgm:pt modelId="{12AAA8B6-F530-4FA5-9BB4-D0E92E48EE87}" type="pres">
      <dgm:prSet presAssocID="{961D3168-BC08-4F52-9BB8-CE04795D4FD7}" presName="linearFlow" presStyleCnt="0">
        <dgm:presLayoutVars>
          <dgm:dir/>
          <dgm:resizeHandles val="exact"/>
        </dgm:presLayoutVars>
      </dgm:prSet>
      <dgm:spPr/>
    </dgm:pt>
    <dgm:pt modelId="{FCE8292F-F7C1-4B85-8BB5-0626291292FF}" type="pres">
      <dgm:prSet presAssocID="{B7F7DC4D-5195-4308-9224-40A86B15C62E}" presName="composite" presStyleCnt="0"/>
      <dgm:spPr/>
    </dgm:pt>
    <dgm:pt modelId="{8328A4A6-B5FD-44BB-B837-9E3CBC3219E1}" type="pres">
      <dgm:prSet presAssocID="{B7F7DC4D-5195-4308-9224-40A86B15C62E}" presName="imgShp" presStyleLbl="fgImgPlace1" presStyleIdx="0" presStyleCnt="2"/>
      <dgm:spPr>
        <a:blipFill>
          <a:blip xmlns:r="http://schemas.openxmlformats.org/officeDocument/2006/relationships" r:embed="rId2"/>
          <a:srcRect/>
          <a:stretch>
            <a:fillRect l="-23000" r="-23000"/>
          </a:stretch>
        </a:blipFill>
      </dgm:spPr>
    </dgm:pt>
    <dgm:pt modelId="{FB3E8B64-6071-4E58-9FB4-BE07F4A370FC}" type="pres">
      <dgm:prSet presAssocID="{B7F7DC4D-5195-4308-9224-40A86B15C62E}" presName="txShp" presStyleLbl="node1" presStyleIdx="0" presStyleCnt="2" custScaleX="104052" custScaleY="151676" custLinFactNeighborY="-605">
        <dgm:presLayoutVars>
          <dgm:bulletEnabled val="1"/>
        </dgm:presLayoutVars>
      </dgm:prSet>
      <dgm:spPr/>
    </dgm:pt>
    <dgm:pt modelId="{C412A746-7A0F-4306-B23E-C0E07D73802C}" type="pres">
      <dgm:prSet presAssocID="{B180D6EF-D849-4517-9D78-BF841AA82E6E}" presName="spacing" presStyleCnt="0"/>
      <dgm:spPr/>
    </dgm:pt>
    <dgm:pt modelId="{B9BCAE7A-971D-4531-A368-20DD61D9DAED}" type="pres">
      <dgm:prSet presAssocID="{77701AFC-7D52-4A56-8558-B2A96E4AA013}" presName="composite" presStyleCnt="0"/>
      <dgm:spPr/>
    </dgm:pt>
    <dgm:pt modelId="{133011B3-3F66-46A8-AC91-61531963380E}" type="pres">
      <dgm:prSet presAssocID="{77701AFC-7D52-4A56-8558-B2A96E4AA013}" presName="imgShp" presStyleLbl="fgImgPlace1" presStyleIdx="1" presStyleCnt="2"/>
      <dgm:spPr>
        <a:blipFill>
          <a:blip xmlns:r="http://schemas.openxmlformats.org/officeDocument/2006/relationships" r:embed="rId3"/>
          <a:srcRect/>
          <a:stretch>
            <a:fillRect l="-1000" r="-1000"/>
          </a:stretch>
        </a:blipFill>
      </dgm:spPr>
    </dgm:pt>
    <dgm:pt modelId="{F9966337-6B6A-4E5C-BAC3-35AAC55D1009}" type="pres">
      <dgm:prSet presAssocID="{77701AFC-7D52-4A56-8558-B2A96E4AA013}" presName="txShp" presStyleLbl="node1" presStyleIdx="1" presStyleCnt="2">
        <dgm:presLayoutVars>
          <dgm:bulletEnabled val="1"/>
        </dgm:presLayoutVars>
      </dgm:prSet>
      <dgm:spPr/>
    </dgm:pt>
  </dgm:ptLst>
  <dgm:cxnLst>
    <dgm:cxn modelId="{C72E2412-1782-4A2D-BE8F-06B763D42F00}" type="presOf" srcId="{77701AFC-7D52-4A56-8558-B2A96E4AA013}" destId="{F9966337-6B6A-4E5C-BAC3-35AAC55D1009}" srcOrd="0" destOrd="0" presId="urn:microsoft.com/office/officeart/2005/8/layout/vList3"/>
    <dgm:cxn modelId="{E6A3E618-8A91-48EC-AAEB-C32506A8BD0C}" type="presOf" srcId="{B7F7DC4D-5195-4308-9224-40A86B15C62E}" destId="{FB3E8B64-6071-4E58-9FB4-BE07F4A370FC}" srcOrd="0" destOrd="0" presId="urn:microsoft.com/office/officeart/2005/8/layout/vList3"/>
    <dgm:cxn modelId="{1582F56B-1730-41AB-B54F-541A45E2B84D}" srcId="{961D3168-BC08-4F52-9BB8-CE04795D4FD7}" destId="{B7F7DC4D-5195-4308-9224-40A86B15C62E}" srcOrd="0" destOrd="0" parTransId="{2A1CE05C-CDF7-407E-B48F-778AF73A085F}" sibTransId="{B180D6EF-D849-4517-9D78-BF841AA82E6E}"/>
    <dgm:cxn modelId="{BFA47D8F-EFB3-4E8E-A2E6-2C3FD8C4D9D3}" srcId="{961D3168-BC08-4F52-9BB8-CE04795D4FD7}" destId="{77701AFC-7D52-4A56-8558-B2A96E4AA013}" srcOrd="1" destOrd="0" parTransId="{3E05E6FF-F2DA-4FDE-AEEC-B5E43E7CFBD4}" sibTransId="{5A3001A4-FA74-48A5-9411-C414B3D74B9E}"/>
    <dgm:cxn modelId="{1C7AE0EB-4F91-46E7-829F-C9EF495DC4FE}" type="presOf" srcId="{961D3168-BC08-4F52-9BB8-CE04795D4FD7}" destId="{12AAA8B6-F530-4FA5-9BB4-D0E92E48EE87}" srcOrd="0" destOrd="0" presId="urn:microsoft.com/office/officeart/2005/8/layout/vList3"/>
    <dgm:cxn modelId="{561979C5-7580-4475-B816-45E6F3070773}" type="presParOf" srcId="{12AAA8B6-F530-4FA5-9BB4-D0E92E48EE87}" destId="{FCE8292F-F7C1-4B85-8BB5-0626291292FF}" srcOrd="0" destOrd="0" presId="urn:microsoft.com/office/officeart/2005/8/layout/vList3"/>
    <dgm:cxn modelId="{98AB2847-E1BD-4303-B10E-167977C2EDD4}" type="presParOf" srcId="{FCE8292F-F7C1-4B85-8BB5-0626291292FF}" destId="{8328A4A6-B5FD-44BB-B837-9E3CBC3219E1}" srcOrd="0" destOrd="0" presId="urn:microsoft.com/office/officeart/2005/8/layout/vList3"/>
    <dgm:cxn modelId="{B5801858-A3C3-42BB-89D3-4CA890DD2C0C}" type="presParOf" srcId="{FCE8292F-F7C1-4B85-8BB5-0626291292FF}" destId="{FB3E8B64-6071-4E58-9FB4-BE07F4A370FC}" srcOrd="1" destOrd="0" presId="urn:microsoft.com/office/officeart/2005/8/layout/vList3"/>
    <dgm:cxn modelId="{A99C0CA1-0707-451C-9B0D-43126F9D4DEE}" type="presParOf" srcId="{12AAA8B6-F530-4FA5-9BB4-D0E92E48EE87}" destId="{C412A746-7A0F-4306-B23E-C0E07D73802C}" srcOrd="1" destOrd="0" presId="urn:microsoft.com/office/officeart/2005/8/layout/vList3"/>
    <dgm:cxn modelId="{04A71B6A-8E68-4FBA-AF3B-9262EB3299D5}" type="presParOf" srcId="{12AAA8B6-F530-4FA5-9BB4-D0E92E48EE87}" destId="{B9BCAE7A-971D-4531-A368-20DD61D9DAED}" srcOrd="2" destOrd="0" presId="urn:microsoft.com/office/officeart/2005/8/layout/vList3"/>
    <dgm:cxn modelId="{436C4949-BDEF-4891-9353-CD8D856EC6B4}" type="presParOf" srcId="{B9BCAE7A-971D-4531-A368-20DD61D9DAED}" destId="{133011B3-3F66-46A8-AC91-61531963380E}" srcOrd="0" destOrd="0" presId="urn:microsoft.com/office/officeart/2005/8/layout/vList3"/>
    <dgm:cxn modelId="{B3CED140-791E-4631-AFED-6EED7A618D5F}" type="presParOf" srcId="{B9BCAE7A-971D-4531-A368-20DD61D9DAED}" destId="{F9966337-6B6A-4E5C-BAC3-35AAC55D100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F6457D-3D64-4976-863C-243265C3A03E}" type="doc">
      <dgm:prSet loTypeId="urn:microsoft.com/office/officeart/2005/8/layout/cycle2" loCatId="cycle" qsTypeId="urn:microsoft.com/office/officeart/2005/8/quickstyle/simple3" qsCatId="simple" csTypeId="urn:microsoft.com/office/officeart/2005/8/colors/accent1_2" csCatId="accent1" phldr="1"/>
      <dgm:spPr/>
      <dgm:t>
        <a:bodyPr/>
        <a:lstStyle/>
        <a:p>
          <a:endParaRPr lang="en-US"/>
        </a:p>
      </dgm:t>
    </dgm:pt>
    <dgm:pt modelId="{0F78DCEE-3ED6-4082-AF4D-FBE4336F27EC}">
      <dgm:prSet/>
      <dgm:spPr/>
      <dgm:t>
        <a:bodyPr/>
        <a:lstStyle/>
        <a:p>
          <a:r>
            <a:rPr lang="en-US" dirty="0"/>
            <a:t>THANK YOU!!!</a:t>
          </a:r>
        </a:p>
      </dgm:t>
    </dgm:pt>
    <dgm:pt modelId="{E4BEA56B-C66A-42E4-92AE-4AD6C56346E5}" type="parTrans" cxnId="{EA8B300D-6396-446D-BDAA-364868CC0DEF}">
      <dgm:prSet/>
      <dgm:spPr/>
      <dgm:t>
        <a:bodyPr/>
        <a:lstStyle/>
        <a:p>
          <a:endParaRPr lang="en-US"/>
        </a:p>
      </dgm:t>
    </dgm:pt>
    <dgm:pt modelId="{F36AAD0D-7F20-46B6-99DC-8F6AD169D715}" type="sibTrans" cxnId="{EA8B300D-6396-446D-BDAA-364868CC0DEF}">
      <dgm:prSet/>
      <dgm:spPr/>
      <dgm:t>
        <a:bodyPr/>
        <a:lstStyle/>
        <a:p>
          <a:endParaRPr lang="en-US"/>
        </a:p>
      </dgm:t>
    </dgm:pt>
    <dgm:pt modelId="{15A0A253-9E6D-4566-AB36-20105B8E8750}" type="pres">
      <dgm:prSet presAssocID="{37F6457D-3D64-4976-863C-243265C3A03E}" presName="cycle" presStyleCnt="0">
        <dgm:presLayoutVars>
          <dgm:dir/>
          <dgm:resizeHandles val="exact"/>
        </dgm:presLayoutVars>
      </dgm:prSet>
      <dgm:spPr/>
    </dgm:pt>
    <dgm:pt modelId="{8E13532C-2247-4323-954A-B8EA71456C06}" type="pres">
      <dgm:prSet presAssocID="{0F78DCEE-3ED6-4082-AF4D-FBE4336F27EC}" presName="node" presStyleLbl="node1" presStyleIdx="0" presStyleCnt="1" custScaleX="1553135" custScaleY="808319" custRadScaleRad="96965" custRadScaleInc="267">
        <dgm:presLayoutVars>
          <dgm:bulletEnabled val="1"/>
        </dgm:presLayoutVars>
      </dgm:prSet>
      <dgm:spPr/>
    </dgm:pt>
  </dgm:ptLst>
  <dgm:cxnLst>
    <dgm:cxn modelId="{EA8B300D-6396-446D-BDAA-364868CC0DEF}" srcId="{37F6457D-3D64-4976-863C-243265C3A03E}" destId="{0F78DCEE-3ED6-4082-AF4D-FBE4336F27EC}" srcOrd="0" destOrd="0" parTransId="{E4BEA56B-C66A-42E4-92AE-4AD6C56346E5}" sibTransId="{F36AAD0D-7F20-46B6-99DC-8F6AD169D715}"/>
    <dgm:cxn modelId="{F4457BA2-A6CB-4314-946F-8D50CD1CA523}" type="presOf" srcId="{37F6457D-3D64-4976-863C-243265C3A03E}" destId="{15A0A253-9E6D-4566-AB36-20105B8E8750}" srcOrd="0" destOrd="0" presId="urn:microsoft.com/office/officeart/2005/8/layout/cycle2"/>
    <dgm:cxn modelId="{39E1BBCB-A0F7-4E54-8CD9-4601A665B231}" type="presOf" srcId="{0F78DCEE-3ED6-4082-AF4D-FBE4336F27EC}" destId="{8E13532C-2247-4323-954A-B8EA71456C06}" srcOrd="0" destOrd="0" presId="urn:microsoft.com/office/officeart/2005/8/layout/cycle2"/>
    <dgm:cxn modelId="{B9DE0C1B-DF1F-4F29-B914-BBCF6DECB8AF}" type="presParOf" srcId="{15A0A253-9E6D-4566-AB36-20105B8E8750}" destId="{8E13532C-2247-4323-954A-B8EA71456C0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D2BB7-A3FE-4C95-9D6C-B31176F3657D}">
      <dsp:nvSpPr>
        <dsp:cNvPr id="0" name=""/>
        <dsp:cNvSpPr/>
      </dsp:nvSpPr>
      <dsp:spPr>
        <a:xfrm rot="10800000">
          <a:off x="535424" y="0"/>
          <a:ext cx="9473325" cy="1913156"/>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43649" tIns="182880" rIns="341376" bIns="182880" numCol="1" spcCol="1270" anchor="ctr" anchorCtr="0">
          <a:noAutofit/>
        </a:bodyPr>
        <a:lstStyle/>
        <a:p>
          <a:pPr marL="0" lvl="0" indent="0" algn="ctr" defTabSz="2133600">
            <a:lnSpc>
              <a:spcPct val="90000"/>
            </a:lnSpc>
            <a:spcBef>
              <a:spcPct val="0"/>
            </a:spcBef>
            <a:spcAft>
              <a:spcPct val="35000"/>
            </a:spcAft>
            <a:buNone/>
          </a:pPr>
          <a:r>
            <a:rPr lang="en-GB" sz="4800" b="1" kern="1200" dirty="0"/>
            <a:t>Progress till today…</a:t>
          </a:r>
          <a:endParaRPr lang="en-US" sz="4800" kern="1200" dirty="0"/>
        </a:p>
      </dsp:txBody>
      <dsp:txXfrm rot="10800000">
        <a:off x="1013713" y="0"/>
        <a:ext cx="8995036" cy="1913156"/>
      </dsp:txXfrm>
    </dsp:sp>
    <dsp:sp modelId="{B80E30D6-2BC2-43B7-BE36-BBC1418C3454}">
      <dsp:nvSpPr>
        <dsp:cNvPr id="0" name=""/>
        <dsp:cNvSpPr/>
      </dsp:nvSpPr>
      <dsp:spPr>
        <a:xfrm>
          <a:off x="809571" y="0"/>
          <a:ext cx="1913156" cy="1913156"/>
        </a:xfrm>
        <a:prstGeom prst="ellipse">
          <a:avLst/>
        </a:prstGeom>
        <a:blipFill>
          <a:blip xmlns:r="http://schemas.openxmlformats.org/officeDocument/2006/relationships" r:embed="rId1"/>
          <a:srcRect/>
          <a:stretch>
            <a:fillRect/>
          </a:stretch>
        </a:blip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E8B64-6071-4E58-9FB4-BE07F4A370FC}">
      <dsp:nvSpPr>
        <dsp:cNvPr id="0" name=""/>
        <dsp:cNvSpPr/>
      </dsp:nvSpPr>
      <dsp:spPr>
        <a:xfrm rot="10800000">
          <a:off x="2109667" y="0"/>
          <a:ext cx="7889168" cy="2610913"/>
        </a:xfrm>
        <a:prstGeom prst="homePlate">
          <a:avLst/>
        </a:prstGeom>
        <a:solidFill>
          <a:schemeClr val="tx2">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9079"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6">
                  <a:lumMod val="50000"/>
                </a:schemeClr>
              </a:solidFill>
            </a:rPr>
            <a:t>My future goals regarding this project include implementing Hellinger Distance as an additional splitting criterion and integrating a comprehensive suite of classification metrics, such as Cross Validation for model robustness, Precision to evaluate positive prediction accuracy, Recall to measure the model's ability to identify actual positives, and calculating Accuracy and F-Score to assess overall model performance and balance between precision and recall. </a:t>
          </a:r>
        </a:p>
      </dsp:txBody>
      <dsp:txXfrm rot="10800000">
        <a:off x="2762395" y="0"/>
        <a:ext cx="7236440" cy="2610913"/>
      </dsp:txXfrm>
    </dsp:sp>
    <dsp:sp modelId="{8328A4A6-B5FD-44BB-B837-9E3CBC3219E1}">
      <dsp:nvSpPr>
        <dsp:cNvPr id="0" name=""/>
        <dsp:cNvSpPr/>
      </dsp:nvSpPr>
      <dsp:spPr>
        <a:xfrm>
          <a:off x="1402589" y="445814"/>
          <a:ext cx="1721375" cy="1721375"/>
        </a:xfrm>
        <a:prstGeom prst="ellipse">
          <a:avLst/>
        </a:prstGeom>
        <a:blipFill>
          <a:blip xmlns:r="http://schemas.openxmlformats.org/officeDocument/2006/relationships" r:embed="rId1"/>
          <a:srcRect/>
          <a:stretch>
            <a:fillRect l="-23000" r="-2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966337-6B6A-4E5C-BAC3-35AAC55D1009}">
      <dsp:nvSpPr>
        <dsp:cNvPr id="0" name=""/>
        <dsp:cNvSpPr/>
      </dsp:nvSpPr>
      <dsp:spPr>
        <a:xfrm rot="10800000">
          <a:off x="2340082" y="3125803"/>
          <a:ext cx="7581947" cy="1721375"/>
        </a:xfrm>
        <a:prstGeom prst="homePlate">
          <a:avLst/>
        </a:prstGeom>
        <a:solidFill>
          <a:schemeClr val="tx2">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9079"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6">
                  <a:lumMod val="50000"/>
                </a:schemeClr>
              </a:solidFill>
            </a:rPr>
            <a:t>Here is my Repository link for spl-1: </a:t>
          </a:r>
          <a:r>
            <a:rPr lang="en-US" sz="1800" kern="1200" dirty="0">
              <a:solidFill>
                <a:schemeClr val="accent5">
                  <a:lumMod val="75000"/>
                </a:schemeClr>
              </a:solidFill>
              <a:hlinkClick xmlns:r="http://schemas.openxmlformats.org/officeDocument/2006/relationships" r:id="rId2">
                <a:extLst>
                  <a:ext uri="{A12FA001-AC4F-418D-AE19-62706E023703}">
                    <ahyp:hlinkClr xmlns:ahyp="http://schemas.microsoft.com/office/drawing/2018/hyperlinkcolor" val="tx"/>
                  </a:ext>
                </a:extLst>
              </a:hlinkClick>
            </a:rPr>
            <a:t>https://github.com/pronobkarmoker/SPL-1</a:t>
          </a:r>
          <a:endParaRPr lang="en-US" sz="1800" kern="1200" dirty="0">
            <a:solidFill>
              <a:schemeClr val="accent5">
                <a:lumMod val="75000"/>
              </a:schemeClr>
            </a:solidFill>
          </a:endParaRPr>
        </a:p>
      </dsp:txBody>
      <dsp:txXfrm rot="10800000">
        <a:off x="2770426" y="3125803"/>
        <a:ext cx="7151603" cy="1721375"/>
      </dsp:txXfrm>
    </dsp:sp>
    <dsp:sp modelId="{133011B3-3F66-46A8-AC91-61531963380E}">
      <dsp:nvSpPr>
        <dsp:cNvPr id="0" name=""/>
        <dsp:cNvSpPr/>
      </dsp:nvSpPr>
      <dsp:spPr>
        <a:xfrm>
          <a:off x="1479394" y="3125803"/>
          <a:ext cx="1721375" cy="1721375"/>
        </a:xfrm>
        <a:prstGeom prst="ellipse">
          <a:avLst/>
        </a:prstGeom>
        <a:blipFill>
          <a:blip xmlns:r="http://schemas.openxmlformats.org/officeDocument/2006/relationships" r:embed="rId3"/>
          <a:srcRect/>
          <a:stretch>
            <a:fillRect l="-1000" r="-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3532C-2247-4323-954A-B8EA71456C06}">
      <dsp:nvSpPr>
        <dsp:cNvPr id="0" name=""/>
        <dsp:cNvSpPr/>
      </dsp:nvSpPr>
      <dsp:spPr>
        <a:xfrm>
          <a:off x="17012" y="0"/>
          <a:ext cx="6174237" cy="3213341"/>
        </a:xfrm>
        <a:prstGeom prst="ellips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THANK YOU!!!</a:t>
          </a:r>
        </a:p>
      </dsp:txBody>
      <dsp:txXfrm>
        <a:off x="921208" y="470583"/>
        <a:ext cx="4365845" cy="227217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640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140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20715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2516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36144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6165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3448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991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706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407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0484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5212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758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7503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8803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569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003826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E589-5FAD-2154-1986-4297347B5E40}"/>
              </a:ext>
            </a:extLst>
          </p:cNvPr>
          <p:cNvSpPr>
            <a:spLocks noGrp="1"/>
          </p:cNvSpPr>
          <p:nvPr>
            <p:ph type="ctrTitle"/>
          </p:nvPr>
        </p:nvSpPr>
        <p:spPr>
          <a:xfrm>
            <a:off x="1908078" y="69979"/>
            <a:ext cx="8915399" cy="1126283"/>
          </a:xfrm>
        </p:spPr>
        <p:txBody>
          <a:bodyPr>
            <a:normAutofit/>
          </a:bodyPr>
          <a:lstStyle/>
          <a:p>
            <a:pPr algn="ctr"/>
            <a:r>
              <a:rPr lang="en-US" b="1" dirty="0">
                <a:solidFill>
                  <a:srgbClr val="000000"/>
                </a:solidFill>
                <a:effectLst/>
                <a:latin typeface="Bookman Old Style" panose="02050604050505020204" pitchFamily="18" charset="0"/>
              </a:rPr>
              <a:t>Software Project Lab-1</a:t>
            </a:r>
            <a:endParaRPr lang="en-US" b="1" dirty="0">
              <a:solidFill>
                <a:schemeClr val="tx2"/>
              </a:solidFill>
              <a:effectLst>
                <a:outerShdw blurRad="38100" dist="38100" dir="2700000" algn="tl">
                  <a:srgbClr val="000000">
                    <a:alpha val="43137"/>
                  </a:srgbClr>
                </a:outerShdw>
              </a:effectLst>
              <a:latin typeface="Bookman Old Style" panose="02050604050505020204" pitchFamily="18" charset="0"/>
            </a:endParaRPr>
          </a:p>
        </p:txBody>
      </p:sp>
      <p:sp>
        <p:nvSpPr>
          <p:cNvPr id="3" name="Subtitle 2">
            <a:extLst>
              <a:ext uri="{FF2B5EF4-FFF2-40B4-BE49-F238E27FC236}">
                <a16:creationId xmlns:a16="http://schemas.microsoft.com/office/drawing/2014/main" id="{5AA94418-A4F7-F57B-FEEE-A54B68E8E02D}"/>
              </a:ext>
            </a:extLst>
          </p:cNvPr>
          <p:cNvSpPr>
            <a:spLocks noGrp="1"/>
          </p:cNvSpPr>
          <p:nvPr>
            <p:ph type="subTitle" idx="1"/>
          </p:nvPr>
        </p:nvSpPr>
        <p:spPr>
          <a:xfrm>
            <a:off x="923732" y="1437021"/>
            <a:ext cx="10562252" cy="1212873"/>
          </a:xfrm>
        </p:spPr>
        <p:txBody>
          <a:bodyPr>
            <a:normAutofit lnSpcReduction="10000"/>
          </a:bodyPr>
          <a:lstStyle/>
          <a:p>
            <a:pPr algn="ctr"/>
            <a:r>
              <a:rPr lang="en-US" sz="2400" b="1" dirty="0">
                <a:solidFill>
                  <a:schemeClr val="tx2">
                    <a:lumMod val="90000"/>
                  </a:schemeClr>
                </a:solidFill>
                <a:effectLst/>
                <a:latin typeface="Bahnschrift SemiBold" panose="020B0502040204020203" pitchFamily="34" charset="0"/>
              </a:rPr>
              <a:t>Topic : Classification of Data Using Decision Tree and Random Forest Based on </a:t>
            </a:r>
            <a:endParaRPr lang="en-US" sz="2400" b="1" dirty="0">
              <a:solidFill>
                <a:schemeClr val="tx2">
                  <a:lumMod val="90000"/>
                </a:schemeClr>
              </a:solidFill>
              <a:latin typeface="Bahnschrift SemiBold" panose="020B0502040204020203" pitchFamily="34" charset="0"/>
            </a:endParaRPr>
          </a:p>
          <a:p>
            <a:pPr algn="ctr"/>
            <a:r>
              <a:rPr lang="en-US" sz="2400" b="1" dirty="0">
                <a:solidFill>
                  <a:schemeClr val="tx2">
                    <a:lumMod val="90000"/>
                  </a:schemeClr>
                </a:solidFill>
                <a:effectLst/>
                <a:latin typeface="Bahnschrift SemiBold" panose="020B0502040204020203" pitchFamily="34" charset="0"/>
              </a:rPr>
              <a:t>Three Different Criteria </a:t>
            </a:r>
          </a:p>
          <a:p>
            <a:pPr algn="ctr"/>
            <a:endParaRPr lang="en-US" sz="2000" b="1" dirty="0">
              <a:solidFill>
                <a:schemeClr val="tx2">
                  <a:lumMod val="90000"/>
                </a:schemeClr>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A010BD7C-19C2-86C9-D7EA-D7D70576294B}"/>
              </a:ext>
            </a:extLst>
          </p:cNvPr>
          <p:cNvSpPr txBox="1"/>
          <p:nvPr/>
        </p:nvSpPr>
        <p:spPr>
          <a:xfrm>
            <a:off x="923732" y="3069771"/>
            <a:ext cx="4245427" cy="707886"/>
          </a:xfrm>
          <a:prstGeom prst="rect">
            <a:avLst/>
          </a:prstGeom>
          <a:noFill/>
        </p:spPr>
        <p:txBody>
          <a:bodyPr wrap="square" rtlCol="0">
            <a:spAutoFit/>
          </a:bodyPr>
          <a:lstStyle/>
          <a:p>
            <a:r>
              <a:rPr lang="en-US" sz="2000" b="1" dirty="0">
                <a:solidFill>
                  <a:schemeClr val="tx1"/>
                </a:solidFill>
                <a:latin typeface="Bahnschrift Light" panose="020B0502040204020203" pitchFamily="34" charset="0"/>
              </a:rPr>
              <a:t>Name : Pronob Karmoker</a:t>
            </a:r>
          </a:p>
          <a:p>
            <a:r>
              <a:rPr lang="en-US" sz="2000" b="1" dirty="0">
                <a:solidFill>
                  <a:schemeClr val="tx1"/>
                </a:solidFill>
                <a:latin typeface="Bahnschrift Light" panose="020B0502040204020203" pitchFamily="34" charset="0"/>
              </a:rPr>
              <a:t>BSSE 1431</a:t>
            </a:r>
          </a:p>
        </p:txBody>
      </p:sp>
      <p:sp>
        <p:nvSpPr>
          <p:cNvPr id="5" name="TextBox 4">
            <a:extLst>
              <a:ext uri="{FF2B5EF4-FFF2-40B4-BE49-F238E27FC236}">
                <a16:creationId xmlns:a16="http://schemas.microsoft.com/office/drawing/2014/main" id="{550D25F9-107C-3A74-A618-B81733BC2FEE}"/>
              </a:ext>
            </a:extLst>
          </p:cNvPr>
          <p:cNvSpPr txBox="1"/>
          <p:nvPr/>
        </p:nvSpPr>
        <p:spPr>
          <a:xfrm>
            <a:off x="923732" y="4050254"/>
            <a:ext cx="4851919" cy="1846659"/>
          </a:xfrm>
          <a:prstGeom prst="rect">
            <a:avLst/>
          </a:prstGeom>
          <a:noFill/>
        </p:spPr>
        <p:txBody>
          <a:bodyPr wrap="square" rtlCol="0">
            <a:spAutoFit/>
          </a:bodyPr>
          <a:lstStyle/>
          <a:p>
            <a:r>
              <a:rPr lang="en-US" sz="2400" b="1" u="sng" dirty="0">
                <a:solidFill>
                  <a:schemeClr val="tx1"/>
                </a:solidFill>
                <a:latin typeface="Bahnschrift SemiBold" panose="020B0502040204020203" pitchFamily="34" charset="0"/>
              </a:rPr>
              <a:t>Supervisor :</a:t>
            </a:r>
          </a:p>
          <a:p>
            <a:r>
              <a:rPr lang="en-US" dirty="0">
                <a:solidFill>
                  <a:srgbClr val="000000"/>
                </a:solidFill>
                <a:effectLst/>
                <a:latin typeface="Bookman Old Style" panose="02050604050505020204" pitchFamily="18" charset="0"/>
              </a:rPr>
              <a:t>Dr. Muhammad </a:t>
            </a:r>
            <a:r>
              <a:rPr lang="en-US" dirty="0" err="1">
                <a:solidFill>
                  <a:srgbClr val="000000"/>
                </a:solidFill>
                <a:effectLst/>
                <a:latin typeface="Bookman Old Style" panose="02050604050505020204" pitchFamily="18" charset="0"/>
              </a:rPr>
              <a:t>Shoyaib</a:t>
            </a:r>
            <a:endParaRPr lang="en-US" dirty="0">
              <a:solidFill>
                <a:srgbClr val="000000"/>
              </a:solidFill>
              <a:effectLst/>
              <a:latin typeface="Bookman Old Style" panose="02050604050505020204" pitchFamily="18" charset="0"/>
            </a:endParaRPr>
          </a:p>
          <a:p>
            <a:r>
              <a:rPr lang="en-US" dirty="0">
                <a:latin typeface="Bookman Old Style" panose="02050604050505020204" pitchFamily="18" charset="0"/>
              </a:rPr>
              <a:t>P</a:t>
            </a:r>
            <a:r>
              <a:rPr lang="en-US" dirty="0">
                <a:solidFill>
                  <a:schemeClr val="tx1"/>
                </a:solidFill>
                <a:latin typeface="Bookman Old Style" panose="02050604050505020204" pitchFamily="18" charset="0"/>
              </a:rPr>
              <a:t>rofessor ,</a:t>
            </a:r>
          </a:p>
          <a:p>
            <a:r>
              <a:rPr lang="en-US" dirty="0">
                <a:solidFill>
                  <a:schemeClr val="tx1"/>
                </a:solidFill>
                <a:latin typeface="Bookman Old Style" panose="02050604050505020204" pitchFamily="18" charset="0"/>
              </a:rPr>
              <a:t>Institute of Information and Technology, </a:t>
            </a:r>
            <a:endParaRPr lang="en-US" dirty="0">
              <a:solidFill>
                <a:schemeClr val="accent1"/>
              </a:solidFill>
              <a:latin typeface="Bookman Old Style" panose="02050604050505020204" pitchFamily="18" charset="0"/>
            </a:endParaRPr>
          </a:p>
          <a:p>
            <a:r>
              <a:rPr lang="en-US" dirty="0">
                <a:solidFill>
                  <a:schemeClr val="tx1"/>
                </a:solidFill>
                <a:latin typeface="Bookman Old Style" panose="02050604050505020204" pitchFamily="18" charset="0"/>
              </a:rPr>
              <a:t>University of Dhaka.</a:t>
            </a:r>
          </a:p>
          <a:p>
            <a:endParaRPr lang="en-US" dirty="0"/>
          </a:p>
        </p:txBody>
      </p:sp>
      <p:pic>
        <p:nvPicPr>
          <p:cNvPr id="9" name="Picture 8">
            <a:extLst>
              <a:ext uri="{FF2B5EF4-FFF2-40B4-BE49-F238E27FC236}">
                <a16:creationId xmlns:a16="http://schemas.microsoft.com/office/drawing/2014/main" id="{B928C159-7845-F41E-1530-28DFC1A88F5F}"/>
              </a:ext>
            </a:extLst>
          </p:cNvPr>
          <p:cNvPicPr>
            <a:picLocks noChangeAspect="1"/>
          </p:cNvPicPr>
          <p:nvPr/>
        </p:nvPicPr>
        <p:blipFill>
          <a:blip r:embed="rId2"/>
          <a:stretch>
            <a:fillRect/>
          </a:stretch>
        </p:blipFill>
        <p:spPr>
          <a:xfrm>
            <a:off x="7641042" y="3834881"/>
            <a:ext cx="3627226" cy="1968760"/>
          </a:xfrm>
          <a:prstGeom prst="rect">
            <a:avLst/>
          </a:prstGeom>
        </p:spPr>
      </p:pic>
      <p:sp>
        <p:nvSpPr>
          <p:cNvPr id="10" name="Rectangle: Rounded Corners 9">
            <a:extLst>
              <a:ext uri="{FF2B5EF4-FFF2-40B4-BE49-F238E27FC236}">
                <a16:creationId xmlns:a16="http://schemas.microsoft.com/office/drawing/2014/main" id="{AA02A68A-5F8B-0DA7-5036-2043E03CF77B}"/>
              </a:ext>
            </a:extLst>
          </p:cNvPr>
          <p:cNvSpPr/>
          <p:nvPr/>
        </p:nvSpPr>
        <p:spPr>
          <a:xfrm>
            <a:off x="7296150" y="3638550"/>
            <a:ext cx="4362450" cy="230505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73A3D83F-BDBC-A609-7280-81628536C109}"/>
              </a:ext>
            </a:extLst>
          </p:cNvPr>
          <p:cNvSpPr/>
          <p:nvPr/>
        </p:nvSpPr>
        <p:spPr>
          <a:xfrm>
            <a:off x="821094" y="1196262"/>
            <a:ext cx="10837506" cy="161148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95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67A56C-B346-12BF-BA1B-FDC34E796142}"/>
              </a:ext>
            </a:extLst>
          </p:cNvPr>
          <p:cNvSpPr txBox="1"/>
          <p:nvPr/>
        </p:nvSpPr>
        <p:spPr>
          <a:xfrm>
            <a:off x="1996751" y="102637"/>
            <a:ext cx="7520473" cy="584775"/>
          </a:xfrm>
          <a:prstGeom prst="rect">
            <a:avLst/>
          </a:prstGeom>
          <a:noFill/>
        </p:spPr>
        <p:txBody>
          <a:bodyPr wrap="square" rtlCol="0">
            <a:spAutoFit/>
          </a:bodyPr>
          <a:lstStyle/>
          <a:p>
            <a:pPr algn="ctr"/>
            <a:r>
              <a:rPr lang="en-US" sz="3200" b="1" u="sng" dirty="0">
                <a:latin typeface="Bookman Old Style" panose="02050604050505020204" pitchFamily="18" charset="0"/>
              </a:rPr>
              <a:t>BUILD DECISION TREE</a:t>
            </a:r>
          </a:p>
        </p:txBody>
      </p:sp>
      <p:sp>
        <p:nvSpPr>
          <p:cNvPr id="3" name="TextBox 2">
            <a:extLst>
              <a:ext uri="{FF2B5EF4-FFF2-40B4-BE49-F238E27FC236}">
                <a16:creationId xmlns:a16="http://schemas.microsoft.com/office/drawing/2014/main" id="{BEC1EE90-B405-3B58-B84C-FA8572654CBE}"/>
              </a:ext>
            </a:extLst>
          </p:cNvPr>
          <p:cNvSpPr txBox="1"/>
          <p:nvPr/>
        </p:nvSpPr>
        <p:spPr>
          <a:xfrm>
            <a:off x="139959" y="1110343"/>
            <a:ext cx="5262465" cy="6032421"/>
          </a:xfrm>
          <a:prstGeom prst="rect">
            <a:avLst/>
          </a:prstGeom>
          <a:noFill/>
        </p:spPr>
        <p:txBody>
          <a:bodyPr wrap="square" rtlCol="0">
            <a:spAutoFit/>
          </a:bodyPr>
          <a:lstStyle/>
          <a:p>
            <a:pPr algn="ctr"/>
            <a:r>
              <a:rPr lang="en-US" b="1" u="sng" dirty="0">
                <a:solidFill>
                  <a:schemeClr val="accent6">
                    <a:lumMod val="50000"/>
                  </a:schemeClr>
                </a:solidFill>
                <a:effectLst/>
                <a:latin typeface="Bahnschrift Light" panose="020B0502040204020203" pitchFamily="34" charset="0"/>
              </a:rPr>
              <a:t>Procedure: </a:t>
            </a:r>
            <a:r>
              <a:rPr lang="en-US" b="1" i="0" u="sng" dirty="0">
                <a:solidFill>
                  <a:schemeClr val="accent6">
                    <a:lumMod val="50000"/>
                  </a:schemeClr>
                </a:solidFill>
                <a:effectLst/>
                <a:latin typeface="Bahnschrift Light" panose="020B0502040204020203" pitchFamily="34" charset="0"/>
              </a:rPr>
              <a:t>Building a Decision tree</a:t>
            </a:r>
            <a:endParaRPr lang="en-US" b="0" i="0" u="sng" dirty="0">
              <a:solidFill>
                <a:schemeClr val="accent6">
                  <a:lumMod val="50000"/>
                </a:schemeClr>
              </a:solidFill>
              <a:effectLst/>
              <a:latin typeface="Bahnschrift Light" panose="020B0502040204020203" pitchFamily="34" charset="0"/>
            </a:endParaRPr>
          </a:p>
          <a:p>
            <a:pPr algn="l">
              <a:buFont typeface="+mj-lt"/>
              <a:buAutoNum type="arabicPeriod"/>
            </a:pPr>
            <a:r>
              <a:rPr lang="en-US" sz="1400" b="1" i="0" u="sng" dirty="0">
                <a:solidFill>
                  <a:schemeClr val="tx2"/>
                </a:solidFill>
                <a:effectLst/>
                <a:latin typeface="Bahnschrift Light" panose="020B0502040204020203" pitchFamily="34" charset="0"/>
              </a:rPr>
              <a:t>Base Case Check</a:t>
            </a:r>
            <a:r>
              <a:rPr lang="en-US" sz="1400" b="0" i="0" dirty="0">
                <a:solidFill>
                  <a:schemeClr val="tx2"/>
                </a:solidFill>
                <a:effectLst/>
                <a:latin typeface="Bahnschrift Light" panose="020B0502040204020203" pitchFamily="34" charset="0"/>
              </a:rPr>
              <a:t>: First, we check if all the samples in our dataset belong to the same class. If they do, we create a leaf node in the decision tree representing that class.</a:t>
            </a:r>
          </a:p>
          <a:p>
            <a:pPr algn="l">
              <a:buFont typeface="+mj-lt"/>
              <a:buAutoNum type="arabicPeriod"/>
            </a:pPr>
            <a:r>
              <a:rPr lang="en-US" sz="1400" b="1" i="0" u="sng" dirty="0">
                <a:solidFill>
                  <a:schemeClr val="tx2"/>
                </a:solidFill>
                <a:effectLst/>
                <a:latin typeface="Bahnschrift Light" panose="020B0502040204020203" pitchFamily="34" charset="0"/>
              </a:rPr>
              <a:t>Finding the Best Split</a:t>
            </a:r>
            <a:r>
              <a:rPr lang="en-US" sz="1400" b="0" i="0" u="sng" dirty="0">
                <a:solidFill>
                  <a:schemeClr val="tx2"/>
                </a:solidFill>
                <a:effectLst/>
                <a:latin typeface="Bahnschrift Light" panose="020B0502040204020203" pitchFamily="34" charset="0"/>
              </a:rPr>
              <a:t>: </a:t>
            </a:r>
            <a:r>
              <a:rPr lang="en-US" sz="1400" b="0" i="0" dirty="0">
                <a:solidFill>
                  <a:schemeClr val="tx2"/>
                </a:solidFill>
                <a:effectLst/>
                <a:latin typeface="Bahnschrift Light" panose="020B0502040204020203" pitchFamily="34" charset="0"/>
              </a:rPr>
              <a:t>If the samples don't all belong to the same class, we proceed to find the best way to split the data. We calculate the Information Gain for each feature and threshold combination, looking for the one that provides the maximum Information Gain. This helps us determine the most informative feature and threshold to split the data.</a:t>
            </a:r>
          </a:p>
          <a:p>
            <a:pPr algn="l">
              <a:buFont typeface="+mj-lt"/>
              <a:buAutoNum type="arabicPeriod"/>
            </a:pPr>
            <a:r>
              <a:rPr lang="en-US" sz="1400" b="1" i="0" u="sng" dirty="0">
                <a:solidFill>
                  <a:schemeClr val="tx2"/>
                </a:solidFill>
                <a:effectLst/>
                <a:latin typeface="Bahnschrift Light" panose="020B0502040204020203" pitchFamily="34" charset="0"/>
              </a:rPr>
              <a:t>Creating the Current Node</a:t>
            </a:r>
            <a:r>
              <a:rPr lang="en-US" sz="1400" b="0" i="0" u="sng" dirty="0">
                <a:solidFill>
                  <a:schemeClr val="tx2"/>
                </a:solidFill>
                <a:effectLst/>
                <a:latin typeface="Bahnschrift Light" panose="020B0502040204020203" pitchFamily="34" charset="0"/>
              </a:rPr>
              <a:t>: </a:t>
            </a:r>
            <a:r>
              <a:rPr lang="en-US" sz="1400" b="0" i="0" dirty="0">
                <a:solidFill>
                  <a:schemeClr val="tx2"/>
                </a:solidFill>
                <a:effectLst/>
                <a:latin typeface="Bahnschrift Light" panose="020B0502040204020203" pitchFamily="34" charset="0"/>
              </a:rPr>
              <a:t>Once we've found the best split, we create a node in the decision tree. This node represents the chosen feature and threshold.</a:t>
            </a:r>
          </a:p>
          <a:p>
            <a:pPr algn="l">
              <a:buFont typeface="+mj-lt"/>
              <a:buAutoNum type="arabicPeriod"/>
            </a:pPr>
            <a:r>
              <a:rPr lang="en-US" sz="1400" b="1" i="0" u="sng" dirty="0">
                <a:solidFill>
                  <a:schemeClr val="tx2"/>
                </a:solidFill>
                <a:effectLst/>
                <a:latin typeface="Bahnschrift Light" panose="020B0502040204020203" pitchFamily="34" charset="0"/>
              </a:rPr>
              <a:t>Splitting the Data</a:t>
            </a:r>
            <a:r>
              <a:rPr lang="en-US" sz="1400" b="0" i="0" u="sng" dirty="0">
                <a:solidFill>
                  <a:schemeClr val="tx2"/>
                </a:solidFill>
                <a:effectLst/>
                <a:latin typeface="Bahnschrift Light" panose="020B0502040204020203" pitchFamily="34" charset="0"/>
              </a:rPr>
              <a:t>: </a:t>
            </a:r>
            <a:r>
              <a:rPr lang="en-US" sz="1400" b="0" i="0" dirty="0">
                <a:solidFill>
                  <a:schemeClr val="tx2"/>
                </a:solidFill>
                <a:effectLst/>
                <a:latin typeface="Bahnschrift Light" panose="020B0502040204020203" pitchFamily="34" charset="0"/>
              </a:rPr>
              <a:t>We divide our dataset into two parts: one for which the chosen feature's value is less than or equal to the threshold (left branch), and the other for which it's greater (right branch).</a:t>
            </a:r>
          </a:p>
          <a:p>
            <a:pPr algn="l">
              <a:buFont typeface="+mj-lt"/>
              <a:buAutoNum type="arabicPeriod"/>
            </a:pPr>
            <a:r>
              <a:rPr lang="en-US" sz="1400" b="1" i="0" u="sng" dirty="0">
                <a:solidFill>
                  <a:schemeClr val="tx2"/>
                </a:solidFill>
                <a:effectLst/>
                <a:latin typeface="Bahnschrift Light" panose="020B0502040204020203" pitchFamily="34" charset="0"/>
              </a:rPr>
              <a:t>Recursion</a:t>
            </a:r>
            <a:r>
              <a:rPr lang="en-US" sz="1400" b="0" i="0" dirty="0">
                <a:solidFill>
                  <a:schemeClr val="tx2"/>
                </a:solidFill>
                <a:effectLst/>
                <a:latin typeface="Bahnschrift Light" panose="020B0502040204020203" pitchFamily="34" charset="0"/>
              </a:rPr>
              <a:t>: We then recursively apply the above steps to both the left and right subsets of data. This process continues until we either create leaf nodes (when all samples belong to one class) or reach a stopping condition (e.g., maximum depth of the tree).</a:t>
            </a:r>
          </a:p>
          <a:p>
            <a:pPr algn="l">
              <a:buFont typeface="+mj-lt"/>
              <a:buAutoNum type="arabicPeriod"/>
            </a:pPr>
            <a:r>
              <a:rPr lang="en-US" sz="1400" b="1" i="0" u="sng" dirty="0">
                <a:solidFill>
                  <a:schemeClr val="tx2"/>
                </a:solidFill>
                <a:effectLst/>
                <a:latin typeface="Bahnschrift Light" panose="020B0502040204020203" pitchFamily="34" charset="0"/>
              </a:rPr>
              <a:t>Building the Decision Tree</a:t>
            </a:r>
            <a:r>
              <a:rPr lang="en-US" sz="1400" b="0" i="0" u="sng" dirty="0">
                <a:solidFill>
                  <a:schemeClr val="tx2"/>
                </a:solidFill>
                <a:effectLst/>
                <a:latin typeface="Bahnschrift Light" panose="020B0502040204020203" pitchFamily="34" charset="0"/>
              </a:rPr>
              <a:t>: </a:t>
            </a:r>
            <a:r>
              <a:rPr lang="en-US" sz="1400" b="0" i="0" dirty="0">
                <a:solidFill>
                  <a:schemeClr val="tx2"/>
                </a:solidFill>
                <a:effectLst/>
                <a:latin typeface="Bahnschrift Light" panose="020B0502040204020203" pitchFamily="34" charset="0"/>
              </a:rPr>
              <a:t>This recursive process builds the entire decision tree by selecting features and thresholds at each node, effectively splitting the data into subsets based on the most informative criteria.</a:t>
            </a:r>
          </a:p>
          <a:p>
            <a:endParaRPr lang="en-US" dirty="0"/>
          </a:p>
        </p:txBody>
      </p:sp>
      <p:pic>
        <p:nvPicPr>
          <p:cNvPr id="5" name="Picture 4">
            <a:extLst>
              <a:ext uri="{FF2B5EF4-FFF2-40B4-BE49-F238E27FC236}">
                <a16:creationId xmlns:a16="http://schemas.microsoft.com/office/drawing/2014/main" id="{B7AFAEFE-5898-DFA1-3186-BD974CA404E3}"/>
              </a:ext>
            </a:extLst>
          </p:cNvPr>
          <p:cNvPicPr>
            <a:picLocks noChangeAspect="1"/>
          </p:cNvPicPr>
          <p:nvPr/>
        </p:nvPicPr>
        <p:blipFill>
          <a:blip r:embed="rId2"/>
          <a:stretch>
            <a:fillRect/>
          </a:stretch>
        </p:blipFill>
        <p:spPr>
          <a:xfrm>
            <a:off x="6562530" y="814815"/>
            <a:ext cx="5326267" cy="5940548"/>
          </a:xfrm>
          <a:prstGeom prst="rect">
            <a:avLst/>
          </a:prstGeom>
        </p:spPr>
      </p:pic>
    </p:spTree>
    <p:extLst>
      <p:ext uri="{BB962C8B-B14F-4D97-AF65-F5344CB8AC3E}">
        <p14:creationId xmlns:p14="http://schemas.microsoft.com/office/powerpoint/2010/main" val="54499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443021-0656-9A4D-9994-1781C15E46DC}"/>
              </a:ext>
            </a:extLst>
          </p:cNvPr>
          <p:cNvSpPr txBox="1"/>
          <p:nvPr/>
        </p:nvSpPr>
        <p:spPr>
          <a:xfrm>
            <a:off x="285750" y="428625"/>
            <a:ext cx="8782050" cy="769441"/>
          </a:xfrm>
          <a:prstGeom prst="rect">
            <a:avLst/>
          </a:prstGeom>
          <a:noFill/>
        </p:spPr>
        <p:txBody>
          <a:bodyPr wrap="square" rtlCol="0">
            <a:spAutoFit/>
          </a:bodyPr>
          <a:lstStyle/>
          <a:p>
            <a:r>
              <a:rPr lang="en-US" sz="4400" b="1" dirty="0">
                <a:latin typeface="Bookman Old Style" panose="02050604050505020204" pitchFamily="18" charset="0"/>
              </a:rPr>
              <a:t>To </a:t>
            </a:r>
            <a:r>
              <a:rPr lang="en-US" sz="4400" b="1" dirty="0">
                <a:solidFill>
                  <a:srgbClr val="000000"/>
                </a:solidFill>
                <a:effectLst/>
                <a:latin typeface="Bookman Old Style" panose="02050604050505020204" pitchFamily="18" charset="0"/>
              </a:rPr>
              <a:t>be continued…</a:t>
            </a:r>
            <a:endParaRPr lang="en-US" sz="4400" b="1" dirty="0">
              <a:latin typeface="Bookman Old Style" panose="02050604050505020204" pitchFamily="18" charset="0"/>
            </a:endParaRPr>
          </a:p>
        </p:txBody>
      </p:sp>
      <p:graphicFrame>
        <p:nvGraphicFramePr>
          <p:cNvPr id="5" name="Diagram 4">
            <a:extLst>
              <a:ext uri="{FF2B5EF4-FFF2-40B4-BE49-F238E27FC236}">
                <a16:creationId xmlns:a16="http://schemas.microsoft.com/office/drawing/2014/main" id="{202E1C58-830E-550A-5411-DC342F14AD75}"/>
              </a:ext>
            </a:extLst>
          </p:cNvPr>
          <p:cNvGraphicFramePr/>
          <p:nvPr>
            <p:extLst>
              <p:ext uri="{D42A27DB-BD31-4B8C-83A1-F6EECF244321}">
                <p14:modId xmlns:p14="http://schemas.microsoft.com/office/powerpoint/2010/main" val="165352441"/>
              </p:ext>
            </p:extLst>
          </p:nvPr>
        </p:nvGraphicFramePr>
        <p:xfrm>
          <a:off x="285749" y="1676399"/>
          <a:ext cx="11401425" cy="4848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1209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7665E055-C445-13F0-EA0F-813ABBD948D2}"/>
              </a:ext>
            </a:extLst>
          </p:cNvPr>
          <p:cNvGraphicFramePr/>
          <p:nvPr>
            <p:extLst>
              <p:ext uri="{D42A27DB-BD31-4B8C-83A1-F6EECF244321}">
                <p14:modId xmlns:p14="http://schemas.microsoft.com/office/powerpoint/2010/main" val="3926054820"/>
              </p:ext>
            </p:extLst>
          </p:nvPr>
        </p:nvGraphicFramePr>
        <p:xfrm>
          <a:off x="2571750" y="1971675"/>
          <a:ext cx="6191250" cy="321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2335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90DC56-C160-B304-0B00-71E16B24289C}"/>
              </a:ext>
            </a:extLst>
          </p:cNvPr>
          <p:cNvSpPr txBox="1"/>
          <p:nvPr/>
        </p:nvSpPr>
        <p:spPr>
          <a:xfrm>
            <a:off x="2286000" y="0"/>
            <a:ext cx="6634066" cy="646331"/>
          </a:xfrm>
          <a:prstGeom prst="rect">
            <a:avLst/>
          </a:prstGeom>
          <a:noFill/>
        </p:spPr>
        <p:txBody>
          <a:bodyPr wrap="square" rtlCol="0">
            <a:spAutoFit/>
          </a:bodyPr>
          <a:lstStyle/>
          <a:p>
            <a:pPr algn="ctr"/>
            <a:r>
              <a:rPr lang="en-US" sz="3600" b="1" i="0" u="sng" dirty="0">
                <a:effectLst/>
                <a:latin typeface="Bookman Old Style" panose="02050604050505020204" pitchFamily="18" charset="0"/>
              </a:rPr>
              <a:t>Project Outline</a:t>
            </a:r>
            <a:endParaRPr lang="en-US" sz="36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8F685002-4F77-A6B3-BEA4-782E2009A336}"/>
              </a:ext>
            </a:extLst>
          </p:cNvPr>
          <p:cNvSpPr txBox="1"/>
          <p:nvPr/>
        </p:nvSpPr>
        <p:spPr>
          <a:xfrm>
            <a:off x="102638" y="755780"/>
            <a:ext cx="11896530" cy="5970865"/>
          </a:xfrm>
          <a:prstGeom prst="rect">
            <a:avLst/>
          </a:prstGeom>
          <a:noFill/>
        </p:spPr>
        <p:txBody>
          <a:bodyPr wrap="square" rtlCol="0">
            <a:spAutoFit/>
          </a:bodyPr>
          <a:lstStyle/>
          <a:p>
            <a:r>
              <a:rPr lang="en-US" sz="1600" dirty="0">
                <a:latin typeface="Bookman Old Style" panose="02050604050505020204" pitchFamily="18" charset="0"/>
              </a:rPr>
              <a:t>This project focuses on the application of advanced classification methods utilizing decision trees and random forests. Our goal is to explore three distinct splitting criteria: Entropy, Gini Index, and Hellinger Distance, to enhance the accuracy and effectiveness of classification tasks. The project is designed to cover the following key components:</a:t>
            </a:r>
          </a:p>
          <a:p>
            <a:endParaRPr lang="en-US" sz="1600" dirty="0">
              <a:latin typeface="Bookman Old Style" panose="02050604050505020204" pitchFamily="18" charset="0"/>
            </a:endParaRPr>
          </a:p>
          <a:p>
            <a:r>
              <a:rPr lang="en-US" sz="1600" dirty="0">
                <a:latin typeface="Bookman Old Style" panose="02050604050505020204" pitchFamily="18" charset="0"/>
              </a:rPr>
              <a:t>1. </a:t>
            </a:r>
            <a:r>
              <a:rPr lang="en-US" sz="1600" b="1" u="sng" dirty="0">
                <a:latin typeface="Bookman Old Style" panose="02050604050505020204" pitchFamily="18" charset="0"/>
              </a:rPr>
              <a:t>Splitting Criteria:</a:t>
            </a:r>
          </a:p>
          <a:p>
            <a:r>
              <a:rPr lang="en-US" sz="1600" dirty="0">
                <a:latin typeface="Bookman Old Style" panose="02050604050505020204" pitchFamily="18" charset="0"/>
              </a:rPr>
              <a:t>   - We will evaluate and compare three different splitting criteria: Entropy, Gini Index, and Hellinger Distance. These criteria serve as the foundation for effective decision-making in classification tasks.</a:t>
            </a:r>
          </a:p>
          <a:p>
            <a:endParaRPr lang="en-US" sz="1600" dirty="0">
              <a:latin typeface="Bookman Old Style" panose="02050604050505020204" pitchFamily="18" charset="0"/>
            </a:endParaRPr>
          </a:p>
          <a:p>
            <a:r>
              <a:rPr lang="en-US" sz="1600" dirty="0">
                <a:latin typeface="Bookman Old Style" panose="02050604050505020204" pitchFamily="18" charset="0"/>
              </a:rPr>
              <a:t>2. </a:t>
            </a:r>
            <a:r>
              <a:rPr lang="en-US" sz="1600" b="1" u="sng" dirty="0">
                <a:latin typeface="Bookman Old Style" panose="02050604050505020204" pitchFamily="18" charset="0"/>
              </a:rPr>
              <a:t>Classification Metrics:</a:t>
            </a:r>
          </a:p>
          <a:p>
            <a:r>
              <a:rPr lang="en-US" sz="1600" dirty="0">
                <a:latin typeface="Bookman Old Style" panose="02050604050505020204" pitchFamily="18" charset="0"/>
              </a:rPr>
              <a:t>   - To assess model performance, we will employ various classification metrics. This includes Cross Validation for model robustness, Precision to evaluate accuracy on positive predictions, Recall to measure the model's ability to identify actual positive instances, and Accuracy calculation &amp; F-Score to gauge overall accuracy and the balance of precision and recall.</a:t>
            </a:r>
          </a:p>
          <a:p>
            <a:endParaRPr lang="en-US" sz="1600" dirty="0">
              <a:latin typeface="Bookman Old Style" panose="02050604050505020204" pitchFamily="18" charset="0"/>
            </a:endParaRPr>
          </a:p>
          <a:p>
            <a:r>
              <a:rPr lang="en-US" sz="1600" dirty="0">
                <a:latin typeface="Bookman Old Style" panose="02050604050505020204" pitchFamily="18" charset="0"/>
              </a:rPr>
              <a:t>3. </a:t>
            </a:r>
            <a:r>
              <a:rPr lang="en-US" sz="1600" b="1" u="sng" dirty="0">
                <a:latin typeface="Bookman Old Style" panose="02050604050505020204" pitchFamily="18" charset="0"/>
              </a:rPr>
              <a:t>Decision Tree:</a:t>
            </a:r>
          </a:p>
          <a:p>
            <a:r>
              <a:rPr lang="en-US" sz="1600" dirty="0">
                <a:latin typeface="Bookman Old Style" panose="02050604050505020204" pitchFamily="18" charset="0"/>
              </a:rPr>
              <a:t>   - We will build three distinct decision trees, each utilizing one of the specified splitting criteria. By calculating gains using these criteria and considering the provided classification metrics, we will identify the most suitable starting point for each decision tree.</a:t>
            </a:r>
          </a:p>
          <a:p>
            <a:endParaRPr lang="en-US" sz="1600" dirty="0">
              <a:latin typeface="Bookman Old Style" panose="02050604050505020204" pitchFamily="18" charset="0"/>
            </a:endParaRPr>
          </a:p>
          <a:p>
            <a:r>
              <a:rPr lang="en-US" sz="1600" dirty="0">
                <a:latin typeface="Bookman Old Style" panose="02050604050505020204" pitchFamily="18" charset="0"/>
              </a:rPr>
              <a:t>4. </a:t>
            </a:r>
            <a:r>
              <a:rPr lang="en-US" sz="1600" b="1" u="sng" dirty="0">
                <a:latin typeface="Bookman Old Style" panose="02050604050505020204" pitchFamily="18" charset="0"/>
              </a:rPr>
              <a:t>Random Forest:</a:t>
            </a:r>
          </a:p>
          <a:p>
            <a:r>
              <a:rPr lang="en-US" sz="1600" dirty="0">
                <a:latin typeface="Bookman Old Style" panose="02050604050505020204" pitchFamily="18" charset="0"/>
              </a:rPr>
              <a:t>   - The Random Forest technique will be applied, creating an ensemble of decision trees. These trees will work collaboratively, leveraging various splitting criteria, and their results will be combined to provide accurate and reliable classification outcomes.</a:t>
            </a:r>
          </a:p>
          <a:p>
            <a:endParaRPr lang="en-US" sz="1400" dirty="0">
              <a:latin typeface="Bookman Old Style" panose="02050604050505020204" pitchFamily="18" charset="0"/>
            </a:endParaRPr>
          </a:p>
        </p:txBody>
      </p:sp>
    </p:spTree>
    <p:extLst>
      <p:ext uri="{BB962C8B-B14F-4D97-AF65-F5344CB8AC3E}">
        <p14:creationId xmlns:p14="http://schemas.microsoft.com/office/powerpoint/2010/main" val="2574340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60000"/>
            <a:lumOff val="40000"/>
          </a:schemeClr>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A9F1BE5-C796-0CFF-2630-6D3440649A83}"/>
              </a:ext>
            </a:extLst>
          </p:cNvPr>
          <p:cNvGraphicFramePr/>
          <p:nvPr>
            <p:extLst>
              <p:ext uri="{D42A27DB-BD31-4B8C-83A1-F6EECF244321}">
                <p14:modId xmlns:p14="http://schemas.microsoft.com/office/powerpoint/2010/main" val="220780014"/>
              </p:ext>
            </p:extLst>
          </p:nvPr>
        </p:nvGraphicFramePr>
        <p:xfrm>
          <a:off x="-1" y="2573119"/>
          <a:ext cx="10544175" cy="1913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8294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E6155-00A5-1057-CD25-62DD7E4A1C84}"/>
              </a:ext>
            </a:extLst>
          </p:cNvPr>
          <p:cNvSpPr txBox="1"/>
          <p:nvPr/>
        </p:nvSpPr>
        <p:spPr>
          <a:xfrm>
            <a:off x="2425959" y="93305"/>
            <a:ext cx="6596743" cy="707886"/>
          </a:xfrm>
          <a:prstGeom prst="rect">
            <a:avLst/>
          </a:prstGeom>
          <a:noFill/>
        </p:spPr>
        <p:txBody>
          <a:bodyPr wrap="square" rtlCol="0">
            <a:spAutoFit/>
          </a:bodyPr>
          <a:lstStyle/>
          <a:p>
            <a:pPr algn="ctr"/>
            <a:r>
              <a:rPr lang="en-US" sz="4000" b="1" u="sng" dirty="0">
                <a:latin typeface="Bookman Old Style" panose="02050604050505020204" pitchFamily="18" charset="0"/>
              </a:rPr>
              <a:t>BINARY TREE</a:t>
            </a:r>
          </a:p>
        </p:txBody>
      </p:sp>
      <p:sp>
        <p:nvSpPr>
          <p:cNvPr id="5" name="TextBox 4">
            <a:extLst>
              <a:ext uri="{FF2B5EF4-FFF2-40B4-BE49-F238E27FC236}">
                <a16:creationId xmlns:a16="http://schemas.microsoft.com/office/drawing/2014/main" id="{E8999821-EFB8-4BF3-E389-2C9CAC12189C}"/>
              </a:ext>
            </a:extLst>
          </p:cNvPr>
          <p:cNvSpPr txBox="1"/>
          <p:nvPr/>
        </p:nvSpPr>
        <p:spPr>
          <a:xfrm>
            <a:off x="261257" y="1859339"/>
            <a:ext cx="5719665" cy="3139321"/>
          </a:xfrm>
          <a:prstGeom prst="rect">
            <a:avLst/>
          </a:prstGeom>
          <a:noFill/>
        </p:spPr>
        <p:txBody>
          <a:bodyPr wrap="square" rtlCol="0">
            <a:spAutoFit/>
          </a:bodyPr>
          <a:lstStyle/>
          <a:p>
            <a:r>
              <a:rPr lang="en-US" dirty="0">
                <a:latin typeface="Bookman Old Style" panose="02050604050505020204" pitchFamily="18" charset="0"/>
              </a:rPr>
              <a:t>A binary tree is a hierarchical data structure composed of nodes, where each node has at most two children, which are referred to as the left child and the right child. Each node in a binary tree contains data and references to its left and right children. The topmost node in the tree, known as the root, serves as the starting point for traversal. </a:t>
            </a:r>
          </a:p>
          <a:p>
            <a:endParaRPr lang="en-US" dirty="0">
              <a:latin typeface="Bookman Old Style" panose="02050604050505020204" pitchFamily="18" charset="0"/>
            </a:endParaRPr>
          </a:p>
          <a:p>
            <a:r>
              <a:rPr lang="en-US" dirty="0">
                <a:latin typeface="Bookman Old Style" panose="02050604050505020204" pitchFamily="18" charset="0"/>
              </a:rPr>
              <a:t>Note: This topic was the focus of </a:t>
            </a:r>
            <a:r>
              <a:rPr lang="en-US" b="1" u="sng" dirty="0">
                <a:latin typeface="Bookman Old Style" panose="02050604050505020204" pitchFamily="18" charset="0"/>
              </a:rPr>
              <a:t>my first assignment</a:t>
            </a:r>
            <a:r>
              <a:rPr lang="en-US" b="1" u="sng" dirty="0"/>
              <a:t>.</a:t>
            </a:r>
          </a:p>
        </p:txBody>
      </p:sp>
      <p:pic>
        <p:nvPicPr>
          <p:cNvPr id="8" name="Picture 7">
            <a:extLst>
              <a:ext uri="{FF2B5EF4-FFF2-40B4-BE49-F238E27FC236}">
                <a16:creationId xmlns:a16="http://schemas.microsoft.com/office/drawing/2014/main" id="{085FFED6-D739-3719-A1F5-0DBF09E05FFF}"/>
              </a:ext>
            </a:extLst>
          </p:cNvPr>
          <p:cNvPicPr>
            <a:picLocks noChangeAspect="1"/>
          </p:cNvPicPr>
          <p:nvPr/>
        </p:nvPicPr>
        <p:blipFill>
          <a:blip r:embed="rId2"/>
          <a:stretch>
            <a:fillRect/>
          </a:stretch>
        </p:blipFill>
        <p:spPr>
          <a:xfrm>
            <a:off x="6813921" y="1004535"/>
            <a:ext cx="4597418" cy="2932984"/>
          </a:xfrm>
          <a:prstGeom prst="rect">
            <a:avLst/>
          </a:prstGeom>
        </p:spPr>
      </p:pic>
      <p:pic>
        <p:nvPicPr>
          <p:cNvPr id="10" name="Picture 9">
            <a:extLst>
              <a:ext uri="{FF2B5EF4-FFF2-40B4-BE49-F238E27FC236}">
                <a16:creationId xmlns:a16="http://schemas.microsoft.com/office/drawing/2014/main" id="{D9AFBA4C-A6DF-5090-0AFD-303B4615E4AB}"/>
              </a:ext>
            </a:extLst>
          </p:cNvPr>
          <p:cNvPicPr>
            <a:picLocks noChangeAspect="1"/>
          </p:cNvPicPr>
          <p:nvPr/>
        </p:nvPicPr>
        <p:blipFill>
          <a:blip r:embed="rId3"/>
          <a:stretch>
            <a:fillRect/>
          </a:stretch>
        </p:blipFill>
        <p:spPr>
          <a:xfrm>
            <a:off x="6813920" y="3956179"/>
            <a:ext cx="4597417" cy="2911983"/>
          </a:xfrm>
          <a:prstGeom prst="rect">
            <a:avLst/>
          </a:prstGeom>
        </p:spPr>
      </p:pic>
    </p:spTree>
    <p:extLst>
      <p:ext uri="{BB962C8B-B14F-4D97-AF65-F5344CB8AC3E}">
        <p14:creationId xmlns:p14="http://schemas.microsoft.com/office/powerpoint/2010/main" val="707525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F4B8B3-CFB3-D277-F2C4-36B7ECABC2E7}"/>
              </a:ext>
            </a:extLst>
          </p:cNvPr>
          <p:cNvSpPr txBox="1"/>
          <p:nvPr/>
        </p:nvSpPr>
        <p:spPr>
          <a:xfrm>
            <a:off x="1240972" y="155820"/>
            <a:ext cx="8752114" cy="646331"/>
          </a:xfrm>
          <a:prstGeom prst="rect">
            <a:avLst/>
          </a:prstGeom>
          <a:noFill/>
        </p:spPr>
        <p:txBody>
          <a:bodyPr wrap="square" rtlCol="0">
            <a:spAutoFit/>
          </a:bodyPr>
          <a:lstStyle/>
          <a:p>
            <a:pPr algn="ctr"/>
            <a:r>
              <a:rPr lang="en-US" sz="3600" b="1" u="sng" dirty="0">
                <a:latin typeface="Bookman Old Style" panose="02050604050505020204" pitchFamily="18" charset="0"/>
              </a:rPr>
              <a:t>BINARY SEARCH TREE</a:t>
            </a:r>
          </a:p>
        </p:txBody>
      </p:sp>
      <p:sp>
        <p:nvSpPr>
          <p:cNvPr id="3" name="TextBox 2">
            <a:extLst>
              <a:ext uri="{FF2B5EF4-FFF2-40B4-BE49-F238E27FC236}">
                <a16:creationId xmlns:a16="http://schemas.microsoft.com/office/drawing/2014/main" id="{771366B3-8CAC-0221-9B7B-92EB0DB42F40}"/>
              </a:ext>
            </a:extLst>
          </p:cNvPr>
          <p:cNvSpPr txBox="1"/>
          <p:nvPr/>
        </p:nvSpPr>
        <p:spPr>
          <a:xfrm>
            <a:off x="195943" y="1670180"/>
            <a:ext cx="5701004" cy="3693319"/>
          </a:xfrm>
          <a:prstGeom prst="rect">
            <a:avLst/>
          </a:prstGeom>
          <a:noFill/>
        </p:spPr>
        <p:txBody>
          <a:bodyPr wrap="square" rtlCol="0">
            <a:spAutoFit/>
          </a:bodyPr>
          <a:lstStyle/>
          <a:p>
            <a:pPr algn="l"/>
            <a:r>
              <a:rPr lang="en-US" b="0" i="0" dirty="0">
                <a:solidFill>
                  <a:schemeClr val="tx2"/>
                </a:solidFill>
                <a:effectLst/>
                <a:latin typeface="Bookman Old Style" panose="02050604050505020204" pitchFamily="18" charset="0"/>
              </a:rPr>
              <a:t>A Binary Search Tree (BST) is a binary tree data structure in which each node has at most two children, referred to as the left child and the right child. The key property of a BST is that the values (or keys) of nodes in the left subtree are strictly less than the value of the node itself, and the values in the right subtree are strictly greater. This structural arrangement allows for efficient searching, insertion, and deletion operations.</a:t>
            </a:r>
          </a:p>
          <a:p>
            <a:pPr algn="l"/>
            <a:endParaRPr lang="en-US" b="0" i="0" dirty="0">
              <a:solidFill>
                <a:schemeClr val="tx2"/>
              </a:solidFill>
              <a:effectLst/>
              <a:latin typeface="Söhne"/>
            </a:endParaRPr>
          </a:p>
          <a:p>
            <a:pPr algn="l"/>
            <a:r>
              <a:rPr lang="en-US" b="0" dirty="0">
                <a:solidFill>
                  <a:schemeClr val="tx2"/>
                </a:solidFill>
                <a:effectLst/>
                <a:latin typeface="Söhne"/>
              </a:rPr>
              <a:t>Note</a:t>
            </a:r>
            <a:r>
              <a:rPr lang="en-US" b="0" i="1" dirty="0">
                <a:solidFill>
                  <a:schemeClr val="tx2"/>
                </a:solidFill>
                <a:effectLst/>
                <a:latin typeface="Söhne"/>
              </a:rPr>
              <a:t>: </a:t>
            </a:r>
            <a:r>
              <a:rPr lang="en-US" dirty="0">
                <a:latin typeface="Bookman Old Style" panose="02050604050505020204" pitchFamily="18" charset="0"/>
              </a:rPr>
              <a:t>This topic was the focus of </a:t>
            </a:r>
            <a:r>
              <a:rPr lang="en-US" b="1" u="sng" dirty="0">
                <a:latin typeface="Bookman Old Style" panose="02050604050505020204" pitchFamily="18" charset="0"/>
              </a:rPr>
              <a:t>my second assignment</a:t>
            </a:r>
            <a:r>
              <a:rPr lang="en-US" b="1" u="sng" dirty="0"/>
              <a:t>.</a:t>
            </a:r>
          </a:p>
        </p:txBody>
      </p:sp>
      <p:pic>
        <p:nvPicPr>
          <p:cNvPr id="6" name="Picture 5">
            <a:extLst>
              <a:ext uri="{FF2B5EF4-FFF2-40B4-BE49-F238E27FC236}">
                <a16:creationId xmlns:a16="http://schemas.microsoft.com/office/drawing/2014/main" id="{19FC9C60-35C7-9DB5-7DF8-FB9F4A3A5F24}"/>
              </a:ext>
            </a:extLst>
          </p:cNvPr>
          <p:cNvPicPr>
            <a:picLocks noChangeAspect="1"/>
          </p:cNvPicPr>
          <p:nvPr/>
        </p:nvPicPr>
        <p:blipFill>
          <a:blip r:embed="rId2"/>
          <a:stretch>
            <a:fillRect/>
          </a:stretch>
        </p:blipFill>
        <p:spPr>
          <a:xfrm>
            <a:off x="5896947" y="1125599"/>
            <a:ext cx="3596526" cy="2513530"/>
          </a:xfrm>
          <a:prstGeom prst="rect">
            <a:avLst/>
          </a:prstGeom>
        </p:spPr>
      </p:pic>
      <p:pic>
        <p:nvPicPr>
          <p:cNvPr id="8" name="Picture 7">
            <a:extLst>
              <a:ext uri="{FF2B5EF4-FFF2-40B4-BE49-F238E27FC236}">
                <a16:creationId xmlns:a16="http://schemas.microsoft.com/office/drawing/2014/main" id="{06FEA128-E8C9-FB87-0857-6B819FD809F8}"/>
              </a:ext>
            </a:extLst>
          </p:cNvPr>
          <p:cNvPicPr>
            <a:picLocks noChangeAspect="1"/>
          </p:cNvPicPr>
          <p:nvPr/>
        </p:nvPicPr>
        <p:blipFill>
          <a:blip r:embed="rId3"/>
          <a:stretch>
            <a:fillRect/>
          </a:stretch>
        </p:blipFill>
        <p:spPr>
          <a:xfrm>
            <a:off x="5896947" y="3681336"/>
            <a:ext cx="3596526" cy="2226744"/>
          </a:xfrm>
          <a:prstGeom prst="rect">
            <a:avLst/>
          </a:prstGeom>
        </p:spPr>
      </p:pic>
      <p:pic>
        <p:nvPicPr>
          <p:cNvPr id="10" name="Picture 9">
            <a:extLst>
              <a:ext uri="{FF2B5EF4-FFF2-40B4-BE49-F238E27FC236}">
                <a16:creationId xmlns:a16="http://schemas.microsoft.com/office/drawing/2014/main" id="{6544E92D-A9BB-38C6-8D5D-FEBA4ED885B2}"/>
              </a:ext>
            </a:extLst>
          </p:cNvPr>
          <p:cNvPicPr>
            <a:picLocks noChangeAspect="1"/>
          </p:cNvPicPr>
          <p:nvPr/>
        </p:nvPicPr>
        <p:blipFill>
          <a:blip r:embed="rId4"/>
          <a:stretch>
            <a:fillRect/>
          </a:stretch>
        </p:blipFill>
        <p:spPr>
          <a:xfrm>
            <a:off x="9518237" y="1092138"/>
            <a:ext cx="2673763" cy="4815942"/>
          </a:xfrm>
          <a:prstGeom prst="rect">
            <a:avLst/>
          </a:prstGeom>
        </p:spPr>
      </p:pic>
    </p:spTree>
    <p:extLst>
      <p:ext uri="{BB962C8B-B14F-4D97-AF65-F5344CB8AC3E}">
        <p14:creationId xmlns:p14="http://schemas.microsoft.com/office/powerpoint/2010/main" val="169065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9F032A-4DA7-BF03-7089-D7D472D0E6DD}"/>
              </a:ext>
            </a:extLst>
          </p:cNvPr>
          <p:cNvSpPr txBox="1"/>
          <p:nvPr/>
        </p:nvSpPr>
        <p:spPr>
          <a:xfrm>
            <a:off x="2255310" y="0"/>
            <a:ext cx="6816745" cy="707886"/>
          </a:xfrm>
          <a:prstGeom prst="rect">
            <a:avLst/>
          </a:prstGeom>
          <a:noFill/>
        </p:spPr>
        <p:txBody>
          <a:bodyPr wrap="square" rtlCol="0">
            <a:spAutoFit/>
          </a:bodyPr>
          <a:lstStyle/>
          <a:p>
            <a:pPr algn="ctr"/>
            <a:r>
              <a:rPr lang="en-US" sz="4000" b="1" u="sng" dirty="0">
                <a:latin typeface="Bookman Old Style" panose="02050604050505020204" pitchFamily="18" charset="0"/>
              </a:rPr>
              <a:t>ENTROPY</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A1D155F-9504-A204-E70E-B0C1588632A1}"/>
                  </a:ext>
                </a:extLst>
              </p:cNvPr>
              <p:cNvSpPr txBox="1"/>
              <p:nvPr/>
            </p:nvSpPr>
            <p:spPr>
              <a:xfrm>
                <a:off x="158621" y="1744825"/>
                <a:ext cx="5505061" cy="3231654"/>
              </a:xfrm>
              <a:prstGeom prst="rect">
                <a:avLst/>
              </a:prstGeom>
              <a:noFill/>
            </p:spPr>
            <p:txBody>
              <a:bodyPr wrap="square" rtlCol="0">
                <a:spAutoFit/>
              </a:bodyPr>
              <a:lstStyle/>
              <a:p>
                <a:pPr algn="l"/>
                <a:r>
                  <a:rPr lang="en-US" i="0" dirty="0">
                    <a:solidFill>
                      <a:schemeClr val="tx2"/>
                    </a:solidFill>
                    <a:effectLst/>
                    <a:latin typeface="Bookman Old Style" panose="02050604050505020204" pitchFamily="18" charset="0"/>
                  </a:rPr>
                  <a:t>Entropy</a:t>
                </a:r>
                <a:r>
                  <a:rPr lang="en-US" b="0" i="0" dirty="0">
                    <a:solidFill>
                      <a:schemeClr val="tx2"/>
                    </a:solidFill>
                    <a:effectLst/>
                    <a:latin typeface="Bookman Old Style" panose="02050604050505020204" pitchFamily="18" charset="0"/>
                  </a:rPr>
                  <a:t> in the context of a decision tree is a measure of impurity or disorder in a dataset, specifically used to evaluate the quality of a split when constructing the tree. It helps determine which attribute to choose for the next split by quantifying how much uncertainty or randomness there is in the class labels of the data.</a:t>
                </a:r>
              </a:p>
              <a:p>
                <a:pPr algn="l"/>
                <a:endParaRPr lang="en-US" b="0" i="0" dirty="0">
                  <a:solidFill>
                    <a:schemeClr val="tx2"/>
                  </a:solidFill>
                  <a:effectLst/>
                  <a:latin typeface="Bookman Old Style" panose="02050604050505020204" pitchFamily="18" charset="0"/>
                </a:endParaRPr>
              </a:p>
              <a:p>
                <a:pPr algn="ctr"/>
                <a:r>
                  <a:rPr lang="en-US" sz="2400" b="1" i="0" dirty="0">
                    <a:solidFill>
                      <a:schemeClr val="tx2"/>
                    </a:solidFill>
                    <a:effectLst/>
                    <a:latin typeface="Bookman Old Style" panose="02050604050505020204" pitchFamily="18" charset="0"/>
                  </a:rPr>
                  <a:t>Entropy(</a:t>
                </a:r>
                <a:r>
                  <a:rPr lang="en-US" sz="2400" b="1" i="1" dirty="0">
                    <a:solidFill>
                      <a:schemeClr val="tx2"/>
                    </a:solidFill>
                    <a:effectLst/>
                    <a:latin typeface="Bookman Old Style" panose="02050604050505020204" pitchFamily="18" charset="0"/>
                  </a:rPr>
                  <a:t>S </a:t>
                </a:r>
                <a:r>
                  <a:rPr lang="en-US" sz="2400" b="1" i="0" dirty="0">
                    <a:solidFill>
                      <a:schemeClr val="tx2"/>
                    </a:solidFill>
                    <a:effectLst/>
                    <a:latin typeface="Bookman Old Style" panose="02050604050505020204" pitchFamily="18" charset="0"/>
                  </a:rPr>
                  <a:t>)</a:t>
                </a:r>
                <a14:m>
                  <m:oMath xmlns:m="http://schemas.openxmlformats.org/officeDocument/2006/math">
                    <m:r>
                      <a:rPr lang="pt-BR" sz="2400" b="1" i="1" smtClean="0">
                        <a:solidFill>
                          <a:schemeClr val="tx2"/>
                        </a:solidFill>
                        <a:effectLst/>
                        <a:latin typeface="Cambria Math" panose="02040503050406030204" pitchFamily="18" charset="0"/>
                      </a:rPr>
                      <m:t>=</m:t>
                    </m:r>
                    <m:r>
                      <a:rPr lang="en-US" sz="2400" b="1" i="1" smtClean="0">
                        <a:solidFill>
                          <a:schemeClr val="tx2"/>
                        </a:solidFill>
                        <a:effectLst/>
                        <a:latin typeface="Cambria Math" panose="02040503050406030204" pitchFamily="18" charset="0"/>
                      </a:rPr>
                      <m:t> </m:t>
                    </m:r>
                    <m:r>
                      <a:rPr lang="en-US" sz="2400" b="1" i="0" dirty="0" smtClean="0">
                        <a:solidFill>
                          <a:schemeClr val="tx2"/>
                        </a:solidFill>
                        <a:effectLst/>
                        <a:latin typeface="Cambria Math" panose="02040503050406030204" pitchFamily="18" charset="0"/>
                      </a:rPr>
                      <m:t>−</m:t>
                    </m:r>
                    <m:nary>
                      <m:naryPr>
                        <m:chr m:val="∑"/>
                        <m:limLoc m:val="undOvr"/>
                        <m:grow m:val="on"/>
                        <m:ctrlPr>
                          <a:rPr lang="en-US" sz="2400" b="1" i="0" dirty="0" smtClean="0">
                            <a:solidFill>
                              <a:schemeClr val="tx2"/>
                            </a:solidFill>
                            <a:effectLst/>
                            <a:latin typeface="Cambria Math" panose="02040503050406030204" pitchFamily="18" charset="0"/>
                          </a:rPr>
                        </m:ctrlPr>
                      </m:naryPr>
                      <m:sub>
                        <m:r>
                          <a:rPr lang="en-US" sz="2400" b="1" i="0" dirty="0" smtClean="0">
                            <a:solidFill>
                              <a:schemeClr val="tx2"/>
                            </a:solidFill>
                            <a:effectLst/>
                            <a:latin typeface="Cambria Math" panose="02040503050406030204" pitchFamily="18" charset="0"/>
                          </a:rPr>
                          <m:t>𝐢</m:t>
                        </m:r>
                        <m:r>
                          <a:rPr lang="en-US" sz="2400" b="1" i="0" dirty="0" smtClean="0">
                            <a:solidFill>
                              <a:schemeClr val="tx2"/>
                            </a:solidFill>
                            <a:effectLst/>
                            <a:latin typeface="Cambria Math" panose="02040503050406030204" pitchFamily="18" charset="0"/>
                          </a:rPr>
                          <m:t>=</m:t>
                        </m:r>
                        <m:r>
                          <a:rPr lang="en-US" sz="2400" b="1" i="0" dirty="0" smtClean="0">
                            <a:solidFill>
                              <a:schemeClr val="tx2"/>
                            </a:solidFill>
                            <a:effectLst/>
                            <a:latin typeface="Cambria Math" panose="02040503050406030204" pitchFamily="18" charset="0"/>
                          </a:rPr>
                          <m:t>𝟎</m:t>
                        </m:r>
                      </m:sub>
                      <m:sup>
                        <m:r>
                          <a:rPr lang="en-US" sz="2400" b="1" i="0" dirty="0" smtClean="0">
                            <a:solidFill>
                              <a:schemeClr val="tx2"/>
                            </a:solidFill>
                            <a:effectLst/>
                            <a:latin typeface="Cambria Math" panose="02040503050406030204" pitchFamily="18" charset="0"/>
                          </a:rPr>
                          <m:t>𝐜</m:t>
                        </m:r>
                      </m:sup>
                      <m:e>
                        <m:sSub>
                          <m:sSubPr>
                            <m:ctrlPr>
                              <a:rPr lang="en-US" sz="2400" b="1" i="0" dirty="0" smtClean="0">
                                <a:solidFill>
                                  <a:schemeClr val="tx2"/>
                                </a:solidFill>
                                <a:effectLst/>
                                <a:latin typeface="Cambria Math" panose="02040503050406030204" pitchFamily="18" charset="0"/>
                              </a:rPr>
                            </m:ctrlPr>
                          </m:sSubPr>
                          <m:e>
                            <m:r>
                              <a:rPr lang="en-US" sz="2400" b="1" i="0" dirty="0" smtClean="0">
                                <a:solidFill>
                                  <a:schemeClr val="tx2"/>
                                </a:solidFill>
                                <a:effectLst/>
                                <a:latin typeface="Cambria Math" panose="02040503050406030204" pitchFamily="18" charset="0"/>
                              </a:rPr>
                              <m:t>𝐩</m:t>
                            </m:r>
                          </m:e>
                          <m:sub>
                            <m:r>
                              <a:rPr lang="en-US" sz="2400" b="1" i="0" dirty="0" smtClean="0">
                                <a:solidFill>
                                  <a:schemeClr val="tx2"/>
                                </a:solidFill>
                                <a:effectLst/>
                                <a:latin typeface="Cambria Math" panose="02040503050406030204" pitchFamily="18" charset="0"/>
                              </a:rPr>
                              <m:t>𝐢</m:t>
                            </m:r>
                          </m:sub>
                        </m:sSub>
                        <m:func>
                          <m:funcPr>
                            <m:ctrlPr>
                              <a:rPr lang="en-US" sz="2400" b="1" i="0" dirty="0" smtClean="0">
                                <a:solidFill>
                                  <a:schemeClr val="tx2"/>
                                </a:solidFill>
                                <a:effectLst/>
                                <a:latin typeface="Cambria Math" panose="02040503050406030204" pitchFamily="18" charset="0"/>
                              </a:rPr>
                            </m:ctrlPr>
                          </m:funcPr>
                          <m:fName>
                            <m:sSub>
                              <m:sSubPr>
                                <m:ctrlPr>
                                  <a:rPr lang="en-US" sz="2400" b="1" i="0" dirty="0" smtClean="0">
                                    <a:solidFill>
                                      <a:schemeClr val="tx2"/>
                                    </a:solidFill>
                                    <a:effectLst/>
                                    <a:latin typeface="Cambria Math" panose="02040503050406030204" pitchFamily="18" charset="0"/>
                                  </a:rPr>
                                </m:ctrlPr>
                              </m:sSubPr>
                              <m:e>
                                <m:r>
                                  <a:rPr lang="en-US" sz="2400" b="1" i="0" dirty="0" smtClean="0">
                                    <a:solidFill>
                                      <a:schemeClr val="tx2"/>
                                    </a:solidFill>
                                    <a:effectLst/>
                                    <a:latin typeface="Cambria Math" panose="02040503050406030204" pitchFamily="18" charset="0"/>
                                  </a:rPr>
                                  <m:t>𝐥𝐨𝐠</m:t>
                                </m:r>
                              </m:e>
                              <m:sub>
                                <m:r>
                                  <a:rPr lang="en-US" sz="2400" b="1" i="0" dirty="0" smtClean="0">
                                    <a:solidFill>
                                      <a:schemeClr val="tx2"/>
                                    </a:solidFill>
                                    <a:effectLst/>
                                    <a:latin typeface="Cambria Math" panose="02040503050406030204" pitchFamily="18" charset="0"/>
                                  </a:rPr>
                                  <m:t>𝟐</m:t>
                                </m:r>
                              </m:sub>
                            </m:sSub>
                          </m:fName>
                          <m:e>
                            <m:d>
                              <m:dPr>
                                <m:ctrlPr>
                                  <a:rPr lang="en-US" sz="2400" b="1" i="0" dirty="0" smtClean="0">
                                    <a:solidFill>
                                      <a:schemeClr val="tx2"/>
                                    </a:solidFill>
                                    <a:effectLst/>
                                    <a:latin typeface="Cambria Math" panose="02040503050406030204" pitchFamily="18" charset="0"/>
                                  </a:rPr>
                                </m:ctrlPr>
                              </m:dPr>
                              <m:e>
                                <m:sSub>
                                  <m:sSubPr>
                                    <m:ctrlPr>
                                      <a:rPr lang="en-US" sz="2400" b="1" i="0" dirty="0" smtClean="0">
                                        <a:solidFill>
                                          <a:schemeClr val="tx2"/>
                                        </a:solidFill>
                                        <a:effectLst/>
                                        <a:latin typeface="Cambria Math" panose="02040503050406030204" pitchFamily="18" charset="0"/>
                                      </a:rPr>
                                    </m:ctrlPr>
                                  </m:sSubPr>
                                  <m:e>
                                    <m:r>
                                      <a:rPr lang="en-US" sz="2400" b="1" i="0" dirty="0" smtClean="0">
                                        <a:solidFill>
                                          <a:schemeClr val="tx2"/>
                                        </a:solidFill>
                                        <a:effectLst/>
                                        <a:latin typeface="Cambria Math" panose="02040503050406030204" pitchFamily="18" charset="0"/>
                                      </a:rPr>
                                      <m:t>𝐩</m:t>
                                    </m:r>
                                  </m:e>
                                  <m:sub>
                                    <m:r>
                                      <a:rPr lang="en-US" sz="2400" b="1" i="0" dirty="0" smtClean="0">
                                        <a:solidFill>
                                          <a:schemeClr val="tx2"/>
                                        </a:solidFill>
                                        <a:effectLst/>
                                        <a:latin typeface="Cambria Math" panose="02040503050406030204" pitchFamily="18" charset="0"/>
                                      </a:rPr>
                                      <m:t>𝐢</m:t>
                                    </m:r>
                                  </m:sub>
                                </m:sSub>
                              </m:e>
                            </m:d>
                          </m:e>
                        </m:func>
                      </m:e>
                    </m:nary>
                  </m:oMath>
                </a14:m>
                <a:endParaRPr lang="en-US" sz="2400" b="1" i="0" dirty="0">
                  <a:solidFill>
                    <a:schemeClr val="tx2"/>
                  </a:solidFill>
                  <a:effectLst/>
                  <a:latin typeface="Bookman Old Style" panose="02050604050505020204" pitchFamily="18" charset="0"/>
                </a:endParaRPr>
              </a:p>
              <a:p>
                <a:endParaRPr lang="en-US" dirty="0"/>
              </a:p>
            </p:txBody>
          </p:sp>
        </mc:Choice>
        <mc:Fallback>
          <p:sp>
            <p:nvSpPr>
              <p:cNvPr id="3" name="TextBox 2">
                <a:extLst>
                  <a:ext uri="{FF2B5EF4-FFF2-40B4-BE49-F238E27FC236}">
                    <a16:creationId xmlns:a16="http://schemas.microsoft.com/office/drawing/2014/main" id="{4A1D155F-9504-A204-E70E-B0C1588632A1}"/>
                  </a:ext>
                </a:extLst>
              </p:cNvPr>
              <p:cNvSpPr txBox="1">
                <a:spLocks noRot="1" noChangeAspect="1" noMove="1" noResize="1" noEditPoints="1" noAdjustHandles="1" noChangeArrowheads="1" noChangeShapeType="1" noTextEdit="1"/>
              </p:cNvSpPr>
              <p:nvPr/>
            </p:nvSpPr>
            <p:spPr>
              <a:xfrm>
                <a:off x="158621" y="1744825"/>
                <a:ext cx="5505061" cy="3231654"/>
              </a:xfrm>
              <a:prstGeom prst="rect">
                <a:avLst/>
              </a:prstGeom>
              <a:blipFill>
                <a:blip r:embed="rId2"/>
                <a:stretch>
                  <a:fillRect l="-886" t="-755" r="-2104" b="-1886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3EBB63E-4A6D-1258-37F5-1E12BD34CC2A}"/>
              </a:ext>
            </a:extLst>
          </p:cNvPr>
          <p:cNvPicPr>
            <a:picLocks noChangeAspect="1"/>
          </p:cNvPicPr>
          <p:nvPr/>
        </p:nvPicPr>
        <p:blipFill>
          <a:blip r:embed="rId3"/>
          <a:stretch>
            <a:fillRect/>
          </a:stretch>
        </p:blipFill>
        <p:spPr>
          <a:xfrm>
            <a:off x="5991362" y="1031606"/>
            <a:ext cx="5707142" cy="5363126"/>
          </a:xfrm>
          <a:prstGeom prst="rect">
            <a:avLst/>
          </a:prstGeom>
        </p:spPr>
      </p:pic>
      <p:sp>
        <p:nvSpPr>
          <p:cNvPr id="7" name="Rectangle 6">
            <a:extLst>
              <a:ext uri="{FF2B5EF4-FFF2-40B4-BE49-F238E27FC236}">
                <a16:creationId xmlns:a16="http://schemas.microsoft.com/office/drawing/2014/main" id="{E61E88ED-0FAC-02F3-D06A-8A9AE892CC7A}"/>
              </a:ext>
            </a:extLst>
          </p:cNvPr>
          <p:cNvSpPr/>
          <p:nvPr/>
        </p:nvSpPr>
        <p:spPr>
          <a:xfrm>
            <a:off x="391885" y="4082143"/>
            <a:ext cx="4833257" cy="67646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12958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AC8239-080F-95D2-620B-3658657F936A}"/>
              </a:ext>
            </a:extLst>
          </p:cNvPr>
          <p:cNvSpPr txBox="1"/>
          <p:nvPr/>
        </p:nvSpPr>
        <p:spPr>
          <a:xfrm>
            <a:off x="2146041" y="111966"/>
            <a:ext cx="7175241" cy="646331"/>
          </a:xfrm>
          <a:prstGeom prst="rect">
            <a:avLst/>
          </a:prstGeom>
          <a:noFill/>
        </p:spPr>
        <p:txBody>
          <a:bodyPr wrap="square" rtlCol="0">
            <a:spAutoFit/>
          </a:bodyPr>
          <a:lstStyle/>
          <a:p>
            <a:pPr algn="ctr"/>
            <a:r>
              <a:rPr lang="en-US" sz="3600" b="1" u="sng" dirty="0">
                <a:latin typeface="Bookman Old Style" panose="02050604050505020204" pitchFamily="18" charset="0"/>
              </a:rPr>
              <a:t>GINI INDEX</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F87D27E-0D06-AC58-365E-BAE8E8277374}"/>
                  </a:ext>
                </a:extLst>
              </p:cNvPr>
              <p:cNvSpPr txBox="1"/>
              <p:nvPr/>
            </p:nvSpPr>
            <p:spPr>
              <a:xfrm>
                <a:off x="148919" y="1632899"/>
                <a:ext cx="5495731" cy="3592202"/>
              </a:xfrm>
              <a:prstGeom prst="rect">
                <a:avLst/>
              </a:prstGeom>
              <a:noFill/>
            </p:spPr>
            <p:txBody>
              <a:bodyPr wrap="square" rtlCol="0">
                <a:spAutoFit/>
              </a:bodyPr>
              <a:lstStyle/>
              <a:p>
                <a:r>
                  <a:rPr lang="en-US" sz="2000" dirty="0">
                    <a:effectLst/>
                    <a:latin typeface="Bookman Old Style" panose="02050604050505020204" pitchFamily="18" charset="0"/>
                  </a:rPr>
                  <a:t>Gini Index is another impurity measure used in decision trees to evaluate the quality of a split. It quantifies the level of disorder or impurity in a dataset. The Gini index is defined as the probability of misclassifying a randomly chosen element if it were labeled according to the class distribution in the dataset.</a:t>
                </a:r>
              </a:p>
              <a:p>
                <a:endParaRPr lang="en-US" dirty="0">
                  <a:effectLst/>
                  <a:latin typeface="KaTeX_Main"/>
                </a:endParaRPr>
              </a:p>
              <a:p>
                <a:pPr algn="ctr"/>
                <a:r>
                  <a:rPr lang="en-US" sz="2400" b="1" dirty="0">
                    <a:solidFill>
                      <a:schemeClr val="tx2"/>
                    </a:solidFill>
                    <a:effectLst/>
                    <a:latin typeface="KaTeX_Main"/>
                  </a:rPr>
                  <a:t>Gini(</a:t>
                </a:r>
                <a:r>
                  <a:rPr lang="en-US" sz="2400" b="1" i="1" dirty="0">
                    <a:solidFill>
                      <a:schemeClr val="tx2"/>
                    </a:solidFill>
                    <a:latin typeface="KaTeX_Main"/>
                  </a:rPr>
                  <a:t>S</a:t>
                </a:r>
                <a:r>
                  <a:rPr lang="en-US" sz="2400" b="1" dirty="0">
                    <a:solidFill>
                      <a:schemeClr val="tx2"/>
                    </a:solidFill>
                    <a:effectLst/>
                    <a:latin typeface="KaTeX_Main"/>
                  </a:rPr>
                  <a:t>)=</a:t>
                </a:r>
                <a:r>
                  <a:rPr lang="en-US" sz="2400" b="1" i="0" dirty="0">
                    <a:solidFill>
                      <a:schemeClr val="tx2"/>
                    </a:solidFill>
                    <a:effectLst/>
                    <a:latin typeface="KaTeX_Main"/>
                  </a:rPr>
                  <a:t>​ </a:t>
                </a:r>
                <a14:m>
                  <m:oMath xmlns:m="http://schemas.openxmlformats.org/officeDocument/2006/math">
                    <m:r>
                      <a:rPr lang="en-US" sz="2400" b="1" i="0" dirty="0" smtClean="0">
                        <a:solidFill>
                          <a:schemeClr val="tx2"/>
                        </a:solidFill>
                        <a:effectLst/>
                        <a:latin typeface="Cambria Math" panose="02040503050406030204" pitchFamily="18" charset="0"/>
                      </a:rPr>
                      <m:t>𝟏</m:t>
                    </m:r>
                    <m:r>
                      <a:rPr lang="en-US" sz="2400" b="1" i="0" dirty="0" smtClean="0">
                        <a:solidFill>
                          <a:schemeClr val="tx2"/>
                        </a:solidFill>
                        <a:effectLst/>
                        <a:latin typeface="Cambria Math" panose="02040503050406030204" pitchFamily="18" charset="0"/>
                      </a:rPr>
                      <m:t>−</m:t>
                    </m:r>
                    <m:nary>
                      <m:naryPr>
                        <m:chr m:val="∑"/>
                        <m:limLoc m:val="undOvr"/>
                        <m:grow m:val="on"/>
                        <m:ctrlPr>
                          <a:rPr lang="en-US" sz="2400" b="1" i="0" dirty="0" smtClean="0">
                            <a:solidFill>
                              <a:schemeClr val="tx2"/>
                            </a:solidFill>
                            <a:effectLst/>
                            <a:latin typeface="Cambria Math" panose="02040503050406030204" pitchFamily="18" charset="0"/>
                          </a:rPr>
                        </m:ctrlPr>
                      </m:naryPr>
                      <m:sub>
                        <m:r>
                          <a:rPr lang="en-US" sz="2400" b="1" i="0" dirty="0" smtClean="0">
                            <a:solidFill>
                              <a:schemeClr val="tx2"/>
                            </a:solidFill>
                            <a:effectLst/>
                            <a:latin typeface="Cambria Math" panose="02040503050406030204" pitchFamily="18" charset="0"/>
                          </a:rPr>
                          <m:t>𝐢</m:t>
                        </m:r>
                        <m:r>
                          <a:rPr lang="en-US" sz="2400" b="1" i="0" dirty="0" smtClean="0">
                            <a:solidFill>
                              <a:schemeClr val="tx2"/>
                            </a:solidFill>
                            <a:effectLst/>
                            <a:latin typeface="Cambria Math" panose="02040503050406030204" pitchFamily="18" charset="0"/>
                          </a:rPr>
                          <m:t>=</m:t>
                        </m:r>
                        <m:r>
                          <a:rPr lang="en-US" sz="2400" b="1" i="0" dirty="0" smtClean="0">
                            <a:solidFill>
                              <a:schemeClr val="tx2"/>
                            </a:solidFill>
                            <a:effectLst/>
                            <a:latin typeface="Cambria Math" panose="02040503050406030204" pitchFamily="18" charset="0"/>
                          </a:rPr>
                          <m:t>𝟎</m:t>
                        </m:r>
                      </m:sub>
                      <m:sup>
                        <m:r>
                          <a:rPr lang="en-US" sz="2400" b="1" i="0" dirty="0" smtClean="0">
                            <a:solidFill>
                              <a:schemeClr val="tx2"/>
                            </a:solidFill>
                            <a:effectLst/>
                            <a:latin typeface="Cambria Math" panose="02040503050406030204" pitchFamily="18" charset="0"/>
                          </a:rPr>
                          <m:t>𝐜</m:t>
                        </m:r>
                      </m:sup>
                      <m:e>
                        <m:sSubSup>
                          <m:sSubSupPr>
                            <m:ctrlPr>
                              <a:rPr lang="en-US" sz="2400" b="1" i="0" dirty="0" smtClean="0">
                                <a:solidFill>
                                  <a:schemeClr val="tx2"/>
                                </a:solidFill>
                                <a:effectLst/>
                                <a:latin typeface="Cambria Math" panose="02040503050406030204" pitchFamily="18" charset="0"/>
                              </a:rPr>
                            </m:ctrlPr>
                          </m:sSubSupPr>
                          <m:e>
                            <m:r>
                              <a:rPr lang="en-US" sz="2400" b="1" i="0" dirty="0" smtClean="0">
                                <a:solidFill>
                                  <a:schemeClr val="tx2"/>
                                </a:solidFill>
                                <a:effectLst/>
                                <a:latin typeface="Cambria Math" panose="02040503050406030204" pitchFamily="18" charset="0"/>
                              </a:rPr>
                              <m:t>𝐏</m:t>
                            </m:r>
                          </m:e>
                          <m:sub>
                            <m:r>
                              <a:rPr lang="en-US" sz="2400" b="1" i="0" dirty="0" smtClean="0">
                                <a:solidFill>
                                  <a:schemeClr val="tx2"/>
                                </a:solidFill>
                                <a:effectLst/>
                                <a:latin typeface="Cambria Math" panose="02040503050406030204" pitchFamily="18" charset="0"/>
                              </a:rPr>
                              <m:t>𝐢</m:t>
                            </m:r>
                          </m:sub>
                          <m:sup>
                            <m:r>
                              <a:rPr lang="en-US" sz="2400" b="1" i="0" dirty="0" smtClean="0">
                                <a:solidFill>
                                  <a:schemeClr val="tx2"/>
                                </a:solidFill>
                                <a:effectLst/>
                                <a:latin typeface="Cambria Math" panose="02040503050406030204" pitchFamily="18" charset="0"/>
                              </a:rPr>
                              <m:t>𝟐</m:t>
                            </m:r>
                          </m:sup>
                        </m:sSubSup>
                      </m:e>
                    </m:nary>
                  </m:oMath>
                </a14:m>
                <a:br>
                  <a:rPr lang="en-US" b="0" i="0" dirty="0">
                    <a:solidFill>
                      <a:srgbClr val="D1D5DB"/>
                    </a:solidFill>
                    <a:effectLst/>
                    <a:latin typeface="KaTeX_Main"/>
                  </a:rPr>
                </a:br>
                <a:endParaRPr lang="en-US" dirty="0"/>
              </a:p>
            </p:txBody>
          </p:sp>
        </mc:Choice>
        <mc:Fallback>
          <p:sp>
            <p:nvSpPr>
              <p:cNvPr id="8" name="TextBox 7">
                <a:extLst>
                  <a:ext uri="{FF2B5EF4-FFF2-40B4-BE49-F238E27FC236}">
                    <a16:creationId xmlns:a16="http://schemas.microsoft.com/office/drawing/2014/main" id="{2F87D27E-0D06-AC58-365E-BAE8E8277374}"/>
                  </a:ext>
                </a:extLst>
              </p:cNvPr>
              <p:cNvSpPr txBox="1">
                <a:spLocks noRot="1" noChangeAspect="1" noMove="1" noResize="1" noEditPoints="1" noAdjustHandles="1" noChangeArrowheads="1" noChangeShapeType="1" noTextEdit="1"/>
              </p:cNvSpPr>
              <p:nvPr/>
            </p:nvSpPr>
            <p:spPr>
              <a:xfrm>
                <a:off x="148919" y="1632899"/>
                <a:ext cx="5495731" cy="3592202"/>
              </a:xfrm>
              <a:prstGeom prst="rect">
                <a:avLst/>
              </a:prstGeom>
              <a:blipFill>
                <a:blip r:embed="rId2"/>
                <a:stretch>
                  <a:fillRect l="-1109" t="-1019" r="-1885"/>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3BEDF7F5-B064-7B22-E399-20A0C515A9A5}"/>
              </a:ext>
            </a:extLst>
          </p:cNvPr>
          <p:cNvPicPr>
            <a:picLocks noChangeAspect="1"/>
          </p:cNvPicPr>
          <p:nvPr/>
        </p:nvPicPr>
        <p:blipFill>
          <a:blip r:embed="rId3"/>
          <a:stretch>
            <a:fillRect/>
          </a:stretch>
        </p:blipFill>
        <p:spPr>
          <a:xfrm>
            <a:off x="5809838" y="1268962"/>
            <a:ext cx="6233243" cy="4534679"/>
          </a:xfrm>
          <a:prstGeom prst="rect">
            <a:avLst/>
          </a:prstGeom>
        </p:spPr>
      </p:pic>
      <p:sp>
        <p:nvSpPr>
          <p:cNvPr id="13" name="Rectangle 12">
            <a:extLst>
              <a:ext uri="{FF2B5EF4-FFF2-40B4-BE49-F238E27FC236}">
                <a16:creationId xmlns:a16="http://schemas.microsoft.com/office/drawing/2014/main" id="{28154D24-042B-828C-F337-C633D48E9A78}"/>
              </a:ext>
            </a:extLst>
          </p:cNvPr>
          <p:cNvSpPr/>
          <p:nvPr/>
        </p:nvSpPr>
        <p:spPr>
          <a:xfrm>
            <a:off x="1315616" y="4376057"/>
            <a:ext cx="3191070" cy="65314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330461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CC786A-8EAB-5D3C-E460-621BC3699737}"/>
              </a:ext>
            </a:extLst>
          </p:cNvPr>
          <p:cNvSpPr txBox="1"/>
          <p:nvPr/>
        </p:nvSpPr>
        <p:spPr>
          <a:xfrm>
            <a:off x="2127380" y="27852"/>
            <a:ext cx="7221894" cy="646331"/>
          </a:xfrm>
          <a:prstGeom prst="rect">
            <a:avLst/>
          </a:prstGeom>
          <a:noFill/>
        </p:spPr>
        <p:txBody>
          <a:bodyPr wrap="square" rtlCol="0">
            <a:spAutoFit/>
          </a:bodyPr>
          <a:lstStyle/>
          <a:p>
            <a:pPr algn="ctr"/>
            <a:r>
              <a:rPr lang="en-US" sz="3600" b="1" u="sng" dirty="0">
                <a:latin typeface="Bookman Old Style" panose="02050604050505020204" pitchFamily="18" charset="0"/>
              </a:rPr>
              <a:t>INFORMATION GAIN</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1C2F21A-ECDF-FFC4-C4FE-AEA0C801FD0F}"/>
                  </a:ext>
                </a:extLst>
              </p:cNvPr>
              <p:cNvSpPr txBox="1"/>
              <p:nvPr/>
            </p:nvSpPr>
            <p:spPr>
              <a:xfrm>
                <a:off x="83976" y="1153749"/>
                <a:ext cx="5747657" cy="3216714"/>
              </a:xfrm>
              <a:prstGeom prst="rect">
                <a:avLst/>
              </a:prstGeom>
              <a:noFill/>
            </p:spPr>
            <p:txBody>
              <a:bodyPr wrap="square" rtlCol="0">
                <a:spAutoFit/>
              </a:bodyPr>
              <a:lstStyle/>
              <a:p>
                <a:pPr algn="l"/>
                <a:r>
                  <a:rPr lang="en-US" i="0" dirty="0">
                    <a:solidFill>
                      <a:schemeClr val="tx2"/>
                    </a:solidFill>
                    <a:effectLst/>
                    <a:latin typeface="Bookman Old Style" panose="02050604050505020204" pitchFamily="18" charset="0"/>
                  </a:rPr>
                  <a:t>Information Gain </a:t>
                </a:r>
                <a:r>
                  <a:rPr lang="en-US" b="0" i="0" dirty="0">
                    <a:solidFill>
                      <a:schemeClr val="tx2"/>
                    </a:solidFill>
                    <a:effectLst/>
                    <a:latin typeface="Bookman Old Style" panose="02050604050505020204" pitchFamily="18" charset="0"/>
                  </a:rPr>
                  <a:t>is a measure used in decision trees to determine the effectiveness of splitting a dataset based on a particular attribute. It quantifies the reduction in uncertainty or entropy achieved by partitioning the data using that attribute. Information Gain is used to select the best attribute for splitting the dataset.</a:t>
                </a:r>
              </a:p>
              <a:p>
                <a:pPr algn="l"/>
                <a:endParaRPr lang="en-US" b="0" i="0" dirty="0">
                  <a:solidFill>
                    <a:schemeClr val="tx2"/>
                  </a:solidFill>
                  <a:effectLst/>
                  <a:latin typeface="Bookman Old Style" panose="02050604050505020204" pitchFamily="18" charset="0"/>
                </a:endParaRPr>
              </a:p>
              <a:p>
                <a:pPr algn="ctr"/>
                <a:r>
                  <a:rPr lang="en-US" sz="2000" b="1" i="0" dirty="0">
                    <a:solidFill>
                      <a:schemeClr val="tx2"/>
                    </a:solidFill>
                    <a:effectLst/>
                    <a:latin typeface="Bookman Old Style" panose="02050604050505020204" pitchFamily="18" charset="0"/>
                  </a:rPr>
                  <a:t>Information Gain(S,A)=Entropy(S)− </a:t>
                </a:r>
                <a14:m>
                  <m:oMath xmlns:m="http://schemas.openxmlformats.org/officeDocument/2006/math">
                    <m:nary>
                      <m:naryPr>
                        <m:chr m:val="∑"/>
                        <m:limLoc m:val="undOvr"/>
                        <m:grow m:val="on"/>
                        <m:supHide m:val="on"/>
                        <m:ctrlPr>
                          <a:rPr lang="en-US" sz="2000" b="1" dirty="0" smtClean="0">
                            <a:latin typeface="Cambria Math" panose="02040503050406030204" pitchFamily="18" charset="0"/>
                          </a:rPr>
                        </m:ctrlPr>
                      </m:naryPr>
                      <m:sub>
                        <m:r>
                          <a:rPr lang="en-US" sz="2000" b="1" i="1" dirty="0">
                            <a:latin typeface="Cambria Math" panose="02040503050406030204" pitchFamily="18" charset="0"/>
                          </a:rPr>
                          <m:t>𝒗</m:t>
                        </m:r>
                        <m:r>
                          <a:rPr lang="en-US" sz="2000" b="1" i="0" dirty="0">
                            <a:latin typeface="Cambria Math" panose="02040503050406030204" pitchFamily="18" charset="0"/>
                          </a:rPr>
                          <m:t>∈</m:t>
                        </m:r>
                        <m:r>
                          <a:rPr lang="en-US" sz="2000" b="1" i="1" dirty="0">
                            <a:latin typeface="Cambria Math" panose="02040503050406030204" pitchFamily="18" charset="0"/>
                          </a:rPr>
                          <m:t>𝑽</m:t>
                        </m:r>
                        <m:d>
                          <m:dPr>
                            <m:ctrlPr>
                              <a:rPr lang="en-US" sz="2000" b="1" i="1" dirty="0">
                                <a:solidFill>
                                  <a:srgbClr val="836967"/>
                                </a:solidFill>
                                <a:latin typeface="Cambria Math" panose="02040503050406030204" pitchFamily="18" charset="0"/>
                              </a:rPr>
                            </m:ctrlPr>
                          </m:dPr>
                          <m:e>
                            <m:r>
                              <a:rPr lang="en-US" sz="2000" b="1" i="1" dirty="0">
                                <a:latin typeface="Cambria Math" panose="02040503050406030204" pitchFamily="18" charset="0"/>
                              </a:rPr>
                              <m:t>𝑨</m:t>
                            </m:r>
                          </m:e>
                        </m:d>
                      </m:sub>
                      <m:sup/>
                      <m:e>
                        <m:d>
                          <m:dPr>
                            <m:ctrlPr>
                              <a:rPr lang="en-US" sz="2000" b="1" i="1" dirty="0">
                                <a:solidFill>
                                  <a:srgbClr val="836967"/>
                                </a:solidFill>
                                <a:latin typeface="Cambria Math" panose="02040503050406030204" pitchFamily="18" charset="0"/>
                              </a:rPr>
                            </m:ctrlPr>
                          </m:dPr>
                          <m:e>
                            <m:f>
                              <m:fPr>
                                <m:ctrlPr>
                                  <a:rPr lang="en-US" sz="2000" b="1" i="1" dirty="0">
                                    <a:solidFill>
                                      <a:srgbClr val="836967"/>
                                    </a:solidFill>
                                    <a:latin typeface="Cambria Math" panose="02040503050406030204" pitchFamily="18" charset="0"/>
                                  </a:rPr>
                                </m:ctrlPr>
                              </m:fPr>
                              <m:num>
                                <m:d>
                                  <m:dPr>
                                    <m:begChr m:val="|"/>
                                    <m:endChr m:val="|"/>
                                    <m:ctrlPr>
                                      <a:rPr lang="en-US" sz="2000" b="1" i="1" dirty="0">
                                        <a:solidFill>
                                          <a:srgbClr val="836967"/>
                                        </a:solidFill>
                                        <a:latin typeface="Cambria Math" panose="02040503050406030204" pitchFamily="18" charset="0"/>
                                      </a:rPr>
                                    </m:ctrlPr>
                                  </m:dPr>
                                  <m:e>
                                    <m:sSub>
                                      <m:sSubPr>
                                        <m:ctrlPr>
                                          <a:rPr lang="en-US" sz="2000" b="1" i="1" dirty="0">
                                            <a:solidFill>
                                              <a:srgbClr val="836967"/>
                                            </a:solidFill>
                                            <a:latin typeface="Cambria Math" panose="02040503050406030204" pitchFamily="18" charset="0"/>
                                          </a:rPr>
                                        </m:ctrlPr>
                                      </m:sSubPr>
                                      <m:e>
                                        <m:r>
                                          <a:rPr lang="en-US" sz="2000" b="1" i="1" dirty="0">
                                            <a:latin typeface="Cambria Math" panose="02040503050406030204" pitchFamily="18" charset="0"/>
                                          </a:rPr>
                                          <m:t>𝒔</m:t>
                                        </m:r>
                                      </m:e>
                                      <m:sub>
                                        <m:r>
                                          <a:rPr lang="en-US" sz="2000" b="1" i="1" dirty="0">
                                            <a:latin typeface="Cambria Math" panose="02040503050406030204" pitchFamily="18" charset="0"/>
                                          </a:rPr>
                                          <m:t>𝒗</m:t>
                                        </m:r>
                                      </m:sub>
                                    </m:sSub>
                                  </m:e>
                                </m:d>
                              </m:num>
                              <m:den>
                                <m:d>
                                  <m:dPr>
                                    <m:begChr m:val="|"/>
                                    <m:endChr m:val="|"/>
                                    <m:ctrlPr>
                                      <a:rPr lang="en-US" sz="2000" b="1" i="1" dirty="0">
                                        <a:solidFill>
                                          <a:srgbClr val="836967"/>
                                        </a:solidFill>
                                        <a:latin typeface="Cambria Math" panose="02040503050406030204" pitchFamily="18" charset="0"/>
                                      </a:rPr>
                                    </m:ctrlPr>
                                  </m:dPr>
                                  <m:e>
                                    <m:r>
                                      <a:rPr lang="en-US" sz="2000" b="1" i="1" dirty="0">
                                        <a:latin typeface="Cambria Math" panose="02040503050406030204" pitchFamily="18" charset="0"/>
                                      </a:rPr>
                                      <m:t>𝒔</m:t>
                                    </m:r>
                                  </m:e>
                                </m:d>
                              </m:den>
                            </m:f>
                          </m:e>
                        </m:d>
                      </m:e>
                    </m:nary>
                    <m:r>
                      <a:rPr lang="en-US" sz="2000" b="1" i="1" dirty="0" smtClean="0">
                        <a:latin typeface="Cambria Math" panose="02040503050406030204" pitchFamily="18" charset="0"/>
                      </a:rPr>
                      <m:t> .</m:t>
                    </m:r>
                    <m:r>
                      <m:rPr>
                        <m:nor/>
                      </m:rPr>
                      <a:rPr lang="en-US" sz="2000" b="1" dirty="0">
                        <a:solidFill>
                          <a:schemeClr val="tx2"/>
                        </a:solidFill>
                        <a:latin typeface="Bookman Old Style" panose="02050604050505020204" pitchFamily="18" charset="0"/>
                      </a:rPr>
                      <m:t>Entropy</m:t>
                    </m:r>
                    <m:r>
                      <m:rPr>
                        <m:nor/>
                      </m:rPr>
                      <a:rPr lang="en-US" sz="2000" b="1" dirty="0">
                        <a:solidFill>
                          <a:schemeClr val="tx2"/>
                        </a:solidFill>
                        <a:latin typeface="Bookman Old Style" panose="02050604050505020204" pitchFamily="18" charset="0"/>
                      </a:rPr>
                      <m:t>(</m:t>
                    </m:r>
                    <m:sSub>
                      <m:sSubPr>
                        <m:ctrlPr>
                          <a:rPr lang="en-US" sz="2000" b="1" i="1" dirty="0">
                            <a:solidFill>
                              <a:schemeClr val="tx2"/>
                            </a:solidFill>
                            <a:latin typeface="Cambria Math" panose="02040503050406030204" pitchFamily="18" charset="0"/>
                          </a:rPr>
                        </m:ctrlPr>
                      </m:sSubPr>
                      <m:e>
                        <m:r>
                          <a:rPr lang="en-US" sz="2000" b="1" i="0" dirty="0" smtClean="0">
                            <a:solidFill>
                              <a:schemeClr val="tx2"/>
                            </a:solidFill>
                            <a:latin typeface="Cambria Math" panose="02040503050406030204" pitchFamily="18" charset="0"/>
                          </a:rPr>
                          <m:t>𝐒</m:t>
                        </m:r>
                      </m:e>
                      <m:sub>
                        <m:r>
                          <a:rPr lang="en-US" sz="2000" b="1" i="1" dirty="0" smtClean="0">
                            <a:solidFill>
                              <a:schemeClr val="tx2"/>
                            </a:solidFill>
                            <a:latin typeface="Cambria Math" panose="02040503050406030204" pitchFamily="18" charset="0"/>
                          </a:rPr>
                          <m:t>𝒗</m:t>
                        </m:r>
                      </m:sub>
                    </m:sSub>
                    <m:r>
                      <m:rPr>
                        <m:nor/>
                      </m:rPr>
                      <a:rPr lang="en-US" sz="2000" b="1" dirty="0">
                        <a:solidFill>
                          <a:schemeClr val="tx2"/>
                        </a:solidFill>
                        <a:latin typeface="Bookman Old Style" panose="02050604050505020204" pitchFamily="18" charset="0"/>
                      </a:rPr>
                      <m:t>)</m:t>
                    </m:r>
                  </m:oMath>
                </a14:m>
                <a:endParaRPr lang="en-US" sz="2000" b="1" dirty="0">
                  <a:latin typeface="Bookman Old Style" panose="02050604050505020204" pitchFamily="18" charset="0"/>
                </a:endParaRPr>
              </a:p>
            </p:txBody>
          </p:sp>
        </mc:Choice>
        <mc:Fallback>
          <p:sp>
            <p:nvSpPr>
              <p:cNvPr id="3" name="TextBox 2">
                <a:extLst>
                  <a:ext uri="{FF2B5EF4-FFF2-40B4-BE49-F238E27FC236}">
                    <a16:creationId xmlns:a16="http://schemas.microsoft.com/office/drawing/2014/main" id="{D1C2F21A-ECDF-FFC4-C4FE-AEA0C801FD0F}"/>
                  </a:ext>
                </a:extLst>
              </p:cNvPr>
              <p:cNvSpPr txBox="1">
                <a:spLocks noRot="1" noChangeAspect="1" noMove="1" noResize="1" noEditPoints="1" noAdjustHandles="1" noChangeArrowheads="1" noChangeShapeType="1" noTextEdit="1"/>
              </p:cNvSpPr>
              <p:nvPr/>
            </p:nvSpPr>
            <p:spPr>
              <a:xfrm>
                <a:off x="83976" y="1153749"/>
                <a:ext cx="5747657" cy="3216714"/>
              </a:xfrm>
              <a:prstGeom prst="rect">
                <a:avLst/>
              </a:prstGeom>
              <a:blipFill>
                <a:blip r:embed="rId2"/>
                <a:stretch>
                  <a:fillRect l="-954" t="-758"/>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C144A79F-2BD4-CC37-2E9D-859C738AF72E}"/>
              </a:ext>
            </a:extLst>
          </p:cNvPr>
          <p:cNvSpPr/>
          <p:nvPr/>
        </p:nvSpPr>
        <p:spPr>
          <a:xfrm>
            <a:off x="200608" y="3266096"/>
            <a:ext cx="5514391" cy="116632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2B55806E-9BEB-BE19-AF86-0820A99498AD}"/>
              </a:ext>
            </a:extLst>
          </p:cNvPr>
          <p:cNvPicPr>
            <a:picLocks noChangeAspect="1"/>
          </p:cNvPicPr>
          <p:nvPr/>
        </p:nvPicPr>
        <p:blipFill>
          <a:blip r:embed="rId3"/>
          <a:stretch>
            <a:fillRect/>
          </a:stretch>
        </p:blipFill>
        <p:spPr>
          <a:xfrm>
            <a:off x="5948265" y="1153749"/>
            <a:ext cx="6192206" cy="5607699"/>
          </a:xfrm>
          <a:prstGeom prst="rect">
            <a:avLst/>
          </a:prstGeom>
        </p:spPr>
      </p:pic>
      <p:sp>
        <p:nvSpPr>
          <p:cNvPr id="7" name="TextBox 6">
            <a:extLst>
              <a:ext uri="{FF2B5EF4-FFF2-40B4-BE49-F238E27FC236}">
                <a16:creationId xmlns:a16="http://schemas.microsoft.com/office/drawing/2014/main" id="{A9433C6A-88D6-6FF9-4C40-415604EBFBBB}"/>
              </a:ext>
            </a:extLst>
          </p:cNvPr>
          <p:cNvSpPr txBox="1"/>
          <p:nvPr/>
        </p:nvSpPr>
        <p:spPr>
          <a:xfrm>
            <a:off x="200608" y="5937768"/>
            <a:ext cx="5514391" cy="584775"/>
          </a:xfrm>
          <a:prstGeom prst="rect">
            <a:avLst/>
          </a:prstGeom>
          <a:noFill/>
        </p:spPr>
        <p:txBody>
          <a:bodyPr wrap="square" rtlCol="0">
            <a:spAutoFit/>
          </a:bodyPr>
          <a:lstStyle/>
          <a:p>
            <a:r>
              <a:rPr lang="en-US" sz="1600" i="1" u="sng" dirty="0">
                <a:latin typeface="Arial" panose="020B0604020202020204" pitchFamily="34" charset="0"/>
                <a:cs typeface="Arial" panose="020B0604020202020204" pitchFamily="34" charset="0"/>
              </a:rPr>
              <a:t>NOTE</a:t>
            </a:r>
            <a:r>
              <a:rPr lang="en-US" sz="1600" u="sng"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We can utilize this formula in place of the entropy formula when calculating the Gini Index.</a:t>
            </a:r>
          </a:p>
        </p:txBody>
      </p:sp>
      <p:sp>
        <p:nvSpPr>
          <p:cNvPr id="8" name="TextBox 7">
            <a:extLst>
              <a:ext uri="{FF2B5EF4-FFF2-40B4-BE49-F238E27FC236}">
                <a16:creationId xmlns:a16="http://schemas.microsoft.com/office/drawing/2014/main" id="{A97F0EB1-0681-D837-B13D-26288994D8DF}"/>
              </a:ext>
            </a:extLst>
          </p:cNvPr>
          <p:cNvSpPr txBox="1"/>
          <p:nvPr/>
        </p:nvSpPr>
        <p:spPr>
          <a:xfrm>
            <a:off x="223936" y="4559052"/>
            <a:ext cx="5514391" cy="923330"/>
          </a:xfrm>
          <a:prstGeom prst="rect">
            <a:avLst/>
          </a:prstGeom>
          <a:noFill/>
        </p:spPr>
        <p:txBody>
          <a:bodyPr wrap="square" rtlCol="0">
            <a:spAutoFit/>
          </a:bodyPr>
          <a:lstStyle/>
          <a:p>
            <a:r>
              <a:rPr lang="en-US" b="1" i="0" dirty="0">
                <a:solidFill>
                  <a:schemeClr val="tx2"/>
                </a:solidFill>
                <a:effectLst/>
                <a:latin typeface="Bookman Old Style" panose="02050604050505020204" pitchFamily="18" charset="0"/>
              </a:rPr>
              <a:t>Information Gain = Total Entropy - (Weighted Average of Left Entropy + Weighted Average of Right Entropy)</a:t>
            </a:r>
            <a:endParaRPr lang="en-US" b="1" dirty="0">
              <a:solidFill>
                <a:schemeClr val="tx2"/>
              </a:solidFill>
              <a:latin typeface="Bookman Old Style" panose="02050604050505020204" pitchFamily="18" charset="0"/>
            </a:endParaRPr>
          </a:p>
        </p:txBody>
      </p:sp>
      <p:sp>
        <p:nvSpPr>
          <p:cNvPr id="9" name="Rectangle 8">
            <a:extLst>
              <a:ext uri="{FF2B5EF4-FFF2-40B4-BE49-F238E27FC236}">
                <a16:creationId xmlns:a16="http://schemas.microsoft.com/office/drawing/2014/main" id="{F92E7CF8-A7A5-D0AA-064E-4BE0CBBAF527}"/>
              </a:ext>
            </a:extLst>
          </p:cNvPr>
          <p:cNvSpPr/>
          <p:nvPr/>
        </p:nvSpPr>
        <p:spPr>
          <a:xfrm>
            <a:off x="200608" y="4559052"/>
            <a:ext cx="5537719" cy="105117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39572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D3B4-7802-4D80-A7E1-38C428DF66E9}"/>
              </a:ext>
            </a:extLst>
          </p:cNvPr>
          <p:cNvSpPr>
            <a:spLocks noGrp="1"/>
          </p:cNvSpPr>
          <p:nvPr>
            <p:ph type="title"/>
          </p:nvPr>
        </p:nvSpPr>
        <p:spPr>
          <a:xfrm>
            <a:off x="677333" y="242596"/>
            <a:ext cx="10435425" cy="867747"/>
          </a:xfrm>
        </p:spPr>
        <p:txBody>
          <a:bodyPr>
            <a:normAutofit/>
          </a:bodyPr>
          <a:lstStyle/>
          <a:p>
            <a:pPr algn="ctr"/>
            <a:r>
              <a:rPr lang="en-US" sz="4800" b="1" i="0" u="sng" dirty="0">
                <a:solidFill>
                  <a:schemeClr val="tx1"/>
                </a:solidFill>
                <a:effectLst/>
                <a:latin typeface="Bookman Old Style" panose="02050604050505020204" pitchFamily="18" charset="0"/>
              </a:rPr>
              <a:t>Decision Tree</a:t>
            </a:r>
            <a:endParaRPr lang="en-US" sz="4800" b="1" u="sng" dirty="0">
              <a:solidFill>
                <a:schemeClr val="tx1"/>
              </a:solidFill>
              <a:latin typeface="Bookman Old Style" panose="02050604050505020204" pitchFamily="18" charset="0"/>
            </a:endParaRPr>
          </a:p>
        </p:txBody>
      </p:sp>
      <p:sp>
        <p:nvSpPr>
          <p:cNvPr id="3" name="Content Placeholder 2">
            <a:extLst>
              <a:ext uri="{FF2B5EF4-FFF2-40B4-BE49-F238E27FC236}">
                <a16:creationId xmlns:a16="http://schemas.microsoft.com/office/drawing/2014/main" id="{DDC3DE2B-0DE2-FB4A-C2C4-366434537B6D}"/>
              </a:ext>
            </a:extLst>
          </p:cNvPr>
          <p:cNvSpPr>
            <a:spLocks noGrp="1"/>
          </p:cNvSpPr>
          <p:nvPr>
            <p:ph idx="1"/>
          </p:nvPr>
        </p:nvSpPr>
        <p:spPr>
          <a:xfrm>
            <a:off x="677333" y="1334279"/>
            <a:ext cx="10519401" cy="4707084"/>
          </a:xfrm>
        </p:spPr>
        <p:txBody>
          <a:bodyPr>
            <a:normAutofit fontScale="85000" lnSpcReduction="20000"/>
          </a:bodyPr>
          <a:lstStyle/>
          <a:p>
            <a:pPr marL="0" indent="0">
              <a:buNone/>
            </a:pPr>
            <a:r>
              <a:rPr lang="en-US" sz="2400" b="0" i="0" dirty="0">
                <a:solidFill>
                  <a:schemeClr val="tx2"/>
                </a:solidFill>
                <a:effectLst/>
                <a:latin typeface="Bookman Old Style" panose="02050604050505020204" pitchFamily="18" charset="0"/>
              </a:rPr>
              <a:t>A decision tree is a hierarchical, non-parametric supervised learning algorithm used for classification tasks. It comprises a tree-like structure with a root node, branches, internal nodes, and leaf nodes. Each internal node represents a decision based on a feature, leading to one of its child nodes, while each leaf node represents a class label or a regression value. Decision trees are constructed to optimize decision-making by partitioning the data based on specific criteria, typically to maximize information gain or minimize impurity measures such as Gini Index or Entropy. They offer an interpretable way to make predictions by following a path from the root to a leaf node, making them valuable for understanding and explaining the underlying factors influencing a particular outcome.</a:t>
            </a:r>
          </a:p>
          <a:p>
            <a:pPr marL="0" indent="0">
              <a:buNone/>
            </a:pPr>
            <a:endParaRPr lang="en-US" sz="2400" b="0" i="0" dirty="0">
              <a:solidFill>
                <a:schemeClr val="tx2"/>
              </a:solidFill>
              <a:effectLst/>
              <a:latin typeface="Bookman Old Style" panose="02050604050505020204" pitchFamily="18" charset="0"/>
            </a:endParaRPr>
          </a:p>
          <a:p>
            <a:pPr marL="0" indent="0">
              <a:buNone/>
            </a:pPr>
            <a:r>
              <a:rPr lang="en-US" sz="2400" b="0" i="0" dirty="0">
                <a:solidFill>
                  <a:schemeClr val="tx2"/>
                </a:solidFill>
                <a:effectLst/>
                <a:latin typeface="Bookman Old Style" panose="02050604050505020204" pitchFamily="18" charset="0"/>
              </a:rPr>
              <a:t>In this project, decision trees play a central role in classification tasks, where they use various splitting criteria like Entropy, Gini Index, or Hellinger Distance to determine the best features and thresholds for data partitioning. These trees can also serve as building blocks for Random Forests, an ensemble method that combines multiple decision trees to improve predictive accuracy and robustness.</a:t>
            </a:r>
            <a:endParaRPr lang="en-US" sz="2400" dirty="0">
              <a:solidFill>
                <a:schemeClr val="tx2"/>
              </a:solidFill>
              <a:latin typeface="Bookman Old Style" panose="02050604050505020204" pitchFamily="18" charset="0"/>
            </a:endParaRPr>
          </a:p>
        </p:txBody>
      </p:sp>
    </p:spTree>
    <p:extLst>
      <p:ext uri="{BB962C8B-B14F-4D97-AF65-F5344CB8AC3E}">
        <p14:creationId xmlns:p14="http://schemas.microsoft.com/office/powerpoint/2010/main" val="39023714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2847</TotalTime>
  <Words>1312</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Bahnschrift Light</vt:lpstr>
      <vt:lpstr>Bahnschrift SemiBold</vt:lpstr>
      <vt:lpstr>Bookman Old Style</vt:lpstr>
      <vt:lpstr>Cambria Math</vt:lpstr>
      <vt:lpstr>KaTeX_Main</vt:lpstr>
      <vt:lpstr>Söhne</vt:lpstr>
      <vt:lpstr>Trebuchet MS</vt:lpstr>
      <vt:lpstr>Wingdings 3</vt:lpstr>
      <vt:lpstr>Facet</vt:lpstr>
      <vt:lpstr>Software Project Lab-1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Decision Tree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Lab-1</dc:title>
  <dc:creator>pronob karmoker</dc:creator>
  <cp:lastModifiedBy>pronob karmoker</cp:lastModifiedBy>
  <cp:revision>2</cp:revision>
  <dcterms:created xsi:type="dcterms:W3CDTF">2023-09-06T13:43:11Z</dcterms:created>
  <dcterms:modified xsi:type="dcterms:W3CDTF">2023-09-08T13:11:03Z</dcterms:modified>
</cp:coreProperties>
</file>