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7" r:id="rId16"/>
    <p:sldId id="269" r:id="rId17"/>
    <p:sldId id="270" r:id="rId18"/>
    <p:sldId id="271" r:id="rId19"/>
    <p:sldId id="272" r:id="rId20"/>
    <p:sldId id="275"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12/16/2023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12/16/2023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125/insurance+company+benchmark+coil+2000"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92D2-7523-B483-D665-6C93E182E5D4}"/>
              </a:ext>
            </a:extLst>
          </p:cNvPr>
          <p:cNvSpPr>
            <a:spLocks noGrp="1"/>
          </p:cNvSpPr>
          <p:nvPr>
            <p:ph type="ctrTitle"/>
          </p:nvPr>
        </p:nvSpPr>
        <p:spPr>
          <a:xfrm>
            <a:off x="1751012" y="609601"/>
            <a:ext cx="8676222" cy="687354"/>
          </a:xfrm>
        </p:spPr>
        <p:txBody>
          <a:bodyPr>
            <a:normAutofit fontScale="90000"/>
          </a:bodyPr>
          <a:lstStyle/>
          <a:p>
            <a:r>
              <a:rPr lang="en-GB" sz="4800" b="1" dirty="0">
                <a:solidFill>
                  <a:srgbClr val="00B0F0"/>
                </a:solidFill>
              </a:rPr>
              <a:t>Software Project Lab-01</a:t>
            </a:r>
            <a:endParaRPr lang="en-US" b="1" dirty="0">
              <a:solidFill>
                <a:srgbClr val="00B0F0"/>
              </a:solidFill>
            </a:endParaRPr>
          </a:p>
        </p:txBody>
      </p:sp>
      <p:sp>
        <p:nvSpPr>
          <p:cNvPr id="3" name="Subtitle 2">
            <a:extLst>
              <a:ext uri="{FF2B5EF4-FFF2-40B4-BE49-F238E27FC236}">
                <a16:creationId xmlns:a16="http://schemas.microsoft.com/office/drawing/2014/main" id="{619CC0F2-3BDF-B7D2-159D-110BCDB36EE2}"/>
              </a:ext>
            </a:extLst>
          </p:cNvPr>
          <p:cNvSpPr>
            <a:spLocks noGrp="1"/>
          </p:cNvSpPr>
          <p:nvPr>
            <p:ph type="subTitle" idx="1"/>
          </p:nvPr>
        </p:nvSpPr>
        <p:spPr>
          <a:xfrm>
            <a:off x="1751012" y="1530220"/>
            <a:ext cx="8676222" cy="4260980"/>
          </a:xfrm>
        </p:spPr>
        <p:txBody>
          <a:bodyPr>
            <a:normAutofit fontScale="92500" lnSpcReduction="10000"/>
          </a:bodyPr>
          <a:lstStyle/>
          <a:p>
            <a:pPr algn="ctr"/>
            <a:r>
              <a:rPr lang="en-GB" sz="2600" dirty="0">
                <a:solidFill>
                  <a:schemeClr val="accent6"/>
                </a:solidFill>
                <a:latin typeface="Nunito"/>
                <a:ea typeface="Nunito"/>
                <a:cs typeface="Nunito"/>
                <a:sym typeface="Nunito"/>
              </a:rPr>
              <a:t>Project Name : </a:t>
            </a:r>
            <a:r>
              <a:rPr lang="en-US" sz="2600" b="1" dirty="0">
                <a:solidFill>
                  <a:schemeClr val="tx1"/>
                </a:solidFill>
                <a:effectLst/>
                <a:latin typeface="Times New Roman" panose="02020603050405020304" pitchFamily="18" charset="0"/>
              </a:rPr>
              <a:t>Classification of Data Using Decision Tree and Random Forest</a:t>
            </a:r>
            <a:endParaRPr lang="en-GB" sz="2600" dirty="0">
              <a:solidFill>
                <a:schemeClr val="tx1"/>
              </a:solidFill>
              <a:latin typeface="Nunito"/>
              <a:ea typeface="Nunito"/>
              <a:cs typeface="Nunito"/>
              <a:sym typeface="Nunito"/>
            </a:endParaRPr>
          </a:p>
          <a:p>
            <a:endParaRPr lang="en-US" dirty="0"/>
          </a:p>
          <a:p>
            <a:pPr marL="0" lvl="0" indent="0" algn="ctr" rtl="0">
              <a:spcBef>
                <a:spcPts val="0"/>
              </a:spcBef>
              <a:spcAft>
                <a:spcPts val="0"/>
              </a:spcAft>
              <a:buNone/>
            </a:pPr>
            <a:r>
              <a:rPr lang="en-US" sz="2400" dirty="0">
                <a:solidFill>
                  <a:schemeClr val="accent6"/>
                </a:solidFill>
                <a:latin typeface="Nunito"/>
                <a:ea typeface="Nunito"/>
                <a:cs typeface="Nunito"/>
                <a:sym typeface="Nunito"/>
              </a:rPr>
              <a:t>Presented by :</a:t>
            </a:r>
          </a:p>
          <a:p>
            <a:pPr marL="0" lvl="0" indent="0" algn="ctr" rtl="0">
              <a:spcBef>
                <a:spcPts val="0"/>
              </a:spcBef>
              <a:spcAft>
                <a:spcPts val="0"/>
              </a:spcAft>
              <a:buNone/>
            </a:pPr>
            <a:endParaRPr lang="en-US" sz="2400" dirty="0">
              <a:solidFill>
                <a:schemeClr val="tx2"/>
              </a:solidFill>
              <a:latin typeface="Nunito"/>
              <a:ea typeface="Nunito"/>
              <a:cs typeface="Nunito"/>
              <a:sym typeface="Nunito"/>
            </a:endParaRPr>
          </a:p>
          <a:p>
            <a:pPr marL="0" lvl="0" indent="0" algn="ctr" rtl="0">
              <a:spcBef>
                <a:spcPts val="0"/>
              </a:spcBef>
              <a:spcAft>
                <a:spcPts val="0"/>
              </a:spcAft>
              <a:buNone/>
            </a:pPr>
            <a:r>
              <a:rPr lang="en-US" sz="2400" dirty="0">
                <a:solidFill>
                  <a:schemeClr val="tx2"/>
                </a:solidFill>
                <a:latin typeface="Nunito"/>
                <a:ea typeface="Nunito"/>
                <a:cs typeface="Nunito"/>
                <a:sym typeface="Nunito"/>
              </a:rPr>
              <a:t>PRONOB KARMOKER</a:t>
            </a:r>
          </a:p>
          <a:p>
            <a:pPr marL="0" lvl="0" indent="0" algn="ctr" rtl="0">
              <a:spcBef>
                <a:spcPts val="0"/>
              </a:spcBef>
              <a:spcAft>
                <a:spcPts val="0"/>
              </a:spcAft>
              <a:buNone/>
            </a:pPr>
            <a:r>
              <a:rPr lang="en-US" sz="2400" dirty="0">
                <a:solidFill>
                  <a:schemeClr val="tx2"/>
                </a:solidFill>
                <a:latin typeface="Nunito"/>
                <a:ea typeface="Nunito"/>
                <a:cs typeface="Nunito"/>
                <a:sym typeface="Nunito"/>
              </a:rPr>
              <a:t>Roll- 1431 </a:t>
            </a:r>
          </a:p>
          <a:p>
            <a:pPr marL="0" lvl="0" indent="0" algn="ctr" rtl="0">
              <a:spcBef>
                <a:spcPts val="0"/>
              </a:spcBef>
              <a:spcAft>
                <a:spcPts val="0"/>
              </a:spcAft>
              <a:buNone/>
            </a:pPr>
            <a:endParaRPr lang="en-US" dirty="0">
              <a:latin typeface="Nunito"/>
              <a:ea typeface="Nunito"/>
              <a:cs typeface="Nunito"/>
              <a:sym typeface="Nunito"/>
            </a:endParaRPr>
          </a:p>
          <a:p>
            <a:pPr marL="0" lvl="0" indent="0" algn="ctr" rtl="0">
              <a:spcBef>
                <a:spcPts val="0"/>
              </a:spcBef>
              <a:spcAft>
                <a:spcPts val="0"/>
              </a:spcAft>
              <a:buNone/>
            </a:pPr>
            <a:endParaRPr lang="en-US" sz="2400" dirty="0">
              <a:latin typeface="Nunito"/>
              <a:ea typeface="Nunito"/>
              <a:cs typeface="Nunito"/>
              <a:sym typeface="Nunito"/>
            </a:endParaRPr>
          </a:p>
          <a:p>
            <a:pPr marL="0" lvl="0" indent="0" algn="ctr" rtl="0">
              <a:spcBef>
                <a:spcPts val="0"/>
              </a:spcBef>
              <a:spcAft>
                <a:spcPts val="0"/>
              </a:spcAft>
              <a:buNone/>
            </a:pPr>
            <a:endParaRPr lang="en-US" sz="2400" dirty="0">
              <a:latin typeface="Nunito"/>
              <a:ea typeface="Nunito"/>
              <a:cs typeface="Nunito"/>
              <a:sym typeface="Nunito"/>
            </a:endParaRPr>
          </a:p>
          <a:p>
            <a:pPr marL="0" lvl="0" indent="0" algn="ctr" rtl="0">
              <a:spcBef>
                <a:spcPts val="0"/>
              </a:spcBef>
              <a:spcAft>
                <a:spcPts val="0"/>
              </a:spcAft>
              <a:buNone/>
            </a:pPr>
            <a:r>
              <a:rPr lang="en-GB" sz="2400" dirty="0">
                <a:solidFill>
                  <a:schemeClr val="accent6"/>
                </a:solidFill>
                <a:latin typeface="Nunito"/>
                <a:ea typeface="Nunito"/>
                <a:cs typeface="Nunito"/>
                <a:sym typeface="Nunito"/>
              </a:rPr>
              <a:t>Supervised by</a:t>
            </a:r>
            <a:r>
              <a:rPr lang="en-US" dirty="0">
                <a:solidFill>
                  <a:schemeClr val="accent6"/>
                </a:solidFill>
                <a:latin typeface="Nunito"/>
                <a:ea typeface="Nunito"/>
                <a:cs typeface="Nunito"/>
                <a:sym typeface="Nunito"/>
              </a:rPr>
              <a:t>:</a:t>
            </a:r>
          </a:p>
          <a:p>
            <a:pPr marL="0" lvl="0" indent="0" algn="ctr" rtl="0">
              <a:spcBef>
                <a:spcPts val="0"/>
              </a:spcBef>
              <a:spcAft>
                <a:spcPts val="0"/>
              </a:spcAft>
              <a:buNone/>
            </a:pPr>
            <a:endParaRPr lang="en-US" dirty="0">
              <a:solidFill>
                <a:schemeClr val="tx2"/>
              </a:solidFill>
              <a:latin typeface="Nunito"/>
              <a:ea typeface="Nunito"/>
              <a:cs typeface="Nunito"/>
              <a:sym typeface="Nunito"/>
            </a:endParaRPr>
          </a:p>
          <a:p>
            <a:pPr marL="0" lvl="0" indent="0" algn="ctr" rtl="0">
              <a:spcBef>
                <a:spcPts val="0"/>
              </a:spcBef>
              <a:spcAft>
                <a:spcPts val="0"/>
              </a:spcAft>
              <a:buNone/>
            </a:pPr>
            <a:r>
              <a:rPr lang="en-GB" sz="2400" dirty="0" err="1">
                <a:solidFill>
                  <a:schemeClr val="tx2"/>
                </a:solidFill>
                <a:latin typeface="Nunito"/>
                <a:ea typeface="Nunito"/>
                <a:cs typeface="Nunito"/>
                <a:sym typeface="Nunito"/>
              </a:rPr>
              <a:t>Prof.Dr.Mohammad</a:t>
            </a:r>
            <a:r>
              <a:rPr lang="en-GB" sz="2400" dirty="0">
                <a:solidFill>
                  <a:schemeClr val="tx2"/>
                </a:solidFill>
                <a:latin typeface="Nunito"/>
                <a:ea typeface="Nunito"/>
                <a:cs typeface="Nunito"/>
                <a:sym typeface="Nunito"/>
              </a:rPr>
              <a:t> </a:t>
            </a:r>
            <a:r>
              <a:rPr lang="en-GB" sz="2400" dirty="0" err="1">
                <a:solidFill>
                  <a:schemeClr val="tx2"/>
                </a:solidFill>
                <a:latin typeface="Nunito"/>
                <a:ea typeface="Nunito"/>
                <a:cs typeface="Nunito"/>
                <a:sym typeface="Nunito"/>
              </a:rPr>
              <a:t>Shoyaib</a:t>
            </a:r>
            <a:r>
              <a:rPr lang="en-US" sz="2400" dirty="0">
                <a:solidFill>
                  <a:schemeClr val="tx2"/>
                </a:solidFill>
                <a:latin typeface="Nunito"/>
                <a:ea typeface="Nunito"/>
                <a:cs typeface="Nunito"/>
                <a:sym typeface="Nunito"/>
              </a:rPr>
              <a:t>                     </a:t>
            </a:r>
          </a:p>
          <a:p>
            <a:endParaRPr lang="en-US" dirty="0"/>
          </a:p>
        </p:txBody>
      </p:sp>
    </p:spTree>
    <p:extLst>
      <p:ext uri="{BB962C8B-B14F-4D97-AF65-F5344CB8AC3E}">
        <p14:creationId xmlns:p14="http://schemas.microsoft.com/office/powerpoint/2010/main" val="179525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72D2-63E5-973D-95ED-8D9ADB42E058}"/>
              </a:ext>
            </a:extLst>
          </p:cNvPr>
          <p:cNvSpPr>
            <a:spLocks noGrp="1"/>
          </p:cNvSpPr>
          <p:nvPr>
            <p:ph type="title"/>
          </p:nvPr>
        </p:nvSpPr>
        <p:spPr>
          <a:xfrm>
            <a:off x="3072849" y="407439"/>
            <a:ext cx="5585959" cy="799320"/>
          </a:xfrm>
        </p:spPr>
        <p:txBody>
          <a:bodyPr/>
          <a:lstStyle/>
          <a:p>
            <a:r>
              <a:rPr lang="en-US" b="1" dirty="0">
                <a:solidFill>
                  <a:schemeClr val="accent6"/>
                </a:solidFill>
              </a:rPr>
              <a:t>K</a:t>
            </a:r>
            <a:r>
              <a:rPr lang="en-US" dirty="0">
                <a:solidFill>
                  <a:schemeClr val="accent6"/>
                </a:solidFill>
              </a:rPr>
              <a:t> </a:t>
            </a:r>
            <a:r>
              <a:rPr lang="en-US" b="1" dirty="0">
                <a:solidFill>
                  <a:schemeClr val="accent6"/>
                </a:solidFill>
              </a:rPr>
              <a:t>fold cross validation</a:t>
            </a:r>
          </a:p>
        </p:txBody>
      </p:sp>
      <p:sp>
        <p:nvSpPr>
          <p:cNvPr id="3" name="Text Placeholder 2">
            <a:extLst>
              <a:ext uri="{FF2B5EF4-FFF2-40B4-BE49-F238E27FC236}">
                <a16:creationId xmlns:a16="http://schemas.microsoft.com/office/drawing/2014/main" id="{F6E62B27-24AE-6D85-384C-FBC5AB5A4D39}"/>
              </a:ext>
            </a:extLst>
          </p:cNvPr>
          <p:cNvSpPr>
            <a:spLocks noGrp="1"/>
          </p:cNvSpPr>
          <p:nvPr>
            <p:ph type="body" idx="1"/>
          </p:nvPr>
        </p:nvSpPr>
        <p:spPr>
          <a:xfrm>
            <a:off x="1259633" y="1623527"/>
            <a:ext cx="8938726" cy="4130351"/>
          </a:xfrm>
        </p:spPr>
        <p:txBody>
          <a:bodyPr>
            <a:normAutofit/>
          </a:bodyPr>
          <a:lstStyle/>
          <a:p>
            <a:pPr algn="ctr"/>
            <a:r>
              <a:rPr lang="en-US" sz="2400" b="1" i="0" dirty="0">
                <a:solidFill>
                  <a:schemeClr val="tx1"/>
                </a:solidFill>
                <a:effectLst/>
                <a:latin typeface="Söhne"/>
              </a:rPr>
              <a:t>K-Fold Cross-Validation is a technique used to assess the performance and generalization capability of a machine learning model, particularly in decision trees. The goal is to split the dataset into K subsets or folds, train the model K times, each time using K-1 folds for training and the remaining fold for validation. This process helps to ensure that the model's performance is robust and not dependent on a specific subset of the data.</a:t>
            </a:r>
            <a:endParaRPr lang="en-US" sz="2400" b="1" dirty="0">
              <a:solidFill>
                <a:schemeClr val="tx1"/>
              </a:solidFill>
            </a:endParaRPr>
          </a:p>
        </p:txBody>
      </p:sp>
    </p:spTree>
    <p:extLst>
      <p:ext uri="{BB962C8B-B14F-4D97-AF65-F5344CB8AC3E}">
        <p14:creationId xmlns:p14="http://schemas.microsoft.com/office/powerpoint/2010/main" val="71924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C550-F5E2-431E-2A7F-6744BA855A35}"/>
              </a:ext>
            </a:extLst>
          </p:cNvPr>
          <p:cNvSpPr>
            <a:spLocks noGrp="1"/>
          </p:cNvSpPr>
          <p:nvPr>
            <p:ph type="title"/>
          </p:nvPr>
        </p:nvSpPr>
        <p:spPr>
          <a:xfrm>
            <a:off x="1141411" y="469641"/>
            <a:ext cx="9905999" cy="678023"/>
          </a:xfrm>
        </p:spPr>
        <p:txBody>
          <a:bodyPr>
            <a:normAutofit/>
          </a:bodyPr>
          <a:lstStyle/>
          <a:p>
            <a:pPr algn="ctr"/>
            <a:r>
              <a:rPr lang="en-US" sz="2800" b="1" dirty="0">
                <a:solidFill>
                  <a:schemeClr val="accent6"/>
                </a:solidFill>
                <a:effectLst/>
                <a:latin typeface="Verdana" panose="020B0604030504040204" pitchFamily="34" charset="0"/>
              </a:rPr>
              <a:t>Precision, Recall</a:t>
            </a:r>
            <a:r>
              <a:rPr lang="en-US" sz="2800" b="1" dirty="0">
                <a:solidFill>
                  <a:schemeClr val="accent6"/>
                </a:solidFill>
                <a:effectLst/>
                <a:latin typeface="Arial" panose="020B0604020202020204" pitchFamily="34" charset="0"/>
              </a:rPr>
              <a:t> , </a:t>
            </a:r>
            <a:r>
              <a:rPr lang="en-US" sz="2800" b="1" dirty="0">
                <a:solidFill>
                  <a:schemeClr val="accent6"/>
                </a:solidFill>
                <a:effectLst/>
                <a:latin typeface="Verdana" panose="020B0604030504040204" pitchFamily="34" charset="0"/>
              </a:rPr>
              <a:t>F1-score</a:t>
            </a:r>
            <a:endParaRPr lang="en-US" sz="2800" b="1" dirty="0">
              <a:solidFill>
                <a:schemeClr val="accent6"/>
              </a:solidFill>
            </a:endParaRPr>
          </a:p>
        </p:txBody>
      </p:sp>
      <p:sp>
        <p:nvSpPr>
          <p:cNvPr id="3" name="Text Placeholder 2">
            <a:extLst>
              <a:ext uri="{FF2B5EF4-FFF2-40B4-BE49-F238E27FC236}">
                <a16:creationId xmlns:a16="http://schemas.microsoft.com/office/drawing/2014/main" id="{CCFB265C-9F3E-A0EA-9642-FEFE6C665C8E}"/>
              </a:ext>
            </a:extLst>
          </p:cNvPr>
          <p:cNvSpPr>
            <a:spLocks noGrp="1"/>
          </p:cNvSpPr>
          <p:nvPr>
            <p:ph type="body" idx="1"/>
          </p:nvPr>
        </p:nvSpPr>
        <p:spPr>
          <a:xfrm>
            <a:off x="1135190" y="1296955"/>
            <a:ext cx="9906000" cy="4469363"/>
          </a:xfrm>
        </p:spPr>
        <p:txBody>
          <a:bodyPr>
            <a:normAutofit lnSpcReduction="10000"/>
          </a:bodyPr>
          <a:lstStyle/>
          <a:p>
            <a:pPr algn="l">
              <a:buFont typeface="+mj-lt"/>
              <a:buAutoNum type="arabicPeriod"/>
            </a:pPr>
            <a:r>
              <a:rPr lang="en-US" sz="2200" b="1" i="0" dirty="0">
                <a:solidFill>
                  <a:srgbClr val="00B0F0"/>
                </a:solidFill>
                <a:effectLst/>
                <a:latin typeface="Söhne"/>
              </a:rPr>
              <a:t>Precision</a:t>
            </a:r>
            <a:r>
              <a:rPr lang="en-US" sz="2200" b="1" i="0" dirty="0">
                <a:solidFill>
                  <a:schemeClr val="tx1"/>
                </a:solidFill>
                <a:effectLst/>
                <a:latin typeface="Söhne"/>
              </a:rPr>
              <a:t>:</a:t>
            </a:r>
          </a:p>
          <a:p>
            <a:pPr lvl="1" algn="l"/>
            <a:r>
              <a:rPr lang="en-US" sz="2200" b="0" i="0" dirty="0">
                <a:solidFill>
                  <a:schemeClr val="tx1"/>
                </a:solidFill>
                <a:effectLst/>
                <a:latin typeface="Söhne"/>
              </a:rPr>
              <a:t>Precision is the ratio of correctly predicted positive observations to the total predicted positives. It measures the accuracy of the positive predictions.</a:t>
            </a:r>
          </a:p>
          <a:p>
            <a:pPr algn="l">
              <a:buFont typeface="+mj-lt"/>
              <a:buAutoNum type="arabicPeriod"/>
            </a:pPr>
            <a:r>
              <a:rPr lang="en-US" sz="2200" b="1" i="0" dirty="0">
                <a:solidFill>
                  <a:srgbClr val="00B0F0"/>
                </a:solidFill>
                <a:effectLst/>
                <a:latin typeface="Söhne"/>
              </a:rPr>
              <a:t>Recall </a:t>
            </a:r>
            <a:r>
              <a:rPr lang="en-US" sz="2200" b="1" i="0" dirty="0">
                <a:solidFill>
                  <a:schemeClr val="tx1"/>
                </a:solidFill>
                <a:effectLst/>
                <a:latin typeface="Söhne"/>
              </a:rPr>
              <a:t>:</a:t>
            </a:r>
            <a:endParaRPr lang="en-US" sz="2200" b="0" i="0" dirty="0">
              <a:solidFill>
                <a:schemeClr val="tx1"/>
              </a:solidFill>
              <a:effectLst/>
              <a:latin typeface="Söhne"/>
            </a:endParaRPr>
          </a:p>
          <a:p>
            <a:pPr lvl="1" algn="l"/>
            <a:r>
              <a:rPr lang="en-US" sz="2200" b="0" i="0" dirty="0">
                <a:solidFill>
                  <a:schemeClr val="tx1"/>
                </a:solidFill>
                <a:effectLst/>
                <a:latin typeface="Söhne"/>
              </a:rPr>
              <a:t>Recall is the ratio of correctly predicted positive observations to the all observations in actual class. It measures the ability of the model to capture all the positive instances.</a:t>
            </a:r>
          </a:p>
          <a:p>
            <a:pPr algn="l">
              <a:buFont typeface="+mj-lt"/>
              <a:buAutoNum type="arabicPeriod"/>
            </a:pPr>
            <a:r>
              <a:rPr lang="en-US" sz="2200" b="1" i="0" dirty="0">
                <a:solidFill>
                  <a:srgbClr val="00B0F0"/>
                </a:solidFill>
                <a:effectLst/>
                <a:latin typeface="Söhne"/>
              </a:rPr>
              <a:t>F1-Score:</a:t>
            </a:r>
            <a:endParaRPr lang="en-US" sz="2200" b="0" i="0" dirty="0">
              <a:solidFill>
                <a:srgbClr val="00B0F0"/>
              </a:solidFill>
              <a:effectLst/>
              <a:latin typeface="Söhne"/>
            </a:endParaRPr>
          </a:p>
          <a:p>
            <a:pPr lvl="1" algn="l"/>
            <a:r>
              <a:rPr lang="en-US" sz="2200" b="0" i="0" dirty="0">
                <a:solidFill>
                  <a:schemeClr val="tx1"/>
                </a:solidFill>
                <a:effectLst/>
                <a:latin typeface="Söhne"/>
              </a:rPr>
              <a:t>F1-Score is the harmonic mean of Precision and Recall. It provides a balance between Precision and Recall, and it's especially useful when there is an uneven class distribution.</a:t>
            </a:r>
          </a:p>
          <a:p>
            <a:endParaRPr lang="en-US" dirty="0"/>
          </a:p>
        </p:txBody>
      </p:sp>
    </p:spTree>
    <p:extLst>
      <p:ext uri="{BB962C8B-B14F-4D97-AF65-F5344CB8AC3E}">
        <p14:creationId xmlns:p14="http://schemas.microsoft.com/office/powerpoint/2010/main" val="13003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D00056-EF30-E53E-8C6A-30FCFB071010}"/>
              </a:ext>
            </a:extLst>
          </p:cNvPr>
          <p:cNvPicPr>
            <a:picLocks noChangeAspect="1"/>
          </p:cNvPicPr>
          <p:nvPr/>
        </p:nvPicPr>
        <p:blipFill>
          <a:blip r:embed="rId2"/>
          <a:stretch>
            <a:fillRect/>
          </a:stretch>
        </p:blipFill>
        <p:spPr>
          <a:xfrm>
            <a:off x="1481111" y="1153991"/>
            <a:ext cx="8867628" cy="4211111"/>
          </a:xfrm>
          <a:prstGeom prst="rect">
            <a:avLst/>
          </a:prstGeom>
        </p:spPr>
      </p:pic>
    </p:spTree>
    <p:extLst>
      <p:ext uri="{BB962C8B-B14F-4D97-AF65-F5344CB8AC3E}">
        <p14:creationId xmlns:p14="http://schemas.microsoft.com/office/powerpoint/2010/main" val="353193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49B51-7CC0-7270-D394-8FA7714C3CCD}"/>
              </a:ext>
            </a:extLst>
          </p:cNvPr>
          <p:cNvPicPr>
            <a:picLocks noChangeAspect="1"/>
          </p:cNvPicPr>
          <p:nvPr/>
        </p:nvPicPr>
        <p:blipFill>
          <a:blip r:embed="rId2"/>
          <a:stretch>
            <a:fillRect/>
          </a:stretch>
        </p:blipFill>
        <p:spPr>
          <a:xfrm>
            <a:off x="2331475" y="669305"/>
            <a:ext cx="7529050" cy="5519389"/>
          </a:xfrm>
          <a:prstGeom prst="rect">
            <a:avLst/>
          </a:prstGeom>
        </p:spPr>
      </p:pic>
    </p:spTree>
    <p:extLst>
      <p:ext uri="{BB962C8B-B14F-4D97-AF65-F5344CB8AC3E}">
        <p14:creationId xmlns:p14="http://schemas.microsoft.com/office/powerpoint/2010/main" val="415059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B974-127A-6605-527E-3472E47122B4}"/>
              </a:ext>
            </a:extLst>
          </p:cNvPr>
          <p:cNvSpPr>
            <a:spLocks noGrp="1"/>
          </p:cNvSpPr>
          <p:nvPr>
            <p:ph type="title"/>
          </p:nvPr>
        </p:nvSpPr>
        <p:spPr>
          <a:xfrm>
            <a:off x="1141412" y="609602"/>
            <a:ext cx="9905999" cy="743337"/>
          </a:xfrm>
        </p:spPr>
        <p:txBody>
          <a:bodyPr>
            <a:normAutofit/>
          </a:bodyPr>
          <a:lstStyle/>
          <a:p>
            <a:r>
              <a:rPr lang="en-US" b="1" dirty="0">
                <a:solidFill>
                  <a:schemeClr val="accent6"/>
                </a:solidFill>
              </a:rPr>
              <a:t>Accuracy calculation</a:t>
            </a:r>
          </a:p>
        </p:txBody>
      </p:sp>
      <p:sp>
        <p:nvSpPr>
          <p:cNvPr id="3" name="Text Placeholder 2">
            <a:extLst>
              <a:ext uri="{FF2B5EF4-FFF2-40B4-BE49-F238E27FC236}">
                <a16:creationId xmlns:a16="http://schemas.microsoft.com/office/drawing/2014/main" id="{C67E25D0-B40F-347E-197E-754CD1CD9303}"/>
              </a:ext>
            </a:extLst>
          </p:cNvPr>
          <p:cNvSpPr>
            <a:spLocks noGrp="1"/>
          </p:cNvSpPr>
          <p:nvPr>
            <p:ph type="body" idx="1"/>
          </p:nvPr>
        </p:nvSpPr>
        <p:spPr>
          <a:xfrm>
            <a:off x="1048105" y="1628191"/>
            <a:ext cx="9906000" cy="2122716"/>
          </a:xfrm>
        </p:spPr>
        <p:txBody>
          <a:bodyPr/>
          <a:lstStyle/>
          <a:p>
            <a:pPr algn="ctr"/>
            <a:r>
              <a:rPr lang="en-US" sz="2800" dirty="0">
                <a:effectLst/>
              </a:rPr>
              <a:t>In the context of classification, accuracy is a measure of the correctness of a model's predictions. It is calculated as the ratio of the number of correct predictions to the total number of predictions. </a:t>
            </a:r>
            <a:br>
              <a:rPr lang="en-US" b="0" i="0" dirty="0">
                <a:solidFill>
                  <a:srgbClr val="374151"/>
                </a:solidFill>
                <a:effectLst/>
                <a:latin typeface="KaTeX_Main"/>
              </a:rPr>
            </a:br>
            <a:endParaRPr lang="en-US" dirty="0"/>
          </a:p>
        </p:txBody>
      </p:sp>
      <p:pic>
        <p:nvPicPr>
          <p:cNvPr id="5" name="Picture 4">
            <a:extLst>
              <a:ext uri="{FF2B5EF4-FFF2-40B4-BE49-F238E27FC236}">
                <a16:creationId xmlns:a16="http://schemas.microsoft.com/office/drawing/2014/main" id="{EBF0A4F3-7F16-7A8B-BBB7-D699498348AF}"/>
              </a:ext>
            </a:extLst>
          </p:cNvPr>
          <p:cNvPicPr>
            <a:picLocks noChangeAspect="1"/>
          </p:cNvPicPr>
          <p:nvPr/>
        </p:nvPicPr>
        <p:blipFill>
          <a:blip r:embed="rId2"/>
          <a:stretch>
            <a:fillRect/>
          </a:stretch>
        </p:blipFill>
        <p:spPr>
          <a:xfrm>
            <a:off x="3654344" y="3924896"/>
            <a:ext cx="4703010" cy="833716"/>
          </a:xfrm>
          <a:prstGeom prst="rect">
            <a:avLst/>
          </a:prstGeom>
        </p:spPr>
      </p:pic>
    </p:spTree>
    <p:extLst>
      <p:ext uri="{BB962C8B-B14F-4D97-AF65-F5344CB8AC3E}">
        <p14:creationId xmlns:p14="http://schemas.microsoft.com/office/powerpoint/2010/main" val="82090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EDE158-7F1A-9930-94AC-2BE3DFAC76EC}"/>
              </a:ext>
            </a:extLst>
          </p:cNvPr>
          <p:cNvPicPr>
            <a:picLocks noChangeAspect="1"/>
          </p:cNvPicPr>
          <p:nvPr/>
        </p:nvPicPr>
        <p:blipFill>
          <a:blip r:embed="rId2"/>
          <a:stretch>
            <a:fillRect/>
          </a:stretch>
        </p:blipFill>
        <p:spPr>
          <a:xfrm>
            <a:off x="3331029" y="996216"/>
            <a:ext cx="5309118" cy="4671273"/>
          </a:xfrm>
          <a:prstGeom prst="rect">
            <a:avLst/>
          </a:prstGeom>
        </p:spPr>
      </p:pic>
      <p:sp>
        <p:nvSpPr>
          <p:cNvPr id="5" name="TextBox 4">
            <a:extLst>
              <a:ext uri="{FF2B5EF4-FFF2-40B4-BE49-F238E27FC236}">
                <a16:creationId xmlns:a16="http://schemas.microsoft.com/office/drawing/2014/main" id="{9827F7C7-1EEC-3E06-8AD7-422F2E30A600}"/>
              </a:ext>
            </a:extLst>
          </p:cNvPr>
          <p:cNvSpPr txBox="1"/>
          <p:nvPr/>
        </p:nvSpPr>
        <p:spPr>
          <a:xfrm>
            <a:off x="3331029" y="5999584"/>
            <a:ext cx="5309118" cy="369332"/>
          </a:xfrm>
          <a:prstGeom prst="rect">
            <a:avLst/>
          </a:prstGeom>
          <a:noFill/>
        </p:spPr>
        <p:txBody>
          <a:bodyPr wrap="square" rtlCol="0">
            <a:spAutoFit/>
          </a:bodyPr>
          <a:lstStyle/>
          <a:p>
            <a:r>
              <a:rPr lang="en-US" b="0" i="0" dirty="0">
                <a:solidFill>
                  <a:srgbClr val="FFFFFF"/>
                </a:solidFill>
                <a:effectLst/>
                <a:latin typeface="Söhne Mono"/>
              </a:rPr>
              <a:t> **  accuracy = </a:t>
            </a:r>
            <a:r>
              <a:rPr lang="en-US" b="0" i="0" dirty="0">
                <a:solidFill>
                  <a:srgbClr val="DF3079"/>
                </a:solidFill>
                <a:effectLst/>
                <a:latin typeface="Söhne Mono"/>
              </a:rPr>
              <a:t>1</a:t>
            </a:r>
            <a:r>
              <a:rPr lang="en-US" b="0" i="0" dirty="0">
                <a:solidFill>
                  <a:srgbClr val="FFFFFF"/>
                </a:solidFill>
                <a:effectLst/>
                <a:latin typeface="Söhne Mono"/>
              </a:rPr>
              <a:t> - </a:t>
            </a:r>
            <a:r>
              <a:rPr lang="en-US" b="0" i="0" dirty="0">
                <a:solidFill>
                  <a:srgbClr val="E9950C"/>
                </a:solidFill>
                <a:effectLst/>
                <a:latin typeface="Söhne Mono"/>
              </a:rPr>
              <a:t>run</a:t>
            </a:r>
            <a:r>
              <a:rPr lang="en-US" b="0" i="0" dirty="0">
                <a:solidFill>
                  <a:srgbClr val="FFFFFF"/>
                </a:solidFill>
                <a:effectLst/>
                <a:latin typeface="Söhne Mono"/>
              </a:rPr>
              <a:t>();</a:t>
            </a:r>
            <a:endParaRPr lang="en-US" dirty="0">
              <a:solidFill>
                <a:schemeClr val="accent6"/>
              </a:solidFill>
            </a:endParaRPr>
          </a:p>
        </p:txBody>
      </p:sp>
    </p:spTree>
    <p:extLst>
      <p:ext uri="{BB962C8B-B14F-4D97-AF65-F5344CB8AC3E}">
        <p14:creationId xmlns:p14="http://schemas.microsoft.com/office/powerpoint/2010/main" val="154705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E112-6A14-7E32-FBB3-A4ABFBAB1CBE}"/>
              </a:ext>
            </a:extLst>
          </p:cNvPr>
          <p:cNvSpPr>
            <a:spLocks noGrp="1"/>
          </p:cNvSpPr>
          <p:nvPr>
            <p:ph type="title"/>
          </p:nvPr>
        </p:nvSpPr>
        <p:spPr>
          <a:xfrm>
            <a:off x="1141412" y="609602"/>
            <a:ext cx="9905999" cy="817982"/>
          </a:xfrm>
        </p:spPr>
        <p:txBody>
          <a:bodyPr>
            <a:normAutofit/>
          </a:bodyPr>
          <a:lstStyle/>
          <a:p>
            <a:pPr algn="ctr"/>
            <a:r>
              <a:rPr lang="en-US" sz="2800" b="1" dirty="0">
                <a:solidFill>
                  <a:schemeClr val="accent6"/>
                </a:solidFill>
                <a:effectLst/>
                <a:latin typeface="Verdana-Bold"/>
              </a:rPr>
              <a:t>Decision tree</a:t>
            </a:r>
            <a:endParaRPr lang="en-US" sz="2800" dirty="0">
              <a:solidFill>
                <a:schemeClr val="accent6"/>
              </a:solidFill>
            </a:endParaRPr>
          </a:p>
        </p:txBody>
      </p:sp>
      <p:sp>
        <p:nvSpPr>
          <p:cNvPr id="3" name="Text Placeholder 2">
            <a:extLst>
              <a:ext uri="{FF2B5EF4-FFF2-40B4-BE49-F238E27FC236}">
                <a16:creationId xmlns:a16="http://schemas.microsoft.com/office/drawing/2014/main" id="{BED1F9D4-1990-C1D1-BE9B-53F7FA21D9E9}"/>
              </a:ext>
            </a:extLst>
          </p:cNvPr>
          <p:cNvSpPr>
            <a:spLocks noGrp="1"/>
          </p:cNvSpPr>
          <p:nvPr>
            <p:ph type="body" idx="1"/>
          </p:nvPr>
        </p:nvSpPr>
        <p:spPr>
          <a:xfrm>
            <a:off x="1141411" y="1968759"/>
            <a:ext cx="9906000" cy="3822441"/>
          </a:xfrm>
        </p:spPr>
        <p:txBody>
          <a:bodyPr>
            <a:normAutofit/>
          </a:bodyPr>
          <a:lstStyle/>
          <a:p>
            <a:pPr algn="ctr"/>
            <a:r>
              <a:rPr lang="en-US" sz="2400" b="1" i="0" dirty="0">
                <a:solidFill>
                  <a:schemeClr val="tx1"/>
                </a:solidFill>
                <a:effectLst/>
                <a:latin typeface="Sitka Heading" pitchFamily="2" charset="0"/>
              </a:rPr>
              <a:t>A decision tree is a graphical model that visually represents a series of decisions based on features or attributes. It resembles an inverted tree, where each internal node represents a decision based on a particular attribute, each branch represents an outcome of the decision, and each leaf node represents the final decision or classification</a:t>
            </a:r>
            <a:endParaRPr lang="en-US" sz="2400" b="1" dirty="0">
              <a:solidFill>
                <a:schemeClr val="tx1"/>
              </a:solidFill>
              <a:latin typeface="Sitka Heading" pitchFamily="2" charset="0"/>
            </a:endParaRPr>
          </a:p>
        </p:txBody>
      </p:sp>
    </p:spTree>
    <p:extLst>
      <p:ext uri="{BB962C8B-B14F-4D97-AF65-F5344CB8AC3E}">
        <p14:creationId xmlns:p14="http://schemas.microsoft.com/office/powerpoint/2010/main" val="179525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2E3C-485C-A6E6-D64A-F2E543FF6811}"/>
              </a:ext>
            </a:extLst>
          </p:cNvPr>
          <p:cNvSpPr>
            <a:spLocks noGrp="1"/>
          </p:cNvSpPr>
          <p:nvPr>
            <p:ph type="title"/>
          </p:nvPr>
        </p:nvSpPr>
        <p:spPr>
          <a:xfrm>
            <a:off x="1141412" y="609601"/>
            <a:ext cx="9905999" cy="696685"/>
          </a:xfrm>
        </p:spPr>
        <p:txBody>
          <a:bodyPr/>
          <a:lstStyle/>
          <a:p>
            <a:pPr algn="ctr"/>
            <a:r>
              <a:rPr lang="en-US" b="1" dirty="0">
                <a:solidFill>
                  <a:schemeClr val="accent6"/>
                </a:solidFill>
              </a:rPr>
              <a:t>Random Forest</a:t>
            </a:r>
          </a:p>
        </p:txBody>
      </p:sp>
      <p:sp>
        <p:nvSpPr>
          <p:cNvPr id="3" name="Text Placeholder 2">
            <a:extLst>
              <a:ext uri="{FF2B5EF4-FFF2-40B4-BE49-F238E27FC236}">
                <a16:creationId xmlns:a16="http://schemas.microsoft.com/office/drawing/2014/main" id="{11190A0E-2858-97D5-A664-D51DA6EFE733}"/>
              </a:ext>
            </a:extLst>
          </p:cNvPr>
          <p:cNvSpPr>
            <a:spLocks noGrp="1"/>
          </p:cNvSpPr>
          <p:nvPr>
            <p:ph type="body" idx="1"/>
          </p:nvPr>
        </p:nvSpPr>
        <p:spPr>
          <a:xfrm>
            <a:off x="1141410" y="1981200"/>
            <a:ext cx="9906000" cy="3682482"/>
          </a:xfrm>
        </p:spPr>
        <p:txBody>
          <a:bodyPr>
            <a:normAutofit/>
          </a:bodyPr>
          <a:lstStyle/>
          <a:p>
            <a:pPr algn="ctr"/>
            <a:r>
              <a:rPr lang="en-US" sz="2400" b="1" dirty="0"/>
              <a:t>Random Forest is an ensemble learning method that constructs multiple decision trees during training and outputs the mode of the classes (classification) of the individual trees as its result. It enhances accuracy and mitigates overfitting by introducing randomness in the tree-building process.</a:t>
            </a:r>
          </a:p>
        </p:txBody>
      </p:sp>
    </p:spTree>
    <p:extLst>
      <p:ext uri="{BB962C8B-B14F-4D97-AF65-F5344CB8AC3E}">
        <p14:creationId xmlns:p14="http://schemas.microsoft.com/office/powerpoint/2010/main" val="4051948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3CA20-A04F-035D-0187-7E0A52276F8B}"/>
              </a:ext>
            </a:extLst>
          </p:cNvPr>
          <p:cNvPicPr>
            <a:picLocks noChangeAspect="1"/>
          </p:cNvPicPr>
          <p:nvPr/>
        </p:nvPicPr>
        <p:blipFill>
          <a:blip r:embed="rId2"/>
          <a:stretch>
            <a:fillRect/>
          </a:stretch>
        </p:blipFill>
        <p:spPr>
          <a:xfrm>
            <a:off x="708876" y="278638"/>
            <a:ext cx="5703714" cy="6131493"/>
          </a:xfrm>
          <a:prstGeom prst="rect">
            <a:avLst/>
          </a:prstGeom>
        </p:spPr>
      </p:pic>
      <p:pic>
        <p:nvPicPr>
          <p:cNvPr id="5" name="Picture 4">
            <a:extLst>
              <a:ext uri="{FF2B5EF4-FFF2-40B4-BE49-F238E27FC236}">
                <a16:creationId xmlns:a16="http://schemas.microsoft.com/office/drawing/2014/main" id="{474EA45A-1814-297D-0BF5-B558898E21B2}"/>
              </a:ext>
            </a:extLst>
          </p:cNvPr>
          <p:cNvPicPr>
            <a:picLocks noChangeAspect="1"/>
          </p:cNvPicPr>
          <p:nvPr/>
        </p:nvPicPr>
        <p:blipFill>
          <a:blip r:embed="rId3"/>
          <a:stretch>
            <a:fillRect/>
          </a:stretch>
        </p:blipFill>
        <p:spPr>
          <a:xfrm>
            <a:off x="7097933" y="275074"/>
            <a:ext cx="4285414" cy="5981724"/>
          </a:xfrm>
          <a:prstGeom prst="rect">
            <a:avLst/>
          </a:prstGeom>
        </p:spPr>
      </p:pic>
    </p:spTree>
    <p:extLst>
      <p:ext uri="{BB962C8B-B14F-4D97-AF65-F5344CB8AC3E}">
        <p14:creationId xmlns:p14="http://schemas.microsoft.com/office/powerpoint/2010/main" val="295156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BF5284-DE8D-DB11-D108-E774ED157213}"/>
              </a:ext>
            </a:extLst>
          </p:cNvPr>
          <p:cNvPicPr>
            <a:picLocks noChangeAspect="1"/>
          </p:cNvPicPr>
          <p:nvPr/>
        </p:nvPicPr>
        <p:blipFill>
          <a:blip r:embed="rId2"/>
          <a:stretch>
            <a:fillRect/>
          </a:stretch>
        </p:blipFill>
        <p:spPr>
          <a:xfrm>
            <a:off x="2976465" y="1652177"/>
            <a:ext cx="6158319" cy="3507651"/>
          </a:xfrm>
          <a:prstGeom prst="rect">
            <a:avLst/>
          </a:prstGeom>
        </p:spPr>
      </p:pic>
    </p:spTree>
    <p:extLst>
      <p:ext uri="{BB962C8B-B14F-4D97-AF65-F5344CB8AC3E}">
        <p14:creationId xmlns:p14="http://schemas.microsoft.com/office/powerpoint/2010/main" val="254457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A50C-2B40-EB63-6151-C675437CC4D1}"/>
              </a:ext>
            </a:extLst>
          </p:cNvPr>
          <p:cNvSpPr>
            <a:spLocks noGrp="1"/>
          </p:cNvSpPr>
          <p:nvPr>
            <p:ph type="title"/>
          </p:nvPr>
        </p:nvSpPr>
        <p:spPr>
          <a:xfrm>
            <a:off x="1143000" y="450980"/>
            <a:ext cx="9905999" cy="883297"/>
          </a:xfrm>
        </p:spPr>
        <p:txBody>
          <a:bodyPr/>
          <a:lstStyle/>
          <a:p>
            <a:r>
              <a:rPr lang="en-US" b="1" dirty="0">
                <a:solidFill>
                  <a:schemeClr val="accent6"/>
                </a:solidFill>
              </a:rPr>
              <a:t>OVERVIEW:</a:t>
            </a:r>
          </a:p>
        </p:txBody>
      </p:sp>
      <p:sp>
        <p:nvSpPr>
          <p:cNvPr id="3" name="Text Placeholder 2">
            <a:extLst>
              <a:ext uri="{FF2B5EF4-FFF2-40B4-BE49-F238E27FC236}">
                <a16:creationId xmlns:a16="http://schemas.microsoft.com/office/drawing/2014/main" id="{6A7F8F4D-91B1-37C5-6929-E3AD7E47EEFD}"/>
              </a:ext>
            </a:extLst>
          </p:cNvPr>
          <p:cNvSpPr>
            <a:spLocks noGrp="1"/>
          </p:cNvSpPr>
          <p:nvPr>
            <p:ph type="body" idx="1"/>
          </p:nvPr>
        </p:nvSpPr>
        <p:spPr>
          <a:xfrm>
            <a:off x="1141411" y="1567543"/>
            <a:ext cx="9906000" cy="4767943"/>
          </a:xfrm>
        </p:spPr>
        <p:txBody>
          <a:bodyPr>
            <a:normAutofit fontScale="92500" lnSpcReduction="20000"/>
          </a:bodyPr>
          <a:lstStyle/>
          <a:p>
            <a:pPr marL="457200" indent="-457200">
              <a:buFont typeface="Arial" panose="020B0604020202020204" pitchFamily="34" charset="0"/>
              <a:buChar char="•"/>
            </a:pPr>
            <a:r>
              <a:rPr lang="en-US" dirty="0"/>
              <a:t>Calculating splitting Criteria:</a:t>
            </a:r>
            <a:endParaRPr lang="en-US" dirty="0">
              <a:solidFill>
                <a:schemeClr val="tx1"/>
              </a:solidFill>
            </a:endParaRPr>
          </a:p>
          <a:p>
            <a:pPr marL="342900" indent="-342900">
              <a:buFont typeface="Arial" panose="020B0604020202020204" pitchFamily="34" charset="0"/>
              <a:buChar char="•"/>
            </a:pPr>
            <a:r>
              <a:rPr lang="en-US" dirty="0"/>
              <a:t>          1. Entropy </a:t>
            </a:r>
          </a:p>
          <a:p>
            <a:pPr marL="342900" indent="-342900">
              <a:buFont typeface="Arial" panose="020B0604020202020204" pitchFamily="34" charset="0"/>
              <a:buChar char="•"/>
            </a:pPr>
            <a:r>
              <a:rPr lang="en-US" dirty="0"/>
              <a:t>          2. Gini index</a:t>
            </a:r>
          </a:p>
          <a:p>
            <a:pPr marL="342900" indent="-342900">
              <a:buFont typeface="Arial" panose="020B0604020202020204" pitchFamily="34" charset="0"/>
              <a:buChar char="•"/>
            </a:pPr>
            <a:r>
              <a:rPr lang="en-US" dirty="0"/>
              <a:t>          3. Hellinger Distance</a:t>
            </a:r>
          </a:p>
          <a:p>
            <a:pPr marL="342900" indent="-342900">
              <a:buFont typeface="Arial" panose="020B0604020202020204" pitchFamily="34" charset="0"/>
              <a:buChar char="•"/>
            </a:pPr>
            <a:r>
              <a:rPr lang="en-US" dirty="0"/>
              <a:t>  Calculating Information gain</a:t>
            </a:r>
          </a:p>
          <a:p>
            <a:pPr marL="457200" indent="-457200">
              <a:buFont typeface="Arial" panose="020B0604020202020204" pitchFamily="34" charset="0"/>
              <a:buChar char="•"/>
            </a:pPr>
            <a:r>
              <a:rPr lang="en-US" dirty="0"/>
              <a:t>Calculating classification matric :</a:t>
            </a:r>
          </a:p>
          <a:p>
            <a:pPr marL="457200" indent="-457200">
              <a:buFont typeface="Arial" panose="020B0604020202020204" pitchFamily="34" charset="0"/>
              <a:buChar char="•"/>
            </a:pPr>
            <a:r>
              <a:rPr lang="en-US" dirty="0"/>
              <a:t>       1. K fold cross validation</a:t>
            </a:r>
          </a:p>
          <a:p>
            <a:pPr marL="457200" indent="-457200">
              <a:buFont typeface="Arial" panose="020B0604020202020204" pitchFamily="34" charset="0"/>
              <a:buChar char="•"/>
            </a:pPr>
            <a:r>
              <a:rPr lang="en-US" dirty="0"/>
              <a:t>       2. precision</a:t>
            </a:r>
          </a:p>
          <a:p>
            <a:pPr marL="457200" indent="-457200">
              <a:buFont typeface="Arial" panose="020B0604020202020204" pitchFamily="34" charset="0"/>
              <a:buChar char="•"/>
            </a:pPr>
            <a:r>
              <a:rPr lang="en-US" dirty="0"/>
              <a:t>       3. recall</a:t>
            </a:r>
          </a:p>
          <a:p>
            <a:pPr marL="457200" indent="-457200">
              <a:buFont typeface="Arial" panose="020B0604020202020204" pitchFamily="34" charset="0"/>
              <a:buChar char="•"/>
            </a:pPr>
            <a:r>
              <a:rPr lang="en-US" dirty="0"/>
              <a:t>       4 . F1 score  </a:t>
            </a:r>
          </a:p>
          <a:p>
            <a:pPr marL="457200" indent="-457200">
              <a:buFont typeface="Arial" panose="020B0604020202020204" pitchFamily="34" charset="0"/>
              <a:buChar char="•"/>
            </a:pPr>
            <a:r>
              <a:rPr lang="en-US" dirty="0"/>
              <a:t>       5. Accuracy calculation</a:t>
            </a:r>
          </a:p>
          <a:p>
            <a:pPr marL="342900" indent="-342900">
              <a:buFont typeface="Arial" panose="020B0604020202020204" pitchFamily="34" charset="0"/>
              <a:buChar char="•"/>
            </a:pPr>
            <a:r>
              <a:rPr lang="en-US" dirty="0"/>
              <a:t>Build decision tree </a:t>
            </a:r>
          </a:p>
          <a:p>
            <a:pPr marL="342900" indent="-342900">
              <a:buFont typeface="Arial" panose="020B0604020202020204" pitchFamily="34" charset="0"/>
              <a:buChar char="•"/>
            </a:pPr>
            <a:r>
              <a:rPr lang="en-US" dirty="0"/>
              <a:t>Random forest </a:t>
            </a:r>
          </a:p>
        </p:txBody>
      </p:sp>
    </p:spTree>
    <p:extLst>
      <p:ext uri="{BB962C8B-B14F-4D97-AF65-F5344CB8AC3E}">
        <p14:creationId xmlns:p14="http://schemas.microsoft.com/office/powerpoint/2010/main" val="3903514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D5E6-179B-7F4E-5560-4372976E7058}"/>
              </a:ext>
            </a:extLst>
          </p:cNvPr>
          <p:cNvSpPr>
            <a:spLocks noGrp="1"/>
          </p:cNvSpPr>
          <p:nvPr>
            <p:ph type="title"/>
          </p:nvPr>
        </p:nvSpPr>
        <p:spPr>
          <a:xfrm>
            <a:off x="1141413" y="382555"/>
            <a:ext cx="9905998" cy="867747"/>
          </a:xfrm>
        </p:spPr>
        <p:txBody>
          <a:bodyPr>
            <a:normAutofit/>
          </a:bodyPr>
          <a:lstStyle/>
          <a:p>
            <a:pPr algn="ctr"/>
            <a:r>
              <a:rPr lang="en-US" sz="3600" b="1" dirty="0">
                <a:solidFill>
                  <a:schemeClr val="accent6"/>
                </a:solidFill>
              </a:rPr>
              <a:t>Output</a:t>
            </a:r>
          </a:p>
        </p:txBody>
      </p:sp>
      <p:pic>
        <p:nvPicPr>
          <p:cNvPr id="4" name="Picture 3">
            <a:extLst>
              <a:ext uri="{FF2B5EF4-FFF2-40B4-BE49-F238E27FC236}">
                <a16:creationId xmlns:a16="http://schemas.microsoft.com/office/drawing/2014/main" id="{833EBABF-4046-D0DB-AB81-964247A1FD62}"/>
              </a:ext>
            </a:extLst>
          </p:cNvPr>
          <p:cNvPicPr>
            <a:picLocks noChangeAspect="1"/>
          </p:cNvPicPr>
          <p:nvPr/>
        </p:nvPicPr>
        <p:blipFill>
          <a:blip r:embed="rId2"/>
          <a:stretch>
            <a:fillRect/>
          </a:stretch>
        </p:blipFill>
        <p:spPr>
          <a:xfrm>
            <a:off x="514980" y="1374654"/>
            <a:ext cx="5214016" cy="4783550"/>
          </a:xfrm>
          <a:prstGeom prst="rect">
            <a:avLst/>
          </a:prstGeom>
        </p:spPr>
      </p:pic>
      <p:pic>
        <p:nvPicPr>
          <p:cNvPr id="6" name="Picture 5">
            <a:extLst>
              <a:ext uri="{FF2B5EF4-FFF2-40B4-BE49-F238E27FC236}">
                <a16:creationId xmlns:a16="http://schemas.microsoft.com/office/drawing/2014/main" id="{6363D942-62F2-A461-52B3-E674A6021ACF}"/>
              </a:ext>
            </a:extLst>
          </p:cNvPr>
          <p:cNvPicPr>
            <a:picLocks noChangeAspect="1"/>
          </p:cNvPicPr>
          <p:nvPr/>
        </p:nvPicPr>
        <p:blipFill>
          <a:blip r:embed="rId3"/>
          <a:stretch>
            <a:fillRect/>
          </a:stretch>
        </p:blipFill>
        <p:spPr>
          <a:xfrm>
            <a:off x="6053981" y="1374654"/>
            <a:ext cx="5303980" cy="4610500"/>
          </a:xfrm>
          <a:prstGeom prst="rect">
            <a:avLst/>
          </a:prstGeom>
        </p:spPr>
      </p:pic>
    </p:spTree>
    <p:extLst>
      <p:ext uri="{BB962C8B-B14F-4D97-AF65-F5344CB8AC3E}">
        <p14:creationId xmlns:p14="http://schemas.microsoft.com/office/powerpoint/2010/main" val="207136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D192-8BA3-0AC3-C631-1DBC30E0C80C}"/>
              </a:ext>
            </a:extLst>
          </p:cNvPr>
          <p:cNvSpPr>
            <a:spLocks noGrp="1"/>
          </p:cNvSpPr>
          <p:nvPr>
            <p:ph type="title"/>
          </p:nvPr>
        </p:nvSpPr>
        <p:spPr>
          <a:xfrm>
            <a:off x="1141412" y="609602"/>
            <a:ext cx="9905999" cy="528734"/>
          </a:xfrm>
        </p:spPr>
        <p:txBody>
          <a:bodyPr>
            <a:normAutofit/>
          </a:bodyPr>
          <a:lstStyle/>
          <a:p>
            <a:r>
              <a:rPr lang="en-US" sz="2400" b="1" dirty="0">
                <a:solidFill>
                  <a:schemeClr val="accent6"/>
                </a:solidFill>
                <a:effectLst/>
                <a:latin typeface="Verdana-Bold"/>
              </a:rPr>
              <a:t>Challenges Faced</a:t>
            </a:r>
            <a:endParaRPr lang="en-US" sz="2400" dirty="0">
              <a:solidFill>
                <a:schemeClr val="accent6"/>
              </a:solidFill>
            </a:endParaRPr>
          </a:p>
        </p:txBody>
      </p:sp>
      <p:sp>
        <p:nvSpPr>
          <p:cNvPr id="3" name="Text Placeholder 2">
            <a:extLst>
              <a:ext uri="{FF2B5EF4-FFF2-40B4-BE49-F238E27FC236}">
                <a16:creationId xmlns:a16="http://schemas.microsoft.com/office/drawing/2014/main" id="{3AA8BBC3-C00E-C7C5-5124-AE1F1D4FE402}"/>
              </a:ext>
            </a:extLst>
          </p:cNvPr>
          <p:cNvSpPr>
            <a:spLocks noGrp="1"/>
          </p:cNvSpPr>
          <p:nvPr>
            <p:ph type="body" idx="1"/>
          </p:nvPr>
        </p:nvSpPr>
        <p:spPr>
          <a:xfrm>
            <a:off x="1511559" y="1455576"/>
            <a:ext cx="9022668" cy="2553478"/>
          </a:xfrm>
        </p:spPr>
        <p:txBody>
          <a:bodyPr/>
          <a:lstStyle/>
          <a:p>
            <a:r>
              <a:rPr lang="en-US" sz="1800" dirty="0">
                <a:solidFill>
                  <a:schemeClr val="tx1"/>
                </a:solidFill>
                <a:effectLst/>
                <a:latin typeface="MS PGothic" panose="020B0600070205080204" pitchFamily="34" charset="-128"/>
                <a:ea typeface="MS PGothic" panose="020B0600070205080204" pitchFamily="34" charset="-128"/>
              </a:rPr>
              <a:t>➢ </a:t>
            </a:r>
            <a:r>
              <a:rPr lang="en-US" sz="1800" dirty="0">
                <a:solidFill>
                  <a:schemeClr val="tx1"/>
                </a:solidFill>
                <a:effectLst/>
                <a:latin typeface="Verdana-Bold"/>
              </a:rPr>
              <a:t>Implementation of the Algorithms </a:t>
            </a:r>
          </a:p>
          <a:p>
            <a:r>
              <a:rPr lang="en-US" sz="1800" dirty="0">
                <a:solidFill>
                  <a:schemeClr val="tx1"/>
                </a:solidFill>
                <a:effectLst/>
                <a:latin typeface="MS PGothic" panose="020B0600070205080204" pitchFamily="34" charset="-128"/>
                <a:ea typeface="MS PGothic" panose="020B0600070205080204" pitchFamily="34" charset="-128"/>
              </a:rPr>
              <a:t>➢ </a:t>
            </a:r>
            <a:r>
              <a:rPr lang="en-US" sz="1800" dirty="0">
                <a:solidFill>
                  <a:schemeClr val="tx1"/>
                </a:solidFill>
                <a:effectLst/>
                <a:latin typeface="Verdana-Bold"/>
              </a:rPr>
              <a:t>Manage Large Codes </a:t>
            </a:r>
          </a:p>
          <a:p>
            <a:r>
              <a:rPr lang="en-US" sz="1800" dirty="0">
                <a:solidFill>
                  <a:schemeClr val="tx1"/>
                </a:solidFill>
                <a:effectLst/>
                <a:latin typeface="MS PGothic" panose="020B0600070205080204" pitchFamily="34" charset="-128"/>
                <a:ea typeface="MS PGothic" panose="020B0600070205080204" pitchFamily="34" charset="-128"/>
              </a:rPr>
              <a:t>➢ </a:t>
            </a:r>
            <a:r>
              <a:rPr lang="en-US" sz="1800" dirty="0">
                <a:solidFill>
                  <a:schemeClr val="tx1"/>
                </a:solidFill>
                <a:effectLst/>
                <a:latin typeface="Verdana-Bold"/>
              </a:rPr>
              <a:t>Debugging codes </a:t>
            </a:r>
          </a:p>
          <a:p>
            <a:r>
              <a:rPr lang="en-US" sz="1800" dirty="0">
                <a:solidFill>
                  <a:schemeClr val="tx1"/>
                </a:solidFill>
                <a:effectLst/>
                <a:latin typeface="MS PGothic" panose="020B0600070205080204" pitchFamily="34" charset="-128"/>
                <a:ea typeface="MS PGothic" panose="020B0600070205080204" pitchFamily="34" charset="-128"/>
              </a:rPr>
              <a:t>➢</a:t>
            </a:r>
            <a:r>
              <a:rPr lang="en-US" sz="1800" dirty="0">
                <a:solidFill>
                  <a:schemeClr val="tx1"/>
                </a:solidFill>
                <a:effectLst/>
                <a:latin typeface="Verdana-Bold"/>
              </a:rPr>
              <a:t>Finding the practical Dataset </a:t>
            </a:r>
            <a:endParaRPr lang="en-US" dirty="0">
              <a:solidFill>
                <a:schemeClr val="tx1"/>
              </a:solidFill>
            </a:endParaRPr>
          </a:p>
        </p:txBody>
      </p:sp>
    </p:spTree>
    <p:extLst>
      <p:ext uri="{BB962C8B-B14F-4D97-AF65-F5344CB8AC3E}">
        <p14:creationId xmlns:p14="http://schemas.microsoft.com/office/powerpoint/2010/main" val="218986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F2BD-A807-4BAA-E6E5-157BBE5A6EE6}"/>
              </a:ext>
            </a:extLst>
          </p:cNvPr>
          <p:cNvSpPr>
            <a:spLocks noGrp="1"/>
          </p:cNvSpPr>
          <p:nvPr>
            <p:ph type="title"/>
          </p:nvPr>
        </p:nvSpPr>
        <p:spPr>
          <a:xfrm>
            <a:off x="1234719" y="2223795"/>
            <a:ext cx="9905998" cy="1905000"/>
          </a:xfrm>
        </p:spPr>
        <p:txBody>
          <a:bodyPr>
            <a:normAutofit/>
          </a:bodyPr>
          <a:lstStyle/>
          <a:p>
            <a:pPr algn="ctr"/>
            <a:r>
              <a:rPr lang="en-US" sz="4800" b="1" dirty="0">
                <a:solidFill>
                  <a:schemeClr val="accent6"/>
                </a:solidFill>
              </a:rPr>
              <a:t>Thank you</a:t>
            </a:r>
          </a:p>
        </p:txBody>
      </p:sp>
    </p:spTree>
    <p:extLst>
      <p:ext uri="{BB962C8B-B14F-4D97-AF65-F5344CB8AC3E}">
        <p14:creationId xmlns:p14="http://schemas.microsoft.com/office/powerpoint/2010/main" val="358892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9BEB-D410-CCB2-A68D-354F593C85AF}"/>
              </a:ext>
            </a:extLst>
          </p:cNvPr>
          <p:cNvSpPr>
            <a:spLocks noGrp="1"/>
          </p:cNvSpPr>
          <p:nvPr>
            <p:ph type="title"/>
          </p:nvPr>
        </p:nvSpPr>
        <p:spPr>
          <a:xfrm>
            <a:off x="1141412" y="430764"/>
            <a:ext cx="9905999" cy="817983"/>
          </a:xfrm>
        </p:spPr>
        <p:txBody>
          <a:bodyPr>
            <a:normAutofit/>
          </a:bodyPr>
          <a:lstStyle/>
          <a:p>
            <a:pPr algn="ctr"/>
            <a:r>
              <a:rPr lang="en-US" sz="4000" b="1" dirty="0">
                <a:solidFill>
                  <a:schemeClr val="accent6"/>
                </a:solidFill>
              </a:rPr>
              <a:t>Dataset</a:t>
            </a:r>
          </a:p>
        </p:txBody>
      </p:sp>
      <p:sp>
        <p:nvSpPr>
          <p:cNvPr id="3" name="Text Placeholder 2">
            <a:extLst>
              <a:ext uri="{FF2B5EF4-FFF2-40B4-BE49-F238E27FC236}">
                <a16:creationId xmlns:a16="http://schemas.microsoft.com/office/drawing/2014/main" id="{B2C33D7B-1E5F-7292-1BC8-F99951227583}"/>
              </a:ext>
            </a:extLst>
          </p:cNvPr>
          <p:cNvSpPr>
            <a:spLocks noGrp="1"/>
          </p:cNvSpPr>
          <p:nvPr>
            <p:ph type="body" idx="1"/>
          </p:nvPr>
        </p:nvSpPr>
        <p:spPr>
          <a:xfrm>
            <a:off x="1141411" y="1248747"/>
            <a:ext cx="9906000" cy="4769497"/>
          </a:xfrm>
        </p:spPr>
        <p:txBody>
          <a:bodyPr>
            <a:normAutofit lnSpcReduction="10000"/>
          </a:bodyPr>
          <a:lstStyle/>
          <a:p>
            <a:r>
              <a:rPr lang="en-US" dirty="0">
                <a:hlinkClick r:id="rId2"/>
              </a:rPr>
              <a:t>https://archive.ics.uci.edu/dataset/125/insurance+company+benchmark+coil+2000</a:t>
            </a:r>
            <a:endParaRPr lang="en-US" dirty="0"/>
          </a:p>
          <a:p>
            <a:pPr algn="ctr"/>
            <a:r>
              <a:rPr lang="en-US" sz="2800" b="1" i="0" u="sng" dirty="0">
                <a:solidFill>
                  <a:srgbClr val="00B0F0"/>
                </a:solidFill>
                <a:effectLst/>
                <a:latin typeface="ui-sans-serif"/>
              </a:rPr>
              <a:t>Insurance Company Benchmark (COIL 2000)</a:t>
            </a:r>
          </a:p>
          <a:p>
            <a:endParaRPr lang="en-US" dirty="0"/>
          </a:p>
          <a:p>
            <a:pPr algn="l">
              <a:buFont typeface="Arial" panose="020B0604020202020204" pitchFamily="34" charset="0"/>
              <a:buChar char="•"/>
            </a:pPr>
            <a:r>
              <a:rPr lang="en-US" sz="1900" i="0" dirty="0">
                <a:solidFill>
                  <a:schemeClr val="accent5"/>
                </a:solidFill>
                <a:effectLst/>
                <a:latin typeface="Arial" panose="020B0604020202020204" pitchFamily="34" charset="0"/>
                <a:cs typeface="Arial" panose="020B0604020202020204" pitchFamily="34" charset="0"/>
              </a:rPr>
              <a:t>Size</a:t>
            </a:r>
            <a:r>
              <a:rPr lang="en-US" sz="1900" i="0" dirty="0">
                <a:solidFill>
                  <a:schemeClr val="tx1"/>
                </a:solidFill>
                <a:effectLst/>
                <a:latin typeface="Arial" panose="020B0604020202020204" pitchFamily="34" charset="0"/>
                <a:cs typeface="Arial" panose="020B0604020202020204" pitchFamily="34" charset="0"/>
              </a:rPr>
              <a:t>: The dataset contains </a:t>
            </a:r>
            <a:r>
              <a:rPr lang="en-US" sz="1900" i="0" dirty="0">
                <a:solidFill>
                  <a:schemeClr val="accent5"/>
                </a:solidFill>
                <a:effectLst/>
                <a:latin typeface="Arial" panose="020B0604020202020204" pitchFamily="34" charset="0"/>
                <a:cs typeface="Arial" panose="020B0604020202020204" pitchFamily="34" charset="0"/>
              </a:rPr>
              <a:t>5822</a:t>
            </a:r>
            <a:r>
              <a:rPr lang="en-US" sz="1900" i="0" dirty="0">
                <a:solidFill>
                  <a:schemeClr val="tx1"/>
                </a:solidFill>
                <a:effectLst/>
                <a:latin typeface="Arial" panose="020B0604020202020204" pitchFamily="34" charset="0"/>
                <a:cs typeface="Arial" panose="020B0604020202020204" pitchFamily="34" charset="0"/>
              </a:rPr>
              <a:t> customer records.</a:t>
            </a:r>
          </a:p>
          <a:p>
            <a:pPr algn="l">
              <a:buFont typeface="Arial" panose="020B0604020202020204" pitchFamily="34" charset="0"/>
              <a:buChar char="•"/>
            </a:pPr>
            <a:r>
              <a:rPr lang="en-US" sz="1900" i="0" dirty="0">
                <a:solidFill>
                  <a:schemeClr val="accent5"/>
                </a:solidFill>
                <a:effectLst/>
                <a:latin typeface="Arial" panose="020B0604020202020204" pitchFamily="34" charset="0"/>
                <a:cs typeface="Arial" panose="020B0604020202020204" pitchFamily="34" charset="0"/>
              </a:rPr>
              <a:t>Attributes</a:t>
            </a:r>
            <a:r>
              <a:rPr lang="en-US" sz="1900" i="0" dirty="0">
                <a:solidFill>
                  <a:schemeClr val="tx1"/>
                </a:solidFill>
                <a:effectLst/>
                <a:latin typeface="Arial" panose="020B0604020202020204" pitchFamily="34" charset="0"/>
                <a:cs typeface="Arial" panose="020B0604020202020204" pitchFamily="34" charset="0"/>
              </a:rPr>
              <a:t>: There are </a:t>
            </a:r>
            <a:r>
              <a:rPr lang="en-US" sz="1900" i="0" dirty="0">
                <a:solidFill>
                  <a:schemeClr val="accent5"/>
                </a:solidFill>
                <a:effectLst/>
                <a:latin typeface="Arial" panose="020B0604020202020204" pitchFamily="34" charset="0"/>
                <a:cs typeface="Arial" panose="020B0604020202020204" pitchFamily="34" charset="0"/>
              </a:rPr>
              <a:t>86</a:t>
            </a:r>
            <a:r>
              <a:rPr lang="en-US" sz="1900" i="0" dirty="0">
                <a:solidFill>
                  <a:schemeClr val="tx1"/>
                </a:solidFill>
                <a:effectLst/>
                <a:latin typeface="Arial" panose="020B0604020202020204" pitchFamily="34" charset="0"/>
                <a:cs typeface="Arial" panose="020B0604020202020204" pitchFamily="34" charset="0"/>
              </a:rPr>
              <a:t> attributes for each record.</a:t>
            </a:r>
          </a:p>
          <a:p>
            <a:pPr algn="l">
              <a:buFont typeface="Arial" panose="020B0604020202020204" pitchFamily="34" charset="0"/>
              <a:buChar char="•"/>
            </a:pPr>
            <a:r>
              <a:rPr lang="en-US" sz="1900" i="0" dirty="0">
                <a:solidFill>
                  <a:schemeClr val="accent5"/>
                </a:solidFill>
                <a:effectLst/>
                <a:latin typeface="Arial" panose="020B0604020202020204" pitchFamily="34" charset="0"/>
                <a:cs typeface="Arial" panose="020B0604020202020204" pitchFamily="34" charset="0"/>
              </a:rPr>
              <a:t>Data Types</a:t>
            </a:r>
            <a:r>
              <a:rPr lang="en-US" sz="1900" i="0"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1900" i="0" dirty="0">
                <a:solidFill>
                  <a:schemeClr val="tx1"/>
                </a:solidFill>
                <a:effectLst/>
                <a:latin typeface="Arial" panose="020B0604020202020204" pitchFamily="34" charset="0"/>
                <a:cs typeface="Arial" panose="020B0604020202020204" pitchFamily="34" charset="0"/>
              </a:rPr>
              <a:t>Attributes 1-43: Sociodemographic data derived from zip codes.</a:t>
            </a:r>
          </a:p>
          <a:p>
            <a:pPr marL="742950" lvl="1" indent="-285750" algn="l">
              <a:buFont typeface="Arial" panose="020B0604020202020204" pitchFamily="34" charset="0"/>
              <a:buChar char="•"/>
            </a:pPr>
            <a:r>
              <a:rPr lang="en-US" sz="1900" i="0" dirty="0">
                <a:solidFill>
                  <a:schemeClr val="tx1"/>
                </a:solidFill>
                <a:effectLst/>
                <a:latin typeface="Arial" panose="020B0604020202020204" pitchFamily="34" charset="0"/>
                <a:cs typeface="Arial" panose="020B0604020202020204" pitchFamily="34" charset="0"/>
              </a:rPr>
              <a:t>Attributes 44-86: Product ownership details.</a:t>
            </a:r>
          </a:p>
          <a:p>
            <a:pPr algn="l"/>
            <a:r>
              <a:rPr lang="en-US" sz="1900" i="0" dirty="0">
                <a:solidFill>
                  <a:schemeClr val="accent5"/>
                </a:solidFill>
                <a:effectLst/>
                <a:latin typeface="Arial" panose="020B0604020202020204" pitchFamily="34" charset="0"/>
                <a:cs typeface="Arial" panose="020B0604020202020204" pitchFamily="34" charset="0"/>
              </a:rPr>
              <a:t>Target Variable:</a:t>
            </a:r>
          </a:p>
          <a:p>
            <a:pPr algn="l">
              <a:buFont typeface="Arial" panose="020B0604020202020204" pitchFamily="34" charset="0"/>
              <a:buChar char="•"/>
            </a:pPr>
            <a:r>
              <a:rPr lang="en-US" sz="1900" i="0" dirty="0">
                <a:solidFill>
                  <a:schemeClr val="tx1"/>
                </a:solidFill>
                <a:effectLst/>
                <a:latin typeface="Arial" panose="020B0604020202020204" pitchFamily="34" charset="0"/>
                <a:cs typeface="Arial" panose="020B0604020202020204" pitchFamily="34" charset="0"/>
              </a:rPr>
              <a:t>      Attribute 86: "</a:t>
            </a:r>
            <a:r>
              <a:rPr lang="en-US" sz="1900" i="0" dirty="0" err="1">
                <a:solidFill>
                  <a:schemeClr val="tx1"/>
                </a:solidFill>
                <a:effectLst/>
                <a:latin typeface="Arial" panose="020B0604020202020204" pitchFamily="34" charset="0"/>
                <a:cs typeface="Arial" panose="020B0604020202020204" pitchFamily="34" charset="0"/>
              </a:rPr>
              <a:t>CARAVAN:Number</a:t>
            </a:r>
            <a:r>
              <a:rPr lang="en-US" sz="1900" i="0" dirty="0">
                <a:solidFill>
                  <a:schemeClr val="tx1"/>
                </a:solidFill>
                <a:effectLst/>
                <a:latin typeface="Arial" panose="020B0604020202020204" pitchFamily="34" charset="0"/>
                <a:cs typeface="Arial" panose="020B0604020202020204" pitchFamily="34" charset="0"/>
              </a:rPr>
              <a:t> of mobile home policies"</a:t>
            </a:r>
          </a:p>
          <a:p>
            <a:pPr marL="742950" lvl="1" indent="-285750" algn="l">
              <a:buFont typeface="Arial" panose="020B0604020202020204" pitchFamily="34" charset="0"/>
              <a:buChar char="•"/>
            </a:pPr>
            <a:r>
              <a:rPr lang="en-US" sz="1900" i="0" dirty="0">
                <a:solidFill>
                  <a:schemeClr val="tx1"/>
                </a:solidFill>
                <a:effectLst/>
                <a:latin typeface="Arial" panose="020B0604020202020204" pitchFamily="34" charset="0"/>
                <a:cs typeface="Arial" panose="020B0604020202020204" pitchFamily="34" charset="0"/>
              </a:rPr>
              <a:t>This is the target variable for prediction models.</a:t>
            </a:r>
          </a:p>
          <a:p>
            <a:endParaRPr lang="en-US" dirty="0"/>
          </a:p>
        </p:txBody>
      </p:sp>
    </p:spTree>
    <p:extLst>
      <p:ext uri="{BB962C8B-B14F-4D97-AF65-F5344CB8AC3E}">
        <p14:creationId xmlns:p14="http://schemas.microsoft.com/office/powerpoint/2010/main" val="307483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3003-1D03-494F-7327-F1789F17CDD4}"/>
              </a:ext>
            </a:extLst>
          </p:cNvPr>
          <p:cNvSpPr>
            <a:spLocks noGrp="1"/>
          </p:cNvSpPr>
          <p:nvPr>
            <p:ph type="title"/>
          </p:nvPr>
        </p:nvSpPr>
        <p:spPr>
          <a:xfrm>
            <a:off x="354564" y="475861"/>
            <a:ext cx="6055534" cy="667139"/>
          </a:xfrm>
        </p:spPr>
        <p:txBody>
          <a:bodyPr/>
          <a:lstStyle/>
          <a:p>
            <a:r>
              <a:rPr lang="en-US" b="1" dirty="0">
                <a:solidFill>
                  <a:schemeClr val="accent5"/>
                </a:solidFill>
              </a:rPr>
              <a:t>Entropy</a:t>
            </a:r>
          </a:p>
        </p:txBody>
      </p:sp>
      <p:sp>
        <p:nvSpPr>
          <p:cNvPr id="4" name="Text Placeholder 3">
            <a:extLst>
              <a:ext uri="{FF2B5EF4-FFF2-40B4-BE49-F238E27FC236}">
                <a16:creationId xmlns:a16="http://schemas.microsoft.com/office/drawing/2014/main" id="{45B169CD-F1C3-4762-CAE6-5750B1D9D22C}"/>
              </a:ext>
            </a:extLst>
          </p:cNvPr>
          <p:cNvSpPr>
            <a:spLocks noGrp="1"/>
          </p:cNvSpPr>
          <p:nvPr>
            <p:ph type="body" sz="half" idx="2"/>
          </p:nvPr>
        </p:nvSpPr>
        <p:spPr>
          <a:xfrm>
            <a:off x="438540" y="1259633"/>
            <a:ext cx="5334001" cy="5010538"/>
          </a:xfrm>
        </p:spPr>
        <p:txBody>
          <a:bodyPr/>
          <a:lstStyle/>
          <a:p>
            <a:r>
              <a:rPr lang="en-US" sz="2400" b="1" i="0" dirty="0">
                <a:solidFill>
                  <a:schemeClr val="tx1"/>
                </a:solidFill>
                <a:effectLst/>
                <a:latin typeface="Arial" panose="020B0604020202020204" pitchFamily="34" charset="0"/>
                <a:cs typeface="Arial" panose="020B0604020202020204" pitchFamily="34" charset="0"/>
              </a:rPr>
              <a:t>In the context of decision trees, entropy is a measure of impurity or disorder within a dataset.</a:t>
            </a:r>
          </a:p>
          <a:p>
            <a:r>
              <a:rPr lang="en-US" sz="2400" b="1" i="0" dirty="0">
                <a:solidFill>
                  <a:schemeClr val="tx1"/>
                </a:solidFill>
                <a:effectLst/>
                <a:latin typeface="Arial" panose="020B0604020202020204" pitchFamily="34" charset="0"/>
                <a:cs typeface="Arial" panose="020B0604020202020204" pitchFamily="34" charset="0"/>
              </a:rPr>
              <a:t>Entropy is calculated based on the distribution of class labels in a subset of data</a:t>
            </a:r>
            <a:r>
              <a:rPr lang="en-US" b="0" i="0" dirty="0">
                <a:solidFill>
                  <a:srgbClr val="374151"/>
                </a:solidFill>
                <a:effectLst/>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A1D397A-17BB-9666-CF9F-9E1EC656529F}"/>
              </a:ext>
            </a:extLst>
          </p:cNvPr>
          <p:cNvPicPr>
            <a:picLocks noChangeAspect="1"/>
          </p:cNvPicPr>
          <p:nvPr/>
        </p:nvPicPr>
        <p:blipFill>
          <a:blip r:embed="rId2"/>
          <a:stretch>
            <a:fillRect/>
          </a:stretch>
        </p:blipFill>
        <p:spPr>
          <a:xfrm>
            <a:off x="7017728" y="1259633"/>
            <a:ext cx="4402941" cy="3624943"/>
          </a:xfrm>
          <a:prstGeom prst="rect">
            <a:avLst/>
          </a:prstGeom>
        </p:spPr>
      </p:pic>
    </p:spTree>
    <p:extLst>
      <p:ext uri="{BB962C8B-B14F-4D97-AF65-F5344CB8AC3E}">
        <p14:creationId xmlns:p14="http://schemas.microsoft.com/office/powerpoint/2010/main" val="350307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05FA-EB82-CE52-4A59-6D23407DBBA0}"/>
              </a:ext>
            </a:extLst>
          </p:cNvPr>
          <p:cNvSpPr>
            <a:spLocks noGrp="1"/>
          </p:cNvSpPr>
          <p:nvPr>
            <p:ph type="title"/>
          </p:nvPr>
        </p:nvSpPr>
        <p:spPr>
          <a:xfrm>
            <a:off x="450946" y="237930"/>
            <a:ext cx="5334001" cy="853752"/>
          </a:xfrm>
        </p:spPr>
        <p:txBody>
          <a:bodyPr/>
          <a:lstStyle/>
          <a:p>
            <a:r>
              <a:rPr lang="en-US" b="1" dirty="0">
                <a:solidFill>
                  <a:schemeClr val="accent6"/>
                </a:solidFill>
              </a:rPr>
              <a:t>Gini Index</a:t>
            </a:r>
          </a:p>
        </p:txBody>
      </p:sp>
      <p:sp>
        <p:nvSpPr>
          <p:cNvPr id="4" name="Text Placeholder 3">
            <a:extLst>
              <a:ext uri="{FF2B5EF4-FFF2-40B4-BE49-F238E27FC236}">
                <a16:creationId xmlns:a16="http://schemas.microsoft.com/office/drawing/2014/main" id="{C4E0E082-05E5-3876-E85C-181F0598A583}"/>
              </a:ext>
            </a:extLst>
          </p:cNvPr>
          <p:cNvSpPr>
            <a:spLocks noGrp="1"/>
          </p:cNvSpPr>
          <p:nvPr>
            <p:ph type="body" sz="half" idx="2"/>
          </p:nvPr>
        </p:nvSpPr>
        <p:spPr>
          <a:xfrm>
            <a:off x="450945" y="1166327"/>
            <a:ext cx="5334001" cy="4767941"/>
          </a:xfrm>
        </p:spPr>
        <p:txBody>
          <a:bodyPr>
            <a:normAutofit/>
          </a:bodyPr>
          <a:lstStyle/>
          <a:p>
            <a:r>
              <a:rPr lang="en-US" sz="2400" b="1" i="0" dirty="0">
                <a:solidFill>
                  <a:schemeClr val="tx1"/>
                </a:solidFill>
                <a:effectLst/>
                <a:latin typeface="Söhne"/>
              </a:rPr>
              <a:t>The Gini index is a measure of impurity or inequality commonly used in decision tree algorithms. In the context of decision trees, it is employed as a criterion to determine the best attribute for splitting a dataset.</a:t>
            </a:r>
            <a:endParaRPr lang="en-US" sz="2400" b="1" dirty="0">
              <a:solidFill>
                <a:schemeClr val="tx1"/>
              </a:solidFill>
            </a:endParaRPr>
          </a:p>
        </p:txBody>
      </p:sp>
      <p:pic>
        <p:nvPicPr>
          <p:cNvPr id="6" name="Picture 5">
            <a:extLst>
              <a:ext uri="{FF2B5EF4-FFF2-40B4-BE49-F238E27FC236}">
                <a16:creationId xmlns:a16="http://schemas.microsoft.com/office/drawing/2014/main" id="{774FAEB1-5659-C71C-98F3-7F06E4E618D0}"/>
              </a:ext>
            </a:extLst>
          </p:cNvPr>
          <p:cNvPicPr>
            <a:picLocks noChangeAspect="1"/>
          </p:cNvPicPr>
          <p:nvPr/>
        </p:nvPicPr>
        <p:blipFill>
          <a:blip r:embed="rId2"/>
          <a:stretch>
            <a:fillRect/>
          </a:stretch>
        </p:blipFill>
        <p:spPr>
          <a:xfrm>
            <a:off x="5934111" y="791994"/>
            <a:ext cx="5533211" cy="4582439"/>
          </a:xfrm>
          <a:prstGeom prst="rect">
            <a:avLst/>
          </a:prstGeom>
        </p:spPr>
      </p:pic>
    </p:spTree>
    <p:extLst>
      <p:ext uri="{BB962C8B-B14F-4D97-AF65-F5344CB8AC3E}">
        <p14:creationId xmlns:p14="http://schemas.microsoft.com/office/powerpoint/2010/main" val="227131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7C71-5D5B-3144-860C-FF5A0200D969}"/>
              </a:ext>
            </a:extLst>
          </p:cNvPr>
          <p:cNvSpPr>
            <a:spLocks noGrp="1"/>
          </p:cNvSpPr>
          <p:nvPr>
            <p:ph type="title"/>
          </p:nvPr>
        </p:nvSpPr>
        <p:spPr>
          <a:xfrm>
            <a:off x="422954" y="219270"/>
            <a:ext cx="5334001" cy="909734"/>
          </a:xfrm>
        </p:spPr>
        <p:txBody>
          <a:bodyPr/>
          <a:lstStyle/>
          <a:p>
            <a:r>
              <a:rPr lang="en-US" b="1" dirty="0" err="1">
                <a:solidFill>
                  <a:schemeClr val="accent6"/>
                </a:solidFill>
              </a:rPr>
              <a:t>HeLLinger</a:t>
            </a:r>
            <a:r>
              <a:rPr lang="en-US" b="1" dirty="0">
                <a:solidFill>
                  <a:schemeClr val="accent6"/>
                </a:solidFill>
              </a:rPr>
              <a:t> Distance</a:t>
            </a:r>
          </a:p>
        </p:txBody>
      </p:sp>
      <p:sp>
        <p:nvSpPr>
          <p:cNvPr id="4" name="Text Placeholder 3">
            <a:extLst>
              <a:ext uri="{FF2B5EF4-FFF2-40B4-BE49-F238E27FC236}">
                <a16:creationId xmlns:a16="http://schemas.microsoft.com/office/drawing/2014/main" id="{65FE10C5-19FC-3B5B-C25E-D5D8E6260FA4}"/>
              </a:ext>
            </a:extLst>
          </p:cNvPr>
          <p:cNvSpPr>
            <a:spLocks noGrp="1"/>
          </p:cNvSpPr>
          <p:nvPr>
            <p:ph type="body" sz="half" idx="2"/>
          </p:nvPr>
        </p:nvSpPr>
        <p:spPr>
          <a:xfrm>
            <a:off x="422953" y="3116424"/>
            <a:ext cx="5334001" cy="3116424"/>
          </a:xfrm>
        </p:spPr>
        <p:txBody>
          <a:bodyPr/>
          <a:lstStyle/>
          <a:p>
            <a:r>
              <a:rPr lang="en-US" sz="2400" b="1" dirty="0">
                <a:solidFill>
                  <a:schemeClr val="tx1"/>
                </a:solidFill>
              </a:rPr>
              <a:t>In decision tree and random forest algorithms, Hellinger Distance is used as a criterion to evaluate the similarity between distributions when deciding how to split a node. Lower Hellinger Distance indicates greater similarity between distributions.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F2A86696-4B10-EA00-2099-F2D1A891731C}"/>
              </a:ext>
            </a:extLst>
          </p:cNvPr>
          <p:cNvPicPr>
            <a:picLocks noChangeAspect="1"/>
          </p:cNvPicPr>
          <p:nvPr/>
        </p:nvPicPr>
        <p:blipFill>
          <a:blip r:embed="rId2"/>
          <a:stretch>
            <a:fillRect/>
          </a:stretch>
        </p:blipFill>
        <p:spPr>
          <a:xfrm>
            <a:off x="6578081" y="1219007"/>
            <a:ext cx="4771735" cy="3213033"/>
          </a:xfrm>
          <a:prstGeom prst="rect">
            <a:avLst/>
          </a:prstGeom>
        </p:spPr>
      </p:pic>
    </p:spTree>
    <p:extLst>
      <p:ext uri="{BB962C8B-B14F-4D97-AF65-F5344CB8AC3E}">
        <p14:creationId xmlns:p14="http://schemas.microsoft.com/office/powerpoint/2010/main" val="196557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25AC-8651-34AA-231E-8203A52FED48}"/>
              </a:ext>
            </a:extLst>
          </p:cNvPr>
          <p:cNvSpPr>
            <a:spLocks noGrp="1"/>
          </p:cNvSpPr>
          <p:nvPr>
            <p:ph type="title"/>
          </p:nvPr>
        </p:nvSpPr>
        <p:spPr>
          <a:xfrm>
            <a:off x="497599" y="349897"/>
            <a:ext cx="10559177" cy="797767"/>
          </a:xfrm>
        </p:spPr>
        <p:txBody>
          <a:bodyPr>
            <a:normAutofit/>
          </a:bodyPr>
          <a:lstStyle/>
          <a:p>
            <a:pPr algn="ctr"/>
            <a:r>
              <a:rPr lang="en-US" sz="3200" b="1" dirty="0">
                <a:solidFill>
                  <a:schemeClr val="accent6"/>
                </a:solidFill>
              </a:rPr>
              <a:t>Information Gain</a:t>
            </a:r>
          </a:p>
        </p:txBody>
      </p:sp>
      <p:sp>
        <p:nvSpPr>
          <p:cNvPr id="4" name="Text Placeholder 3">
            <a:extLst>
              <a:ext uri="{FF2B5EF4-FFF2-40B4-BE49-F238E27FC236}">
                <a16:creationId xmlns:a16="http://schemas.microsoft.com/office/drawing/2014/main" id="{D380D8C9-91FF-5C1E-73C1-FFC7D9236B25}"/>
              </a:ext>
            </a:extLst>
          </p:cNvPr>
          <p:cNvSpPr>
            <a:spLocks noGrp="1"/>
          </p:cNvSpPr>
          <p:nvPr>
            <p:ph type="body" sz="half" idx="2"/>
          </p:nvPr>
        </p:nvSpPr>
        <p:spPr>
          <a:xfrm>
            <a:off x="1343609" y="1656183"/>
            <a:ext cx="9405256" cy="4194110"/>
          </a:xfrm>
        </p:spPr>
        <p:txBody>
          <a:bodyPr>
            <a:normAutofit/>
          </a:bodyPr>
          <a:lstStyle/>
          <a:p>
            <a:pPr algn="ctr"/>
            <a:r>
              <a:rPr lang="en-US" sz="3200" b="1" i="0" dirty="0">
                <a:solidFill>
                  <a:schemeClr val="tx1"/>
                </a:solidFill>
                <a:effectLst/>
                <a:latin typeface="Söhne"/>
              </a:rPr>
              <a:t>Information Gain helps decision tree algorithms decide which attribute to choose for splitting nodes by evaluating how much a particular attribute reduces the uncertainty (entropy) in the dataset. Higher Information Gain is preferred as it signifies a more effective split.</a:t>
            </a:r>
            <a:endParaRPr lang="en-US" sz="3200" b="1" dirty="0">
              <a:solidFill>
                <a:schemeClr val="tx1"/>
              </a:solidFill>
            </a:endParaRPr>
          </a:p>
        </p:txBody>
      </p:sp>
    </p:spTree>
    <p:extLst>
      <p:ext uri="{BB962C8B-B14F-4D97-AF65-F5344CB8AC3E}">
        <p14:creationId xmlns:p14="http://schemas.microsoft.com/office/powerpoint/2010/main" val="177457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92A9ED-54A3-2AFA-80FA-FA37DF8F92B5}"/>
              </a:ext>
            </a:extLst>
          </p:cNvPr>
          <p:cNvPicPr>
            <a:picLocks noChangeAspect="1"/>
          </p:cNvPicPr>
          <p:nvPr/>
        </p:nvPicPr>
        <p:blipFill>
          <a:blip r:embed="rId2"/>
          <a:stretch>
            <a:fillRect/>
          </a:stretch>
        </p:blipFill>
        <p:spPr>
          <a:xfrm>
            <a:off x="508771" y="688146"/>
            <a:ext cx="4922947" cy="5052498"/>
          </a:xfrm>
          <a:prstGeom prst="rect">
            <a:avLst/>
          </a:prstGeom>
        </p:spPr>
      </p:pic>
      <p:pic>
        <p:nvPicPr>
          <p:cNvPr id="5" name="Picture 4">
            <a:extLst>
              <a:ext uri="{FF2B5EF4-FFF2-40B4-BE49-F238E27FC236}">
                <a16:creationId xmlns:a16="http://schemas.microsoft.com/office/drawing/2014/main" id="{3BCF4817-A008-D3FB-5591-45691342E53C}"/>
              </a:ext>
            </a:extLst>
          </p:cNvPr>
          <p:cNvPicPr>
            <a:picLocks noChangeAspect="1"/>
          </p:cNvPicPr>
          <p:nvPr/>
        </p:nvPicPr>
        <p:blipFill>
          <a:blip r:embed="rId3"/>
          <a:stretch>
            <a:fillRect/>
          </a:stretch>
        </p:blipFill>
        <p:spPr>
          <a:xfrm>
            <a:off x="6355660" y="688146"/>
            <a:ext cx="4922947" cy="4922947"/>
          </a:xfrm>
          <a:prstGeom prst="rect">
            <a:avLst/>
          </a:prstGeom>
        </p:spPr>
      </p:pic>
    </p:spTree>
    <p:extLst>
      <p:ext uri="{BB962C8B-B14F-4D97-AF65-F5344CB8AC3E}">
        <p14:creationId xmlns:p14="http://schemas.microsoft.com/office/powerpoint/2010/main" val="168956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718723-CA5E-DC2C-2C8A-BB76B3377B25}"/>
              </a:ext>
            </a:extLst>
          </p:cNvPr>
          <p:cNvPicPr>
            <a:picLocks noChangeAspect="1"/>
          </p:cNvPicPr>
          <p:nvPr/>
        </p:nvPicPr>
        <p:blipFill>
          <a:blip r:embed="rId2"/>
          <a:stretch>
            <a:fillRect/>
          </a:stretch>
        </p:blipFill>
        <p:spPr>
          <a:xfrm>
            <a:off x="664829" y="690289"/>
            <a:ext cx="5431171" cy="5477421"/>
          </a:xfrm>
          <a:prstGeom prst="rect">
            <a:avLst/>
          </a:prstGeom>
        </p:spPr>
      </p:pic>
      <p:pic>
        <p:nvPicPr>
          <p:cNvPr id="5" name="Picture 4">
            <a:extLst>
              <a:ext uri="{FF2B5EF4-FFF2-40B4-BE49-F238E27FC236}">
                <a16:creationId xmlns:a16="http://schemas.microsoft.com/office/drawing/2014/main" id="{53EC66A5-5E6C-E20F-AC8E-DD7B6EA2FEED}"/>
              </a:ext>
            </a:extLst>
          </p:cNvPr>
          <p:cNvPicPr>
            <a:picLocks noChangeAspect="1"/>
          </p:cNvPicPr>
          <p:nvPr/>
        </p:nvPicPr>
        <p:blipFill>
          <a:blip r:embed="rId3"/>
          <a:stretch>
            <a:fillRect/>
          </a:stretch>
        </p:blipFill>
        <p:spPr>
          <a:xfrm>
            <a:off x="6859983" y="1782147"/>
            <a:ext cx="4570017" cy="3750906"/>
          </a:xfrm>
          <a:prstGeom prst="rect">
            <a:avLst/>
          </a:prstGeom>
        </p:spPr>
      </p:pic>
    </p:spTree>
    <p:extLst>
      <p:ext uri="{BB962C8B-B14F-4D97-AF65-F5344CB8AC3E}">
        <p14:creationId xmlns:p14="http://schemas.microsoft.com/office/powerpoint/2010/main" val="3023946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443</TotalTime>
  <Words>706</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MS PGothic</vt:lpstr>
      <vt:lpstr>Arial</vt:lpstr>
      <vt:lpstr>Century Gothic</vt:lpstr>
      <vt:lpstr>KaTeX_Main</vt:lpstr>
      <vt:lpstr>Nunito</vt:lpstr>
      <vt:lpstr>Sitka Heading</vt:lpstr>
      <vt:lpstr>Söhne</vt:lpstr>
      <vt:lpstr>Söhne Mono</vt:lpstr>
      <vt:lpstr>Times New Roman</vt:lpstr>
      <vt:lpstr>ui-sans-serif</vt:lpstr>
      <vt:lpstr>Verdana</vt:lpstr>
      <vt:lpstr>Verdana-Bold</vt:lpstr>
      <vt:lpstr>Mesh</vt:lpstr>
      <vt:lpstr>Software Project Lab-01</vt:lpstr>
      <vt:lpstr>OVERVIEW:</vt:lpstr>
      <vt:lpstr>Dataset</vt:lpstr>
      <vt:lpstr>Entropy</vt:lpstr>
      <vt:lpstr>Gini Index</vt:lpstr>
      <vt:lpstr>HeLLinger Distance</vt:lpstr>
      <vt:lpstr>Information Gain</vt:lpstr>
      <vt:lpstr>PowerPoint Presentation</vt:lpstr>
      <vt:lpstr>PowerPoint Presentation</vt:lpstr>
      <vt:lpstr>K fold cross validation</vt:lpstr>
      <vt:lpstr>Precision, Recall , F1-score</vt:lpstr>
      <vt:lpstr>PowerPoint Presentation</vt:lpstr>
      <vt:lpstr>PowerPoint Presentation</vt:lpstr>
      <vt:lpstr>Accuracy calculation</vt:lpstr>
      <vt:lpstr>PowerPoint Presentation</vt:lpstr>
      <vt:lpstr>Decision tree</vt:lpstr>
      <vt:lpstr>Random Forest</vt:lpstr>
      <vt:lpstr>PowerPoint Presentation</vt:lpstr>
      <vt:lpstr>PowerPoint Presentation</vt:lpstr>
      <vt:lpstr>Output</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Lab-01</dc:title>
  <dc:creator>pronob karmoker</dc:creator>
  <cp:lastModifiedBy>pronob karmoker</cp:lastModifiedBy>
  <cp:revision>2</cp:revision>
  <dcterms:created xsi:type="dcterms:W3CDTF">2023-12-16T11:55:49Z</dcterms:created>
  <dcterms:modified xsi:type="dcterms:W3CDTF">2023-12-16T19:19:44Z</dcterms:modified>
</cp:coreProperties>
</file>