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7"/>
  </p:notesMasterIdLst>
  <p:handoutMasterIdLst>
    <p:handoutMasterId r:id="rId88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1" r:id="rId9"/>
    <p:sldId id="270" r:id="rId10"/>
    <p:sldId id="271" r:id="rId11"/>
    <p:sldId id="267" r:id="rId12"/>
    <p:sldId id="272" r:id="rId13"/>
    <p:sldId id="281" r:id="rId14"/>
    <p:sldId id="290" r:id="rId15"/>
    <p:sldId id="273" r:id="rId16"/>
    <p:sldId id="262" r:id="rId17"/>
    <p:sldId id="275" r:id="rId18"/>
    <p:sldId id="283" r:id="rId19"/>
    <p:sldId id="276" r:id="rId20"/>
    <p:sldId id="289" r:id="rId21"/>
    <p:sldId id="288" r:id="rId22"/>
    <p:sldId id="277" r:id="rId23"/>
    <p:sldId id="286" r:id="rId24"/>
    <p:sldId id="282" r:id="rId25"/>
    <p:sldId id="280" r:id="rId26"/>
    <p:sldId id="287" r:id="rId27"/>
    <p:sldId id="300" r:id="rId28"/>
    <p:sldId id="263" r:id="rId29"/>
    <p:sldId id="285" r:id="rId30"/>
    <p:sldId id="274" r:id="rId31"/>
    <p:sldId id="284" r:id="rId32"/>
    <p:sldId id="291" r:id="rId33"/>
    <p:sldId id="264" r:id="rId34"/>
    <p:sldId id="303" r:id="rId35"/>
    <p:sldId id="309" r:id="rId36"/>
    <p:sldId id="310" r:id="rId37"/>
    <p:sldId id="313" r:id="rId38"/>
    <p:sldId id="314" r:id="rId39"/>
    <p:sldId id="311" r:id="rId40"/>
    <p:sldId id="312" r:id="rId41"/>
    <p:sldId id="306" r:id="rId42"/>
    <p:sldId id="304" r:id="rId43"/>
    <p:sldId id="265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01" r:id="rId52"/>
    <p:sldId id="299" r:id="rId53"/>
    <p:sldId id="302" r:id="rId54"/>
    <p:sldId id="279" r:id="rId55"/>
    <p:sldId id="305" r:id="rId56"/>
    <p:sldId id="315" r:id="rId57"/>
    <p:sldId id="322" r:id="rId58"/>
    <p:sldId id="336" r:id="rId59"/>
    <p:sldId id="337" r:id="rId60"/>
    <p:sldId id="316" r:id="rId61"/>
    <p:sldId id="340" r:id="rId62"/>
    <p:sldId id="341" r:id="rId63"/>
    <p:sldId id="342" r:id="rId64"/>
    <p:sldId id="317" r:id="rId65"/>
    <p:sldId id="318" r:id="rId66"/>
    <p:sldId id="323" r:id="rId67"/>
    <p:sldId id="325" r:id="rId68"/>
    <p:sldId id="324" r:id="rId69"/>
    <p:sldId id="343" r:id="rId70"/>
    <p:sldId id="319" r:id="rId71"/>
    <p:sldId id="326" r:id="rId72"/>
    <p:sldId id="344" r:id="rId73"/>
    <p:sldId id="327" r:id="rId74"/>
    <p:sldId id="320" r:id="rId75"/>
    <p:sldId id="328" r:id="rId76"/>
    <p:sldId id="329" r:id="rId77"/>
    <p:sldId id="331" r:id="rId78"/>
    <p:sldId id="345" r:id="rId79"/>
    <p:sldId id="333" r:id="rId80"/>
    <p:sldId id="330" r:id="rId81"/>
    <p:sldId id="321" r:id="rId82"/>
    <p:sldId id="334" r:id="rId83"/>
    <p:sldId id="335" r:id="rId84"/>
    <p:sldId id="338" r:id="rId85"/>
    <p:sldId id="339" r:id="rId8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6" autoAdjust="0"/>
    <p:restoredTop sz="94660"/>
  </p:normalViewPr>
  <p:slideViewPr>
    <p:cSldViewPr>
      <p:cViewPr varScale="1">
        <p:scale>
          <a:sx n="80" d="100"/>
          <a:sy n="80" d="100"/>
        </p:scale>
        <p:origin x="-164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3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CE86-0D2D-4A6C-B4DB-7ADE2F7CDC21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A00B6-F174-4CE3-BC5F-7B2581521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087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802E2-5378-48CF-9E61-33946ADD3D9D}" type="datetimeFigureOut">
              <a:rPr lang="es-ES" smtClean="0"/>
              <a:t>07/04/2015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7456-1AE6-4B0F-957F-9D816517F3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08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 smtClean="0"/>
              <a:t>Haga clic para modificar el estilo de </a:t>
            </a:r>
            <a:r>
              <a:rPr kumimoji="0" lang="en-US" noProof="0" dirty="0" err="1" smtClean="0"/>
              <a:t>subtítulo</a:t>
            </a:r>
            <a:r>
              <a:rPr kumimoji="0" lang="es-ES" dirty="0" smtClean="0"/>
              <a:t> del patrón</a:t>
            </a:r>
            <a:endParaRPr kumimoji="0" lang="en-US" dirty="0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 userDrawn="1"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dirty="0" smtClean="0"/>
              <a:t>Haga clic para </a:t>
            </a:r>
            <a:r>
              <a:rPr kumimoji="0" lang="en-US" noProof="0" dirty="0" err="1" smtClean="0"/>
              <a:t>modificar</a:t>
            </a:r>
            <a:r>
              <a:rPr kumimoji="0" lang="es-ES" dirty="0" smtClean="0"/>
              <a:t> el estilo de título del patrón</a:t>
            </a:r>
            <a:endParaRPr kumimoji="0" lang="en-US" dirty="0"/>
          </a:p>
        </p:txBody>
      </p:sp>
      <p:pic>
        <p:nvPicPr>
          <p:cNvPr id="1026" name="Picture 2" descr="http://greachconf.com/wp-content/uploads/2014/01/pronoide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72534"/>
            <a:ext cx="1044000" cy="4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reach.es/wp-content/uploads/2013/12/logo_greac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04" y="5245225"/>
            <a:ext cx="2926080" cy="11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para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pic>
        <p:nvPicPr>
          <p:cNvPr id="3074" name="Picture 2" descr="http://greach.es/wp-content/uploads/2013/12/logo_greach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53336"/>
            <a:ext cx="585216" cy="2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greachconf.com/wp-content/uploads/2014/01/pronoide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0" y="1022400"/>
            <a:ext cx="1044000" cy="4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251520" y="6439236"/>
            <a:ext cx="648072" cy="230124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defPPr>
              <a:defRPr lang="es-ES"/>
            </a:defPPr>
            <a:lvl1pPr marL="0" algn="ctr" defTabSz="914400" rtl="0" eaLnBrk="1" latinLnBrk="0" hangingPunct="1"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3BEE52C-F0EA-4E50-B572-FA11D54990C8}" type="slidenum">
              <a:rPr lang="es-ES" smtClean="0"/>
              <a:pPr algn="l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>
            <a:spLocks noChangeArrowheads="1"/>
          </p:cNvSpPr>
          <p:nvPr userDrawn="1"/>
        </p:nvSpPr>
        <p:spPr bwMode="auto">
          <a:xfrm>
            <a:off x="155448" y="158400"/>
            <a:ext cx="8833104" cy="112762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para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título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pic>
        <p:nvPicPr>
          <p:cNvPr id="3074" name="Picture 2" descr="http://greach.es/wp-content/uploads/2013/12/logo_greach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53336"/>
            <a:ext cx="585216" cy="2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greachconf.com/wp-content/uploads/2014/01/pronoide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0" y="1022400"/>
            <a:ext cx="1044000" cy="4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5 Marcador de número de diapositiva"/>
          <p:cNvSpPr txBox="1">
            <a:spLocks/>
          </p:cNvSpPr>
          <p:nvPr userDrawn="1"/>
        </p:nvSpPr>
        <p:spPr>
          <a:xfrm>
            <a:off x="251520" y="6439236"/>
            <a:ext cx="648072" cy="230124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defPPr>
              <a:defRPr lang="es-ES"/>
            </a:defPPr>
            <a:lvl1pPr marL="0" algn="ctr" defTabSz="914400" rtl="0" eaLnBrk="1" latinLnBrk="0" hangingPunct="1"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3BEE52C-F0EA-4E50-B572-FA11D54990C8}" type="slidenum">
              <a:rPr lang="es-ES" smtClean="0"/>
              <a:pPr algn="l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341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 userDrawn="1"/>
        </p:nvSpPr>
        <p:spPr bwMode="auto">
          <a:xfrm>
            <a:off x="152400" y="6394704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para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texto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noProof="0" dirty="0" err="1" smtClean="0"/>
              <a:t>Haga</a:t>
            </a:r>
            <a:r>
              <a:rPr kumimoji="0" lang="en-US" noProof="0" dirty="0" smtClean="0"/>
              <a:t> </a:t>
            </a:r>
            <a:r>
              <a:rPr kumimoji="0" lang="en-US" noProof="0" dirty="0" err="1" smtClean="0"/>
              <a:t>clic</a:t>
            </a:r>
            <a:r>
              <a:rPr kumimoji="0" lang="en-US" noProof="0" dirty="0" smtClean="0"/>
              <a:t> para </a:t>
            </a:r>
            <a:r>
              <a:rPr kumimoji="0" lang="en-US" noProof="0" dirty="0" err="1" smtClean="0"/>
              <a:t>modificar</a:t>
            </a:r>
            <a:r>
              <a:rPr kumimoji="0" lang="en-US" noProof="0" dirty="0" smtClean="0"/>
              <a:t> el </a:t>
            </a:r>
            <a:r>
              <a:rPr kumimoji="0" lang="en-US" noProof="0" dirty="0" err="1" smtClean="0"/>
              <a:t>estilo</a:t>
            </a:r>
            <a:r>
              <a:rPr kumimoji="0" lang="en-US" noProof="0" dirty="0" smtClean="0"/>
              <a:t> de </a:t>
            </a:r>
            <a:r>
              <a:rPr kumimoji="0" lang="en-US" noProof="0" dirty="0" err="1" smtClean="0"/>
              <a:t>texto</a:t>
            </a:r>
            <a:r>
              <a:rPr kumimoji="0" lang="en-US" noProof="0" dirty="0" smtClean="0"/>
              <a:t> del </a:t>
            </a:r>
            <a:r>
              <a:rPr kumimoji="0" lang="en-US" noProof="0" dirty="0" err="1" smtClean="0"/>
              <a:t>patrón</a:t>
            </a:r>
            <a:endParaRPr kumimoji="0" lang="en-US" noProof="0" dirty="0" smtClean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176213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354013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53975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1755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>
            <a:normAutofit/>
          </a:bodyPr>
          <a:lstStyle>
            <a:lvl1pPr marL="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176213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354013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53975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717550" indent="0">
              <a:buNone/>
              <a:defRPr sz="1400" b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 eaLnBrk="1" latinLnBrk="0" hangingPunct="1"/>
            <a:r>
              <a:rPr lang="en-US" noProof="0" dirty="0" err="1" smtClean="0"/>
              <a:t>Haga</a:t>
            </a:r>
            <a:r>
              <a:rPr lang="en-US" noProof="0" dirty="0" smtClean="0"/>
              <a:t> </a:t>
            </a:r>
            <a:r>
              <a:rPr lang="en-US" noProof="0" dirty="0" err="1" smtClean="0"/>
              <a:t>clic</a:t>
            </a:r>
            <a:r>
              <a:rPr lang="en-US" noProof="0" dirty="0" smtClean="0"/>
              <a:t> para </a:t>
            </a:r>
            <a:r>
              <a:rPr lang="en-US" noProof="0" dirty="0" err="1" smtClean="0"/>
              <a:t>modificar</a:t>
            </a:r>
            <a:r>
              <a:rPr lang="en-US" noProof="0" dirty="0" smtClean="0"/>
              <a:t> el </a:t>
            </a:r>
            <a:r>
              <a:rPr lang="en-US" noProof="0" dirty="0" err="1" smtClean="0"/>
              <a:t>estilo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texto</a:t>
            </a:r>
            <a:r>
              <a:rPr lang="en-US" noProof="0" dirty="0" smtClean="0"/>
              <a:t> del </a:t>
            </a:r>
            <a:r>
              <a:rPr lang="en-US" noProof="0" dirty="0" err="1" smtClean="0"/>
              <a:t>patrón</a:t>
            </a:r>
            <a:endParaRPr lang="en-US" noProof="0" dirty="0" smtClean="0"/>
          </a:p>
          <a:p>
            <a:pPr lvl="1" eaLnBrk="1" latinLnBrk="0" hangingPunct="1"/>
            <a:r>
              <a:rPr lang="en-US" noProof="0" dirty="0" smtClean="0"/>
              <a:t>Segundo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2" eaLnBrk="1" latinLnBrk="0" hangingPunct="1"/>
            <a:r>
              <a:rPr lang="en-US" noProof="0" dirty="0" err="1" smtClean="0"/>
              <a:t>Tercer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3" eaLnBrk="1" latinLnBrk="0" hangingPunct="1"/>
            <a:r>
              <a:rPr lang="en-US" noProof="0" dirty="0" smtClean="0"/>
              <a:t>Cuarto </a:t>
            </a:r>
            <a:r>
              <a:rPr lang="en-US" noProof="0" dirty="0" err="1" smtClean="0"/>
              <a:t>nivel</a:t>
            </a:r>
            <a:endParaRPr lang="en-US" noProof="0" dirty="0" smtClean="0"/>
          </a:p>
          <a:p>
            <a:pPr lvl="4" eaLnBrk="1" latinLnBrk="0" hangingPunct="1"/>
            <a:r>
              <a:rPr lang="en-US" noProof="0" dirty="0" err="1" smtClean="0"/>
              <a:t>Quinto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nivel</a:t>
            </a:r>
            <a:endParaRPr kumimoji="0" lang="en-US" noProof="0" dirty="0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pic>
        <p:nvPicPr>
          <p:cNvPr id="29" name="Picture 2" descr="http://greach.es/wp-content/uploads/2013/12/logo_greach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53336"/>
            <a:ext cx="585216" cy="23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5 Marcador de número de diapositiva"/>
          <p:cNvSpPr txBox="1">
            <a:spLocks/>
          </p:cNvSpPr>
          <p:nvPr userDrawn="1"/>
        </p:nvSpPr>
        <p:spPr>
          <a:xfrm>
            <a:off x="251520" y="6439236"/>
            <a:ext cx="648072" cy="230124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>
            <a:defPPr>
              <a:defRPr lang="es-ES"/>
            </a:defPPr>
            <a:lvl1pPr marL="0" algn="ctr" defTabSz="914400" rtl="0" eaLnBrk="1" latinLnBrk="0" hangingPunct="1">
              <a:defRPr kumimoji="0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3BEE52C-F0EA-4E50-B572-FA11D54990C8}" type="slidenum">
              <a:rPr lang="es-ES" smtClean="0"/>
              <a:pPr algn="l"/>
              <a:t>‹Nº›</a:t>
            </a:fld>
            <a:endParaRPr lang="es-ES" dirty="0"/>
          </a:p>
        </p:txBody>
      </p:sp>
      <p:pic>
        <p:nvPicPr>
          <p:cNvPr id="31" name="Picture 2" descr="http://greachconf.com/wp-content/uploads/2014/01/pronoide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00" y="1022400"/>
            <a:ext cx="1044000" cy="4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3BEE52C-F0EA-4E50-B572-FA11D54990C8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roovyconsole.appspot.com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oovy-lang.org/latest/html/documentation/index.html" TargetMode="External"/><Relationship Id="rId2" Type="http://schemas.openxmlformats.org/officeDocument/2006/relationships/hyperlink" Target="http://groovy-lang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mypearsonstore.com/bookstore/scripting-in-java-languages-frameworks-and-patterns-9780321321930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roovy-lang.org/latest/html/documentation/index.html" TargetMode="External"/><Relationship Id="rId2" Type="http://schemas.openxmlformats.org/officeDocument/2006/relationships/hyperlink" Target="https://grails.org/single-page-documentation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rails.asia/" TargetMode="External"/><Relationship Id="rId5" Type="http://schemas.openxmlformats.org/officeDocument/2006/relationships/hyperlink" Target="http://www.mypearsonstore.com/bookstore/scripting-in-java-languages-frameworks-and-patterns-9780321321930" TargetMode="External"/><Relationship Id="rId4" Type="http://schemas.openxmlformats.org/officeDocument/2006/relationships/hyperlink" Target="http://grails.github.io/grails-doc/3.0.x/guide/introduction.html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SESAME%20STREET.pptx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Oliver Centeno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Groovy</a:t>
            </a:r>
            <a:r>
              <a:rPr lang="es-ES" smtClean="0"/>
              <a:t> &amp; Grails</a:t>
            </a:r>
            <a:br>
              <a:rPr lang="es-ES" smtClean="0"/>
            </a:br>
            <a:r>
              <a:rPr lang="es-ES" smtClean="0"/>
              <a:t>Crash Course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0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EL example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Multiline example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print</a:t>
            </a:r>
            <a:r>
              <a:rPr lang="es-ES" dirty="0" smtClean="0"/>
              <a:t>(</a:t>
            </a:r>
            <a:r>
              <a:rPr lang="es-ES" dirty="0" err="1" smtClean="0"/>
              <a:t>content</a:t>
            </a:r>
            <a:r>
              <a:rPr lang="es-ES" dirty="0" smtClean="0"/>
              <a:t>){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content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= 7.5</a:t>
            </a:r>
          </a:p>
          <a:p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: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: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</a:p>
          <a:p>
            <a:endParaRPr lang="es-ES" dirty="0" smtClean="0"/>
          </a:p>
          <a:p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err="1" smtClean="0"/>
              <a:t>value.class</a:t>
            </a:r>
            <a:endParaRPr lang="es-ES" dirty="0" smtClean="0"/>
          </a:p>
          <a:p>
            <a:r>
              <a:rPr lang="en-US" dirty="0" smtClean="0"/>
              <a:t>print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'7'</a:t>
            </a:r>
            <a:r>
              <a:rPr lang="es-ES" dirty="0" smtClean="0"/>
              <a:t>.class</a:t>
            </a:r>
          </a:p>
          <a:p>
            <a:r>
              <a:rPr lang="en-US" dirty="0" smtClean="0"/>
              <a:t>print( 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'7'</a:t>
            </a:r>
            <a:r>
              <a:rPr lang="es-ES" dirty="0" smtClean="0"/>
              <a:t> as </a:t>
            </a:r>
            <a:r>
              <a:rPr lang="es-ES" dirty="0" err="1" smtClean="0"/>
              <a:t>char</a:t>
            </a:r>
            <a:r>
              <a:rPr lang="es-ES" dirty="0" smtClean="0"/>
              <a:t>).</a:t>
            </a:r>
            <a:r>
              <a:rPr lang="es-ES" dirty="0" err="1" smtClean="0"/>
              <a:t>class</a:t>
            </a:r>
            <a:r>
              <a:rPr lang="es-ES" dirty="0" smtClean="0"/>
              <a:t> )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 7.class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 111_222_333_444.class</a:t>
            </a:r>
          </a:p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lvl="1">
              <a:buClr>
                <a:schemeClr val="accent1"/>
              </a:buClr>
              <a:buSzPct val="85000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name</a:t>
            </a:r>
            <a:r>
              <a:rPr lang="es-ES" dirty="0" smtClean="0"/>
              <a:t>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multiline1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""" \</a:t>
            </a: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double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quotes</a:t>
            </a: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"""</a:t>
            </a:r>
          </a:p>
          <a:p>
            <a:pPr marL="0" lvl="1">
              <a:buClr>
                <a:schemeClr val="accent1"/>
              </a:buClr>
              <a:buSzPct val="85000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multiline2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''' \</a:t>
            </a: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simple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quotes</a:t>
            </a: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'''</a:t>
            </a: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endParaRPr lang="es-ES" dirty="0" smtClean="0"/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/>
              <a:t>print</a:t>
            </a:r>
            <a:r>
              <a:rPr lang="es-ES" dirty="0" smtClean="0"/>
              <a:t> multiline1</a:t>
            </a: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/>
              <a:t>print</a:t>
            </a:r>
            <a:r>
              <a:rPr lang="es-ES" dirty="0" smtClean="0"/>
              <a:t> multiline2</a:t>
            </a:r>
          </a:p>
          <a:p>
            <a:pPr marL="0" lvl="1">
              <a:buClr>
                <a:schemeClr val="accent1"/>
              </a:buClr>
              <a:buSzPct val="85000"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1.2 Simple data types and Strings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31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List</a:t>
            </a:r>
          </a:p>
          <a:p>
            <a:pPr lvl="1"/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mtClean="0"/>
              <a:t>instantiates an ArrayList</a:t>
            </a:r>
          </a:p>
          <a:p>
            <a:pPr lvl="1"/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mtClean="0"/>
              <a:t> or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to add elements</a:t>
            </a:r>
          </a:p>
          <a:p>
            <a:pPr lvl="1"/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smtClean="0"/>
              <a:t>to remove elements</a:t>
            </a:r>
          </a:p>
          <a:p>
            <a:pPr lvl="1"/>
            <a:r>
              <a:rPr lang="en-US" smtClean="0"/>
              <a:t>list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  <a:r>
              <a:rPr lang="en-US" smtClean="0"/>
              <a:t> returns the last element</a:t>
            </a:r>
          </a:p>
          <a:p>
            <a:pPr lvl="1"/>
            <a:r>
              <a:rPr lang="en-US" smtClean="0"/>
              <a:t>Supports push and pop methods</a:t>
            </a:r>
          </a:p>
          <a:p>
            <a:pPr lvl="1"/>
            <a:r>
              <a:rPr lang="en-US" smtClean="0"/>
              <a:t>Supports sort and reverse methods</a:t>
            </a:r>
          </a:p>
          <a:p>
            <a:pPr lvl="1"/>
            <a:r>
              <a:rPr lang="en-US" smtClean="0"/>
              <a:t>Supports max and min methods</a:t>
            </a:r>
          </a:p>
          <a:p>
            <a:pPr lvl="1"/>
            <a:r>
              <a:rPr lang="en-US" smtClean="0"/>
              <a:t>Supports set operations: join, intersect, disjoint, unique,…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85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Arrays</a:t>
            </a:r>
          </a:p>
          <a:p>
            <a:pPr lvl="1"/>
            <a:r>
              <a:rPr lang="en-US" smtClean="0"/>
              <a:t>Same model as List but with explicit type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 int[]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 String[]</a:t>
            </a:r>
          </a:p>
          <a:p>
            <a:pPr lvl="1"/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mtClean="0"/>
          </a:p>
          <a:p>
            <a:r>
              <a:rPr lang="en-US" smtClean="0"/>
              <a:t>Set</a:t>
            </a:r>
          </a:p>
          <a:p>
            <a:pPr lvl="1"/>
            <a:r>
              <a:rPr lang="en-US" smtClean="0"/>
              <a:t>Same model as List but explicitly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as Set</a:t>
            </a:r>
            <a:endParaRPr 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mtClean="0"/>
              <a:t>Instantiates LinkedHashSet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pPr lvl="1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x..y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/>
              <a:t>Only stores “from” and “to” values for any Comparable</a:t>
            </a:r>
          </a:p>
          <a:p>
            <a:pPr lvl="1"/>
            <a:r>
              <a:rPr lang="en-US" dirty="0" smtClean="0"/>
              <a:t>Can generate a list if the Comparable implements next</a:t>
            </a:r>
          </a:p>
          <a:p>
            <a:pPr lvl="1"/>
            <a:r>
              <a:rPr lang="en-US" dirty="0" smtClean="0"/>
              <a:t>Common with numbers and characters</a:t>
            </a:r>
          </a:p>
          <a:p>
            <a:pPr lvl="1"/>
            <a:r>
              <a:rPr lang="en-US" dirty="0" smtClean="0"/>
              <a:t>Bounded range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(1.5..&lt;10.0)</a:t>
            </a:r>
          </a:p>
          <a:p>
            <a:pPr lvl="1"/>
            <a:r>
              <a:rPr lang="en-US" dirty="0" smtClean="0"/>
              <a:t>Powerful with the function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each()</a:t>
            </a:r>
            <a:r>
              <a:rPr lang="en-US" dirty="0" smtClean="0"/>
              <a:t> and closures</a:t>
            </a:r>
          </a:p>
          <a:p>
            <a:pPr lvl="1"/>
            <a:r>
              <a:rPr lang="en-US" dirty="0" smtClean="0"/>
              <a:t>Powerful with switch cases</a:t>
            </a:r>
          </a:p>
        </p:txBody>
      </p:sp>
    </p:spTree>
    <p:extLst>
      <p:ext uri="{BB962C8B-B14F-4D97-AF65-F5344CB8AC3E}">
        <p14:creationId xmlns:p14="http://schemas.microsoft.com/office/powerpoint/2010/main" val="38789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Map</a:t>
            </a:r>
          </a:p>
          <a:p>
            <a:pPr lvl="1"/>
            <a:r>
              <a:rPr lang="en-US" b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 </a:t>
            </a:r>
            <a:r>
              <a:rPr lang="en-US" smtClean="0"/>
              <a:t>instantiates a </a:t>
            </a:r>
            <a:r>
              <a:rPr lang="es-ES" smtClean="0"/>
              <a:t>LinkedHashMap</a:t>
            </a:r>
            <a:endParaRPr lang="en-US" smtClean="0"/>
          </a:p>
          <a:p>
            <a:pPr lvl="1"/>
            <a:r>
              <a:rPr lang="en-US" smtClean="0"/>
              <a:t>Same model as JS</a:t>
            </a:r>
          </a:p>
          <a:p>
            <a:pPr lvl="1"/>
            <a:r>
              <a:rPr lang="en-US" smtClean="0"/>
              <a:t>Supports brackets and dot access</a:t>
            </a:r>
          </a:p>
          <a:p>
            <a:pPr lvl="1"/>
            <a:r>
              <a:rPr lang="en-US" smtClean="0"/>
              <a:t>Map keys are variable names (JS-like)</a:t>
            </a:r>
          </a:p>
          <a:p>
            <a:pPr lvl="1"/>
            <a:r>
              <a:rPr lang="en-US" smtClean="0"/>
              <a:t>Doesn’t support </a:t>
            </a:r>
            <a:r>
              <a:rPr lang="en-US" b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mtClean="0"/>
              <a:t> operator</a:t>
            </a:r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List/Set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Map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list</a:t>
            </a:r>
            <a:r>
              <a:rPr lang="es-ES" dirty="0" smtClean="0"/>
              <a:t> = [1]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 +=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 &lt;&lt;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two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 smtClean="0"/>
              <a:t>list</a:t>
            </a:r>
            <a:r>
              <a:rPr lang="es-ES" dirty="0" smtClean="0"/>
              <a:t>[5] = [1,3,5]</a:t>
            </a:r>
          </a:p>
          <a:p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list</a:t>
            </a:r>
            <a:r>
              <a:rPr lang="es-ES" dirty="0" smtClean="0"/>
              <a:t>[-1]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list.flatten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set = [1,[2,3],5] as Set</a:t>
            </a:r>
          </a:p>
          <a:p>
            <a:r>
              <a:rPr lang="en-US" dirty="0" smtClean="0"/>
              <a:t>assert </a:t>
            </a:r>
            <a:r>
              <a:rPr lang="es-ES" dirty="0" err="1" smtClean="0"/>
              <a:t>set.disjoint</a:t>
            </a:r>
            <a:r>
              <a:rPr lang="es-ES" dirty="0" smtClean="0"/>
              <a:t>([0,5]) == false</a:t>
            </a:r>
          </a:p>
          <a:p>
            <a:r>
              <a:rPr lang="en-US" dirty="0" smtClean="0"/>
              <a:t>assert </a:t>
            </a:r>
            <a:r>
              <a:rPr lang="es-ES" dirty="0" err="1" smtClean="0"/>
              <a:t>set.intersect</a:t>
            </a:r>
            <a:r>
              <a:rPr lang="es-ES" dirty="0" smtClean="0"/>
              <a:t>([0,5]) == [5]</a:t>
            </a:r>
          </a:p>
          <a:p>
            <a:endParaRPr lang="es-ES" dirty="0" smtClean="0"/>
          </a:p>
          <a:p>
            <a:r>
              <a:rPr lang="en-US" dirty="0" smtClean="0"/>
              <a:t>assert </a:t>
            </a:r>
            <a:r>
              <a:rPr lang="es-ES" dirty="0" smtClean="0"/>
              <a:t>[1,1,1].</a:t>
            </a:r>
            <a:r>
              <a:rPr lang="es-ES" dirty="0" err="1" smtClean="0"/>
              <a:t>unique</a:t>
            </a:r>
            <a:r>
              <a:rPr lang="es-ES" dirty="0" smtClean="0"/>
              <a:t>() == [1]</a:t>
            </a:r>
          </a:p>
          <a:p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map</a:t>
            </a:r>
            <a:r>
              <a:rPr lang="es-ES" dirty="0" smtClean="0"/>
              <a:t> = [:]</a:t>
            </a:r>
          </a:p>
          <a:p>
            <a:r>
              <a:rPr lang="es-ES" dirty="0" err="1" smtClean="0"/>
              <a:t>map</a:t>
            </a:r>
            <a:r>
              <a:rPr lang="es-ES" dirty="0" smtClean="0"/>
              <a:t> += 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"dos"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two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</a:t>
            </a:r>
          </a:p>
          <a:p>
            <a:endParaRPr lang="es-ES" dirty="0" smtClean="0"/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map.uno</a:t>
            </a:r>
            <a:r>
              <a:rPr lang="es-ES" dirty="0" smtClean="0"/>
              <a:t> == </a:t>
            </a:r>
            <a:r>
              <a:rPr lang="es-ES" dirty="0" err="1" smtClean="0"/>
              <a:t>map</a:t>
            </a:r>
            <a:r>
              <a:rPr lang="es-ES" dirty="0" smtClean="0"/>
              <a:t>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  <a:r>
              <a:rPr lang="es-ES" dirty="0" smtClean="0"/>
              <a:t>]</a:t>
            </a:r>
          </a:p>
          <a:p>
            <a:r>
              <a:rPr lang="en-US" dirty="0" smtClean="0"/>
              <a:t>assert </a:t>
            </a:r>
            <a:r>
              <a:rPr lang="es-ES" dirty="0" err="1" smtClean="0"/>
              <a:t>map.get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  <a:r>
              <a:rPr lang="es-ES" dirty="0" smtClean="0"/>
              <a:t>) == </a:t>
            </a:r>
            <a:r>
              <a:rPr lang="es-ES" dirty="0" err="1" smtClean="0"/>
              <a:t>map</a:t>
            </a:r>
            <a:r>
              <a:rPr lang="es-ES" dirty="0" smtClean="0"/>
              <a:t>.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</a:p>
          <a:p>
            <a:endParaRPr lang="es-ES" dirty="0" smtClean="0"/>
          </a:p>
          <a:p>
            <a:r>
              <a:rPr lang="es-ES" dirty="0" err="1" smtClean="0"/>
              <a:t>map.remove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"uno"</a:t>
            </a:r>
            <a:r>
              <a:rPr lang="es-ES" dirty="0" smtClean="0"/>
              <a:t>)</a:t>
            </a:r>
          </a:p>
          <a:p>
            <a:r>
              <a:rPr lang="en-US" dirty="0" smtClean="0"/>
              <a:t>assert </a:t>
            </a:r>
            <a:r>
              <a:rPr lang="es-ES" dirty="0" err="1" smtClean="0"/>
              <a:t>map.size</a:t>
            </a:r>
            <a:r>
              <a:rPr lang="es-ES" dirty="0" smtClean="0"/>
              <a:t>() == 1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key</a:t>
            </a:r>
            <a:r>
              <a:rPr lang="es-ES" dirty="0" smtClean="0"/>
              <a:t> = new </a:t>
            </a:r>
            <a:r>
              <a:rPr lang="es-ES" dirty="0" err="1" smtClean="0"/>
              <a:t>Object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map</a:t>
            </a:r>
            <a:r>
              <a:rPr lang="es-ES" dirty="0" smtClean="0"/>
              <a:t> += [(</a:t>
            </a:r>
            <a:r>
              <a:rPr lang="es-ES" dirty="0" err="1" smtClean="0"/>
              <a:t>key</a:t>
            </a:r>
            <a:r>
              <a:rPr lang="es-ES" dirty="0" smtClean="0"/>
              <a:t>) :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</a:t>
            </a:r>
          </a:p>
          <a:p>
            <a:endParaRPr lang="es-ES" dirty="0" smtClean="0"/>
          </a:p>
          <a:p>
            <a:r>
              <a:rPr lang="en-US" dirty="0" smtClean="0"/>
              <a:t>assert </a:t>
            </a:r>
            <a:r>
              <a:rPr lang="es-ES" dirty="0" err="1" smtClean="0"/>
              <a:t>map.containsKey</a:t>
            </a:r>
            <a:r>
              <a:rPr lang="es-ES" dirty="0" smtClean="0"/>
              <a:t>(</a:t>
            </a:r>
            <a:r>
              <a:rPr lang="es-ES" dirty="0" err="1" smtClean="0"/>
              <a:t>key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 Creation and use of collections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31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Classic flow statements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if(&lt;condition&gt;){ … }else{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while(&lt;condition&gt;){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do{ … }while(&lt;condition&gt;)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… ; … ; … ){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for(… in …){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switch(&lt;variable&gt;){ case 1: …  case 2..5: …   case "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a".."z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 … }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try{ … }catch( … ){ … }finally{ … 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Remember: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everything is evaluable as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7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Flow operators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Safe reference 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lang="en-US" dirty="0" smtClean="0"/>
              <a:t>) checks for null pointer before evaluate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Ternary operator 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:</a:t>
            </a:r>
            <a:r>
              <a:rPr lang="en-US" dirty="0" smtClean="0"/>
              <a:t>) shortcut for if-else assignment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Elvis operator (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US" dirty="0" smtClean="0"/>
              <a:t>) shortening to assign default values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87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Flow control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Flow operators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salary</a:t>
            </a:r>
            <a:r>
              <a:rPr lang="es-ES" dirty="0" smtClean="0"/>
              <a:t> = 1500</a:t>
            </a:r>
          </a:p>
          <a:p>
            <a:r>
              <a:rPr lang="es-ES" dirty="0" err="1" smtClean="0"/>
              <a:t>switch</a:t>
            </a:r>
            <a:r>
              <a:rPr lang="es-ES" dirty="0" smtClean="0"/>
              <a:t>(</a:t>
            </a:r>
            <a:r>
              <a:rPr lang="es-ES" dirty="0" err="1" smtClean="0"/>
              <a:t>salary</a:t>
            </a:r>
            <a:r>
              <a:rPr lang="es-ES" dirty="0" smtClean="0"/>
              <a:t>) {</a:t>
            </a:r>
          </a:p>
          <a:p>
            <a:pPr lvl="1"/>
            <a:r>
              <a:rPr lang="es-ES" dirty="0" smtClean="0"/>
              <a:t>case 300..&lt;1000:</a:t>
            </a:r>
          </a:p>
          <a:p>
            <a:pPr lvl="2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level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1'</a:t>
            </a:r>
          </a:p>
          <a:p>
            <a:pPr lvl="1"/>
            <a:r>
              <a:rPr lang="es-ES" dirty="0" smtClean="0"/>
              <a:t>break</a:t>
            </a:r>
          </a:p>
          <a:p>
            <a:pPr lvl="1"/>
            <a:r>
              <a:rPr lang="es-ES" dirty="0" smtClean="0"/>
              <a:t>case 1000..&lt;2000:</a:t>
            </a:r>
          </a:p>
          <a:p>
            <a:pPr lvl="2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level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2'</a:t>
            </a:r>
          </a:p>
          <a:p>
            <a:pPr lvl="1"/>
            <a:r>
              <a:rPr lang="es-ES" dirty="0" smtClean="0"/>
              <a:t>break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n = 10</a:t>
            </a:r>
          </a:p>
          <a:p>
            <a:r>
              <a:rPr lang="es-ES" dirty="0" err="1" smtClean="0"/>
              <a:t>while</a:t>
            </a:r>
            <a:r>
              <a:rPr lang="es-ES" dirty="0" smtClean="0"/>
              <a:t>(n){ n-- 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(i </a:t>
            </a:r>
            <a:r>
              <a:rPr lang="es-ES" dirty="0"/>
              <a:t>in (1..10</a:t>
            </a:r>
            <a:r>
              <a:rPr lang="es-ES" dirty="0" smtClean="0"/>
              <a:t>)) </a:t>
            </a:r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"$i "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safe</a:t>
            </a:r>
            <a:r>
              <a:rPr lang="es-ES" dirty="0" smtClean="0"/>
              <a:t> = </a:t>
            </a:r>
            <a:r>
              <a:rPr lang="es-ES" dirty="0" err="1" smtClean="0"/>
              <a:t>null</a:t>
            </a:r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safe</a:t>
            </a:r>
            <a:r>
              <a:rPr lang="es-ES" dirty="0" smtClean="0"/>
              <a:t>?.</a:t>
            </a:r>
            <a:r>
              <a:rPr lang="es-ES" dirty="0" err="1" smtClean="0"/>
              <a:t>toUpperCase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= </a:t>
            </a:r>
            <a:r>
              <a:rPr lang="es-ES" dirty="0" err="1" smtClean="0"/>
              <a:t>safe</a:t>
            </a:r>
            <a:r>
              <a:rPr lang="es-ES" dirty="0" smtClean="0"/>
              <a:t> ?: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"default"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= </a:t>
            </a:r>
            <a:r>
              <a:rPr lang="es-ES" dirty="0" err="1" smtClean="0"/>
              <a:t>value.contains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"a"</a:t>
            </a:r>
            <a:r>
              <a:rPr lang="es-ES" dirty="0" smtClean="0"/>
              <a:t>) ? </a:t>
            </a:r>
          </a:p>
          <a:p>
            <a:r>
              <a:rPr lang="es-ES" dirty="0" smtClean="0"/>
              <a:t>	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"yes" </a:t>
            </a:r>
            <a:r>
              <a:rPr lang="es-ES" dirty="0" smtClean="0"/>
              <a:t>: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"no"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result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23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It is possible to define methods outside any class</a:t>
            </a:r>
          </a:p>
          <a:p>
            <a:pPr lvl="1"/>
            <a:r>
              <a:rPr lang="en-US" dirty="0" smtClean="0"/>
              <a:t>Also variables</a:t>
            </a:r>
          </a:p>
          <a:p>
            <a:pPr lvl="1"/>
            <a:r>
              <a:rPr lang="en-US" dirty="0" smtClean="0"/>
              <a:t>You can also mix methods and script code</a:t>
            </a:r>
          </a:p>
          <a:p>
            <a:pPr lvl="1"/>
            <a:r>
              <a:rPr lang="en-US" dirty="0" smtClean="0"/>
              <a:t>All methods and variables will be carried into the Script class</a:t>
            </a:r>
          </a:p>
          <a:p>
            <a:pPr lvl="1"/>
            <a:r>
              <a:rPr lang="en-US" dirty="0" smtClean="0"/>
              <a:t>All scripts will be invoked inside the run method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dynamic return (</a:t>
            </a:r>
            <a:r>
              <a:rPr lang="en-US" dirty="0" err="1" smtClean="0"/>
              <a:t>def</a:t>
            </a:r>
            <a:r>
              <a:rPr lang="en-US" dirty="0" smtClean="0"/>
              <a:t> keyword)</a:t>
            </a:r>
          </a:p>
          <a:p>
            <a:pPr lvl="1"/>
            <a:r>
              <a:rPr lang="en-US" dirty="0" smtClean="0"/>
              <a:t>Last line is default return</a:t>
            </a:r>
          </a:p>
          <a:p>
            <a:pPr lvl="1"/>
            <a:r>
              <a:rPr lang="en-US" dirty="0" smtClean="0"/>
              <a:t>Supports named arguments</a:t>
            </a:r>
          </a:p>
          <a:p>
            <a:pPr lvl="1"/>
            <a:r>
              <a:rPr lang="en-US" dirty="0" smtClean="0"/>
              <a:t>Supports default arguments</a:t>
            </a:r>
          </a:p>
        </p:txBody>
      </p:sp>
    </p:spTree>
    <p:extLst>
      <p:ext uri="{BB962C8B-B14F-4D97-AF65-F5344CB8AC3E}">
        <p14:creationId xmlns:p14="http://schemas.microsoft.com/office/powerpoint/2010/main" val="200453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s-ES" smtClean="0"/>
          </a:p>
          <a:p>
            <a:pPr lvl="1"/>
            <a:endParaRPr lang="es-ES" smtClean="0"/>
          </a:p>
          <a:p>
            <a:pPr lvl="1"/>
            <a:r>
              <a:rPr lang="es-ES" smtClean="0"/>
              <a:t>9:15-9:30 Welcome and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mtClean="0"/>
              <a:t>The Groovy Language (2 h.)</a:t>
            </a:r>
          </a:p>
          <a:p>
            <a:pPr lvl="1"/>
            <a:r>
              <a:rPr lang="es-ES" smtClean="0"/>
              <a:t>11:30-12:00 Coffee break</a:t>
            </a:r>
          </a:p>
          <a:p>
            <a:pPr marL="514350" indent="-514350">
              <a:buFont typeface="+mj-lt"/>
              <a:buAutoNum type="arabicPeriod"/>
            </a:pPr>
            <a:r>
              <a:rPr lang="es-ES" smtClean="0"/>
              <a:t>The Grails Framework I (2 h.)</a:t>
            </a:r>
          </a:p>
          <a:p>
            <a:pPr lvl="1"/>
            <a:r>
              <a:rPr lang="es-ES" smtClean="0"/>
              <a:t>14:00-15:00 Lunch</a:t>
            </a:r>
          </a:p>
          <a:p>
            <a:pPr marL="514350" indent="-514350">
              <a:buFont typeface="+mj-lt"/>
              <a:buAutoNum type="arabicPeriod"/>
            </a:pPr>
            <a:r>
              <a:rPr lang="es-ES" smtClean="0"/>
              <a:t>The Grails Framework II (2 h.)</a:t>
            </a:r>
          </a:p>
          <a:p>
            <a:pPr lvl="1"/>
            <a:r>
              <a:rPr lang="es-ES" smtClean="0"/>
              <a:t>17:00-17:10 Conclusion and farewell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24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Special Functions</a:t>
            </a:r>
          </a:p>
          <a:p>
            <a:pPr lvl="1"/>
            <a:r>
              <a:rPr lang="en-US" smtClean="0"/>
              <a:t>plus()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mtClean="0"/>
              <a:t>, minus()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mtClean="0"/>
              <a:t>, multiply()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lvl="1"/>
            <a:r>
              <a:rPr lang="en-US" smtClean="0"/>
              <a:t>div(), mod(), or(), and(), asBoolean(),… you can imagine</a:t>
            </a:r>
          </a:p>
          <a:p>
            <a:pPr lvl="1"/>
            <a:r>
              <a:rPr lang="en-US" smtClean="0"/>
              <a:t>power()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smtClean="0"/>
              <a:t>xor()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pPr lvl="1"/>
            <a:r>
              <a:rPr lang="en-US" smtClean="0"/>
              <a:t>next()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mtClean="0"/>
              <a:t>, previous()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lvl="1"/>
            <a:r>
              <a:rPr lang="en-US" smtClean="0"/>
              <a:t>getAt(i)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smtClean="0"/>
              <a:t>, putAt(i,x)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[i]=x</a:t>
            </a:r>
            <a:endParaRPr lang="en-US" smtClean="0"/>
          </a:p>
          <a:p>
            <a:pPr lvl="1"/>
            <a:r>
              <a:rPr lang="en-US" smtClean="0"/>
              <a:t>leftShift(x)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</a:t>
            </a:r>
            <a:r>
              <a:rPr lang="en-US" smtClean="0"/>
              <a:t>, rightShift(x) overloads </a:t>
            </a:r>
            <a:r>
              <a:rPr lang="en-US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x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…</a:t>
            </a:r>
          </a:p>
          <a:p>
            <a:pPr lvl="1"/>
            <a:r>
              <a:rPr lang="en-US" smtClean="0"/>
              <a:t>And many others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Functions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Special functions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(val, res=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level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'</a:t>
            </a:r>
            <a:r>
              <a:rPr lang="es-ES" dirty="0" smtClean="0"/>
              <a:t>) {</a:t>
            </a:r>
          </a:p>
          <a:p>
            <a:pPr lvl="1"/>
            <a:r>
              <a:rPr lang="es-ES" dirty="0" err="1" smtClean="0"/>
              <a:t>switch</a:t>
            </a:r>
            <a:r>
              <a:rPr lang="es-ES" dirty="0" smtClean="0"/>
              <a:t>(val) {</a:t>
            </a:r>
          </a:p>
          <a:p>
            <a:pPr lvl="2"/>
            <a:r>
              <a:rPr lang="es-ES" dirty="0" smtClean="0"/>
              <a:t>case 300..&lt;1000:</a:t>
            </a:r>
          </a:p>
          <a:p>
            <a:pPr lvl="3"/>
            <a:r>
              <a:rPr lang="es-ES" dirty="0" smtClean="0"/>
              <a:t>res + 1</a:t>
            </a:r>
          </a:p>
          <a:p>
            <a:pPr lvl="2"/>
            <a:r>
              <a:rPr lang="es-ES" dirty="0" smtClean="0"/>
              <a:t>break</a:t>
            </a:r>
          </a:p>
          <a:p>
            <a:pPr lvl="2"/>
            <a:r>
              <a:rPr lang="es-ES" dirty="0" smtClean="0"/>
              <a:t>case 1000..&lt;2000:</a:t>
            </a:r>
          </a:p>
          <a:p>
            <a:pPr lvl="3"/>
            <a:r>
              <a:rPr lang="es-ES" dirty="0" smtClean="0"/>
              <a:t>res + 2</a:t>
            </a:r>
          </a:p>
          <a:p>
            <a:pPr lvl="2"/>
            <a:r>
              <a:rPr lang="es-ES" dirty="0" smtClean="0"/>
              <a:t>break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(350)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(val=1350)</a:t>
            </a:r>
          </a:p>
          <a:p>
            <a:endParaRPr lang="es-E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MyClass</a:t>
            </a:r>
            <a:r>
              <a:rPr lang="es-ES" dirty="0" smtClean="0"/>
              <a:t>{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value</a:t>
            </a:r>
            <a:endParaRPr lang="es-ES" dirty="0" smtClean="0"/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plus(</a:t>
            </a:r>
            <a:r>
              <a:rPr lang="es-ES" dirty="0" err="1" smtClean="0"/>
              <a:t>MyClass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){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MyClass</a:t>
            </a:r>
            <a:r>
              <a:rPr lang="es-ES" dirty="0" smtClean="0"/>
              <a:t>(</a:t>
            </a:r>
            <a:r>
              <a:rPr lang="es-ES" dirty="0" err="1" smtClean="0"/>
              <a:t>value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	</a:t>
            </a:r>
            <a:r>
              <a:rPr lang="es-ES" dirty="0" err="1" smtClean="0"/>
              <a:t>this.value+other.value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o1 = new </a:t>
            </a:r>
            <a:r>
              <a:rPr lang="es-ES" dirty="0" err="1" smtClean="0"/>
              <a:t>MyClass</a:t>
            </a:r>
            <a:r>
              <a:rPr lang="es-ES" dirty="0" smtClean="0"/>
              <a:t>(value:5)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o2 = new </a:t>
            </a:r>
            <a:r>
              <a:rPr lang="es-ES" dirty="0" err="1" smtClean="0"/>
              <a:t>MyClass</a:t>
            </a:r>
            <a:r>
              <a:rPr lang="es-ES" dirty="0" smtClean="0"/>
              <a:t>(value:7)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sum = o1 + o2</a:t>
            </a:r>
          </a:p>
          <a:p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sum.value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86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Closures</a:t>
            </a:r>
          </a:p>
          <a:p>
            <a:pPr lvl="1"/>
            <a:r>
              <a:rPr lang="en-US" smtClean="0"/>
              <a:t>Anonymous functions</a:t>
            </a:r>
          </a:p>
          <a:p>
            <a:pPr lvl="1"/>
            <a:r>
              <a:rPr lang="en-US" smtClean="0"/>
              <a:t>Assignable to a variable (JS-like)</a:t>
            </a:r>
          </a:p>
          <a:p>
            <a:pPr lvl="1"/>
            <a:r>
              <a:rPr lang="en-US" smtClean="0"/>
              <a:t>Defined between brackets</a:t>
            </a:r>
          </a:p>
          <a:p>
            <a:pPr lvl="1"/>
            <a:r>
              <a:rPr lang="en-US" smtClean="0"/>
              <a:t>Arrow (</a:t>
            </a:r>
            <a:r>
              <a:rPr lang="en-US" b="1" smtClean="0">
                <a:solidFill>
                  <a:schemeClr val="tx1"/>
                </a:solidFill>
              </a:rPr>
              <a:t>-&gt;</a:t>
            </a:r>
            <a:r>
              <a:rPr lang="en-US" smtClean="0"/>
              <a:t>) to separate arguments from code</a:t>
            </a:r>
          </a:p>
          <a:p>
            <a:pPr lvl="1"/>
            <a:r>
              <a:rPr lang="en-US" smtClean="0"/>
              <a:t>Argument names to the left of the arrow</a:t>
            </a:r>
            <a:endParaRPr lang="en-US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1786254" y="4266962"/>
            <a:ext cx="5571492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b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}!“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Groovy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s-E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2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Closures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noArgsClosure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noArgsClosure</a:t>
            </a:r>
            <a:r>
              <a:rPr lang="es-ES" dirty="0" smtClean="0"/>
              <a:t>()</a:t>
            </a: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defaultArgClosure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defaultArgClosure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s-E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closureWithArgs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name</a:t>
            </a:r>
            <a:r>
              <a:rPr lang="es-ES" dirty="0" smtClean="0"/>
              <a:t> -&gt;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closureWithArgs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 </a:t>
            </a:r>
          </a:p>
          <a:p>
            <a:endParaRPr lang="es-E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closureOptionalParams</a:t>
            </a:r>
            <a:r>
              <a:rPr lang="es-ES" dirty="0" smtClean="0"/>
              <a:t> = {</a:t>
            </a:r>
          </a:p>
          <a:p>
            <a:pPr lvl="1"/>
            <a:r>
              <a:rPr lang="es-ES" dirty="0" smtClean="0"/>
              <a:t>x, y=2 -&gt;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"$x + $y =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x+y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closureOptionalParams</a:t>
            </a:r>
            <a:r>
              <a:rPr lang="es-ES" dirty="0" smtClean="0"/>
              <a:t> 6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closureWithClosureParam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closure</a:t>
            </a:r>
            <a:r>
              <a:rPr lang="es-ES" dirty="0" smtClean="0"/>
              <a:t> -&gt; </a:t>
            </a:r>
          </a:p>
          <a:p>
            <a:pPr lvl="1"/>
            <a:r>
              <a:rPr lang="nn-NO" dirty="0" smtClean="0"/>
              <a:t>for(int i=0; i&lt;10; i++) {</a:t>
            </a:r>
          </a:p>
          <a:p>
            <a:pPr lvl="2"/>
            <a:r>
              <a:rPr lang="es-ES" dirty="0" err="1" smtClean="0"/>
              <a:t>closure</a:t>
            </a:r>
            <a:r>
              <a:rPr lang="es-ES" dirty="0" smtClean="0"/>
              <a:t>(i)</a:t>
            </a:r>
          </a:p>
          <a:p>
            <a:pPr lvl="1"/>
            <a:r>
              <a:rPr lang="es-ES" sz="1000" dirty="0" smtClean="0"/>
              <a:t>}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closureWithClosureParam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endParaRPr lang="es-ES" dirty="0" smtClean="0"/>
          </a:p>
          <a:p>
            <a:r>
              <a:rPr lang="es-ES" dirty="0" smtClean="0"/>
              <a:t>} 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30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Closures and Collections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each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// Creates a new collection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newCollection</a:t>
            </a:r>
            <a:r>
              <a:rPr lang="en-US" dirty="0" smtClean="0"/>
              <a:t> = </a:t>
            </a:r>
            <a:r>
              <a:rPr lang="en-US" dirty="0" err="1" smtClean="0"/>
              <a:t>col.collect</a:t>
            </a:r>
            <a:r>
              <a:rPr lang="en-US" dirty="0" smtClean="0"/>
              <a:t> {</a:t>
            </a:r>
          </a:p>
          <a:p>
            <a:pPr lvl="1"/>
            <a:r>
              <a:rPr lang="en-US" dirty="0" err="1" smtClean="0"/>
              <a:t>it.toUpperCase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}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firstItem</a:t>
            </a:r>
            <a:r>
              <a:rPr lang="es-ES" dirty="0" smtClean="0"/>
              <a:t> = </a:t>
            </a:r>
            <a:r>
              <a:rPr lang="es-ES" dirty="0" err="1"/>
              <a:t>col.find</a:t>
            </a:r>
            <a:r>
              <a:rPr lang="es-ES" dirty="0"/>
              <a:t> 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it</a:t>
            </a:r>
            <a:r>
              <a:rPr lang="es-ES" dirty="0" smtClean="0"/>
              <a:t> % 2 == 0</a:t>
            </a:r>
          </a:p>
          <a:p>
            <a:r>
              <a:rPr lang="es-ES" dirty="0" smtClean="0"/>
              <a:t>}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allItems</a:t>
            </a:r>
            <a:r>
              <a:rPr lang="es-ES" dirty="0" smtClean="0"/>
              <a:t> = </a:t>
            </a:r>
            <a:r>
              <a:rPr lang="es-ES" dirty="0" err="1" smtClean="0"/>
              <a:t>col.findAll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it</a:t>
            </a:r>
            <a:r>
              <a:rPr lang="es-ES" dirty="0" smtClean="0"/>
              <a:t> % 2 == 0</a:t>
            </a:r>
          </a:p>
          <a:p>
            <a:r>
              <a:rPr lang="es-ES" dirty="0" smtClean="0"/>
              <a:t>}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result</a:t>
            </a:r>
            <a:r>
              <a:rPr lang="es-ES" dirty="0" smtClean="0"/>
              <a:t> = </a:t>
            </a:r>
            <a:r>
              <a:rPr lang="es-ES" dirty="0" err="1"/>
              <a:t>col.sum</a:t>
            </a:r>
            <a:r>
              <a:rPr lang="es-ES" dirty="0"/>
              <a:t> 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it</a:t>
            </a:r>
            <a:r>
              <a:rPr lang="es-ES" dirty="0" smtClean="0"/>
              <a:t> % 2 == 0 </a:t>
            </a:r>
            <a:r>
              <a:rPr lang="es-ES" dirty="0"/>
              <a:t>? </a:t>
            </a:r>
            <a:r>
              <a:rPr lang="es-ES" dirty="0" err="1"/>
              <a:t>it</a:t>
            </a:r>
            <a:r>
              <a:rPr lang="es-ES" dirty="0"/>
              <a:t> : 0 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/>
              <a:t>col</a:t>
            </a:r>
            <a:r>
              <a:rPr lang="en-US" dirty="0" smtClean="0"/>
              <a:t>.each </a:t>
            </a:r>
            <a:r>
              <a:rPr lang="es-ES" dirty="0" smtClean="0"/>
              <a:t>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endParaRPr lang="en-US" dirty="0" smtClean="0"/>
          </a:p>
          <a:p>
            <a:r>
              <a:rPr lang="es-ES" dirty="0"/>
              <a:t>col</a:t>
            </a:r>
            <a:r>
              <a:rPr lang="en-US" dirty="0" smtClean="0"/>
              <a:t>.</a:t>
            </a:r>
            <a:r>
              <a:rPr lang="en-US" dirty="0" err="1" smtClean="0"/>
              <a:t>eachWithIndex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item, index -&gt;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item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located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at 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index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map.each</a:t>
            </a:r>
            <a:r>
              <a:rPr lang="es-ES" dirty="0" smtClean="0"/>
              <a:t> { 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it.key</a:t>
            </a:r>
            <a:r>
              <a:rPr lang="es-ES" dirty="0" smtClean="0"/>
              <a:t> +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 : " </a:t>
            </a:r>
            <a:r>
              <a:rPr lang="es-ES" dirty="0" smtClean="0"/>
              <a:t>+ </a:t>
            </a:r>
            <a:r>
              <a:rPr lang="es-ES" dirty="0" err="1" smtClean="0"/>
              <a:t>it.value</a:t>
            </a:r>
            <a:r>
              <a:rPr lang="es-ES" dirty="0" smtClean="0"/>
              <a:t> 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map.each</a:t>
            </a:r>
            <a:r>
              <a:rPr lang="es-ES" dirty="0" smtClean="0"/>
              <a:t> { </a:t>
            </a:r>
          </a:p>
          <a:p>
            <a:pPr lvl="1"/>
            <a:r>
              <a:rPr lang="es-ES" dirty="0" smtClean="0"/>
              <a:t>k, v -&gt;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"$k : $v" </a:t>
            </a:r>
          </a:p>
          <a:p>
            <a:r>
              <a:rPr lang="es-ES" dirty="0" smtClean="0"/>
              <a:t>}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Closures and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Internal references to this</a:t>
            </a:r>
            <a:r>
              <a:rPr lang="en-US" dirty="0"/>
              <a:t>, owner, delegate</a:t>
            </a:r>
          </a:p>
          <a:p>
            <a:pPr lvl="1"/>
            <a:r>
              <a:rPr lang="en-US" dirty="0" smtClean="0"/>
              <a:t>Any method can receive a closure as parameter (JS-like)</a:t>
            </a:r>
          </a:p>
          <a:p>
            <a:pPr lvl="1"/>
            <a:r>
              <a:rPr lang="en-US" dirty="0" smtClean="0"/>
              <a:t>Even a closure can receive another closure as </a:t>
            </a:r>
            <a:r>
              <a:rPr lang="en-US" dirty="0" err="1" smtClean="0"/>
              <a:t>param</a:t>
            </a:r>
            <a:endParaRPr lang="en-US" dirty="0" smtClean="0"/>
          </a:p>
          <a:p>
            <a:pPr lvl="1"/>
            <a:r>
              <a:rPr lang="en-US" dirty="0" smtClean="0"/>
              <a:t>And chain the invocation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Currying</a:t>
            </a:r>
          </a:p>
          <a:p>
            <a:pPr lvl="1"/>
            <a:r>
              <a:rPr lang="en-US" dirty="0" smtClean="0"/>
              <a:t>Assign default value for closure´s parameters</a:t>
            </a:r>
          </a:p>
          <a:p>
            <a:pPr lvl="1"/>
            <a:r>
              <a:rPr lang="en-US" dirty="0" smtClean="0"/>
              <a:t>Creating a new closure</a:t>
            </a:r>
          </a:p>
          <a:p>
            <a:pPr lvl="1"/>
            <a:r>
              <a:rPr lang="en-US" dirty="0" smtClean="0"/>
              <a:t>curry(), </a:t>
            </a:r>
            <a:r>
              <a:rPr lang="en-US" dirty="0" err="1" smtClean="0"/>
              <a:t>rcurry</a:t>
            </a:r>
            <a:r>
              <a:rPr lang="en-US" dirty="0" smtClean="0"/>
              <a:t>(), </a:t>
            </a:r>
            <a:r>
              <a:rPr lang="en-US" dirty="0" err="1" smtClean="0"/>
              <a:t>ncurry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76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this, owner, delegate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Currying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Person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toString</a:t>
            </a:r>
            <a:r>
              <a:rPr lang="es-ES" dirty="0" smtClean="0"/>
              <a:t>() {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Person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s-ES" dirty="0" smtClean="0"/>
              <a:t>}</a:t>
            </a:r>
          </a:p>
          <a:p>
            <a:endParaRPr lang="es-ES" dirty="0" smtClean="0"/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closure1 = {</a:t>
            </a:r>
          </a:p>
          <a:p>
            <a:pPr lvl="2"/>
            <a:r>
              <a:rPr lang="es-ES" dirty="0" err="1" smtClean="0"/>
              <a:t>def</a:t>
            </a:r>
            <a:r>
              <a:rPr lang="es-ES" dirty="0" smtClean="0"/>
              <a:t> closure2 = {</a:t>
            </a:r>
          </a:p>
          <a:p>
            <a:pPr lvl="3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this.toString</a:t>
            </a:r>
            <a:r>
              <a:rPr lang="es-ES" dirty="0" smtClean="0"/>
              <a:t>()</a:t>
            </a:r>
          </a:p>
          <a:p>
            <a:pPr lvl="3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owner.toString</a:t>
            </a:r>
            <a:r>
              <a:rPr lang="es-ES" dirty="0" smtClean="0"/>
              <a:t>()</a:t>
            </a:r>
          </a:p>
          <a:p>
            <a:pPr lvl="3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delegate.toString</a:t>
            </a:r>
            <a:r>
              <a:rPr lang="es-ES" dirty="0" smtClean="0"/>
              <a:t>()</a:t>
            </a:r>
          </a:p>
          <a:p>
            <a:pPr lvl="2"/>
            <a:r>
              <a:rPr lang="es-ES" dirty="0" smtClean="0"/>
              <a:t>}</a:t>
            </a:r>
          </a:p>
          <a:p>
            <a:pPr lvl="2"/>
            <a:r>
              <a:rPr lang="es-ES" dirty="0" smtClean="0"/>
              <a:t>closure2.delegate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Delegate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pPr lvl="2"/>
            <a:r>
              <a:rPr lang="es-ES" dirty="0" smtClean="0"/>
              <a:t>closure2()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new </a:t>
            </a:r>
            <a:r>
              <a:rPr lang="es-ES" dirty="0" err="1" smtClean="0"/>
              <a:t>Person</a:t>
            </a:r>
            <a:r>
              <a:rPr lang="es-ES" dirty="0" smtClean="0"/>
              <a:t>().closure1()</a:t>
            </a:r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closure</a:t>
            </a:r>
            <a:r>
              <a:rPr lang="es-ES" dirty="0" smtClean="0">
                <a:solidFill>
                  <a:schemeClr val="tx1"/>
                </a:solidFill>
              </a:rPr>
              <a:t> = {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  x, y, z -&gt;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   </a:t>
            </a:r>
            <a:r>
              <a:rPr lang="es-ES" dirty="0" err="1" smtClean="0">
                <a:solidFill>
                  <a:schemeClr val="tx1"/>
                </a:solidFill>
              </a:rPr>
              <a:t>println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"$x $y $z"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}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groovyRules</a:t>
            </a:r>
            <a:r>
              <a:rPr lang="es-ES" dirty="0" smtClean="0">
                <a:solidFill>
                  <a:schemeClr val="tx1"/>
                </a:solidFill>
              </a:rPr>
              <a:t> = </a:t>
            </a:r>
            <a:r>
              <a:rPr lang="es-ES" dirty="0" err="1" smtClean="0">
                <a:solidFill>
                  <a:schemeClr val="tx1"/>
                </a:solidFill>
              </a:rPr>
              <a:t>closure</a:t>
            </a:r>
            <a:r>
              <a:rPr lang="es-ES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	curry(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tx1"/>
                </a:solidFill>
              </a:rPr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"Rules"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</a:p>
          <a:p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err="1" smtClean="0">
                <a:solidFill>
                  <a:schemeClr val="tx1"/>
                </a:solidFill>
              </a:rPr>
              <a:t>groovyRules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6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Common chaining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Chaining closure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print = { </a:t>
            </a:r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"Result is "</a:t>
            </a:r>
            <a:r>
              <a:rPr lang="en-US" dirty="0" smtClean="0"/>
              <a:t>+it } </a:t>
            </a:r>
          </a:p>
          <a:p>
            <a:endParaRPr lang="en-US" dirty="0" smtClean="0"/>
          </a:p>
          <a:p>
            <a:r>
              <a:rPr lang="en-US" dirty="0" smtClean="0"/>
              <a:t>square = { it**2 }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n = 10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s = square n</a:t>
            </a:r>
          </a:p>
          <a:p>
            <a:r>
              <a:rPr lang="en-US" dirty="0" smtClean="0"/>
              <a:t>print s</a:t>
            </a:r>
            <a:endParaRPr lang="en-U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apply</a:t>
            </a:r>
            <a:r>
              <a:rPr lang="en-US" dirty="0" smtClean="0"/>
              <a:t> = { </a:t>
            </a:r>
          </a:p>
          <a:p>
            <a:pPr lvl="1"/>
            <a:r>
              <a:rPr lang="en-US" dirty="0" smtClean="0"/>
              <a:t>action -&gt; 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en-US" dirty="0" smtClean="0"/>
              <a:t>: { </a:t>
            </a:r>
          </a:p>
          <a:p>
            <a:pPr lvl="2"/>
            <a:r>
              <a:rPr lang="en-US" dirty="0" smtClean="0"/>
              <a:t>value -&gt; </a:t>
            </a:r>
          </a:p>
          <a:p>
            <a:pPr lvl="3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en-US" dirty="0" smtClean="0"/>
              <a:t>: { </a:t>
            </a:r>
          </a:p>
          <a:p>
            <a:pPr lvl="4"/>
            <a:r>
              <a:rPr lang="en-US" dirty="0" smtClean="0"/>
              <a:t>n -&gt; action(value(n))</a:t>
            </a:r>
          </a:p>
          <a:p>
            <a:pPr lvl="3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apply(print).to(square).of(10)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1.4 Flow control, functions and closures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442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Groovy classes</a:t>
            </a:r>
          </a:p>
          <a:p>
            <a:pPr lvl="1"/>
            <a:r>
              <a:rPr lang="en-US" dirty="0" smtClean="0"/>
              <a:t>Similar to Java classes</a:t>
            </a:r>
          </a:p>
          <a:p>
            <a:pPr lvl="1"/>
            <a:r>
              <a:rPr lang="en-US" dirty="0" smtClean="0"/>
              <a:t>Public fields are treated as properties</a:t>
            </a:r>
          </a:p>
          <a:p>
            <a:pPr lvl="1"/>
            <a:r>
              <a:rPr lang="en-US" dirty="0" smtClean="0"/>
              <a:t>Default modifier is public</a:t>
            </a:r>
          </a:p>
          <a:p>
            <a:pPr lvl="1"/>
            <a:r>
              <a:rPr lang="en-US" dirty="0" smtClean="0"/>
              <a:t>No setter is generated for final properties</a:t>
            </a:r>
          </a:p>
          <a:p>
            <a:pPr lvl="1"/>
            <a:r>
              <a:rPr lang="en-US" dirty="0" smtClean="0"/>
              <a:t>One file may contain one or more classes</a:t>
            </a:r>
          </a:p>
          <a:p>
            <a:pPr lvl="1"/>
            <a:r>
              <a:rPr lang="en-US" dirty="0" smtClean="0"/>
              <a:t>If a file contains no classes, it is considered a script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Supports indexed access to fields implementing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Groovy interfaces</a:t>
            </a:r>
          </a:p>
          <a:p>
            <a:pPr lvl="1"/>
            <a:r>
              <a:rPr lang="en-US" smtClean="0"/>
              <a:t>Similar to Java interfaces</a:t>
            </a:r>
          </a:p>
          <a:p>
            <a:pPr lvl="1"/>
            <a:r>
              <a:rPr lang="en-US" smtClean="0"/>
              <a:t>Methods must be public</a:t>
            </a:r>
          </a:p>
          <a:p>
            <a:pPr lvl="1"/>
            <a:r>
              <a:rPr lang="en-US" smtClean="0"/>
              <a:t>Can extend other interfaces</a:t>
            </a:r>
          </a:p>
          <a:p>
            <a:pPr lvl="1"/>
            <a:r>
              <a:rPr lang="en-US" smtClean="0"/>
              <a:t>Allows coercion of objects</a:t>
            </a:r>
          </a:p>
          <a:p>
            <a:pPr lvl="2"/>
            <a:r>
              <a:rPr lang="en-US" smtClean="0"/>
              <a:t>Secure casting</a:t>
            </a:r>
          </a:p>
          <a:p>
            <a:pPr lvl="2"/>
            <a:r>
              <a:rPr lang="en-US" smtClean="0"/>
              <a:t>Even if incompatible</a:t>
            </a:r>
          </a:p>
          <a:p>
            <a:pPr lvl="2"/>
            <a:r>
              <a:rPr lang="en-US" smtClean="0"/>
              <a:t>Proxy pattern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4644008" y="1995805"/>
            <a:ext cx="4203340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E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171015" y="5025950"/>
            <a:ext cx="480197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coerced =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coerced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Greeter</a:t>
            </a:r>
            <a:r>
              <a:rPr lang="es-E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9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265784"/>
          </a:xfrm>
        </p:spPr>
        <p:txBody>
          <a:bodyPr>
            <a:noAutofit/>
          </a:bodyPr>
          <a:lstStyle/>
          <a:p>
            <a:endParaRPr lang="en-US" sz="1200" smtClean="0"/>
          </a:p>
          <a:p>
            <a:pPr>
              <a:lnSpc>
                <a:spcPct val="120000"/>
              </a:lnSpc>
            </a:pPr>
            <a:r>
              <a:rPr lang="en-US" sz="1200" smtClean="0"/>
              <a:t>1.1. Core features of the language</a:t>
            </a:r>
            <a:br>
              <a:rPr lang="en-US" sz="1200" smtClean="0"/>
            </a:br>
            <a:r>
              <a:rPr lang="en-US" sz="1200" smtClean="0"/>
              <a:t>1.2. Simple data types. Strings</a:t>
            </a:r>
            <a:br>
              <a:rPr lang="en-US" sz="1200" smtClean="0"/>
            </a:br>
            <a:r>
              <a:rPr lang="en-US" sz="1200" smtClean="0"/>
              <a:t>1.3. Creation and use of collections</a:t>
            </a:r>
            <a:br>
              <a:rPr lang="en-US" sz="1200" smtClean="0"/>
            </a:br>
            <a:r>
              <a:rPr lang="en-US" sz="1200" smtClean="0"/>
              <a:t>1.4. Flow control, functions and closures</a:t>
            </a:r>
            <a:br>
              <a:rPr lang="en-US" sz="1200" smtClean="0"/>
            </a:br>
            <a:r>
              <a:rPr lang="en-US" sz="1200" smtClean="0"/>
              <a:t>1.5. OOP with Groovy. Classes and interfaces</a:t>
            </a:r>
            <a:br>
              <a:rPr lang="en-US" sz="1200" smtClean="0"/>
            </a:br>
            <a:r>
              <a:rPr lang="en-US" sz="1200" smtClean="0"/>
              <a:t>1.6. Groovy libraries: </a:t>
            </a:r>
            <a:r>
              <a:rPr lang="es-ES" sz="1200" smtClean="0"/>
              <a:t>XML, GroovySQL, Builders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1.7. Expandos, Metaprogramming and DSL´s</a:t>
            </a:r>
            <a:br>
              <a:rPr lang="en-US" sz="1200" smtClean="0"/>
            </a:br>
            <a:r>
              <a:rPr lang="en-US" sz="1200" smtClean="0"/>
              <a:t/>
            </a:r>
            <a:br>
              <a:rPr lang="en-US" sz="1200" smtClean="0"/>
            </a:br>
            <a:endParaRPr lang="es-ES" sz="12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The Groovy 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4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.55556E-7 -4.44444E-6 L -0.09826 -0.00185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93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dvAuto="200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Initializers</a:t>
            </a:r>
          </a:p>
          <a:p>
            <a:pPr lvl="1"/>
            <a:r>
              <a:rPr lang="en-US" dirty="0" smtClean="0"/>
              <a:t>Default constructor with named arguments</a:t>
            </a:r>
          </a:p>
          <a:p>
            <a:pPr lvl="1"/>
            <a:r>
              <a:rPr lang="en-US" dirty="0" smtClean="0"/>
              <a:t>Positional constructors using coercion</a:t>
            </a:r>
          </a:p>
          <a:p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Java visibility modifiers available</a:t>
            </a:r>
          </a:p>
          <a:p>
            <a:pPr lvl="1"/>
            <a:r>
              <a:rPr lang="en-US" dirty="0" smtClean="0"/>
              <a:t>Package visibility 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groovy.transform.PackageScope</a:t>
            </a:r>
            <a:endParaRPr lang="en-US" b="1" dirty="0" smtClean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/>
              <a:t>is always overloaded by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</a:p>
          <a:p>
            <a:pPr lvl="1"/>
            <a:r>
              <a:rPr lang="en-US" dirty="0" smtClean="0"/>
              <a:t>Method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is()</a:t>
            </a:r>
            <a:r>
              <a:rPr lang="en-US" dirty="0" smtClean="0"/>
              <a:t> is another alias for 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/>
              <a:t>(DSL 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Powerful behavior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Field access automatically invokes the getter or setter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.@ </a:t>
            </a:r>
            <a:r>
              <a:rPr lang="en-US" dirty="0" smtClean="0"/>
              <a:t>operator for direct access to  the field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Parenthesis are optional accessing a method with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.&amp; </a:t>
            </a:r>
            <a:r>
              <a:rPr lang="en-US" dirty="0" smtClean="0"/>
              <a:t>operator retrieves method´s closure (JS-like)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Access can be spread through items in a collection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*. </a:t>
            </a:r>
            <a:r>
              <a:rPr lang="en-US" dirty="0" smtClean="0"/>
              <a:t>spread operator invokes a method/field for every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OOP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Powerful operators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{</a:t>
            </a:r>
          </a:p>
          <a:p>
            <a:pPr lvl="1"/>
            <a:r>
              <a:rPr lang="es-ES" dirty="0" smtClean="0"/>
              <a:t>@</a:t>
            </a:r>
            <a:r>
              <a:rPr lang="es-ES" dirty="0" err="1" smtClean="0"/>
              <a:t>PackageScope</a:t>
            </a:r>
            <a:r>
              <a:rPr lang="es-ES" dirty="0" smtClean="0"/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id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s-ES" dirty="0" err="1"/>
              <a:t>Language</a:t>
            </a:r>
            <a:r>
              <a:rPr lang="es-ES" dirty="0"/>
              <a:t>(id</a:t>
            </a:r>
            <a:r>
              <a:rPr lang="es-ES" dirty="0" smtClean="0"/>
              <a:t>, </a:t>
            </a:r>
            <a:r>
              <a:rPr lang="es-ES" dirty="0" err="1" smtClean="0"/>
              <a:t>name</a:t>
            </a:r>
            <a:r>
              <a:rPr lang="es-ES" dirty="0" smtClean="0"/>
              <a:t>){</a:t>
            </a:r>
          </a:p>
          <a:p>
            <a:pPr lvl="2"/>
            <a:r>
              <a:rPr lang="es-ES" dirty="0" smtClean="0"/>
              <a:t>this.id = id</a:t>
            </a:r>
          </a:p>
          <a:p>
            <a:pPr lvl="2"/>
            <a:r>
              <a:rPr lang="es-ES" dirty="0" smtClean="0"/>
              <a:t>this.name =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getAt</a:t>
            </a:r>
            <a:r>
              <a:rPr lang="es-ES" dirty="0" smtClean="0"/>
              <a:t>(i){</a:t>
            </a:r>
          </a:p>
          <a:p>
            <a:pPr lvl="2"/>
            <a:r>
              <a:rPr lang="es-ES" dirty="0" err="1" smtClean="0"/>
              <a:t>if</a:t>
            </a:r>
            <a:r>
              <a:rPr lang="es-ES" dirty="0" smtClean="0"/>
              <a:t>(i==0) </a:t>
            </a:r>
            <a:r>
              <a:rPr lang="es-ES" dirty="0" err="1" smtClean="0"/>
              <a:t>return</a:t>
            </a:r>
            <a:r>
              <a:rPr lang="es-ES" dirty="0" smtClean="0"/>
              <a:t> id</a:t>
            </a:r>
          </a:p>
          <a:p>
            <a:pPr lvl="2"/>
            <a:r>
              <a:rPr lang="es-ES" dirty="0" err="1" smtClean="0"/>
              <a:t>if</a:t>
            </a:r>
            <a:r>
              <a:rPr lang="es-ES" dirty="0" smtClean="0"/>
              <a:t>(i==1) 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print</a:t>
            </a:r>
            <a:r>
              <a:rPr lang="es-ES" dirty="0" smtClean="0"/>
              <a:t>(){ ... 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lng</a:t>
            </a:r>
            <a:r>
              <a:rPr lang="es-ES" dirty="0" smtClean="0"/>
              <a:t> = [1,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 as </a:t>
            </a:r>
            <a:r>
              <a:rPr lang="es-ES" dirty="0" err="1" smtClean="0"/>
              <a:t>Language</a:t>
            </a:r>
            <a:endParaRPr lang="es-ES" dirty="0" smtClean="0"/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closure</a:t>
            </a:r>
            <a:r>
              <a:rPr lang="es-ES" dirty="0" smtClean="0"/>
              <a:t> = </a:t>
            </a:r>
            <a:r>
              <a:rPr lang="es-ES" dirty="0" err="1" smtClean="0"/>
              <a:t>lng</a:t>
            </a:r>
            <a:r>
              <a:rPr lang="es-ES" dirty="0" smtClean="0"/>
              <a:t>.&amp;</a:t>
            </a:r>
            <a:r>
              <a:rPr lang="es-ES" dirty="0" err="1" smtClean="0"/>
              <a:t>print</a:t>
            </a:r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lng</a:t>
            </a:r>
            <a:r>
              <a:rPr lang="es-ES" dirty="0" smtClean="0"/>
              <a:t>.@id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lng</a:t>
            </a:r>
            <a:r>
              <a:rPr lang="es-ES" dirty="0" smtClean="0"/>
              <a:t>[1]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tx1"/>
                </a:solidFill>
              </a:rPr>
              <a:t>languages</a:t>
            </a:r>
            <a:r>
              <a:rPr lang="es-ES" dirty="0" smtClean="0">
                <a:solidFill>
                  <a:schemeClr val="tx1"/>
                </a:solidFill>
              </a:rPr>
              <a:t> = [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[</a:t>
            </a:r>
            <a:r>
              <a:rPr lang="es-ES" dirty="0" smtClean="0"/>
              <a:t>2,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tx1"/>
                </a:solidFill>
              </a:rPr>
              <a:t>] as </a:t>
            </a:r>
            <a:r>
              <a:rPr lang="es-ES" dirty="0" err="1" smtClean="0"/>
              <a:t>Language</a:t>
            </a:r>
            <a:r>
              <a:rPr lang="es-ES" dirty="0" smtClean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s-ES" dirty="0" smtClean="0">
                <a:solidFill>
                  <a:schemeClr val="tx1"/>
                </a:solidFill>
              </a:rPr>
              <a:t>[</a:t>
            </a:r>
            <a:r>
              <a:rPr lang="es-ES" dirty="0" smtClean="0"/>
              <a:t>3,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"Java"</a:t>
            </a:r>
            <a:r>
              <a:rPr lang="es-ES" dirty="0" smtClean="0">
                <a:solidFill>
                  <a:schemeClr val="tx1"/>
                </a:solidFill>
              </a:rPr>
              <a:t>] as </a:t>
            </a:r>
            <a:r>
              <a:rPr lang="es-ES" dirty="0" err="1" smtClean="0"/>
              <a:t>Language</a:t>
            </a:r>
            <a:r>
              <a:rPr lang="es-ES" dirty="0" smtClean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s-ES" dirty="0" err="1" smtClean="0">
                <a:solidFill>
                  <a:schemeClr val="tx1"/>
                </a:solidFill>
              </a:rPr>
              <a:t>lng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]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languages</a:t>
            </a:r>
            <a:r>
              <a:rPr lang="es-ES" dirty="0" smtClean="0">
                <a:solidFill>
                  <a:schemeClr val="tx1"/>
                </a:solidFill>
              </a:rPr>
              <a:t>*.</a:t>
            </a:r>
            <a:r>
              <a:rPr lang="es-ES" dirty="0" err="1" smtClean="0">
                <a:solidFill>
                  <a:schemeClr val="tx1"/>
                </a:solidFill>
              </a:rPr>
              <a:t>print</a:t>
            </a:r>
            <a:r>
              <a:rPr lang="es-ES" dirty="0" smtClean="0">
                <a:solidFill>
                  <a:schemeClr val="tx1"/>
                </a:solidFill>
              </a:rPr>
              <a:t>()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1.5 OOP with Groovy: Classes and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26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libraries: XML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mtClean="0"/>
              <a:t>groovy.xml.</a:t>
            </a:r>
            <a:r>
              <a:rPr lang="en-US" smtClean="0"/>
              <a:t>MarkupBuilder </a:t>
            </a:r>
          </a:p>
          <a:p>
            <a:pPr lvl="1"/>
            <a:r>
              <a:rPr lang="en-US" smtClean="0"/>
              <a:t>Creates XML and HTML documents</a:t>
            </a:r>
          </a:p>
          <a:p>
            <a:pPr lvl="1"/>
            <a:endParaRPr lang="en-US" smtClean="0"/>
          </a:p>
          <a:p>
            <a:r>
              <a:rPr lang="en-US" smtClean="0"/>
              <a:t>XmlParser </a:t>
            </a:r>
          </a:p>
          <a:p>
            <a:pPr lvl="1"/>
            <a:r>
              <a:rPr lang="en-US" smtClean="0"/>
              <a:t>Load XML files in memory</a:t>
            </a:r>
          </a:p>
          <a:p>
            <a:pPr lvl="1"/>
            <a:r>
              <a:rPr lang="en-US" smtClean="0"/>
              <a:t>Easy and fast, but memory consuming</a:t>
            </a:r>
          </a:p>
          <a:p>
            <a:pPr lvl="1"/>
            <a:endParaRPr lang="en-US" smtClean="0"/>
          </a:p>
          <a:p>
            <a:r>
              <a:rPr lang="en-US" smtClean="0"/>
              <a:t>XmlSlurper </a:t>
            </a:r>
          </a:p>
          <a:p>
            <a:pPr lvl="1"/>
            <a:r>
              <a:rPr lang="en-US" smtClean="0"/>
              <a:t>Reads XML files dynamically, better for searching in big files </a:t>
            </a:r>
          </a:p>
          <a:p>
            <a:pPr lvl="1"/>
            <a:r>
              <a:rPr lang="en-US" smtClean="0"/>
              <a:t>Updated nodes won’t be directly available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82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XML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Parsers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writer</a:t>
            </a:r>
            <a:r>
              <a:rPr lang="es-ES" dirty="0" smtClean="0"/>
              <a:t> = new </a:t>
            </a:r>
            <a:r>
              <a:rPr lang="es-ES" dirty="0" err="1" smtClean="0"/>
              <a:t>StringWriter</a:t>
            </a:r>
            <a:r>
              <a:rPr lang="es-ES" dirty="0" smtClean="0"/>
              <a:t>()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xml</a:t>
            </a:r>
            <a:r>
              <a:rPr lang="es-ES" dirty="0" smtClean="0"/>
              <a:t> = new </a:t>
            </a:r>
            <a:r>
              <a:rPr lang="es-ES" dirty="0" err="1" smtClean="0"/>
              <a:t>MarkupBuilder</a:t>
            </a:r>
            <a:r>
              <a:rPr lang="es-ES" dirty="0" smtClean="0"/>
              <a:t>(</a:t>
            </a:r>
            <a:r>
              <a:rPr lang="es-ES" dirty="0" err="1" smtClean="0"/>
              <a:t>writer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xml.setDoubleQuotes</a:t>
            </a:r>
            <a:r>
              <a:rPr lang="es-ES" dirty="0" smtClean="0"/>
              <a:t> true</a:t>
            </a:r>
          </a:p>
          <a:p>
            <a:r>
              <a:rPr lang="es-ES" dirty="0" err="1" smtClean="0"/>
              <a:t>xml.languages</a:t>
            </a:r>
            <a:r>
              <a:rPr lang="es-ES" dirty="0" smtClean="0"/>
              <a:t>{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lang</a:t>
            </a:r>
            <a:r>
              <a:rPr lang="es-ES" dirty="0" smtClean="0"/>
              <a:t>(id: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"1"</a:t>
            </a:r>
            <a:r>
              <a:rPr lang="es-ES" dirty="0" smtClean="0"/>
              <a:t>){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version</a:t>
            </a:r>
            <a:r>
              <a:rPr lang="es-ES" dirty="0" smtClean="0"/>
              <a:t> 2.2_1</a:t>
            </a:r>
          </a:p>
          <a:p>
            <a:r>
              <a:rPr lang="es-ES" dirty="0" smtClean="0"/>
              <a:t>  }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lang</a:t>
            </a:r>
            <a:r>
              <a:rPr lang="es-ES" dirty="0" smtClean="0"/>
              <a:t>(id: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"2"</a:t>
            </a:r>
            <a:r>
              <a:rPr lang="es-ES" dirty="0" smtClean="0"/>
              <a:t>){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version</a:t>
            </a:r>
            <a:r>
              <a:rPr lang="es-ES" dirty="0" smtClean="0"/>
              <a:t> 2.4_2</a:t>
            </a:r>
          </a:p>
          <a:p>
            <a:r>
              <a:rPr lang="es-ES" dirty="0" smtClean="0"/>
              <a:t>  }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writer.toString</a:t>
            </a:r>
            <a:r>
              <a:rPr lang="es-ES" dirty="0" smtClean="0"/>
              <a:t>()</a:t>
            </a:r>
          </a:p>
          <a:p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parser</a:t>
            </a:r>
            <a:r>
              <a:rPr lang="es-ES" dirty="0" smtClean="0"/>
              <a:t> = new </a:t>
            </a:r>
            <a:r>
              <a:rPr lang="es-ES" dirty="0" err="1" smtClean="0"/>
              <a:t>XmlParser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rootP</a:t>
            </a:r>
            <a:r>
              <a:rPr lang="es-ES" dirty="0" smtClean="0"/>
              <a:t> = </a:t>
            </a:r>
            <a:r>
              <a:rPr lang="es-ES" dirty="0" err="1" smtClean="0"/>
              <a:t>parser.parse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"file.xml"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/>
              <a:t>l = </a:t>
            </a:r>
            <a:r>
              <a:rPr lang="es-ES" dirty="0" err="1" smtClean="0"/>
              <a:t>rootP.appendNode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lang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 [id:3])</a:t>
            </a:r>
          </a:p>
          <a:p>
            <a:r>
              <a:rPr lang="es-ES" dirty="0" err="1" smtClean="0"/>
              <a:t>l.appendNode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 [:], 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Guava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])</a:t>
            </a:r>
          </a:p>
          <a:p>
            <a:endParaRPr lang="es-ES" dirty="0" smtClean="0"/>
          </a:p>
          <a:p>
            <a:r>
              <a:rPr lang="es-ES" dirty="0" err="1" smtClean="0"/>
              <a:t>slurper</a:t>
            </a:r>
            <a:r>
              <a:rPr lang="es-ES" dirty="0" smtClean="0"/>
              <a:t> = new </a:t>
            </a:r>
            <a:r>
              <a:rPr lang="es-ES" dirty="0" err="1" smtClean="0"/>
              <a:t>XmlSlurper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rootS</a:t>
            </a:r>
            <a:r>
              <a:rPr lang="es-ES" dirty="0" smtClean="0"/>
              <a:t> = </a:t>
            </a:r>
            <a:r>
              <a:rPr lang="es-ES" dirty="0" err="1" smtClean="0"/>
              <a:t>slurper.parse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"file.xml"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rootS.each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endParaRPr lang="es-ES" dirty="0" smtClean="0"/>
          </a:p>
          <a:p>
            <a:r>
              <a:rPr lang="es-ES" dirty="0" err="1" smtClean="0"/>
              <a:t>nodes</a:t>
            </a:r>
            <a:r>
              <a:rPr lang="es-ES" dirty="0" smtClean="0"/>
              <a:t> = </a:t>
            </a:r>
            <a:r>
              <a:rPr lang="es-ES" dirty="0" err="1" smtClean="0"/>
              <a:t>rootS</a:t>
            </a:r>
            <a:r>
              <a:rPr lang="es-ES" dirty="0" smtClean="0"/>
              <a:t>.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'**'</a:t>
            </a:r>
            <a:r>
              <a:rPr lang="es-ES" dirty="0" smtClean="0"/>
              <a:t>.</a:t>
            </a:r>
            <a:r>
              <a:rPr lang="es-ES" dirty="0" err="1" smtClean="0"/>
              <a:t>findAll</a:t>
            </a:r>
            <a:r>
              <a:rPr lang="es-ES" dirty="0" smtClean="0"/>
              <a:t>{ </a:t>
            </a:r>
            <a:r>
              <a:rPr lang="es-ES" dirty="0" err="1" smtClean="0"/>
              <a:t>node</a:t>
            </a:r>
            <a:r>
              <a:rPr lang="es-ES" dirty="0" smtClean="0"/>
              <a:t> -&gt;</a:t>
            </a:r>
          </a:p>
          <a:p>
            <a:pPr lvl="1"/>
            <a:r>
              <a:rPr lang="es-ES" dirty="0" smtClean="0"/>
              <a:t>node.name()==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lang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print</a:t>
            </a:r>
            <a:r>
              <a:rPr lang="es-ES" dirty="0" smtClean="0"/>
              <a:t> </a:t>
            </a:r>
            <a:r>
              <a:rPr lang="es-ES" dirty="0" err="1" smtClean="0"/>
              <a:t>nodes</a:t>
            </a:r>
            <a:r>
              <a:rPr lang="es-ES" dirty="0" smtClean="0"/>
              <a:t>*.</a:t>
            </a:r>
            <a:r>
              <a:rPr lang="es-ES" dirty="0" err="1" smtClean="0"/>
              <a:t>name</a:t>
            </a:r>
            <a:r>
              <a:rPr lang="es-ES" dirty="0" smtClean="0"/>
              <a:t>*.</a:t>
            </a:r>
            <a:r>
              <a:rPr lang="es-ES" dirty="0" err="1" smtClean="0"/>
              <a:t>text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2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libraries: Builders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NodeBuilder</a:t>
            </a:r>
            <a:r>
              <a:rPr lang="en-US" dirty="0" smtClean="0"/>
              <a:t> , </a:t>
            </a:r>
            <a:r>
              <a:rPr lang="en-US" dirty="0" err="1" smtClean="0"/>
              <a:t>DOMBuilder</a:t>
            </a:r>
            <a:endParaRPr lang="en-US" dirty="0" smtClean="0"/>
          </a:p>
          <a:p>
            <a:pPr lvl="1"/>
            <a:r>
              <a:rPr lang="en-US" dirty="0" smtClean="0"/>
              <a:t>Utility classes to build tree structures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AntBuilder</a:t>
            </a:r>
            <a:endParaRPr lang="en-US" dirty="0" smtClean="0"/>
          </a:p>
          <a:p>
            <a:pPr lvl="1"/>
            <a:r>
              <a:rPr lang="en-US" dirty="0" smtClean="0"/>
              <a:t>Utility to run ant tasks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SwingBuilder</a:t>
            </a:r>
            <a:endParaRPr lang="en-US" dirty="0" smtClean="0"/>
          </a:p>
          <a:p>
            <a:pPr lvl="1"/>
            <a:r>
              <a:rPr lang="en-US" dirty="0" smtClean="0"/>
              <a:t>Utility to build swing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1094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NodeBuilder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 err="1"/>
              <a:t>DOMBuilder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b = </a:t>
            </a:r>
            <a:r>
              <a:rPr lang="es-ES" dirty="0" err="1" smtClean="0"/>
              <a:t>NodeBuilder.newInstance</a:t>
            </a:r>
            <a:r>
              <a:rPr lang="es-ES" dirty="0" smtClean="0"/>
              <a:t>()</a:t>
            </a:r>
            <a:endParaRPr lang="es-ES" dirty="0"/>
          </a:p>
          <a:p>
            <a:pPr fontAlgn="base"/>
            <a:endParaRPr lang="es-ES" dirty="0"/>
          </a:p>
          <a:p>
            <a:pPr fontAlgn="base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xml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 smtClean="0"/>
              <a:t>b.people</a:t>
            </a:r>
            <a:r>
              <a:rPr lang="es-ES" dirty="0" smtClean="0"/>
              <a:t>(</a:t>
            </a:r>
            <a:r>
              <a:rPr lang="es-ES" dirty="0" err="1" smtClean="0"/>
              <a:t>kind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'folks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){</a:t>
            </a:r>
            <a:endParaRPr lang="es-ES" dirty="0"/>
          </a:p>
          <a:p>
            <a:pPr lvl="1" fontAlgn="base"/>
            <a:r>
              <a:rPr lang="es-ES" dirty="0" err="1" smtClean="0"/>
              <a:t>person</a:t>
            </a:r>
            <a:r>
              <a:rPr lang="es-ES" dirty="0" smtClean="0"/>
              <a:t>(x:123, </a:t>
            </a:r>
            <a:r>
              <a:rPr lang="es-ES" dirty="0" err="1" smtClean="0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'James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pPr lvl="2" fontAlgn="base"/>
            <a:r>
              <a:rPr lang="es-ES" dirty="0" err="1" smtClean="0"/>
              <a:t>project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2" fontAlgn="base"/>
            <a:r>
              <a:rPr lang="es-ES" dirty="0" err="1" smtClean="0"/>
              <a:t>project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)</a:t>
            </a:r>
            <a:endParaRPr lang="es-ES" dirty="0"/>
          </a:p>
          <a:p>
            <a:pPr lvl="1" fontAlgn="base"/>
            <a:r>
              <a:rPr lang="es-ES" dirty="0" smtClean="0"/>
              <a:t>}</a:t>
            </a:r>
          </a:p>
          <a:p>
            <a:pPr lvl="1" fontAlgn="base"/>
            <a:r>
              <a:rPr lang="es-ES" dirty="0" err="1" smtClean="0"/>
              <a:t>person</a:t>
            </a:r>
            <a:r>
              <a:rPr lang="es-ES" dirty="0" smtClean="0"/>
              <a:t>(x:234, </a:t>
            </a:r>
            <a:r>
              <a:rPr lang="es-ES" dirty="0" err="1" smtClean="0"/>
              <a:t>name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Gosling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) {</a:t>
            </a:r>
          </a:p>
          <a:p>
            <a:pPr lvl="2" fontAlgn="base"/>
            <a:r>
              <a:rPr lang="es-ES" dirty="0" err="1" smtClean="0"/>
              <a:t>project</a:t>
            </a:r>
            <a:r>
              <a:rPr lang="es-ES" dirty="0" smtClean="0"/>
              <a:t>(</a:t>
            </a:r>
            <a:r>
              <a:rPr lang="es-ES" dirty="0" err="1" smtClean="0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drools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1" fontAlgn="base"/>
            <a:r>
              <a:rPr lang="es-ES" dirty="0" smtClean="0"/>
              <a:t>}</a:t>
            </a:r>
          </a:p>
          <a:p>
            <a:pPr fontAlgn="base"/>
            <a:r>
              <a:rPr lang="es-ES" dirty="0" smtClean="0"/>
              <a:t>}</a:t>
            </a:r>
          </a:p>
          <a:p>
            <a:endParaRPr lang="en-US" dirty="0" smtClean="0"/>
          </a:p>
          <a:p>
            <a:r>
              <a:rPr lang="es-ES" dirty="0"/>
              <a:t>new </a:t>
            </a:r>
            <a:r>
              <a:rPr lang="es-ES" dirty="0" err="1"/>
              <a:t>NodePrinter</a:t>
            </a:r>
            <a:r>
              <a:rPr lang="es-ES" dirty="0"/>
              <a:t>().</a:t>
            </a:r>
            <a:r>
              <a:rPr lang="es-ES" dirty="0" err="1" smtClean="0"/>
              <a:t>print</a:t>
            </a:r>
            <a:r>
              <a:rPr lang="es-ES" dirty="0" smtClean="0"/>
              <a:t>(</a:t>
            </a:r>
            <a:r>
              <a:rPr lang="es-ES" dirty="0" err="1" smtClean="0"/>
              <a:t>xml</a:t>
            </a:r>
            <a:r>
              <a:rPr lang="es-ES" dirty="0" smtClean="0"/>
              <a:t>)</a:t>
            </a:r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/>
              <a:t>b = </a:t>
            </a:r>
            <a:r>
              <a:rPr lang="es-ES" dirty="0" err="1" smtClean="0"/>
              <a:t>DOMBuilder.newInstance</a:t>
            </a:r>
            <a:r>
              <a:rPr lang="es-ES" dirty="0"/>
              <a:t>()</a:t>
            </a:r>
          </a:p>
          <a:p>
            <a:pPr fontAlgn="base"/>
            <a:endParaRPr lang="es-ES" dirty="0"/>
          </a:p>
          <a:p>
            <a:pPr fontAlgn="base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xml</a:t>
            </a:r>
            <a:r>
              <a:rPr lang="es-ES" dirty="0"/>
              <a:t> = </a:t>
            </a:r>
            <a:r>
              <a:rPr lang="es-ES" dirty="0" err="1"/>
              <a:t>b.people</a:t>
            </a:r>
            <a:r>
              <a:rPr lang="es-ES" dirty="0"/>
              <a:t>(</a:t>
            </a:r>
            <a:r>
              <a:rPr lang="es-ES" dirty="0" err="1"/>
              <a:t>kind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'folks'</a:t>
            </a:r>
            <a:r>
              <a:rPr lang="es-ES" dirty="0"/>
              <a:t>){</a:t>
            </a:r>
          </a:p>
          <a:p>
            <a:pPr lvl="1" fontAlgn="base"/>
            <a:r>
              <a:rPr lang="es-ES" dirty="0" err="1"/>
              <a:t>person</a:t>
            </a:r>
            <a:r>
              <a:rPr lang="es-ES" dirty="0"/>
              <a:t>(x:123, 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'James'</a:t>
            </a:r>
            <a:r>
              <a:rPr lang="es-ES" dirty="0"/>
              <a:t>) {</a:t>
            </a:r>
          </a:p>
          <a:p>
            <a:pPr lvl="2" fontAlgn="base"/>
            <a:r>
              <a:rPr lang="es-ES" dirty="0" err="1"/>
              <a:t>project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2" fontAlgn="base"/>
            <a:r>
              <a:rPr lang="es-ES" dirty="0" err="1"/>
              <a:t>project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1" fontAlgn="base"/>
            <a:r>
              <a:rPr lang="es-ES" dirty="0"/>
              <a:t>}</a:t>
            </a:r>
          </a:p>
          <a:p>
            <a:pPr lvl="1" fontAlgn="base"/>
            <a:r>
              <a:rPr lang="es-ES" dirty="0" err="1"/>
              <a:t>person</a:t>
            </a:r>
            <a:r>
              <a:rPr lang="es-ES" dirty="0"/>
              <a:t>(x:234, 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Gosling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 {</a:t>
            </a:r>
          </a:p>
          <a:p>
            <a:pPr lvl="2" fontAlgn="base"/>
            <a:r>
              <a:rPr lang="es-ES" dirty="0" err="1"/>
              <a:t>project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drools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1" fontAlgn="base"/>
            <a:r>
              <a:rPr lang="es-ES" dirty="0"/>
              <a:t>}</a:t>
            </a:r>
          </a:p>
          <a:p>
            <a:pPr fontAlgn="base"/>
            <a:r>
              <a:rPr lang="es-ES" dirty="0"/>
              <a:t>}</a:t>
            </a:r>
          </a:p>
          <a:p>
            <a:endParaRPr lang="en-US" dirty="0"/>
          </a:p>
          <a:p>
            <a:r>
              <a:rPr lang="es-ES" dirty="0"/>
              <a:t>new </a:t>
            </a:r>
            <a:r>
              <a:rPr lang="es-ES" dirty="0" err="1"/>
              <a:t>NodePrinter</a:t>
            </a:r>
            <a:r>
              <a:rPr lang="es-ES" dirty="0"/>
              <a:t>().</a:t>
            </a: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xml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Builders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72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AntBuilder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ant</a:t>
            </a:r>
            <a:r>
              <a:rPr lang="es-ES" dirty="0"/>
              <a:t> = new </a:t>
            </a:r>
            <a:r>
              <a:rPr lang="es-ES" dirty="0" err="1"/>
              <a:t>AntBuilder</a:t>
            </a:r>
            <a:r>
              <a:rPr lang="es-ES" dirty="0" smtClean="0"/>
              <a:t>()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basedir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"C:/project"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src</a:t>
            </a:r>
            <a:r>
              <a:rPr lang="es-ES" dirty="0"/>
              <a:t> = </a:t>
            </a:r>
            <a:r>
              <a:rPr lang="es-ES" dirty="0" err="1"/>
              <a:t>basedir</a:t>
            </a:r>
            <a:r>
              <a:rPr lang="es-ES" dirty="0"/>
              <a:t> +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"/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build</a:t>
            </a:r>
            <a:r>
              <a:rPr lang="es-ES" dirty="0"/>
              <a:t> = </a:t>
            </a:r>
            <a:r>
              <a:rPr lang="es-ES" dirty="0" err="1"/>
              <a:t>basedir</a:t>
            </a:r>
            <a:r>
              <a:rPr lang="es-ES" dirty="0"/>
              <a:t> +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"/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classes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cp</a:t>
            </a:r>
            <a:r>
              <a:rPr lang="es-ES" dirty="0" smtClean="0"/>
              <a:t> </a:t>
            </a:r>
            <a:r>
              <a:rPr lang="es-ES" dirty="0"/>
              <a:t>= </a:t>
            </a:r>
            <a:r>
              <a:rPr lang="es-ES" dirty="0" err="1"/>
              <a:t>ant.path</a:t>
            </a:r>
            <a:r>
              <a:rPr lang="es-ES" dirty="0"/>
              <a:t>(id: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lib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) {</a:t>
            </a:r>
          </a:p>
          <a:p>
            <a:pPr lvl="1"/>
            <a:r>
              <a:rPr lang="es-ES" dirty="0" err="1"/>
              <a:t>pathelement</a:t>
            </a:r>
            <a:r>
              <a:rPr lang="es-ES" dirty="0"/>
              <a:t>(</a:t>
            </a:r>
            <a:r>
              <a:rPr lang="es-ES" dirty="0" err="1"/>
              <a:t>path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basedir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}/"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fileset</a:t>
            </a:r>
            <a:r>
              <a:rPr lang="es-ES" dirty="0"/>
              <a:t>(</a:t>
            </a:r>
            <a:r>
              <a:rPr lang="es-ES" dirty="0" err="1"/>
              <a:t>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basedir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}/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lib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)</a:t>
            </a:r>
          </a:p>
          <a:p>
            <a:r>
              <a:rPr lang="es-ES" dirty="0" smtClean="0"/>
              <a:t>}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/>
              <a:t>clean</a:t>
            </a:r>
            <a:r>
              <a:rPr lang="es-ES" dirty="0"/>
              <a:t>() {</a:t>
            </a:r>
          </a:p>
          <a:p>
            <a:pPr lvl="1"/>
            <a:r>
              <a:rPr lang="es-ES" dirty="0" err="1"/>
              <a:t>ant.delete</a:t>
            </a:r>
            <a:r>
              <a:rPr lang="es-ES" dirty="0"/>
              <a:t>(</a:t>
            </a:r>
            <a:r>
              <a:rPr lang="es-ES" dirty="0" err="1"/>
              <a:t>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)</a:t>
            </a:r>
          </a:p>
          <a:p>
            <a:r>
              <a:rPr lang="es-ES" dirty="0"/>
              <a:t>}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/>
              <a:t>prepare() {</a:t>
            </a:r>
          </a:p>
          <a:p>
            <a:pPr lvl="1"/>
            <a:r>
              <a:rPr lang="es-ES" dirty="0" err="1"/>
              <a:t>ant.mkdir</a:t>
            </a:r>
            <a:r>
              <a:rPr lang="es-ES" dirty="0"/>
              <a:t>(</a:t>
            </a:r>
            <a:r>
              <a:rPr lang="es-ES" dirty="0" err="1"/>
              <a:t>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)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/>
              <a:t>compile() {</a:t>
            </a:r>
          </a:p>
          <a:p>
            <a:pPr lvl="1"/>
            <a:r>
              <a:rPr lang="es-ES" dirty="0"/>
              <a:t>prepare()</a:t>
            </a:r>
          </a:p>
          <a:p>
            <a:pPr lvl="1"/>
            <a:r>
              <a:rPr lang="es-ES" dirty="0" err="1"/>
              <a:t>ant.javac</a:t>
            </a:r>
            <a:r>
              <a:rPr lang="es-ES" dirty="0"/>
              <a:t>(</a:t>
            </a:r>
          </a:p>
          <a:p>
            <a:pPr lvl="2"/>
            <a:r>
              <a:rPr lang="es-ES" dirty="0" err="1"/>
              <a:t>srcdir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, </a:t>
            </a:r>
            <a:r>
              <a:rPr lang="es-ES" dirty="0" err="1"/>
              <a:t>destdir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,</a:t>
            </a:r>
          </a:p>
          <a:p>
            <a:pPr lvl="2"/>
            <a:r>
              <a:rPr lang="es-ES" dirty="0" err="1"/>
              <a:t>classpath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cp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</a:t>
            </a:r>
            <a:r>
              <a:rPr lang="es-ES" dirty="0" err="1"/>
              <a:t>deprecation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on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pPr lvl="1"/>
            <a:r>
              <a:rPr lang="es-ES" dirty="0"/>
              <a:t>)</a:t>
            </a:r>
          </a:p>
          <a:p>
            <a:pPr lvl="1"/>
            <a:r>
              <a:rPr lang="es-ES" dirty="0" err="1"/>
              <a:t>ant.copy</a:t>
            </a:r>
            <a:r>
              <a:rPr lang="es-ES" dirty="0"/>
              <a:t>(</a:t>
            </a:r>
            <a:r>
              <a:rPr lang="es-ES" dirty="0" err="1"/>
              <a:t>todir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build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) {</a:t>
            </a:r>
          </a:p>
          <a:p>
            <a:pPr lvl="2"/>
            <a:r>
              <a:rPr lang="es-ES" dirty="0" err="1"/>
              <a:t>fileset</a:t>
            </a:r>
            <a:r>
              <a:rPr lang="es-ES" dirty="0"/>
              <a:t> (</a:t>
            </a:r>
            <a:r>
              <a:rPr lang="es-ES" dirty="0" err="1"/>
              <a:t>dir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src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/>
              <a:t>) {</a:t>
            </a:r>
          </a:p>
          <a:p>
            <a:pPr lvl="3"/>
            <a:r>
              <a:rPr lang="es-ES" dirty="0" err="1"/>
              <a:t>exclude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"**/*.java"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}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Builders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4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SwingBuilder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builder</a:t>
            </a:r>
            <a:r>
              <a:rPr lang="es-ES" dirty="0"/>
              <a:t> = new </a:t>
            </a:r>
            <a:r>
              <a:rPr lang="es-ES" dirty="0" err="1"/>
              <a:t>SwingBuilder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n-US" dirty="0" smtClean="0"/>
              <a:t>frame </a:t>
            </a:r>
            <a:r>
              <a:rPr lang="en-US" dirty="0"/>
              <a:t>= </a:t>
            </a:r>
            <a:r>
              <a:rPr lang="en-US" dirty="0" err="1"/>
              <a:t>builder.frame</a:t>
            </a:r>
            <a:r>
              <a:rPr lang="en-US" dirty="0"/>
              <a:t>(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title</a:t>
            </a:r>
            <a:r>
              <a:rPr lang="en-US" dirty="0" err="1"/>
              <a:t>: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'Update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balance'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size</a:t>
            </a:r>
            <a:r>
              <a:rPr lang="en-US" dirty="0"/>
              <a:t>:[</a:t>
            </a:r>
            <a:r>
              <a:rPr lang="en-US" dirty="0" smtClean="0"/>
              <a:t>200,150</a:t>
            </a:r>
            <a:r>
              <a:rPr lang="en-US" dirty="0"/>
              <a:t>])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pPr lvl="1"/>
            <a:r>
              <a:rPr lang="es-ES" dirty="0" smtClean="0"/>
              <a:t>panel(</a:t>
            </a:r>
            <a:r>
              <a:rPr lang="es-ES" dirty="0" err="1" smtClean="0"/>
              <a:t>layout</a:t>
            </a:r>
            <a:r>
              <a:rPr lang="es-ES" dirty="0"/>
              <a:t>: new </a:t>
            </a:r>
            <a:r>
              <a:rPr lang="es-ES" dirty="0" err="1"/>
              <a:t>FlowLayout</a:t>
            </a:r>
            <a:r>
              <a:rPr lang="es-ES" dirty="0"/>
              <a:t>()) {</a:t>
            </a:r>
          </a:p>
          <a:p>
            <a:pPr lvl="2"/>
            <a:r>
              <a:rPr lang="es-ES" dirty="0" err="1"/>
              <a:t>label</a:t>
            </a:r>
            <a:r>
              <a:rPr lang="es-ES" dirty="0"/>
              <a:t>(</a:t>
            </a:r>
            <a:r>
              <a:rPr lang="es-ES" dirty="0" err="1"/>
              <a:t>text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enter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balance"</a:t>
            </a:r>
            <a:r>
              <a:rPr lang="es-ES" dirty="0" smtClean="0"/>
              <a:t>)</a:t>
            </a:r>
            <a:endParaRPr lang="es-ES" dirty="0"/>
          </a:p>
          <a:p>
            <a:pPr lvl="2"/>
            <a:r>
              <a:rPr lang="es-ES" dirty="0" err="1"/>
              <a:t>textField</a:t>
            </a:r>
            <a:r>
              <a:rPr lang="es-ES" dirty="0"/>
              <a:t>(text: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"500"</a:t>
            </a:r>
            <a:r>
              <a:rPr lang="es-ES" dirty="0"/>
              <a:t>, </a:t>
            </a:r>
            <a:endParaRPr lang="es-ES" dirty="0" smtClean="0"/>
          </a:p>
          <a:p>
            <a:pPr lvl="3"/>
            <a:r>
              <a:rPr lang="es-ES" dirty="0" err="1" smtClean="0"/>
              <a:t>preferredSize</a:t>
            </a:r>
            <a:r>
              <a:rPr lang="es-ES" dirty="0"/>
              <a:t>:[100,20</a:t>
            </a:r>
            <a:r>
              <a:rPr lang="es-ES" dirty="0" smtClean="0"/>
              <a:t>], </a:t>
            </a:r>
          </a:p>
          <a:p>
            <a:pPr lvl="3"/>
            <a:r>
              <a:rPr lang="es-ES" dirty="0" smtClean="0"/>
              <a:t>horizontalAlignment:0)</a:t>
            </a:r>
            <a:endParaRPr lang="es-ES" dirty="0"/>
          </a:p>
          <a:p>
            <a:pPr lvl="2"/>
            <a:r>
              <a:rPr lang="es-ES" dirty="0" err="1"/>
              <a:t>button</a:t>
            </a:r>
            <a:r>
              <a:rPr lang="es-ES" dirty="0"/>
              <a:t>(</a:t>
            </a:r>
            <a:r>
              <a:rPr lang="es-ES" dirty="0" err="1"/>
              <a:t>text</a:t>
            </a:r>
            <a:r>
              <a:rPr lang="es-ES" dirty="0"/>
              <a:t>: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, </a:t>
            </a:r>
            <a:endParaRPr lang="es-ES" dirty="0" smtClean="0"/>
          </a:p>
          <a:p>
            <a:pPr lvl="3"/>
            <a:r>
              <a:rPr lang="es-ES" dirty="0" err="1" smtClean="0"/>
              <a:t>actionPerformed</a:t>
            </a:r>
            <a:r>
              <a:rPr lang="es-ES" dirty="0" smtClean="0"/>
              <a:t>: { </a:t>
            </a:r>
            <a:r>
              <a:rPr lang="es-ES" dirty="0" err="1" smtClean="0"/>
              <a:t>update</a:t>
            </a:r>
            <a:r>
              <a:rPr lang="es-ES" dirty="0" smtClean="0"/>
              <a:t>() })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() {</a:t>
            </a:r>
          </a:p>
          <a:p>
            <a:pPr lvl="1"/>
            <a:r>
              <a:rPr lang="es-ES" dirty="0" err="1"/>
              <a:t>pane</a:t>
            </a:r>
            <a:r>
              <a:rPr lang="es-ES" dirty="0"/>
              <a:t> = </a:t>
            </a:r>
            <a:r>
              <a:rPr lang="es-ES" dirty="0" err="1"/>
              <a:t>builder.optionPane</a:t>
            </a:r>
            <a:r>
              <a:rPr lang="es-ES" dirty="0"/>
              <a:t>(</a:t>
            </a:r>
          </a:p>
          <a:p>
            <a:pPr lvl="2"/>
            <a:r>
              <a:rPr lang="en-US" dirty="0"/>
              <a:t>	</a:t>
            </a:r>
            <a:r>
              <a:rPr lang="en-US" dirty="0" err="1" smtClean="0"/>
              <a:t>message</a:t>
            </a:r>
            <a:r>
              <a:rPr lang="en-US" dirty="0" err="1"/>
              <a:t>: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'Data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received'</a:t>
            </a:r>
            <a:r>
              <a:rPr lang="es-ES" dirty="0" smtClean="0"/>
              <a:t>)</a:t>
            </a:r>
            <a:endParaRPr lang="es-ES" dirty="0"/>
          </a:p>
          <a:p>
            <a:pPr lvl="1"/>
            <a:r>
              <a:rPr lang="es-ES" dirty="0" err="1"/>
              <a:t>dialog</a:t>
            </a:r>
            <a:r>
              <a:rPr lang="es-ES" dirty="0"/>
              <a:t> = </a:t>
            </a:r>
            <a:r>
              <a:rPr lang="es-ES" dirty="0" err="1"/>
              <a:t>pane.createDialog</a:t>
            </a:r>
            <a:r>
              <a:rPr lang="es-ES" dirty="0" smtClean="0"/>
              <a:t>(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frame</a:t>
            </a:r>
            <a:r>
              <a:rPr lang="es-ES" dirty="0"/>
              <a:t>,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Success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dialog.show</a:t>
            </a:r>
            <a:r>
              <a:rPr lang="es-ES" dirty="0"/>
              <a:t>()</a:t>
            </a:r>
          </a:p>
          <a:p>
            <a:r>
              <a:rPr lang="es-ES" dirty="0"/>
              <a:t>}</a:t>
            </a:r>
          </a:p>
          <a:p>
            <a:r>
              <a:rPr lang="es-ES" dirty="0" err="1"/>
              <a:t>frame.setVisible</a:t>
            </a:r>
            <a:r>
              <a:rPr lang="es-ES" dirty="0"/>
              <a:t> true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Builders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6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libraries: GroovySQL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groovy.sql.Sql</a:t>
            </a:r>
            <a:endParaRPr lang="en-US" dirty="0" smtClean="0"/>
          </a:p>
          <a:p>
            <a:pPr lvl="1"/>
            <a:r>
              <a:rPr lang="en-US" dirty="0" smtClean="0"/>
              <a:t>Query relational databases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Sql.newInstance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','driver')</a:t>
            </a:r>
          </a:p>
          <a:p>
            <a:pPr lvl="1"/>
            <a:r>
              <a:rPr lang="en-US" dirty="0" smtClean="0"/>
              <a:t>Same model as List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instance.eachRow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'SELECT…') { </a:t>
            </a:r>
            <a:r>
              <a:rPr lang="es-E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instance.firstRow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'SELECT…')</a:t>
            </a:r>
          </a:p>
          <a:p>
            <a:pPr lvl="1"/>
            <a:r>
              <a:rPr lang="en-US" dirty="0" smtClean="0"/>
              <a:t>But allows other queries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instance.execute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'INSERT…')</a:t>
            </a:r>
          </a:p>
          <a:p>
            <a:pPr lvl="2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instance.executeUpdate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'UPDATE…')</a:t>
            </a:r>
          </a:p>
          <a:p>
            <a:pPr lvl="1"/>
            <a:r>
              <a:rPr lang="en-US" dirty="0" smtClean="0"/>
              <a:t>Supports prepared statements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9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1.1 Core features of the language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Groovy</a:t>
            </a:r>
          </a:p>
          <a:p>
            <a:pPr lvl="1"/>
            <a:r>
              <a:rPr lang="en-US" dirty="0" smtClean="0"/>
              <a:t>Dynamic OO language</a:t>
            </a:r>
          </a:p>
          <a:p>
            <a:pPr lvl="1"/>
            <a:r>
              <a:rPr lang="en-US" dirty="0" smtClean="0"/>
              <a:t>Simplified Java syntax</a:t>
            </a:r>
          </a:p>
          <a:p>
            <a:pPr lvl="1"/>
            <a:r>
              <a:rPr lang="en-US" dirty="0" smtClean="0"/>
              <a:t>Built to bytecodes</a:t>
            </a:r>
          </a:p>
          <a:p>
            <a:pPr lvl="1"/>
            <a:r>
              <a:rPr lang="en-US" dirty="0" smtClean="0"/>
              <a:t>Same object model, threading and security as Java</a:t>
            </a:r>
          </a:p>
          <a:p>
            <a:pPr lvl="1"/>
            <a:r>
              <a:rPr lang="en-US" dirty="0" smtClean="0"/>
              <a:t>With many JS-like features and syntactic sugar</a:t>
            </a:r>
          </a:p>
          <a:p>
            <a:pPr lvl="1"/>
            <a:r>
              <a:rPr lang="en-US" dirty="0" smtClean="0"/>
              <a:t>Runnable as scripts</a:t>
            </a:r>
          </a:p>
          <a:p>
            <a:pPr lvl="1"/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2276340" y="4870901"/>
            <a:ext cx="4591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spring.io/tools/ggts/all</a:t>
            </a:r>
          </a:p>
          <a:p>
            <a:pPr algn="ctr"/>
            <a:r>
              <a:rPr lang="es-ES" b="1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https://groovyconsole.appspot.com/</a:t>
            </a:r>
            <a:r>
              <a:rPr lang="es-E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s-E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Groovy SQL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Prepared statements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groovy.sql.Sql</a:t>
            </a:r>
            <a:endParaRPr lang="es-ES" dirty="0" smtClean="0"/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select</a:t>
            </a:r>
            <a:r>
              <a:rPr lang="es-ES" dirty="0" smtClean="0"/>
              <a:t>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*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table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</a:p>
          <a:p>
            <a:endParaRPr lang="es-ES" dirty="0" smtClean="0"/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q = </a:t>
            </a:r>
            <a:r>
              <a:rPr lang="es-ES" dirty="0" err="1" smtClean="0"/>
              <a:t>Sql.newInstance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jdbc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:...'</a:t>
            </a:r>
            <a:r>
              <a:rPr lang="es-ES" dirty="0" smtClean="0"/>
              <a:t>,</a:t>
            </a:r>
          </a:p>
          <a:p>
            <a:r>
              <a:rPr lang="es-ES" dirty="0" smtClean="0"/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user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pwd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'driver'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q.eachRow</a:t>
            </a:r>
            <a:r>
              <a:rPr lang="es-ES" dirty="0" smtClean="0"/>
              <a:t>(</a:t>
            </a:r>
            <a:r>
              <a:rPr lang="es-ES" dirty="0" err="1" smtClean="0"/>
              <a:t>select</a:t>
            </a:r>
            <a:r>
              <a:rPr lang="es-ES" dirty="0" smtClean="0"/>
              <a:t>) { 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"$it.id --${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it.column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}--"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r>
              <a:rPr lang="en-US" dirty="0" smtClean="0"/>
              <a:t>row = </a:t>
            </a:r>
            <a:r>
              <a:rPr lang="en-US" dirty="0" err="1" smtClean="0"/>
              <a:t>q.firstRow</a:t>
            </a:r>
            <a:r>
              <a:rPr lang="en-US" dirty="0" smtClean="0"/>
              <a:t>(select)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row.column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endParaRPr lang="en-US" dirty="0" smtClean="0"/>
          </a:p>
          <a:p>
            <a:r>
              <a:rPr lang="en-US" dirty="0" smtClean="0"/>
              <a:t>List rows = </a:t>
            </a:r>
            <a:r>
              <a:rPr lang="en-US" dirty="0" err="1" smtClean="0"/>
              <a:t>q.rows</a:t>
            </a:r>
            <a:r>
              <a:rPr lang="en-US" dirty="0" smtClean="0"/>
              <a:t>(select)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sql</a:t>
            </a:r>
            <a:r>
              <a:rPr lang="es-ES" dirty="0" smtClean="0"/>
              <a:t>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'insert into table(column)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     values(?)'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params</a:t>
            </a:r>
            <a:r>
              <a:rPr lang="es-ES" dirty="0" smtClean="0"/>
              <a:t> = </a:t>
            </a:r>
            <a:r>
              <a:rPr lang="en-US" dirty="0" smtClean="0"/>
              <a:t>[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smtClean="0"/>
              <a:t>]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q.execute</a:t>
            </a:r>
            <a:r>
              <a:rPr lang="es-ES" dirty="0" smtClean="0"/>
              <a:t>(</a:t>
            </a:r>
            <a:r>
              <a:rPr lang="es-ES" dirty="0" err="1" smtClean="0"/>
              <a:t>sql</a:t>
            </a:r>
            <a:r>
              <a:rPr lang="es-ES" dirty="0" smtClean="0"/>
              <a:t>, </a:t>
            </a:r>
            <a:r>
              <a:rPr lang="es-ES" dirty="0" err="1" smtClean="0"/>
              <a:t>params</a:t>
            </a:r>
            <a:r>
              <a:rPr lang="es-ES" dirty="0" smtClean="0"/>
              <a:t>))</a:t>
            </a:r>
          </a:p>
          <a:p>
            <a:pPr lvl="1"/>
            <a:r>
              <a:rPr lang="es-ES" dirty="0" err="1" smtClean="0"/>
              <a:t>q.commit</a:t>
            </a:r>
            <a:r>
              <a:rPr lang="es-ES" dirty="0" smtClean="0"/>
              <a:t>()</a:t>
            </a:r>
          </a:p>
          <a:p>
            <a:r>
              <a:rPr lang="es-ES" dirty="0" err="1" smtClean="0"/>
              <a:t>else</a:t>
            </a:r>
            <a:endParaRPr lang="es-ES" dirty="0" smtClean="0"/>
          </a:p>
          <a:p>
            <a:pPr lvl="1"/>
            <a:r>
              <a:rPr lang="es-ES" dirty="0" err="1" smtClean="0"/>
              <a:t>q.rollback</a:t>
            </a:r>
            <a:r>
              <a:rPr lang="es-ES" dirty="0" smtClean="0"/>
              <a:t>()</a:t>
            </a:r>
          </a:p>
          <a:p>
            <a:endParaRPr lang="es-ES" dirty="0" smtClean="0"/>
          </a:p>
          <a:p>
            <a:r>
              <a:rPr lang="es-ES" dirty="0" err="1" smtClean="0"/>
              <a:t>q.close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1.6 Groovy libraries : GroovySQL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74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libraries: Files and Dates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File</a:t>
            </a:r>
          </a:p>
          <a:p>
            <a:pPr lvl="1"/>
            <a:r>
              <a:rPr lang="en-US" smtClean="0"/>
              <a:t>Easy to read, write and iterate over files and dirs</a:t>
            </a:r>
          </a:p>
          <a:p>
            <a:endParaRPr lang="en-US" smtClean="0"/>
          </a:p>
          <a:p>
            <a:r>
              <a:rPr lang="en-US" smtClean="0"/>
              <a:t>Dates</a:t>
            </a:r>
          </a:p>
          <a:p>
            <a:pPr lvl="1"/>
            <a:r>
              <a:rPr lang="en-US" smtClean="0"/>
              <a:t>Easy to add and subtract days, and to compare dates</a:t>
            </a:r>
          </a:p>
          <a:p>
            <a:pPr lvl="1"/>
            <a:r>
              <a:rPr lang="en-US" smtClean="0"/>
              <a:t>Easy to parse and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Files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Dates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dir</a:t>
            </a:r>
            <a:r>
              <a:rPr lang="en-US" dirty="0" smtClean="0"/>
              <a:t> = new File(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"."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dir</a:t>
            </a:r>
            <a:r>
              <a:rPr lang="es-ES" dirty="0" smtClean="0"/>
              <a:t>.</a:t>
            </a:r>
            <a:r>
              <a:rPr lang="es-ES" dirty="0" err="1" smtClean="0"/>
              <a:t>eachFile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r>
              <a:rPr lang="es-ES" dirty="0" err="1" smtClean="0"/>
              <a:t>dir.eachDir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r>
              <a:rPr lang="es-ES" dirty="0" err="1" smtClean="0"/>
              <a:t>dir.eachDirRecurse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file = new File(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'data.dat'</a:t>
            </a:r>
            <a:r>
              <a:rPr lang="en-US" dirty="0" smtClean="0"/>
              <a:t>)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file.text</a:t>
            </a:r>
            <a:endParaRPr lang="es-ES" dirty="0" smtClean="0"/>
          </a:p>
          <a:p>
            <a:r>
              <a:rPr lang="es-ES" dirty="0" err="1" smtClean="0"/>
              <a:t>file.eachLine</a:t>
            </a:r>
            <a:r>
              <a:rPr lang="es-ES" dirty="0" smtClean="0"/>
              <a:t>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}</a:t>
            </a:r>
          </a:p>
          <a:p>
            <a:endParaRPr lang="en-US" dirty="0" smtClean="0"/>
          </a:p>
          <a:p>
            <a:r>
              <a:rPr lang="es-ES" dirty="0" err="1" smtClean="0"/>
              <a:t>file.createNewFile</a:t>
            </a:r>
            <a:r>
              <a:rPr lang="es-ES" dirty="0" smtClean="0"/>
              <a:t>()</a:t>
            </a:r>
          </a:p>
          <a:p>
            <a:r>
              <a:rPr lang="en-US" dirty="0" err="1" smtClean="0"/>
              <a:t>file.write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"content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overwitten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n-US" dirty="0" smtClean="0"/>
              <a:t>file &lt;&lt;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"appended content"</a:t>
            </a:r>
          </a:p>
          <a:p>
            <a:r>
              <a:rPr lang="en-US" dirty="0" err="1" smtClean="0"/>
              <a:t>file.delete</a:t>
            </a:r>
            <a:r>
              <a:rPr lang="en-US" dirty="0" smtClean="0"/>
              <a:t>()</a:t>
            </a:r>
          </a:p>
          <a:p>
            <a:endParaRPr lang="es-ES" dirty="0" smtClean="0"/>
          </a:p>
          <a:p>
            <a:endParaRPr lang="en-US" dirty="0" smtClean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today = new Date()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String.format</a:t>
            </a:r>
            <a:r>
              <a:rPr lang="es-ES" dirty="0" smtClean="0"/>
              <a:t>(</a:t>
            </a:r>
          </a:p>
          <a:p>
            <a:r>
              <a:rPr lang="es-ES" dirty="0" smtClean="0"/>
              <a:t>	'%</a:t>
            </a:r>
            <a:r>
              <a:rPr lang="es-ES" dirty="0" err="1" smtClean="0"/>
              <a:t>tY</a:t>
            </a:r>
            <a:r>
              <a:rPr lang="es-ES" dirty="0" smtClean="0"/>
              <a:t>/%&lt;</a:t>
            </a:r>
            <a:r>
              <a:rPr lang="es-ES" dirty="0" err="1" smtClean="0"/>
              <a:t>tm</a:t>
            </a:r>
            <a:r>
              <a:rPr lang="es-ES" dirty="0" smtClean="0"/>
              <a:t>/%&lt;</a:t>
            </a:r>
            <a:r>
              <a:rPr lang="es-ES" dirty="0" err="1" smtClean="0"/>
              <a:t>td</a:t>
            </a:r>
            <a:r>
              <a:rPr lang="es-ES" dirty="0" smtClean="0"/>
              <a:t>', </a:t>
            </a:r>
            <a:r>
              <a:rPr lang="es-ES" dirty="0" err="1" smtClean="0"/>
              <a:t>today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date = </a:t>
            </a:r>
            <a:r>
              <a:rPr lang="es-ES" dirty="0" err="1" smtClean="0"/>
              <a:t>Date.parse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yyyy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/MM/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HH:mm:ss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"2013/05/01 11:12:13"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date.before</a:t>
            </a:r>
            <a:r>
              <a:rPr lang="es-ES" dirty="0" smtClean="0"/>
              <a:t>(</a:t>
            </a:r>
            <a:r>
              <a:rPr lang="es-ES" dirty="0" err="1" smtClean="0"/>
              <a:t>today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today.after</a:t>
            </a:r>
            <a:r>
              <a:rPr lang="es-ES" dirty="0" smtClean="0"/>
              <a:t>(date)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date.compareTo</a:t>
            </a:r>
            <a:r>
              <a:rPr lang="es-ES" dirty="0" smtClean="0"/>
              <a:t>(</a:t>
            </a:r>
            <a:r>
              <a:rPr lang="es-ES" dirty="0" err="1" smtClean="0"/>
              <a:t>today</a:t>
            </a:r>
            <a:r>
              <a:rPr lang="es-E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 today – 1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 today + 7</a:t>
            </a:r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1.6 Groovy libraries : XML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64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Expando</a:t>
            </a:r>
          </a:p>
          <a:p>
            <a:pPr lvl="1"/>
            <a:r>
              <a:rPr lang="en-US" smtClean="0"/>
              <a:t>Blank object enabled to add methods and properties to it</a:t>
            </a:r>
          </a:p>
          <a:p>
            <a:pPr lvl="1"/>
            <a:endParaRPr lang="en-US" smtClean="0"/>
          </a:p>
          <a:p>
            <a:r>
              <a:rPr lang="en-US" smtClean="0"/>
              <a:t>Trait</a:t>
            </a:r>
          </a:p>
          <a:p>
            <a:pPr lvl="1"/>
            <a:r>
              <a:rPr lang="en-US" smtClean="0"/>
              <a:t>Interface with default implementation and state</a:t>
            </a:r>
          </a:p>
          <a:p>
            <a:pPr lvl="1"/>
            <a:r>
              <a:rPr lang="en-US" smtClean="0"/>
              <a:t>Keyword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trait</a:t>
            </a:r>
          </a:p>
          <a:p>
            <a:pPr lvl="1"/>
            <a:r>
              <a:rPr lang="en-US" smtClean="0"/>
              <a:t>Supports abstract &amp; private methods (not protected/package)</a:t>
            </a:r>
          </a:p>
          <a:p>
            <a:pPr lvl="1"/>
            <a:r>
              <a:rPr lang="en-US" smtClean="0"/>
              <a:t>Allows runtime implementation/extension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Expando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Trait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e = new Expando()</a:t>
            </a:r>
          </a:p>
          <a:p>
            <a:r>
              <a:rPr lang="es-ES" dirty="0" smtClean="0"/>
              <a:t>e.id = 5</a:t>
            </a:r>
          </a:p>
          <a:p>
            <a:r>
              <a:rPr lang="es-ES" dirty="0" smtClean="0"/>
              <a:t>e.name 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""</a:t>
            </a:r>
          </a:p>
          <a:p>
            <a:r>
              <a:rPr lang="es-ES" dirty="0" err="1" smtClean="0"/>
              <a:t>e.edit</a:t>
            </a:r>
            <a:r>
              <a:rPr lang="es-ES" dirty="0" smtClean="0"/>
              <a:t> = {</a:t>
            </a:r>
          </a:p>
          <a:p>
            <a:pPr lvl="1"/>
            <a:r>
              <a:rPr lang="es-ES" dirty="0" smtClean="0"/>
              <a:t>a, b -&gt;</a:t>
            </a:r>
          </a:p>
          <a:p>
            <a:pPr lvl="1"/>
            <a:r>
              <a:rPr lang="es-ES" dirty="0" smtClean="0"/>
              <a:t>e.id = a</a:t>
            </a:r>
          </a:p>
          <a:p>
            <a:pPr lvl="1"/>
            <a:r>
              <a:rPr lang="es-ES" dirty="0" smtClean="0"/>
              <a:t>e.name = b</a:t>
            </a:r>
          </a:p>
          <a:p>
            <a:pPr lvl="1"/>
            <a:r>
              <a:rPr lang="es-ES" dirty="0" smtClean="0"/>
              <a:t>e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equivalent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this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e.show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e.id + e.name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e.edit</a:t>
            </a:r>
            <a:r>
              <a:rPr lang="es-ES" dirty="0" smtClean="0"/>
              <a:t>(1,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).show()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trait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Flyer</a:t>
            </a:r>
            <a:r>
              <a:rPr lang="es-ES" dirty="0" smtClean="0"/>
              <a:t>{ 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fly</a:t>
            </a:r>
            <a:r>
              <a:rPr lang="es-ES" dirty="0" smtClean="0"/>
              <a:t>() {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flying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 </a:t>
            </a:r>
          </a:p>
          <a:p>
            <a:pPr lvl="1"/>
            <a:r>
              <a:rPr lang="es-ES" dirty="0" smtClean="0"/>
              <a:t>} 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Bird</a:t>
            </a:r>
            <a:r>
              <a:rPr lang="es-ES" dirty="0" smtClean="0"/>
              <a:t> </a:t>
            </a:r>
            <a:r>
              <a:rPr lang="es-ES" dirty="0" err="1" smtClean="0"/>
              <a:t>implements</a:t>
            </a:r>
            <a:r>
              <a:rPr lang="es-ES" dirty="0" smtClean="0"/>
              <a:t> </a:t>
            </a:r>
            <a:r>
              <a:rPr lang="es-ES" dirty="0" err="1" smtClean="0"/>
              <a:t>Flyer</a:t>
            </a:r>
            <a:r>
              <a:rPr lang="es-ES" dirty="0" smtClean="0"/>
              <a:t>{}</a:t>
            </a:r>
          </a:p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Plane</a:t>
            </a:r>
            <a:r>
              <a:rPr lang="es-ES" dirty="0" smtClean="0"/>
              <a:t>{}</a:t>
            </a:r>
          </a:p>
          <a:p>
            <a:endParaRPr lang="es-ES" dirty="0" smtClean="0"/>
          </a:p>
          <a:p>
            <a:pPr marL="0" lvl="2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b = new </a:t>
            </a:r>
            <a:r>
              <a:rPr lang="es-ES" dirty="0" err="1" smtClean="0"/>
              <a:t>Bird</a:t>
            </a:r>
            <a:r>
              <a:rPr lang="es-ES" dirty="0" smtClean="0"/>
              <a:t>()</a:t>
            </a:r>
          </a:p>
          <a:p>
            <a:pPr marL="0" lvl="2">
              <a:buClr>
                <a:schemeClr val="accent1"/>
              </a:buClr>
              <a:buSzPct val="85000"/>
            </a:pPr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b.fly</a:t>
            </a:r>
            <a:r>
              <a:rPr lang="es-ES" dirty="0" smtClean="0"/>
              <a:t>() ==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flying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</a:t>
            </a:r>
          </a:p>
          <a:p>
            <a:endParaRPr lang="es-ES" dirty="0" smtClean="0"/>
          </a:p>
          <a:p>
            <a:pPr marL="0" lvl="2">
              <a:buClr>
                <a:schemeClr val="accent1"/>
              </a:buClr>
              <a:buSzPct val="85000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p = new </a:t>
            </a:r>
            <a:r>
              <a:rPr lang="es-ES" dirty="0" err="1" smtClean="0"/>
              <a:t>Plane</a:t>
            </a:r>
            <a:r>
              <a:rPr lang="es-ES" dirty="0" smtClean="0"/>
              <a:t>() as </a:t>
            </a:r>
            <a:r>
              <a:rPr lang="es-ES" dirty="0" err="1" smtClean="0"/>
              <a:t>Flyer</a:t>
            </a:r>
            <a:endParaRPr lang="es-ES" dirty="0" smtClean="0"/>
          </a:p>
          <a:p>
            <a:pPr marL="0" lvl="2">
              <a:buClr>
                <a:schemeClr val="accent1"/>
              </a:buClr>
              <a:buSzPct val="85000"/>
            </a:pPr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 err="1" smtClean="0"/>
              <a:t>p.fly</a:t>
            </a:r>
            <a:r>
              <a:rPr lang="es-ES" dirty="0" smtClean="0"/>
              <a:t>() ==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I'm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flying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!"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88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Metaprogramming</a:t>
            </a:r>
          </a:p>
          <a:p>
            <a:pPr lvl="1"/>
            <a:r>
              <a:rPr lang="en-US" smtClean="0"/>
              <a:t>Allows to add and/or modify code to a compiled class</a:t>
            </a:r>
          </a:p>
          <a:p>
            <a:pPr lvl="1"/>
            <a:r>
              <a:rPr lang="en-US" smtClean="0"/>
              <a:t>Extension methods</a:t>
            </a:r>
          </a:p>
          <a:p>
            <a:pPr lvl="1"/>
            <a:r>
              <a:rPr lang="en-US" smtClean="0"/>
              <a:t>get/setProperty</a:t>
            </a:r>
          </a:p>
          <a:p>
            <a:pPr lvl="1"/>
            <a:r>
              <a:rPr lang="en-US" smtClean="0"/>
              <a:t>invokeMethod</a:t>
            </a:r>
          </a:p>
          <a:p>
            <a:pPr lvl="1"/>
            <a:r>
              <a:rPr lang="en-US" smtClean="0"/>
              <a:t>MetaClass</a:t>
            </a:r>
          </a:p>
          <a:p>
            <a:pPr lvl="1"/>
            <a:r>
              <a:rPr lang="en-US" smtClean="0"/>
              <a:t>Reflection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Extension methods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get/setProperty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Article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description</a:t>
            </a:r>
            <a:endParaRPr lang="es-ES" dirty="0" smtClean="0"/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price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ArticleExtension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double</a:t>
            </a:r>
            <a:r>
              <a:rPr lang="es-ES" dirty="0" smtClean="0"/>
              <a:t> </a:t>
            </a:r>
            <a:r>
              <a:rPr lang="es-ES" dirty="0" err="1" smtClean="0"/>
              <a:t>withVAT</a:t>
            </a:r>
            <a:r>
              <a:rPr lang="es-ES" dirty="0" smtClean="0"/>
              <a:t>(</a:t>
            </a:r>
            <a:r>
              <a:rPr lang="es-ES" dirty="0" err="1" smtClean="0"/>
              <a:t>Article</a:t>
            </a:r>
            <a:r>
              <a:rPr lang="es-ES" dirty="0" smtClean="0"/>
              <a:t> a) {</a:t>
            </a:r>
          </a:p>
          <a:p>
            <a:pPr lvl="2"/>
            <a:r>
              <a:rPr lang="es-ES" dirty="0" err="1" smtClean="0"/>
              <a:t>a.price</a:t>
            </a:r>
            <a:r>
              <a:rPr lang="es-ES" dirty="0" smtClean="0"/>
              <a:t> * 1.18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Article</a:t>
            </a:r>
            <a:r>
              <a:rPr lang="es-ES" dirty="0" smtClean="0"/>
              <a:t> a = new </a:t>
            </a:r>
            <a:r>
              <a:rPr lang="es-ES" dirty="0" err="1" smtClean="0"/>
              <a:t>Article</a:t>
            </a:r>
            <a:r>
              <a:rPr lang="es-ES" dirty="0" smtClean="0"/>
              <a:t> (price:4.50)</a:t>
            </a:r>
          </a:p>
          <a:p>
            <a:r>
              <a:rPr lang="es-ES" dirty="0" smtClean="0"/>
              <a:t>use(</a:t>
            </a:r>
            <a:r>
              <a:rPr lang="es-ES" dirty="0" err="1" smtClean="0"/>
              <a:t>ArticleExtension</a:t>
            </a:r>
            <a:r>
              <a:rPr lang="es-ES" dirty="0" smtClean="0"/>
              <a:t>) 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a.withVAT</a:t>
            </a:r>
            <a:r>
              <a:rPr lang="es-ES" dirty="0" smtClean="0"/>
              <a:t>()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Article2 </a:t>
            </a:r>
            <a:r>
              <a:rPr lang="es-ES" dirty="0" err="1" smtClean="0"/>
              <a:t>extends</a:t>
            </a:r>
            <a:r>
              <a:rPr lang="es-ES" dirty="0" smtClean="0"/>
              <a:t> </a:t>
            </a:r>
            <a:r>
              <a:rPr lang="es-ES" dirty="0" err="1" smtClean="0"/>
              <a:t>Article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props</a:t>
            </a:r>
            <a:r>
              <a:rPr lang="es-ES" dirty="0" smtClean="0"/>
              <a:t> = [:]</a:t>
            </a:r>
          </a:p>
          <a:p>
            <a:endParaRPr lang="es-ES" dirty="0" smtClean="0"/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getProperty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id) {</a:t>
            </a:r>
          </a:p>
          <a:p>
            <a:pPr lvl="2"/>
            <a:r>
              <a:rPr lang="es-ES" dirty="0" err="1" smtClean="0"/>
              <a:t>props</a:t>
            </a:r>
            <a:r>
              <a:rPr lang="es-ES" dirty="0" smtClean="0"/>
              <a:t>[id]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err="1" smtClean="0"/>
              <a:t>setProperty</a:t>
            </a:r>
            <a:r>
              <a:rPr lang="es-ES" dirty="0" smtClean="0"/>
              <a:t>(</a:t>
            </a:r>
          </a:p>
          <a:p>
            <a:pPr lvl="1"/>
            <a:r>
              <a:rPr lang="es-ES" dirty="0" smtClean="0"/>
              <a:t>	</a:t>
            </a:r>
            <a:r>
              <a:rPr lang="es-ES" dirty="0" err="1" smtClean="0"/>
              <a:t>String</a:t>
            </a:r>
            <a:r>
              <a:rPr lang="es-ES" dirty="0" smtClean="0"/>
              <a:t> id, </a:t>
            </a:r>
            <a:r>
              <a:rPr lang="es-ES" dirty="0" err="1" smtClean="0"/>
              <a:t>Object</a:t>
            </a:r>
            <a:r>
              <a:rPr lang="es-ES" dirty="0" smtClean="0"/>
              <a:t> val) {</a:t>
            </a:r>
          </a:p>
          <a:p>
            <a:pPr lvl="2"/>
            <a:r>
              <a:rPr lang="es-ES" dirty="0" err="1" smtClean="0"/>
              <a:t>props</a:t>
            </a:r>
            <a:r>
              <a:rPr lang="es-ES" dirty="0" smtClean="0"/>
              <a:t>[id] = val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r>
              <a:rPr lang="es-ES" dirty="0" smtClean="0"/>
              <a:t>Article2 a2 = new Article2()</a:t>
            </a:r>
          </a:p>
          <a:p>
            <a:r>
              <a:rPr lang="es-ES" dirty="0" smtClean="0"/>
              <a:t>a2.stock = 5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a2.stock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72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invokeMethod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MetaClass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/>
              <a:t>class</a:t>
            </a:r>
            <a:r>
              <a:rPr lang="es-ES" dirty="0" smtClean="0"/>
              <a:t> Article3 </a:t>
            </a:r>
            <a:r>
              <a:rPr lang="es-ES" dirty="0" err="1" smtClean="0"/>
              <a:t>extends</a:t>
            </a:r>
            <a:r>
              <a:rPr lang="es-ES" dirty="0" smtClean="0"/>
              <a:t> Article2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invokeMethod</a:t>
            </a:r>
            <a:r>
              <a:rPr lang="es-ES" dirty="0" smtClean="0"/>
              <a:t>(</a:t>
            </a:r>
          </a:p>
          <a:p>
            <a:pPr lvl="1"/>
            <a:r>
              <a:rPr lang="es-ES" dirty="0" smtClean="0"/>
              <a:t>	</a:t>
            </a:r>
            <a:r>
              <a:rPr lang="es-ES" dirty="0" err="1" smtClean="0"/>
              <a:t>String</a:t>
            </a:r>
            <a:r>
              <a:rPr lang="es-ES" dirty="0" smtClean="0"/>
              <a:t> id,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args</a:t>
            </a:r>
            <a:r>
              <a:rPr lang="es-ES" dirty="0" smtClean="0"/>
              <a:t>) {</a:t>
            </a:r>
          </a:p>
          <a:p>
            <a:pPr lvl="2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${id}()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invoked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params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args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a3 = new Article3()</a:t>
            </a:r>
          </a:p>
          <a:p>
            <a:r>
              <a:rPr lang="es-ES" dirty="0" smtClean="0"/>
              <a:t>a3.myNewMethod('</a:t>
            </a:r>
            <a:r>
              <a:rPr lang="es-ES" dirty="0" err="1" smtClean="0"/>
              <a:t>abc</a:t>
            </a:r>
            <a:r>
              <a:rPr lang="es-ES" dirty="0" smtClean="0"/>
              <a:t>', 123, true)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a = new </a:t>
            </a:r>
            <a:r>
              <a:rPr lang="es-ES" dirty="0" err="1" smtClean="0"/>
              <a:t>Article</a:t>
            </a:r>
            <a:r>
              <a:rPr lang="es-ES" dirty="0" smtClean="0"/>
              <a:t>()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meta = </a:t>
            </a:r>
            <a:r>
              <a:rPr lang="es-ES" dirty="0" err="1" smtClean="0"/>
              <a:t>Article.metaClass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meta.hasProperty</a:t>
            </a:r>
            <a:r>
              <a:rPr lang="es-ES" dirty="0" smtClean="0"/>
              <a:t>(a,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price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)){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a.price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meta.respondsTo</a:t>
            </a:r>
            <a:r>
              <a:rPr lang="es-ES" dirty="0" smtClean="0"/>
              <a:t>(a,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withVAT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)){</a:t>
            </a:r>
          </a:p>
          <a:p>
            <a:pPr lvl="1"/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a.withVAT</a:t>
            </a:r>
            <a:r>
              <a:rPr lang="es-ES" dirty="0" smtClean="0"/>
              <a:t>()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n-US" dirty="0" err="1" smtClean="0"/>
              <a:t>Integer.metaClass.rnd</a:t>
            </a:r>
            <a:r>
              <a:rPr lang="en-US" dirty="0" smtClean="0"/>
              <a:t> =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r = new Random()</a:t>
            </a:r>
          </a:p>
          <a:p>
            <a:pPr lvl="1"/>
            <a:r>
              <a:rPr lang="en-US" dirty="0" err="1" smtClean="0"/>
              <a:t>r.nextInt</a:t>
            </a:r>
            <a:r>
              <a:rPr lang="en-US" dirty="0" smtClean="0"/>
              <a:t>(</a:t>
            </a:r>
            <a:r>
              <a:rPr lang="en-US" dirty="0" err="1" smtClean="0"/>
              <a:t>delegate.intValue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}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5.rnd()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13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DSLs</a:t>
            </a:r>
          </a:p>
          <a:p>
            <a:pPr lvl="1"/>
            <a:r>
              <a:rPr lang="en-US" smtClean="0"/>
              <a:t>Domain-Specific Languages</a:t>
            </a:r>
          </a:p>
          <a:p>
            <a:pPr lvl="1"/>
            <a:r>
              <a:rPr lang="en-US" smtClean="0"/>
              <a:t>Language specialized for a concrete business</a:t>
            </a:r>
          </a:p>
          <a:p>
            <a:pPr lvl="1"/>
            <a:r>
              <a:rPr lang="en-US" smtClean="0"/>
              <a:t>Non-general-purpose languages</a:t>
            </a:r>
          </a:p>
          <a:p>
            <a:pPr lvl="1"/>
            <a:r>
              <a:rPr lang="en-US" smtClean="0"/>
              <a:t>Graphical and/or text-based</a:t>
            </a:r>
          </a:p>
          <a:p>
            <a:pPr lvl="1"/>
            <a:r>
              <a:rPr lang="en-US" smtClean="0"/>
              <a:t>Closer to human 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0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DSLs and Groovy</a:t>
            </a:r>
          </a:p>
          <a:p>
            <a:pPr lvl="1"/>
            <a:r>
              <a:rPr lang="en-US" smtClean="0"/>
              <a:t>Parentheses are optional around the arguments of a method call for top-level statements</a:t>
            </a:r>
          </a:p>
          <a:p>
            <a:pPr lvl="1"/>
            <a:r>
              <a:rPr lang="en-US" smtClean="0"/>
              <a:t>Dots are optional between chained calls</a:t>
            </a:r>
          </a:p>
          <a:p>
            <a:pPr lvl="1"/>
            <a:r>
              <a:rPr lang="en-US" smtClean="0"/>
              <a:t>Actually,</a:t>
            </a:r>
            <a:r>
              <a:rPr lang="en-US" b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 c d </a:t>
            </a:r>
            <a:r>
              <a:rPr lang="en-US" smtClean="0"/>
              <a:t>is equivalent to </a:t>
            </a:r>
            <a:r>
              <a:rPr lang="en-US" b="1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a(b).c(d)</a:t>
            </a:r>
          </a:p>
          <a:p>
            <a:pPr lvl="1"/>
            <a:r>
              <a:rPr lang="en-US" smtClean="0"/>
              <a:t>Operators are overloaded with English verbs</a:t>
            </a:r>
          </a:p>
          <a:p>
            <a:pPr lvl="1"/>
            <a:r>
              <a:rPr lang="en-US" smtClean="0"/>
              <a:t>Named parameters give contextual syntax</a:t>
            </a:r>
          </a:p>
          <a:p>
            <a:pPr lvl="1"/>
            <a:r>
              <a:rPr lang="en-US" smtClean="0"/>
              <a:t>Collections’ methods are also contextualized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18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Java class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Groovy class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HelloWorld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private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;</a:t>
            </a:r>
          </a:p>
          <a:p>
            <a:pPr lvl="1"/>
            <a:endParaRPr lang="es-ES" dirty="0" smtClean="0"/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sayHello</a:t>
            </a:r>
            <a:r>
              <a:rPr lang="es-ES" dirty="0" smtClean="0"/>
              <a:t>(){</a:t>
            </a:r>
          </a:p>
          <a:p>
            <a:pPr lvl="2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"</a:t>
            </a:r>
            <a:r>
              <a:rPr lang="es-ES" dirty="0" smtClean="0"/>
              <a:t> + </a:t>
            </a:r>
            <a:r>
              <a:rPr lang="es-ES" dirty="0" err="1" smtClean="0"/>
              <a:t>name</a:t>
            </a:r>
            <a:r>
              <a:rPr lang="es-ES" dirty="0" smtClean="0"/>
              <a:t>;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getName</a:t>
            </a:r>
            <a:r>
              <a:rPr lang="es-ES" dirty="0" smtClean="0"/>
              <a:t>(){</a:t>
            </a:r>
          </a:p>
          <a:p>
            <a:pPr lvl="2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return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this</a:t>
            </a:r>
            <a:r>
              <a:rPr lang="es-ES" dirty="0" smtClean="0"/>
              <a:t>.name;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setName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){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es-ES" dirty="0" smtClean="0"/>
              <a:t>.name = </a:t>
            </a:r>
            <a:r>
              <a:rPr lang="es-ES" dirty="0" err="1" smtClean="0"/>
              <a:t>name</a:t>
            </a:r>
            <a:r>
              <a:rPr lang="es-ES" dirty="0" smtClean="0"/>
              <a:t>;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HelloWorld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sayHello</a:t>
            </a:r>
            <a:r>
              <a:rPr lang="es-ES" dirty="0" smtClean="0"/>
              <a:t>(){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"</a:t>
            </a:r>
            <a:r>
              <a:rPr lang="es-ES" dirty="0" smtClean="0"/>
              <a:t> +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methods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Fields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Optional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semicolon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Optional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return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1.1 Core features of the 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70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Imperative formal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DSLs format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 smtClean="0"/>
              <a:t>turn</a:t>
            </a:r>
            <a:r>
              <a:rPr lang="es-ES" dirty="0" smtClean="0"/>
              <a:t>(</a:t>
            </a:r>
            <a:r>
              <a:rPr lang="es-ES" dirty="0" err="1" smtClean="0"/>
              <a:t>left</a:t>
            </a:r>
            <a:r>
              <a:rPr lang="es-ES" dirty="0" smtClean="0"/>
              <a:t>).</a:t>
            </a:r>
            <a:r>
              <a:rPr lang="es-ES" dirty="0" err="1" smtClean="0"/>
              <a:t>then</a:t>
            </a:r>
            <a:r>
              <a:rPr lang="es-ES" dirty="0" smtClean="0"/>
              <a:t>(</a:t>
            </a:r>
            <a:r>
              <a:rPr lang="es-ES" dirty="0" err="1" smtClean="0"/>
              <a:t>right</a:t>
            </a:r>
            <a:r>
              <a:rPr lang="es-ES" dirty="0" smtClean="0"/>
              <a:t>)</a:t>
            </a:r>
          </a:p>
          <a:p>
            <a:r>
              <a:rPr lang="es-ES" dirty="0" smtClean="0"/>
              <a:t> </a:t>
            </a:r>
          </a:p>
          <a:p>
            <a:r>
              <a:rPr lang="es-ES" dirty="0" err="1" smtClean="0"/>
              <a:t>paint</a:t>
            </a:r>
            <a:r>
              <a:rPr lang="es-ES" dirty="0" smtClean="0"/>
              <a:t>(</a:t>
            </a:r>
            <a:r>
              <a:rPr lang="es-ES" dirty="0" err="1" smtClean="0"/>
              <a:t>wall</a:t>
            </a:r>
            <a:r>
              <a:rPr lang="es-ES" dirty="0" smtClean="0"/>
              <a:t>).</a:t>
            </a:r>
            <a:r>
              <a:rPr lang="es-ES" dirty="0" err="1" smtClean="0"/>
              <a:t>with</a:t>
            </a:r>
            <a:r>
              <a:rPr lang="es-ES" dirty="0" smtClean="0"/>
              <a:t>(red, 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green</a:t>
            </a:r>
            <a:r>
              <a:rPr lang="es-ES" dirty="0" smtClean="0"/>
              <a:t>).and(</a:t>
            </a:r>
            <a:r>
              <a:rPr lang="es-ES" dirty="0" err="1" smtClean="0"/>
              <a:t>yellow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check</a:t>
            </a:r>
            <a:r>
              <a:rPr lang="es-ES" dirty="0" smtClean="0"/>
              <a:t>(</a:t>
            </a:r>
            <a:r>
              <a:rPr lang="es-ES" dirty="0" err="1" smtClean="0"/>
              <a:t>that</a:t>
            </a:r>
            <a:r>
              <a:rPr lang="es-ES" dirty="0" smtClean="0"/>
              <a:t>: </a:t>
            </a:r>
            <a:r>
              <a:rPr lang="es-ES" dirty="0" err="1" smtClean="0"/>
              <a:t>groovy</a:t>
            </a:r>
            <a:r>
              <a:rPr lang="es-ES" dirty="0" smtClean="0"/>
              <a:t>).</a:t>
            </a:r>
            <a:r>
              <a:rPr lang="es-ES" dirty="0" err="1" smtClean="0"/>
              <a:t>is</a:t>
            </a:r>
            <a:r>
              <a:rPr lang="es-ES" dirty="0" smtClean="0"/>
              <a:t>(</a:t>
            </a:r>
            <a:r>
              <a:rPr lang="es-ES" dirty="0" err="1" smtClean="0"/>
              <a:t>good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select</a:t>
            </a:r>
            <a:r>
              <a:rPr lang="es-ES" dirty="0" smtClean="0"/>
              <a:t>(</a:t>
            </a:r>
            <a:r>
              <a:rPr lang="es-ES" dirty="0" err="1" smtClean="0"/>
              <a:t>all</a:t>
            </a:r>
            <a:r>
              <a:rPr lang="es-ES" dirty="0" smtClean="0"/>
              <a:t>).</a:t>
            </a:r>
            <a:r>
              <a:rPr lang="es-ES" dirty="0" err="1" smtClean="0"/>
              <a:t>unique</a:t>
            </a:r>
            <a:r>
              <a:rPr lang="es-ES" dirty="0" smtClean="0"/>
              <a:t>().</a:t>
            </a:r>
            <a:r>
              <a:rPr lang="es-ES" dirty="0" err="1" smtClean="0"/>
              <a:t>from</a:t>
            </a:r>
            <a:r>
              <a:rPr lang="es-ES" dirty="0" smtClean="0"/>
              <a:t>(</a:t>
            </a:r>
            <a:r>
              <a:rPr lang="es-ES" dirty="0" err="1" smtClean="0"/>
              <a:t>names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err="1" smtClean="0"/>
              <a:t>take</a:t>
            </a:r>
            <a:r>
              <a:rPr lang="es-ES" dirty="0" smtClean="0"/>
              <a:t>(3).</a:t>
            </a:r>
            <a:r>
              <a:rPr lang="es-ES" dirty="0" err="1" smtClean="0"/>
              <a:t>getCookies</a:t>
            </a:r>
            <a:r>
              <a:rPr lang="es-ES" dirty="0" smtClean="0"/>
              <a:t>()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turn</a:t>
            </a:r>
            <a:r>
              <a:rPr lang="es-ES" dirty="0" smtClean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r>
              <a:rPr lang="en-US" dirty="0" smtClean="0"/>
              <a:t>paint wall with red, green and yellow</a:t>
            </a:r>
          </a:p>
          <a:p>
            <a:endParaRPr lang="en-US" dirty="0" smtClean="0"/>
          </a:p>
          <a:p>
            <a:r>
              <a:rPr lang="en-US" dirty="0" smtClean="0"/>
              <a:t>check that: groovy is good</a:t>
            </a:r>
          </a:p>
          <a:p>
            <a:endParaRPr lang="en-US" dirty="0" smtClean="0"/>
          </a:p>
          <a:p>
            <a:r>
              <a:rPr lang="en-US" dirty="0" smtClean="0"/>
              <a:t>select all unique() from names</a:t>
            </a:r>
          </a:p>
          <a:p>
            <a:endParaRPr lang="en-US" dirty="0" smtClean="0"/>
          </a:p>
          <a:p>
            <a:r>
              <a:rPr lang="es-ES" dirty="0" err="1" smtClean="0"/>
              <a:t>take</a:t>
            </a:r>
            <a:r>
              <a:rPr lang="es-ES" dirty="0" smtClean="0"/>
              <a:t> 3 cookies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04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DSL´s and closures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Reflection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show = { </a:t>
            </a:r>
            <a:r>
              <a:rPr lang="en-US" dirty="0" err="1" smtClean="0"/>
              <a:t>println</a:t>
            </a:r>
            <a:r>
              <a:rPr lang="en-US" dirty="0" smtClean="0"/>
              <a:t> it } </a:t>
            </a:r>
          </a:p>
          <a:p>
            <a:r>
              <a:rPr lang="en-US" dirty="0" err="1" smtClean="0"/>
              <a:t>square_root</a:t>
            </a:r>
            <a:r>
              <a:rPr lang="en-US" dirty="0" smtClean="0"/>
              <a:t> = { </a:t>
            </a:r>
            <a:r>
              <a:rPr lang="en-US" dirty="0" err="1" smtClean="0"/>
              <a:t>Math.sqrt</a:t>
            </a:r>
            <a:r>
              <a:rPr lang="en-US" dirty="0" smtClean="0"/>
              <a:t>(it) } 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please(action) { </a:t>
            </a:r>
          </a:p>
          <a:p>
            <a:pPr lvl="1"/>
            <a:r>
              <a:rPr lang="en-US" dirty="0" smtClean="0"/>
              <a:t>the = { </a:t>
            </a:r>
          </a:p>
          <a:p>
            <a:pPr lvl="2"/>
            <a:r>
              <a:rPr lang="en-US" dirty="0" smtClean="0"/>
              <a:t>what -&gt; </a:t>
            </a:r>
          </a:p>
          <a:p>
            <a:pPr lvl="2"/>
            <a:r>
              <a:rPr lang="en-US" dirty="0" smtClean="0"/>
              <a:t>of = { </a:t>
            </a:r>
          </a:p>
          <a:p>
            <a:pPr lvl="3"/>
            <a:r>
              <a:rPr lang="en-US" dirty="0" smtClean="0"/>
              <a:t>n -&gt; action(what(n)) </a:t>
            </a:r>
          </a:p>
          <a:p>
            <a:pPr lvl="2"/>
            <a:r>
              <a:rPr lang="en-US" dirty="0" smtClean="0"/>
              <a:t>} </a:t>
            </a:r>
          </a:p>
          <a:p>
            <a:pPr lvl="1"/>
            <a:r>
              <a:rPr lang="en-US" dirty="0" smtClean="0"/>
              <a:t>} </a:t>
            </a:r>
          </a:p>
          <a:p>
            <a:r>
              <a:rPr lang="en-US" dirty="0" smtClean="0"/>
              <a:t>}</a:t>
            </a:r>
          </a:p>
          <a:p>
            <a:r>
              <a:rPr lang="es-ES" dirty="0" err="1" smtClean="0"/>
              <a:t>please</a:t>
            </a:r>
            <a:r>
              <a:rPr lang="es-ES" dirty="0" smtClean="0"/>
              <a:t>(show).</a:t>
            </a:r>
            <a:r>
              <a:rPr lang="es-ES" dirty="0" err="1" smtClean="0"/>
              <a:t>the</a:t>
            </a:r>
            <a:r>
              <a:rPr lang="es-ES" dirty="0" smtClean="0"/>
              <a:t>(</a:t>
            </a:r>
            <a:r>
              <a:rPr lang="es-ES" dirty="0" err="1" smtClean="0"/>
              <a:t>square_root</a:t>
            </a:r>
            <a:r>
              <a:rPr lang="es-ES" dirty="0" smtClean="0"/>
              <a:t>).of(25)</a:t>
            </a:r>
          </a:p>
          <a:p>
            <a:r>
              <a:rPr lang="en-US" dirty="0" smtClean="0"/>
              <a:t>please show the </a:t>
            </a:r>
            <a:r>
              <a:rPr lang="en-US" dirty="0" err="1" smtClean="0"/>
              <a:t>square_root</a:t>
            </a:r>
            <a:r>
              <a:rPr lang="en-US" dirty="0" smtClean="0"/>
              <a:t> of 25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ej</a:t>
            </a:r>
            <a:r>
              <a:rPr lang="es-ES" dirty="0" smtClean="0"/>
              <a:t> = new </a:t>
            </a:r>
            <a:r>
              <a:rPr lang="es-ES" dirty="0" err="1" smtClean="0"/>
              <a:t>String</a:t>
            </a:r>
            <a:r>
              <a:rPr lang="es-ES" dirty="0" smtClean="0"/>
              <a:t>()</a:t>
            </a:r>
          </a:p>
          <a:p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line = { </a:t>
            </a:r>
            <a:r>
              <a:rPr lang="es-ES" dirty="0" err="1" smtClean="0"/>
              <a:t>println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}</a:t>
            </a:r>
          </a:p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head = { </a:t>
            </a:r>
            <a:r>
              <a:rPr lang="es-ES" dirty="0" err="1" smtClean="0"/>
              <a:t>println</a:t>
            </a:r>
            <a:r>
              <a:rPr lang="es-ES" dirty="0" smtClean="0"/>
              <a:t> "---$</a:t>
            </a:r>
            <a:r>
              <a:rPr lang="es-ES" dirty="0" err="1" smtClean="0"/>
              <a:t>it</a:t>
            </a:r>
            <a:r>
              <a:rPr lang="es-ES" dirty="0" smtClean="0"/>
              <a:t>---"}</a:t>
            </a:r>
          </a:p>
          <a:p>
            <a:endParaRPr lang="es-ES" dirty="0" smtClean="0"/>
          </a:p>
          <a:p>
            <a:r>
              <a:rPr lang="es-ES" dirty="0" smtClean="0"/>
              <a:t>head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"interfaces"</a:t>
            </a:r>
          </a:p>
          <a:p>
            <a:r>
              <a:rPr lang="es-ES" dirty="0" err="1" smtClean="0"/>
              <a:t>ej.class.interfaces.each</a:t>
            </a:r>
            <a:r>
              <a:rPr lang="es-ES" dirty="0" smtClean="0"/>
              <a:t> line </a:t>
            </a:r>
          </a:p>
          <a:p>
            <a:r>
              <a:rPr lang="es-ES" dirty="0" smtClean="0"/>
              <a:t>head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constructors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 smtClean="0"/>
              <a:t>ej.class.constructors.each</a:t>
            </a:r>
            <a:r>
              <a:rPr lang="es-ES" dirty="0" smtClean="0"/>
              <a:t> line </a:t>
            </a:r>
          </a:p>
          <a:p>
            <a:r>
              <a:rPr lang="es-ES" dirty="0" smtClean="0"/>
              <a:t>head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methods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 smtClean="0"/>
              <a:t>ej.class.methods.each</a:t>
            </a:r>
            <a:r>
              <a:rPr lang="es-ES" dirty="0" smtClean="0"/>
              <a:t> line </a:t>
            </a:r>
          </a:p>
          <a:p>
            <a:r>
              <a:rPr lang="es-ES" dirty="0" smtClean="0"/>
              <a:t>head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properties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</a:p>
          <a:p>
            <a:r>
              <a:rPr lang="es-ES" dirty="0" err="1" smtClean="0"/>
              <a:t>ej.properties.each</a:t>
            </a:r>
            <a:r>
              <a:rPr lang="es-ES" dirty="0" smtClean="0"/>
              <a:t> line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96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More DSL´s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Mins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mins</a:t>
            </a:r>
            <a:endParaRPr lang="es-ES" dirty="0" smtClean="0"/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plus(val) 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Mins</a:t>
            </a:r>
            <a:r>
              <a:rPr lang="es-ES" dirty="0" smtClean="0"/>
              <a:t>(</a:t>
            </a:r>
            <a:r>
              <a:rPr lang="es-ES" dirty="0" err="1" smtClean="0"/>
              <a:t>mins:mins</a:t>
            </a:r>
            <a:r>
              <a:rPr lang="es-ES" dirty="0" smtClean="0"/>
              <a:t> + </a:t>
            </a:r>
          </a:p>
          <a:p>
            <a:pPr lvl="2"/>
            <a:r>
              <a:rPr lang="es-ES" dirty="0" smtClean="0"/>
              <a:t>		</a:t>
            </a:r>
            <a:r>
              <a:rPr lang="es-ES" dirty="0" err="1" smtClean="0"/>
              <a:t>val.mins.toInt</a:t>
            </a:r>
            <a:r>
              <a:rPr lang="es-ES" dirty="0" smtClean="0"/>
              <a:t>())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toInt</a:t>
            </a:r>
            <a:r>
              <a:rPr lang="es-ES" dirty="0" smtClean="0"/>
              <a:t>() { </a:t>
            </a:r>
            <a:r>
              <a:rPr lang="es-ES" dirty="0" err="1" smtClean="0"/>
              <a:t>mins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toString</a:t>
            </a:r>
            <a:r>
              <a:rPr lang="es-ES" dirty="0" smtClean="0"/>
              <a:t>() {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mins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getTo</a:t>
            </a:r>
            <a:r>
              <a:rPr lang="es-ES" dirty="0" smtClean="0"/>
              <a:t>() { </a:t>
            </a:r>
            <a:r>
              <a:rPr lang="es-ES" dirty="0" err="1" smtClean="0"/>
              <a:t>this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getSecs</a:t>
            </a:r>
            <a:r>
              <a:rPr lang="es-ES" dirty="0" smtClean="0"/>
              <a:t>() 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Secs</a:t>
            </a:r>
            <a:r>
              <a:rPr lang="es-ES" dirty="0" smtClean="0"/>
              <a:t>(</a:t>
            </a:r>
            <a:r>
              <a:rPr lang="es-ES" dirty="0" err="1" smtClean="0"/>
              <a:t>secs:mins</a:t>
            </a:r>
            <a:r>
              <a:rPr lang="es-ES" dirty="0" smtClean="0"/>
              <a:t>*60)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Secs</a:t>
            </a:r>
            <a:r>
              <a:rPr lang="es-ES" dirty="0" smtClean="0"/>
              <a:t> {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secs</a:t>
            </a:r>
            <a:endParaRPr lang="es-ES" dirty="0" smtClean="0"/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plus(val) 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Secs</a:t>
            </a:r>
            <a:r>
              <a:rPr lang="es-ES" dirty="0" smtClean="0"/>
              <a:t>(</a:t>
            </a:r>
            <a:r>
              <a:rPr lang="es-ES" dirty="0" err="1" smtClean="0"/>
              <a:t>secs:secs</a:t>
            </a:r>
            <a:r>
              <a:rPr lang="es-ES" dirty="0" smtClean="0"/>
              <a:t> + </a:t>
            </a:r>
          </a:p>
          <a:p>
            <a:pPr lvl="1"/>
            <a:r>
              <a:rPr lang="es-ES" dirty="0" smtClean="0"/>
              <a:t>		</a:t>
            </a:r>
            <a:r>
              <a:rPr lang="es-ES" dirty="0" err="1" smtClean="0"/>
              <a:t>val.secs.toInt</a:t>
            </a:r>
            <a:r>
              <a:rPr lang="es-ES" dirty="0" smtClean="0"/>
              <a:t>())</a:t>
            </a:r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/>
              <a:t>Integer</a:t>
            </a:r>
            <a:r>
              <a:rPr lang="es-ES" dirty="0" smtClean="0"/>
              <a:t> </a:t>
            </a:r>
            <a:r>
              <a:rPr lang="es-ES" dirty="0" err="1" smtClean="0"/>
              <a:t>toInt</a:t>
            </a:r>
            <a:r>
              <a:rPr lang="es-ES" dirty="0" smtClean="0"/>
              <a:t>() { </a:t>
            </a:r>
            <a:r>
              <a:rPr lang="es-ES" dirty="0" err="1" smtClean="0"/>
              <a:t>secs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 smtClean="0"/>
              <a:t>toString</a:t>
            </a:r>
            <a:r>
              <a:rPr lang="es-ES" dirty="0" smtClean="0"/>
              <a:t>() {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secs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getTo</a:t>
            </a:r>
            <a:r>
              <a:rPr lang="es-ES" dirty="0" smtClean="0"/>
              <a:t>() { </a:t>
            </a:r>
            <a:r>
              <a:rPr lang="es-ES" dirty="0" err="1" smtClean="0"/>
              <a:t>this</a:t>
            </a:r>
            <a:r>
              <a:rPr lang="es-ES" dirty="0" smtClean="0"/>
              <a:t> }</a:t>
            </a:r>
          </a:p>
          <a:p>
            <a:pPr lvl="1"/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getMins</a:t>
            </a:r>
            <a:r>
              <a:rPr lang="es-ES" dirty="0" smtClean="0"/>
              <a:t>() {</a:t>
            </a:r>
          </a:p>
          <a:p>
            <a:pPr lvl="2"/>
            <a:r>
              <a:rPr lang="es-ES" dirty="0" smtClean="0"/>
              <a:t>new </a:t>
            </a:r>
            <a:r>
              <a:rPr lang="es-ES" dirty="0" err="1" smtClean="0"/>
              <a:t>Mins</a:t>
            </a:r>
            <a:r>
              <a:rPr lang="es-ES" dirty="0" smtClean="0"/>
              <a:t>(</a:t>
            </a:r>
            <a:r>
              <a:rPr lang="es-ES" dirty="0" err="1" smtClean="0"/>
              <a:t>mins:secs</a:t>
            </a:r>
            <a:r>
              <a:rPr lang="es-ES" dirty="0" smtClean="0"/>
              <a:t>/60)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09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More DSL´s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Integer.metaClass.getSecs</a:t>
            </a:r>
            <a:r>
              <a:rPr lang="es-ES" dirty="0" smtClean="0"/>
              <a:t> = {</a:t>
            </a:r>
          </a:p>
          <a:p>
            <a:pPr lvl="1"/>
            <a:r>
              <a:rPr lang="es-ES" dirty="0" smtClean="0"/>
              <a:t>new </a:t>
            </a:r>
            <a:r>
              <a:rPr lang="es-ES" dirty="0" err="1" smtClean="0"/>
              <a:t>Secs</a:t>
            </a:r>
            <a:r>
              <a:rPr lang="es-ES" dirty="0" smtClean="0"/>
              <a:t>(</a:t>
            </a:r>
            <a:r>
              <a:rPr lang="es-ES" dirty="0" err="1" smtClean="0"/>
              <a:t>secs:delegate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Integer.metaClass.getMins</a:t>
            </a:r>
            <a:r>
              <a:rPr lang="es-ES" dirty="0" smtClean="0"/>
              <a:t> = {</a:t>
            </a:r>
          </a:p>
          <a:p>
            <a:pPr lvl="1"/>
            <a:r>
              <a:rPr lang="es-ES" dirty="0" smtClean="0"/>
              <a:t>new </a:t>
            </a:r>
            <a:r>
              <a:rPr lang="es-ES" dirty="0" err="1" smtClean="0"/>
              <a:t>Mins</a:t>
            </a:r>
            <a:r>
              <a:rPr lang="es-ES" dirty="0" smtClean="0"/>
              <a:t>(</a:t>
            </a:r>
            <a:r>
              <a:rPr lang="es-ES" dirty="0" err="1" smtClean="0"/>
              <a:t>mins:delegate</a:t>
            </a:r>
            <a:r>
              <a:rPr lang="es-ES" dirty="0" smtClean="0"/>
              <a:t>)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Integer.metaClass.toInt</a:t>
            </a:r>
            <a:r>
              <a:rPr lang="es-ES" dirty="0" smtClean="0"/>
              <a:t> = {</a:t>
            </a:r>
          </a:p>
          <a:p>
            <a:pPr lvl="1"/>
            <a:r>
              <a:rPr lang="es-ES" dirty="0" err="1" smtClean="0"/>
              <a:t>delegate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println</a:t>
            </a:r>
            <a:r>
              <a:rPr lang="es-ES" dirty="0" smtClean="0"/>
              <a:t> 2.mins.to.secs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180.secs.to.mins</a:t>
            </a:r>
          </a:p>
          <a:p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3.mins + 2.mins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120.secs + 180.secs</a:t>
            </a:r>
          </a:p>
          <a:p>
            <a:endParaRPr lang="es-ES" dirty="0" smtClean="0"/>
          </a:p>
          <a:p>
            <a:r>
              <a:rPr lang="es-ES" dirty="0" err="1" smtClean="0"/>
              <a:t>println</a:t>
            </a:r>
            <a:r>
              <a:rPr lang="es-ES" dirty="0" smtClean="0"/>
              <a:t> 3.mins + 60.secs</a:t>
            </a:r>
          </a:p>
          <a:p>
            <a:r>
              <a:rPr lang="es-ES" dirty="0" err="1" smtClean="0"/>
              <a:t>println</a:t>
            </a:r>
            <a:r>
              <a:rPr lang="es-ES" dirty="0" smtClean="0"/>
              <a:t> 120.secs + 5.mins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1.7 Expandos, Metaprogramming and DSL´s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9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reading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Groovy</a:t>
            </a:r>
            <a:r>
              <a:rPr lang="es-ES" dirty="0" smtClean="0"/>
              <a:t> </a:t>
            </a:r>
            <a:r>
              <a:rPr lang="es-ES" dirty="0" err="1" smtClean="0"/>
              <a:t>docs</a:t>
            </a:r>
            <a:endParaRPr lang="es-ES" dirty="0" smtClean="0"/>
          </a:p>
          <a:p>
            <a:pPr lvl="1"/>
            <a:r>
              <a:rPr lang="es-ES" dirty="0" smtClean="0">
                <a:hlinkClick r:id="rId2"/>
              </a:rPr>
              <a:t>http://groovy-lang.org/</a:t>
            </a:r>
            <a:r>
              <a:rPr lang="es-ES" dirty="0" smtClean="0"/>
              <a:t> </a:t>
            </a:r>
          </a:p>
          <a:p>
            <a:pPr lvl="1"/>
            <a:endParaRPr lang="es-ES" dirty="0" smtClean="0">
              <a:hlinkClick r:id="rId3"/>
            </a:endParaRPr>
          </a:p>
          <a:p>
            <a:pPr lvl="1"/>
            <a:r>
              <a:rPr lang="es-ES" dirty="0" smtClean="0">
                <a:hlinkClick r:id="rId3"/>
              </a:rPr>
              <a:t>http://docs.groovy-lang.org/latest/html/documentation/index.html</a:t>
            </a:r>
            <a:endParaRPr lang="es-ES" dirty="0" smtClean="0"/>
          </a:p>
          <a:p>
            <a:pPr lvl="1"/>
            <a:endParaRPr lang="es-ES" dirty="0" smtClean="0">
              <a:hlinkClick r:id="rId4"/>
            </a:endParaRPr>
          </a:p>
          <a:p>
            <a:pPr lvl="1"/>
            <a:r>
              <a:rPr lang="es-ES" dirty="0" smtClean="0">
                <a:hlinkClick r:id="rId4"/>
              </a:rPr>
              <a:t>http</a:t>
            </a:r>
            <a:r>
              <a:rPr lang="es-ES" dirty="0">
                <a:hlinkClick r:id="rId4"/>
              </a:rPr>
              <a:t>://</a:t>
            </a:r>
            <a:r>
              <a:rPr lang="es-ES" dirty="0" smtClean="0">
                <a:hlinkClick r:id="rId4"/>
              </a:rPr>
              <a:t>www.mypearsonstore.com/bookstore/scripting-in-java-languages-frameworks-and-patterns-9780321321930</a:t>
            </a: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9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265784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n-US" sz="1200" dirty="0" smtClean="0"/>
              <a:t>2.1. Architecture and Components</a:t>
            </a:r>
            <a:br>
              <a:rPr lang="en-US" sz="1200" dirty="0" smtClean="0"/>
            </a:br>
            <a:r>
              <a:rPr lang="en-US" sz="1200" dirty="0" smtClean="0"/>
              <a:t>2.2. Scaffolding</a:t>
            </a:r>
            <a:br>
              <a:rPr lang="en-US" sz="1200" dirty="0" smtClean="0"/>
            </a:br>
            <a:r>
              <a:rPr lang="en-US" sz="1200" dirty="0" smtClean="0"/>
              <a:t>2.3. Deploying </a:t>
            </a:r>
            <a:r>
              <a:rPr lang="en-US" sz="1200" dirty="0" smtClean="0"/>
              <a:t>Applications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2.4. The Domain Layer</a:t>
            </a:r>
            <a:br>
              <a:rPr lang="en-US" sz="1200" dirty="0" smtClean="0"/>
            </a:br>
            <a:r>
              <a:rPr lang="en-US" sz="1200" dirty="0" smtClean="0"/>
              <a:t>2.5. The Business Layer</a:t>
            </a:r>
            <a:br>
              <a:rPr lang="en-US" sz="1200" dirty="0" smtClean="0"/>
            </a:br>
            <a:r>
              <a:rPr lang="es-ES" sz="1200" dirty="0" smtClean="0"/>
              <a:t>2.6. </a:t>
            </a:r>
            <a:r>
              <a:rPr lang="es-ES" sz="1200" dirty="0" err="1" smtClean="0"/>
              <a:t>The</a:t>
            </a:r>
            <a:r>
              <a:rPr lang="es-ES" sz="1200" dirty="0" smtClean="0"/>
              <a:t> Web </a:t>
            </a:r>
            <a:r>
              <a:rPr lang="es-ES" sz="1200" dirty="0" err="1" smtClean="0"/>
              <a:t>Layer</a:t>
            </a:r>
            <a:r>
              <a:rPr lang="es-ES" sz="1200" dirty="0" smtClean="0"/>
              <a:t/>
            </a:r>
            <a:br>
              <a:rPr lang="es-ES" sz="1200" dirty="0" smtClean="0"/>
            </a:br>
            <a:r>
              <a:rPr lang="en-US" sz="1200" dirty="0" smtClean="0"/>
              <a:t>2.7. Unit and Integration Testing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s-ES" sz="12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The Grails 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84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.55556E-7 -4.44444E-6 L -0.09826 -0.00185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93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dvAuto="200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2.1. Architecture and </a:t>
            </a:r>
            <a:r>
              <a:rPr lang="en-US" sz="3600" dirty="0" smtClean="0"/>
              <a:t>Components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Grails</a:t>
            </a:r>
          </a:p>
          <a:p>
            <a:pPr lvl="1"/>
            <a:r>
              <a:rPr lang="en-US" dirty="0" smtClean="0"/>
              <a:t>Groovy-based </a:t>
            </a:r>
            <a:r>
              <a:rPr lang="en-US" dirty="0"/>
              <a:t>web application </a:t>
            </a:r>
            <a:r>
              <a:rPr lang="en-US" dirty="0" smtClean="0"/>
              <a:t>full stack framework</a:t>
            </a:r>
            <a:endParaRPr lang="en-US" dirty="0"/>
          </a:p>
          <a:p>
            <a:pPr lvl="1"/>
            <a:r>
              <a:rPr lang="es-ES" dirty="0" smtClean="0"/>
              <a:t>Full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 smtClean="0"/>
              <a:t>framework</a:t>
            </a:r>
            <a:endParaRPr lang="es-ES" dirty="0" smtClean="0"/>
          </a:p>
          <a:p>
            <a:pPr lvl="2"/>
            <a:r>
              <a:rPr lang="es-ES" dirty="0" err="1"/>
              <a:t>Convention-over-Configuration</a:t>
            </a:r>
            <a:endParaRPr lang="es-ES" dirty="0"/>
          </a:p>
          <a:p>
            <a:pPr lvl="2"/>
            <a:r>
              <a:rPr lang="en-US" dirty="0" smtClean="0"/>
              <a:t>MVC architecture</a:t>
            </a:r>
          </a:p>
          <a:p>
            <a:pPr lvl="2"/>
            <a:r>
              <a:rPr lang="en-US" dirty="0" smtClean="0"/>
              <a:t>ORM </a:t>
            </a:r>
            <a:r>
              <a:rPr lang="en-US" dirty="0"/>
              <a:t>layer built on </a:t>
            </a:r>
            <a:r>
              <a:rPr lang="en-US" dirty="0" smtClean="0"/>
              <a:t>Hibernate</a:t>
            </a:r>
          </a:p>
          <a:p>
            <a:pPr lvl="2"/>
            <a:r>
              <a:rPr lang="en-US" dirty="0" smtClean="0"/>
              <a:t>Controller </a:t>
            </a:r>
            <a:r>
              <a:rPr lang="en-US" dirty="0"/>
              <a:t>layer built on Spring </a:t>
            </a:r>
            <a:r>
              <a:rPr lang="en-US" dirty="0" smtClean="0"/>
              <a:t>MVC</a:t>
            </a:r>
          </a:p>
          <a:p>
            <a:pPr lvl="2"/>
            <a:r>
              <a:rPr lang="es-ES" dirty="0" err="1" smtClean="0"/>
              <a:t>Groovy</a:t>
            </a:r>
            <a:r>
              <a:rPr lang="es-ES" dirty="0" smtClean="0"/>
              <a:t> </a:t>
            </a:r>
            <a:r>
              <a:rPr lang="es-ES" dirty="0"/>
              <a:t>Server </a:t>
            </a:r>
            <a:r>
              <a:rPr lang="es-ES" dirty="0" err="1" smtClean="0"/>
              <a:t>Pages</a:t>
            </a:r>
            <a:endParaRPr lang="es-ES" dirty="0" smtClean="0"/>
          </a:p>
          <a:p>
            <a:pPr lvl="2"/>
            <a:r>
              <a:rPr lang="es-ES" dirty="0" err="1" smtClean="0"/>
              <a:t>Embedded</a:t>
            </a:r>
            <a:r>
              <a:rPr lang="es-ES" dirty="0"/>
              <a:t> </a:t>
            </a:r>
            <a:r>
              <a:rPr lang="es-ES" dirty="0" err="1"/>
              <a:t>Tomcat</a:t>
            </a:r>
            <a:r>
              <a:rPr lang="es-ES" dirty="0"/>
              <a:t> </a:t>
            </a:r>
            <a:r>
              <a:rPr lang="en-US" dirty="0"/>
              <a:t>configured for on the fly </a:t>
            </a:r>
            <a:r>
              <a:rPr lang="en-US" dirty="0" smtClean="0"/>
              <a:t>reloading</a:t>
            </a:r>
          </a:p>
          <a:p>
            <a:pPr lvl="2"/>
            <a:r>
              <a:rPr lang="en-US" dirty="0" smtClean="0"/>
              <a:t>Scaffolding, war packaging, test-oriented</a:t>
            </a:r>
          </a:p>
          <a:p>
            <a:pPr lvl="2"/>
            <a:r>
              <a:rPr lang="en-US" dirty="0" smtClean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39623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2.1. Architecture and </a:t>
            </a:r>
            <a:r>
              <a:rPr lang="en-US" sz="3600" dirty="0" smtClean="0"/>
              <a:t>Components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Grails Architecture</a:t>
            </a:r>
          </a:p>
          <a:p>
            <a:pPr lvl="1"/>
            <a:endParaRPr lang="en-US" dirty="0" err="1" smtClean="0"/>
          </a:p>
        </p:txBody>
      </p:sp>
      <p:pic>
        <p:nvPicPr>
          <p:cNvPr id="6" name="Picture 2" descr="C:\dev\wsGroovyGrails\grails\slides\img\grails-only-architecture-transpar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082254"/>
            <a:ext cx="6115050" cy="40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2.1. Architecture and </a:t>
            </a:r>
            <a:r>
              <a:rPr lang="en-US" sz="3600" dirty="0" smtClean="0"/>
              <a:t>Components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Invented Here</a:t>
            </a:r>
          </a:p>
        </p:txBody>
      </p:sp>
      <p:pic>
        <p:nvPicPr>
          <p:cNvPr id="3074" name="Picture 2" descr="C:\dev\wsGroovyGrails\grails\slides\img\grails-only-nih-transpar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154262"/>
            <a:ext cx="6305550" cy="408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2.1. Architecture and </a:t>
            </a:r>
            <a:r>
              <a:rPr lang="en-US" sz="3600" dirty="0" smtClean="0"/>
              <a:t>Components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Structure of Grails Project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1943100" cy="242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32373"/>
            <a:ext cx="1943100" cy="331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96" y="2060848"/>
            <a:ext cx="1666875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46" y="2832373"/>
            <a:ext cx="1666875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5076056" y="2564904"/>
            <a:ext cx="1224136" cy="267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18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Java main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smtClean="0"/>
              <a:t>Groovy main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HelloWorldApp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public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static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s-ES" dirty="0" smtClean="0"/>
              <a:t>	</a:t>
            </a:r>
            <a:r>
              <a:rPr lang="es-ES" dirty="0" err="1" smtClean="0"/>
              <a:t>main</a:t>
            </a:r>
            <a:r>
              <a:rPr lang="es-ES" dirty="0" smtClean="0"/>
              <a:t>(</a:t>
            </a:r>
            <a:r>
              <a:rPr lang="es-ES" dirty="0" err="1" smtClean="0"/>
              <a:t>String</a:t>
            </a:r>
            <a:r>
              <a:rPr lang="es-ES" dirty="0" smtClean="0"/>
              <a:t>[] </a:t>
            </a:r>
            <a:r>
              <a:rPr lang="es-ES" dirty="0" err="1" smtClean="0"/>
              <a:t>args</a:t>
            </a:r>
            <a:r>
              <a:rPr lang="es-ES" dirty="0" smtClean="0"/>
              <a:t>){</a:t>
            </a:r>
          </a:p>
          <a:p>
            <a:pPr lvl="2"/>
            <a:r>
              <a:rPr lang="es-ES" dirty="0" err="1" smtClean="0"/>
              <a:t>HelloWorld</a:t>
            </a:r>
            <a:r>
              <a:rPr lang="es-ES" dirty="0" smtClean="0"/>
              <a:t> </a:t>
            </a:r>
            <a:r>
              <a:rPr lang="es-ES" dirty="0" err="1" smtClean="0"/>
              <a:t>hw</a:t>
            </a:r>
            <a:r>
              <a:rPr lang="es-ES" dirty="0" smtClean="0"/>
              <a:t>=new </a:t>
            </a:r>
            <a:r>
              <a:rPr lang="es-ES" dirty="0" err="1" smtClean="0"/>
              <a:t>HelloWorld</a:t>
            </a:r>
            <a:r>
              <a:rPr lang="es-ES" dirty="0" smtClean="0"/>
              <a:t>();</a:t>
            </a:r>
          </a:p>
          <a:p>
            <a:pPr lvl="2"/>
            <a:r>
              <a:rPr lang="es-ES" dirty="0" err="1" smtClean="0"/>
              <a:t>hw.setName</a:t>
            </a:r>
            <a:r>
              <a:rPr lang="es-ES" dirty="0" smtClean="0"/>
              <a:t>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Groovy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);</a:t>
            </a:r>
          </a:p>
          <a:p>
            <a:pPr lvl="2"/>
            <a:r>
              <a:rPr lang="es-ES" dirty="0" err="1" smtClean="0"/>
              <a:t>System.out.println</a:t>
            </a:r>
            <a:r>
              <a:rPr lang="es-ES" dirty="0" smtClean="0"/>
              <a:t>(</a:t>
            </a:r>
          </a:p>
          <a:p>
            <a:pPr lvl="2"/>
            <a:r>
              <a:rPr lang="es-ES" dirty="0" smtClean="0"/>
              <a:t>		</a:t>
            </a:r>
            <a:r>
              <a:rPr lang="es-ES" dirty="0" err="1" smtClean="0"/>
              <a:t>hw.sayHello</a:t>
            </a:r>
            <a:r>
              <a:rPr lang="es-ES" dirty="0" smtClean="0"/>
              <a:t>());</a:t>
            </a:r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 smtClean="0"/>
              <a:t>HelloWorldApp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static </a:t>
            </a:r>
            <a:r>
              <a:rPr lang="en-US" dirty="0" smtClean="0"/>
              <a:t>main(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lvl="2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hw</a:t>
            </a:r>
            <a:r>
              <a:rPr lang="en-US" dirty="0" smtClean="0"/>
              <a:t> = new HelloWorld()</a:t>
            </a:r>
          </a:p>
          <a:p>
            <a:pPr lvl="2"/>
            <a:r>
              <a:rPr lang="en-US" dirty="0" smtClean="0"/>
              <a:t>hw.name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"Groovy"</a:t>
            </a:r>
            <a:endParaRPr lang="en-US" dirty="0" smtClean="0"/>
          </a:p>
          <a:p>
            <a:pPr lvl="2"/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hw.sayHello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Dynamic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Direct access to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System.out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.]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println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alias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Optional parenthesis (when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args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1.1 Core features of the 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2.2. Scaffolding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Scaffolding is a </a:t>
            </a:r>
            <a:r>
              <a:rPr lang="en-US" dirty="0" smtClean="0"/>
              <a:t>feature to quickly </a:t>
            </a:r>
            <a:r>
              <a:rPr lang="en-US" dirty="0"/>
              <a:t>create working components of a system to handle data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CRUD operations </a:t>
            </a:r>
          </a:p>
          <a:p>
            <a:pPr lvl="1"/>
            <a:r>
              <a:rPr lang="en-US" dirty="0" smtClean="0"/>
              <a:t>Through code </a:t>
            </a:r>
            <a:r>
              <a:rPr lang="en-US" dirty="0"/>
              <a:t>generators or other </a:t>
            </a:r>
            <a:r>
              <a:rPr lang="en-US" dirty="0" smtClean="0"/>
              <a:t>shortcuts</a:t>
            </a:r>
            <a:endParaRPr lang="en-US" dirty="0"/>
          </a:p>
          <a:p>
            <a:pPr lvl="1"/>
            <a:r>
              <a:rPr lang="en-US" dirty="0" smtClean="0"/>
              <a:t>RAD a.k.a</a:t>
            </a:r>
            <a:r>
              <a:rPr lang="en-US" dirty="0" smtClean="0"/>
              <a:t>. </a:t>
            </a:r>
            <a:r>
              <a:rPr lang="en-US" dirty="0" smtClean="0"/>
              <a:t>Rapid Application Development</a:t>
            </a:r>
          </a:p>
          <a:p>
            <a:pPr lvl="1"/>
            <a:r>
              <a:rPr lang="en-US" dirty="0" smtClean="0"/>
              <a:t>Far from optimized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	-&gt; templates</a:t>
            </a:r>
          </a:p>
          <a:p>
            <a:r>
              <a:rPr lang="en-US" dirty="0" smtClean="0"/>
              <a:t>Static	-&gt; code generation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2.2. Scaffolding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Quick</a:t>
            </a:r>
          </a:p>
          <a:p>
            <a:pPr lvl="1"/>
            <a:r>
              <a:rPr lang="en-US" dirty="0" smtClean="0"/>
              <a:t>Working software </a:t>
            </a:r>
            <a:r>
              <a:rPr lang="en-US" dirty="0"/>
              <a:t>mockup </a:t>
            </a:r>
            <a:r>
              <a:rPr lang="en-US" dirty="0" smtClean="0"/>
              <a:t>to visualize </a:t>
            </a:r>
            <a:r>
              <a:rPr lang="en-US" dirty="0"/>
              <a:t>and refine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Allows to focus on </a:t>
            </a:r>
            <a:r>
              <a:rPr lang="en-US" dirty="0"/>
              <a:t>important business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Generated code can be saved and reused</a:t>
            </a:r>
            <a:r>
              <a:rPr lang="en-US" dirty="0"/>
              <a:t> </a:t>
            </a:r>
            <a:endParaRPr lang="en-US" dirty="0" smtClean="0"/>
          </a:p>
          <a:p>
            <a:pPr lvl="2"/>
            <a:r>
              <a:rPr lang="en-US" dirty="0" smtClean="0"/>
              <a:t>Not meaning copy-paste!!!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6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Dynamic</a:t>
            </a:r>
            <a:r>
              <a:rPr lang="es-ES" dirty="0" smtClean="0"/>
              <a:t> </a:t>
            </a:r>
            <a:r>
              <a:rPr lang="es-ES" dirty="0" err="1" smtClean="0"/>
              <a:t>Scaffolding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{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id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r>
              <a:rPr lang="es-ES" dirty="0"/>
              <a:t>Date </a:t>
            </a:r>
            <a:r>
              <a:rPr lang="es-ES" dirty="0" err="1"/>
              <a:t>year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constraints</a:t>
            </a:r>
            <a:r>
              <a:rPr lang="es-ES" dirty="0"/>
              <a:t> = {</a:t>
            </a:r>
          </a:p>
          <a:p>
            <a:pPr lvl="2"/>
            <a:r>
              <a:rPr lang="es-ES" dirty="0"/>
              <a:t>id </a:t>
            </a:r>
            <a:r>
              <a:rPr lang="es-ES" dirty="0" smtClean="0"/>
              <a:t>	(</a:t>
            </a:r>
            <a:r>
              <a:rPr lang="es-ES" dirty="0" err="1" smtClean="0"/>
              <a:t>blank</a:t>
            </a:r>
            <a:r>
              <a:rPr lang="es-ES" dirty="0"/>
              <a:t>: </a:t>
            </a:r>
            <a:r>
              <a:rPr lang="es-ES" dirty="0" smtClean="0"/>
              <a:t>false)</a:t>
            </a:r>
            <a:endParaRPr lang="es-ES" dirty="0"/>
          </a:p>
          <a:p>
            <a:pPr lvl="2"/>
            <a:r>
              <a:rPr lang="es-ES" dirty="0" err="1" smtClean="0"/>
              <a:t>name</a:t>
            </a:r>
            <a:r>
              <a:rPr lang="es-ES" dirty="0" smtClean="0"/>
              <a:t>	(</a:t>
            </a:r>
            <a:r>
              <a:rPr lang="es-ES" dirty="0" err="1" smtClean="0"/>
              <a:t>blank</a:t>
            </a:r>
            <a:r>
              <a:rPr lang="es-ES" dirty="0"/>
              <a:t>: </a:t>
            </a:r>
            <a:r>
              <a:rPr lang="es-ES" dirty="0" smtClean="0"/>
              <a:t>false)</a:t>
            </a:r>
            <a:endParaRPr lang="es-ES" dirty="0"/>
          </a:p>
          <a:p>
            <a:pPr lvl="2"/>
            <a:r>
              <a:rPr lang="es-ES" dirty="0" err="1" smtClean="0"/>
              <a:t>year</a:t>
            </a:r>
            <a:r>
              <a:rPr lang="es-ES" dirty="0" smtClean="0"/>
              <a:t>	(</a:t>
            </a:r>
            <a:r>
              <a:rPr lang="es-ES" dirty="0" err="1" smtClean="0"/>
              <a:t>blank</a:t>
            </a:r>
            <a:r>
              <a:rPr lang="es-ES" dirty="0"/>
              <a:t>: </a:t>
            </a:r>
            <a:r>
              <a:rPr lang="es-ES" dirty="0" smtClean="0"/>
              <a:t>false)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  <a:endParaRPr lang="en-U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LanguageController</a:t>
            </a:r>
            <a:r>
              <a:rPr lang="es-ES" dirty="0"/>
              <a:t> {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Convention-over-configuration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scaffold</a:t>
            </a:r>
            <a:r>
              <a:rPr lang="es-ES" dirty="0"/>
              <a:t> = </a:t>
            </a:r>
            <a:r>
              <a:rPr lang="es-ES" dirty="0" smtClean="0"/>
              <a:t>true</a:t>
            </a:r>
          </a:p>
          <a:p>
            <a:r>
              <a:rPr lang="es-ES" dirty="0" smtClean="0"/>
              <a:t>}</a:t>
            </a:r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CRUD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Front-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end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pages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Autoincremental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id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Validations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IF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both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at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package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/>
              <a:t>grails</a:t>
            </a:r>
            <a:r>
              <a:rPr lang="es-ES" dirty="0"/>
              <a:t> </a:t>
            </a:r>
            <a:r>
              <a:rPr lang="es-ES" dirty="0" err="1" smtClean="0"/>
              <a:t>install-templates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2.2. Scaffolding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91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Scaffolding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{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id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r>
              <a:rPr lang="es-ES" dirty="0"/>
              <a:t>Date </a:t>
            </a:r>
            <a:r>
              <a:rPr lang="es-ES" dirty="0" err="1"/>
              <a:t>year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constraints</a:t>
            </a:r>
            <a:r>
              <a:rPr lang="es-ES" dirty="0"/>
              <a:t> = {</a:t>
            </a:r>
          </a:p>
          <a:p>
            <a:pPr lvl="2"/>
            <a:r>
              <a:rPr lang="es-ES" dirty="0"/>
              <a:t>id </a:t>
            </a:r>
            <a:r>
              <a:rPr lang="es-ES" dirty="0" smtClean="0"/>
              <a:t>	(</a:t>
            </a:r>
            <a:r>
              <a:rPr lang="es-ES" dirty="0" err="1"/>
              <a:t>blank</a:t>
            </a:r>
            <a:r>
              <a:rPr lang="es-ES" dirty="0"/>
              <a:t>: false)</a:t>
            </a:r>
          </a:p>
          <a:p>
            <a:pPr lvl="2"/>
            <a:r>
              <a:rPr lang="es-ES" dirty="0" err="1" smtClean="0"/>
              <a:t>name</a:t>
            </a:r>
            <a:r>
              <a:rPr lang="es-ES" dirty="0" smtClean="0"/>
              <a:t>	(</a:t>
            </a:r>
            <a:r>
              <a:rPr lang="es-ES" dirty="0" err="1"/>
              <a:t>blank</a:t>
            </a:r>
            <a:r>
              <a:rPr lang="es-ES" dirty="0"/>
              <a:t>: false)</a:t>
            </a:r>
          </a:p>
          <a:p>
            <a:pPr lvl="2"/>
            <a:r>
              <a:rPr lang="es-ES" dirty="0" err="1" smtClean="0"/>
              <a:t>year</a:t>
            </a:r>
            <a:r>
              <a:rPr lang="es-ES" dirty="0" smtClean="0"/>
              <a:t>	(</a:t>
            </a:r>
            <a:r>
              <a:rPr lang="es-ES" dirty="0" err="1"/>
              <a:t>blank</a:t>
            </a:r>
            <a:r>
              <a:rPr lang="es-ES" dirty="0"/>
              <a:t>: false)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  <a:endParaRPr lang="en-US" dirty="0" smtClean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 smtClean="0"/>
              <a:t>Grails-console</a:t>
            </a:r>
            <a:r>
              <a:rPr lang="es-ES" dirty="0" smtClean="0"/>
              <a:t>\&gt;</a:t>
            </a:r>
          </a:p>
          <a:p>
            <a:endParaRPr lang="es-ES" dirty="0" smtClean="0"/>
          </a:p>
          <a:p>
            <a:r>
              <a:rPr lang="es-ES" dirty="0" err="1" smtClean="0"/>
              <a:t>grails</a:t>
            </a:r>
            <a:r>
              <a:rPr lang="es-ES" dirty="0" smtClean="0"/>
              <a:t> compile</a:t>
            </a:r>
          </a:p>
          <a:p>
            <a:endParaRPr lang="es-ES" dirty="0" smtClean="0"/>
          </a:p>
          <a:p>
            <a:r>
              <a:rPr lang="es-ES" dirty="0" err="1" smtClean="0"/>
              <a:t>grails</a:t>
            </a:r>
            <a:r>
              <a:rPr lang="es-ES" dirty="0" smtClean="0"/>
              <a:t> </a:t>
            </a:r>
            <a:r>
              <a:rPr lang="es-ES" dirty="0" err="1"/>
              <a:t>generate-controller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r>
              <a:rPr lang="es-ES" dirty="0" err="1"/>
              <a:t>grails</a:t>
            </a:r>
            <a:r>
              <a:rPr lang="es-ES" dirty="0"/>
              <a:t> </a:t>
            </a:r>
            <a:r>
              <a:rPr lang="es-ES" dirty="0" err="1"/>
              <a:t>generate-views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r>
              <a:rPr lang="es-ES" dirty="0" err="1"/>
              <a:t>grails</a:t>
            </a:r>
            <a:r>
              <a:rPr lang="es-ES" dirty="0"/>
              <a:t> </a:t>
            </a:r>
            <a:r>
              <a:rPr lang="es-ES" dirty="0" err="1"/>
              <a:t>generate-all</a:t>
            </a:r>
            <a:r>
              <a:rPr lang="es-ES" dirty="0"/>
              <a:t>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2.2. Scaffolding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32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2.3. Deploying </a:t>
            </a:r>
            <a:r>
              <a:rPr lang="en-US" sz="3600" dirty="0" smtClean="0"/>
              <a:t>Applications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With the built-in Tomcat server</a:t>
            </a:r>
          </a:p>
          <a:p>
            <a:pPr lvl="1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run-app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Testing</a:t>
            </a:r>
          </a:p>
          <a:p>
            <a:pPr lvl="1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test-app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Deploying</a:t>
            </a:r>
          </a:p>
          <a:p>
            <a:pPr lvl="1"/>
            <a:r>
              <a:rPr lang="en-US" dirty="0" smtClean="0"/>
              <a:t>To a war file: 	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To dev </a:t>
            </a:r>
            <a:r>
              <a:rPr lang="en-US" dirty="0" err="1" smtClean="0"/>
              <a:t>env</a:t>
            </a:r>
            <a:r>
              <a:rPr lang="en-US" dirty="0" smtClean="0"/>
              <a:t>: 	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To </a:t>
            </a:r>
            <a:r>
              <a:rPr lang="en-US" dirty="0" smtClean="0"/>
              <a:t>test </a:t>
            </a:r>
            <a:r>
              <a:rPr lang="en-US" dirty="0" err="1" smtClean="0"/>
              <a:t>env</a:t>
            </a:r>
            <a:r>
              <a:rPr lang="en-US" dirty="0"/>
              <a:t>: 	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dirty="0" err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Remember 3+1 layers?</a:t>
            </a:r>
          </a:p>
          <a:p>
            <a:pPr lvl="1"/>
            <a:r>
              <a:rPr lang="en-US" dirty="0" smtClean="0"/>
              <a:t>This is the +1</a:t>
            </a:r>
          </a:p>
          <a:p>
            <a:pPr lvl="1"/>
            <a:r>
              <a:rPr lang="en-US" dirty="0" smtClean="0"/>
              <a:t>Groovy beans</a:t>
            </a:r>
          </a:p>
          <a:p>
            <a:pPr lvl="1"/>
            <a:r>
              <a:rPr lang="en-US" dirty="0" smtClean="0"/>
              <a:t>+constraints/validation</a:t>
            </a:r>
          </a:p>
          <a:p>
            <a:pPr lvl="1"/>
            <a:r>
              <a:rPr lang="en-US" dirty="0" smtClean="0"/>
              <a:t>+tests</a:t>
            </a:r>
          </a:p>
          <a:p>
            <a:pPr lvl="1"/>
            <a:r>
              <a:rPr lang="en-US" dirty="0" smtClean="0"/>
              <a:t>+data access &amp; </a:t>
            </a:r>
            <a:r>
              <a:rPr lang="en-US" dirty="0" err="1" smtClean="0"/>
              <a:t>orm</a:t>
            </a:r>
            <a:r>
              <a:rPr lang="en-US" dirty="0" smtClean="0"/>
              <a:t> capabilities</a:t>
            </a:r>
          </a:p>
          <a:p>
            <a:endParaRPr lang="en-US" dirty="0" smtClean="0"/>
          </a:p>
          <a:p>
            <a:r>
              <a:rPr lang="en-US" dirty="0" smtClean="0"/>
              <a:t>Grails console command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grails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create-domain-class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ex8.grails.Language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 err="1" smtClean="0"/>
              <a:t>Mapping</a:t>
            </a:r>
            <a:r>
              <a:rPr lang="es-ES" dirty="0" smtClean="0"/>
              <a:t> </a:t>
            </a:r>
            <a:r>
              <a:rPr lang="es-ES" dirty="0" err="1" smtClean="0"/>
              <a:t>capabilities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class User </a:t>
            </a:r>
            <a:r>
              <a:rPr lang="en-US" dirty="0" smtClean="0"/>
              <a:t>{</a:t>
            </a:r>
          </a:p>
          <a:p>
            <a:pPr lvl="1"/>
            <a:r>
              <a:rPr lang="en-US" dirty="0" smtClean="0"/>
              <a:t>String </a:t>
            </a:r>
            <a:r>
              <a:rPr lang="en-US" dirty="0"/>
              <a:t>email</a:t>
            </a:r>
            <a:br>
              <a:rPr lang="en-US" dirty="0"/>
            </a:br>
            <a:r>
              <a:rPr lang="en-US" dirty="0"/>
              <a:t>String </a:t>
            </a:r>
            <a:r>
              <a:rPr lang="en-US" dirty="0" smtClean="0"/>
              <a:t>password</a:t>
            </a:r>
            <a:br>
              <a:rPr lang="en-US" dirty="0" smtClean="0"/>
            </a:br>
            <a:r>
              <a:rPr lang="en-US" dirty="0" smtClean="0"/>
              <a:t>Integer age</a:t>
            </a:r>
            <a:br>
              <a:rPr lang="en-US" dirty="0" smtClean="0"/>
            </a:br>
            <a:r>
              <a:rPr lang="en-US" dirty="0" smtClean="0"/>
              <a:t>String twitter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{</a:t>
            </a:r>
          </a:p>
          <a:p>
            <a:pPr lvl="1"/>
            <a:r>
              <a:rPr lang="es-ES" dirty="0" err="1" smtClean="0"/>
              <a:t>String</a:t>
            </a:r>
            <a:r>
              <a:rPr lang="es-ES" dirty="0" smtClean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r>
              <a:rPr lang="es-ES" dirty="0"/>
              <a:t>Date </a:t>
            </a:r>
            <a:r>
              <a:rPr lang="es-ES" dirty="0" err="1" smtClean="0"/>
              <a:t>date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Meetup</a:t>
            </a:r>
            <a:r>
              <a:rPr lang="es-ES" dirty="0"/>
              <a:t> {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url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class User </a:t>
            </a:r>
            <a:r>
              <a:rPr lang="en-US" dirty="0" smtClean="0"/>
              <a:t>{</a:t>
            </a:r>
            <a:endParaRPr lang="en-US" dirty="0"/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 = {</a:t>
            </a:r>
          </a:p>
          <a:p>
            <a:pPr lvl="2"/>
            <a:r>
              <a:rPr lang="es-ES" dirty="0" err="1"/>
              <a:t>table</a:t>
            </a:r>
            <a:r>
              <a:rPr lang="es-ES" dirty="0"/>
              <a:t>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users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, </a:t>
            </a:r>
            <a:endParaRPr lang="es-ES" dirty="0"/>
          </a:p>
          <a:p>
            <a:pPr lvl="2"/>
            <a:r>
              <a:rPr lang="es-ES" dirty="0" err="1"/>
              <a:t>id_column</a:t>
            </a:r>
            <a:r>
              <a:rPr lang="es-ES" dirty="0"/>
              <a:t>: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es-ES" dirty="0" smtClean="0"/>
              <a:t>,</a:t>
            </a:r>
            <a:endParaRPr lang="es-ES" dirty="0"/>
          </a:p>
          <a:p>
            <a:pPr lvl="2"/>
            <a:r>
              <a:rPr lang="es-ES" dirty="0" smtClean="0"/>
              <a:t>email: </a:t>
            </a:r>
            <a:r>
              <a:rPr lang="es-ES" dirty="0"/>
              <a:t>[</a:t>
            </a:r>
            <a:r>
              <a:rPr lang="es-ES" dirty="0" err="1"/>
              <a:t>length</a:t>
            </a:r>
            <a:r>
              <a:rPr lang="es-ES" dirty="0"/>
              <a:t>: </a:t>
            </a:r>
            <a:r>
              <a:rPr lang="es-ES" dirty="0" smtClean="0"/>
              <a:t>50]</a:t>
            </a:r>
          </a:p>
          <a:p>
            <a:pPr lvl="1"/>
            <a:r>
              <a:rPr lang="es-ES" dirty="0"/>
              <a:t>}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anUser.save</a:t>
            </a:r>
            <a:r>
              <a:rPr lang="es-ES" dirty="0" smtClean="0"/>
              <a:t>()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C</a:t>
            </a:r>
          </a:p>
          <a:p>
            <a:r>
              <a:rPr lang="es-ES" dirty="0" err="1" smtClean="0"/>
              <a:t>User.get</a:t>
            </a:r>
            <a:r>
              <a:rPr lang="es-ES" dirty="0" smtClean="0"/>
              <a:t>(id)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R</a:t>
            </a:r>
          </a:p>
          <a:p>
            <a:r>
              <a:rPr lang="es-ES" dirty="0" err="1"/>
              <a:t>anUser.save</a:t>
            </a:r>
            <a:r>
              <a:rPr lang="es-ES" dirty="0" smtClean="0"/>
              <a:t>()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U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err="1" smtClean="0"/>
              <a:t>anUser.delete</a:t>
            </a:r>
            <a:r>
              <a:rPr lang="es-ES" dirty="0" smtClean="0"/>
              <a:t>()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D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10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Validation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User {</a:t>
            </a:r>
          </a:p>
          <a:p>
            <a:pPr lvl="1"/>
            <a:r>
              <a:rPr lang="en-US" dirty="0"/>
              <a:t>String email</a:t>
            </a:r>
            <a:br>
              <a:rPr lang="en-US" dirty="0"/>
            </a:br>
            <a:r>
              <a:rPr lang="en-US" dirty="0"/>
              <a:t>String password</a:t>
            </a:r>
            <a:br>
              <a:rPr lang="en-US" dirty="0"/>
            </a:br>
            <a:r>
              <a:rPr lang="en-US" dirty="0"/>
              <a:t>Integer age</a:t>
            </a:r>
            <a:br>
              <a:rPr lang="en-US" dirty="0"/>
            </a:br>
            <a:r>
              <a:rPr lang="en-US" dirty="0"/>
              <a:t>String </a:t>
            </a:r>
            <a:r>
              <a:rPr lang="en-US" dirty="0" smtClean="0"/>
              <a:t>twitter</a:t>
            </a:r>
          </a:p>
          <a:p>
            <a:pPr lvl="1"/>
            <a:endParaRPr lang="en-US" dirty="0"/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constraints</a:t>
            </a:r>
            <a:r>
              <a:rPr lang="es-ES" dirty="0"/>
              <a:t> = {</a:t>
            </a:r>
          </a:p>
          <a:p>
            <a:pPr lvl="2"/>
            <a:r>
              <a:rPr lang="en-US" dirty="0" smtClean="0"/>
              <a:t>age </a:t>
            </a:r>
            <a:r>
              <a:rPr lang="en-US" dirty="0" err="1"/>
              <a:t>nullable</a:t>
            </a:r>
            <a:r>
              <a:rPr lang="en-US" dirty="0"/>
              <a:t>: </a:t>
            </a:r>
            <a:r>
              <a:rPr lang="en-US" dirty="0" smtClean="0"/>
              <a:t>false, </a:t>
            </a:r>
            <a:r>
              <a:rPr lang="en-US" dirty="0" err="1" smtClean="0"/>
              <a:t>blank:false</a:t>
            </a:r>
            <a:endParaRPr lang="en-US" dirty="0"/>
          </a:p>
          <a:p>
            <a:pPr lvl="2"/>
            <a:r>
              <a:rPr lang="es-ES" dirty="0" err="1" smtClean="0"/>
              <a:t>password</a:t>
            </a:r>
            <a:r>
              <a:rPr lang="es-ES" dirty="0" smtClean="0"/>
              <a:t> </a:t>
            </a:r>
            <a:r>
              <a:rPr lang="es-ES" dirty="0" err="1" smtClean="0"/>
              <a:t>size</a:t>
            </a:r>
            <a:r>
              <a:rPr lang="es-ES" dirty="0"/>
              <a:t>: </a:t>
            </a:r>
            <a:r>
              <a:rPr lang="es-ES" dirty="0" smtClean="0"/>
              <a:t>5..</a:t>
            </a:r>
            <a:r>
              <a:rPr lang="es-ES" dirty="0"/>
              <a:t>15</a:t>
            </a:r>
          </a:p>
          <a:p>
            <a:pPr lvl="2"/>
            <a:r>
              <a:rPr lang="es-ES" dirty="0" smtClean="0"/>
              <a:t>twitter </a:t>
            </a:r>
            <a:r>
              <a:rPr lang="es-ES" dirty="0" err="1" smtClean="0"/>
              <a:t>unique</a:t>
            </a:r>
            <a:r>
              <a:rPr lang="es-ES" dirty="0"/>
              <a:t>: </a:t>
            </a:r>
            <a:r>
              <a:rPr lang="es-ES" dirty="0" smtClean="0"/>
              <a:t>true</a:t>
            </a:r>
          </a:p>
          <a:p>
            <a:pPr lvl="2"/>
            <a:r>
              <a:rPr lang="en-US" dirty="0"/>
              <a:t>email </a:t>
            </a:r>
            <a:r>
              <a:rPr lang="en-US" dirty="0" err="1"/>
              <a:t>email</a:t>
            </a:r>
            <a:r>
              <a:rPr lang="en-US" dirty="0"/>
              <a:t>: true</a:t>
            </a:r>
          </a:p>
          <a:p>
            <a:pPr lvl="1"/>
            <a:r>
              <a:rPr lang="es-ES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constraints</a:t>
            </a:r>
            <a:r>
              <a:rPr lang="es-ES" dirty="0" smtClean="0"/>
              <a:t> = {</a:t>
            </a:r>
          </a:p>
          <a:p>
            <a:pPr lvl="2"/>
            <a:r>
              <a:rPr lang="en-US" dirty="0" smtClean="0"/>
              <a:t>field1 </a:t>
            </a:r>
            <a:r>
              <a:rPr lang="en-US" dirty="0" err="1" smtClean="0"/>
              <a:t>creditCard</a:t>
            </a:r>
            <a:r>
              <a:rPr lang="en-US" dirty="0" smtClean="0"/>
              <a:t>: true</a:t>
            </a:r>
            <a:endParaRPr lang="en-US" dirty="0"/>
          </a:p>
          <a:p>
            <a:pPr lvl="2"/>
            <a:r>
              <a:rPr lang="en-US" dirty="0" smtClean="0"/>
              <a:t>field2 </a:t>
            </a:r>
            <a:r>
              <a:rPr lang="en-US" dirty="0" err="1" smtClean="0"/>
              <a:t>inList</a:t>
            </a:r>
            <a:r>
              <a:rPr lang="en-US" dirty="0" smtClean="0"/>
              <a:t>: [1,3,5,7]</a:t>
            </a:r>
            <a:endParaRPr lang="en-US" dirty="0"/>
          </a:p>
          <a:p>
            <a:pPr lvl="2"/>
            <a:r>
              <a:rPr lang="es-ES" dirty="0" smtClean="0"/>
              <a:t>field3 </a:t>
            </a:r>
            <a:r>
              <a:rPr lang="es-ES" dirty="0" err="1" smtClean="0"/>
              <a:t>notEqual</a:t>
            </a:r>
            <a:r>
              <a:rPr lang="es-ES" dirty="0" smtClean="0"/>
              <a:t>: field1</a:t>
            </a:r>
            <a:endParaRPr lang="es-ES" dirty="0"/>
          </a:p>
          <a:p>
            <a:pPr lvl="2"/>
            <a:r>
              <a:rPr lang="es-ES" dirty="0" smtClean="0"/>
              <a:t>field4 </a:t>
            </a:r>
            <a:r>
              <a:rPr lang="es-ES" dirty="0" err="1" smtClean="0"/>
              <a:t>range</a:t>
            </a:r>
            <a:r>
              <a:rPr lang="es-ES" dirty="0" smtClean="0"/>
              <a:t>: (1..10)</a:t>
            </a:r>
          </a:p>
          <a:p>
            <a:pPr lvl="2"/>
            <a:r>
              <a:rPr lang="es-ES" dirty="0" smtClean="0"/>
              <a:t>field5 url: true</a:t>
            </a:r>
          </a:p>
          <a:p>
            <a:pPr lvl="2"/>
            <a:r>
              <a:rPr lang="es-ES" dirty="0" smtClean="0"/>
              <a:t>...</a:t>
            </a:r>
            <a:endParaRPr lang="es-ES" dirty="0"/>
          </a:p>
          <a:p>
            <a:pPr lvl="1"/>
            <a:r>
              <a:rPr lang="es-ES" dirty="0"/>
              <a:t>}</a:t>
            </a:r>
            <a:endParaRPr lang="en-US" dirty="0"/>
          </a:p>
          <a:p>
            <a:endParaRPr lang="en-US" dirty="0"/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Validable at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Controller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*/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GORM (</a:t>
            </a:r>
            <a:r>
              <a:rPr lang="es-ES" dirty="0" err="1" smtClean="0"/>
              <a:t>Grails</a:t>
            </a:r>
            <a:r>
              <a:rPr lang="es-ES" dirty="0" smtClean="0"/>
              <a:t> ORM)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Directed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association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 smtClean="0"/>
              <a:t>class</a:t>
            </a:r>
            <a:r>
              <a:rPr lang="es-ES" dirty="0" smtClean="0"/>
              <a:t> A{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 smtClean="0"/>
              <a:t>B </a:t>
            </a:r>
            <a:r>
              <a:rPr lang="es-ES" dirty="0" err="1" smtClean="0"/>
              <a:t>instance</a:t>
            </a:r>
            <a:endParaRPr lang="es-ES" dirty="0"/>
          </a:p>
          <a:p>
            <a:r>
              <a:rPr lang="es-ES" dirty="0" smtClean="0"/>
              <a:t>}</a:t>
            </a:r>
          </a:p>
          <a:p>
            <a:r>
              <a:rPr lang="es-ES" dirty="0" err="1" smtClean="0"/>
              <a:t>class</a:t>
            </a:r>
            <a:r>
              <a:rPr lang="es-ES" dirty="0" smtClean="0"/>
              <a:t> B{}</a:t>
            </a:r>
          </a:p>
          <a:p>
            <a:endParaRPr lang="es-ES" dirty="0"/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Bi-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directional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association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/>
              <a:t>class</a:t>
            </a:r>
            <a:r>
              <a:rPr lang="es-ES" dirty="0"/>
              <a:t> A{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/>
              <a:t>B </a:t>
            </a:r>
            <a:r>
              <a:rPr lang="es-ES" dirty="0" err="1" smtClean="0"/>
              <a:t>instance</a:t>
            </a:r>
            <a:endParaRPr lang="es-ES" dirty="0"/>
          </a:p>
          <a:p>
            <a:r>
              <a:rPr lang="es-ES" dirty="0"/>
              <a:t>}</a:t>
            </a:r>
          </a:p>
          <a:p>
            <a:r>
              <a:rPr lang="es-ES" dirty="0" err="1"/>
              <a:t>class</a:t>
            </a:r>
            <a:r>
              <a:rPr lang="es-ES" dirty="0"/>
              <a:t> B</a:t>
            </a:r>
            <a:r>
              <a:rPr lang="es-ES" dirty="0" smtClean="0"/>
              <a:t>{</a:t>
            </a:r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 smtClean="0"/>
              <a:t>belongsTo</a:t>
            </a:r>
            <a:r>
              <a:rPr lang="es-ES" dirty="0" smtClean="0"/>
              <a:t> = [</a:t>
            </a:r>
            <a:r>
              <a:rPr lang="es-ES" dirty="0" err="1" smtClean="0"/>
              <a:t>a:A</a:t>
            </a:r>
            <a:r>
              <a:rPr lang="es-ES" dirty="0" smtClean="0"/>
              <a:t>]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/>
              <a:t>class</a:t>
            </a:r>
            <a:r>
              <a:rPr lang="es-ES" dirty="0"/>
              <a:t> A{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/>
              <a:t>B </a:t>
            </a:r>
            <a:r>
              <a:rPr lang="es-ES" dirty="0" err="1" smtClean="0"/>
              <a:t>instance</a:t>
            </a:r>
            <a:endParaRPr lang="es-ES" dirty="0" smtClean="0"/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best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practice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/>
              <a:t>constraints</a:t>
            </a:r>
            <a:r>
              <a:rPr lang="es-ES" dirty="0"/>
              <a:t> = </a:t>
            </a:r>
            <a:r>
              <a:rPr lang="es-ES" dirty="0" smtClean="0"/>
              <a:t>{</a:t>
            </a:r>
          </a:p>
          <a:p>
            <a:pPr marL="363537" lvl="3">
              <a:buClr>
                <a:schemeClr val="accent1"/>
              </a:buClr>
              <a:buSzPct val="85000"/>
            </a:pPr>
            <a:r>
              <a:rPr lang="es-ES" dirty="0" err="1" smtClean="0"/>
              <a:t>instance</a:t>
            </a:r>
            <a:r>
              <a:rPr lang="es-ES" dirty="0" smtClean="0"/>
              <a:t> </a:t>
            </a:r>
            <a:r>
              <a:rPr lang="es-ES" dirty="0" err="1" smtClean="0"/>
              <a:t>unique</a:t>
            </a:r>
            <a:r>
              <a:rPr lang="es-ES" dirty="0"/>
              <a:t>: </a:t>
            </a:r>
            <a:r>
              <a:rPr lang="es-ES" dirty="0" smtClean="0"/>
              <a:t>true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 smtClean="0"/>
              <a:t>}</a:t>
            </a:r>
            <a:endParaRPr lang="es-ES" dirty="0"/>
          </a:p>
          <a:p>
            <a:r>
              <a:rPr lang="es-ES" dirty="0"/>
              <a:t>}</a:t>
            </a:r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smtClean="0"/>
              <a:t>B</a:t>
            </a:r>
            <a:r>
              <a:rPr lang="es-ES" dirty="0"/>
              <a:t>{</a:t>
            </a:r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 smtClean="0"/>
              <a:t>hasOne</a:t>
            </a:r>
            <a:r>
              <a:rPr lang="es-ES" dirty="0"/>
              <a:t> </a:t>
            </a:r>
            <a:r>
              <a:rPr lang="es-ES" dirty="0" smtClean="0"/>
              <a:t>= </a:t>
            </a:r>
            <a:r>
              <a:rPr lang="es-ES" dirty="0"/>
              <a:t>[</a:t>
            </a:r>
            <a:r>
              <a:rPr lang="es-ES" dirty="0" err="1"/>
              <a:t>a:A</a:t>
            </a:r>
            <a:r>
              <a:rPr lang="es-ES" dirty="0"/>
              <a:t>]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86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GORM (</a:t>
            </a:r>
            <a:r>
              <a:rPr lang="es-ES" dirty="0" err="1" smtClean="0"/>
              <a:t>Grails</a:t>
            </a:r>
            <a:r>
              <a:rPr lang="es-ES" dirty="0" smtClean="0"/>
              <a:t> ORM)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Many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cascading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all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but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delete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/>
              <a:t>class</a:t>
            </a:r>
            <a:r>
              <a:rPr lang="es-ES" dirty="0"/>
              <a:t> A{</a:t>
            </a:r>
          </a:p>
          <a:p>
            <a:pPr marL="177800" lvl="2">
              <a:buClr>
                <a:schemeClr val="accent1"/>
              </a:buClr>
              <a:buSzPct val="85000"/>
            </a:pPr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hasMany</a:t>
            </a:r>
            <a:r>
              <a:rPr lang="es-ES" dirty="0"/>
              <a:t> = [</a:t>
            </a:r>
            <a:r>
              <a:rPr lang="es-ES" dirty="0" err="1" smtClean="0"/>
              <a:t>instances:B</a:t>
            </a:r>
            <a:r>
              <a:rPr lang="es-ES" dirty="0" smtClean="0"/>
              <a:t>]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B</a:t>
            </a:r>
            <a:r>
              <a:rPr lang="es-ES" dirty="0" smtClean="0"/>
              <a:t>{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enables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delete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cascading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/>
              <a:t>belongsTo</a:t>
            </a:r>
            <a:r>
              <a:rPr lang="es-ES" dirty="0"/>
              <a:t> = [</a:t>
            </a:r>
            <a:r>
              <a:rPr lang="es-ES" dirty="0" err="1"/>
              <a:t>a:A</a:t>
            </a:r>
            <a:r>
              <a:rPr lang="es-ES" dirty="0" smtClean="0"/>
              <a:t>]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Many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Many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marL="0" lvl="1">
              <a:buClr>
                <a:schemeClr val="accent1"/>
              </a:buClr>
              <a:buSzPct val="85000"/>
            </a:pPr>
            <a:r>
              <a:rPr lang="es-ES" dirty="0" err="1"/>
              <a:t>class</a:t>
            </a:r>
            <a:r>
              <a:rPr lang="es-ES" dirty="0"/>
              <a:t> A{</a:t>
            </a:r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hasMany</a:t>
            </a:r>
            <a:r>
              <a:rPr lang="es-ES" dirty="0"/>
              <a:t> = [</a:t>
            </a:r>
            <a:r>
              <a:rPr lang="es-ES" dirty="0" err="1" smtClean="0"/>
              <a:t>instances:B</a:t>
            </a:r>
            <a:r>
              <a:rPr lang="es-ES" dirty="0" smtClean="0"/>
              <a:t>]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smtClean="0"/>
              <a:t>B</a:t>
            </a:r>
            <a:r>
              <a:rPr lang="es-ES" dirty="0"/>
              <a:t>{</a:t>
            </a:r>
          </a:p>
          <a:p>
            <a:pPr lvl="1"/>
            <a:r>
              <a:rPr lang="es-ES" dirty="0" err="1"/>
              <a:t>static</a:t>
            </a:r>
            <a:r>
              <a:rPr lang="es-ES" dirty="0"/>
              <a:t> </a:t>
            </a:r>
            <a:r>
              <a:rPr lang="es-ES" dirty="0" err="1"/>
              <a:t>hasMany</a:t>
            </a:r>
            <a:r>
              <a:rPr lang="es-ES" dirty="0"/>
              <a:t> = [</a:t>
            </a:r>
            <a:r>
              <a:rPr lang="es-ES" dirty="0" err="1" smtClean="0"/>
              <a:t>instances:A</a:t>
            </a:r>
            <a:r>
              <a:rPr lang="es-ES" dirty="0" smtClean="0"/>
              <a:t>]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cascading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operating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/>
              <a:t>static</a:t>
            </a:r>
            <a:r>
              <a:rPr lang="es-ES" dirty="0" smtClean="0"/>
              <a:t> </a:t>
            </a:r>
            <a:r>
              <a:rPr lang="es-ES" dirty="0" err="1"/>
              <a:t>belongsTo</a:t>
            </a:r>
            <a:r>
              <a:rPr lang="es-ES" dirty="0"/>
              <a:t> = </a:t>
            </a:r>
            <a:r>
              <a:rPr lang="es-ES" dirty="0" smtClean="0"/>
              <a:t>A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2.4. The Domain 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mtClean="0"/>
              <a:t>Even simpler with Groovy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HelloWorld</a:t>
            </a:r>
            <a:r>
              <a:rPr lang="es-ES" dirty="0" smtClean="0"/>
              <a:t>{</a:t>
            </a:r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name</a:t>
            </a:r>
            <a:endParaRPr lang="es-ES" dirty="0" smtClean="0"/>
          </a:p>
          <a:p>
            <a:pPr lvl="1"/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sayHello</a:t>
            </a:r>
            <a:r>
              <a:rPr lang="es-ES" dirty="0" smtClean="0"/>
              <a:t>(){</a:t>
            </a:r>
          </a:p>
          <a:p>
            <a:pPr lvl="2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  <a:endParaRPr lang="es-ES" dirty="0" smtClean="0"/>
          </a:p>
          <a:p>
            <a:pPr lvl="1"/>
            <a:r>
              <a:rPr lang="es-ES" dirty="0" smtClean="0"/>
              <a:t>}</a:t>
            </a:r>
          </a:p>
          <a:p>
            <a:r>
              <a:rPr lang="es-ES" dirty="0" smtClean="0"/>
              <a:t>}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/>
              <a:t>hw</a:t>
            </a:r>
            <a:r>
              <a:rPr lang="en-US" dirty="0" smtClean="0"/>
              <a:t> = new HelloWorld()</a:t>
            </a:r>
          </a:p>
          <a:p>
            <a:r>
              <a:rPr lang="en-US" dirty="0" smtClean="0"/>
              <a:t>hw.name 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"Groovy"</a:t>
            </a:r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hw.sayHello</a:t>
            </a:r>
            <a:r>
              <a:rPr lang="en-US" dirty="0" smtClean="0"/>
              <a:t>()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Inline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scripting (run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method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Optional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declaration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d = 7.doubleValue()</a:t>
            </a:r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list = </a:t>
            </a:r>
            <a:r>
              <a:rPr lang="es-ES" dirty="0" smtClean="0"/>
              <a:t>new </a:t>
            </a:r>
            <a:r>
              <a:rPr lang="es-ES" dirty="0" err="1" smtClean="0"/>
              <a:t>ArrayList</a:t>
            </a:r>
            <a:r>
              <a:rPr lang="es-ES" dirty="0" smtClean="0"/>
              <a:t>() + d</a:t>
            </a:r>
            <a:endParaRPr lang="en-US" dirty="0" smtClean="0"/>
          </a:p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f = new File(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"file${d}.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txt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(d &amp;&amp; </a:t>
            </a:r>
            <a:r>
              <a:rPr lang="es-ES" dirty="0" err="1" smtClean="0"/>
              <a:t>list</a:t>
            </a:r>
            <a:r>
              <a:rPr lang="es-ES" dirty="0" smtClean="0"/>
              <a:t>)</a:t>
            </a:r>
          </a:p>
          <a:p>
            <a:pPr lvl="1"/>
            <a:r>
              <a:rPr lang="es-ES" dirty="0" err="1" smtClean="0"/>
              <a:t>f.createNewFile</a:t>
            </a:r>
            <a:r>
              <a:rPr lang="es-ES" dirty="0" smtClean="0"/>
              <a:t>()</a:t>
            </a:r>
            <a:endParaRPr lang="en-US" dirty="0" smtClean="0"/>
          </a:p>
          <a:p>
            <a:endParaRPr lang="es-ES" dirty="0" smtClean="0"/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Autoboxing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Operators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overload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Default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imports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EL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syntax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JS-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like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boolean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evaluation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RuntimeExceptions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everywhere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!</a:t>
            </a:r>
          </a:p>
          <a:p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*/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1.1 Core features of the language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53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2.5. The Business </a:t>
            </a:r>
            <a:r>
              <a:rPr lang="en-US" sz="3600" dirty="0" smtClean="0"/>
              <a:t>Layer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Complex functional behavior</a:t>
            </a:r>
          </a:p>
          <a:p>
            <a:pPr lvl="1"/>
            <a:r>
              <a:rPr lang="en-US" dirty="0" smtClean="0"/>
              <a:t>Access to multiple domain classes</a:t>
            </a:r>
          </a:p>
          <a:p>
            <a:pPr lvl="1"/>
            <a:r>
              <a:rPr lang="en-US" dirty="0" smtClean="0"/>
              <a:t>Transactional capabilities</a:t>
            </a:r>
          </a:p>
          <a:p>
            <a:pPr lvl="1"/>
            <a:r>
              <a:rPr lang="en-US" dirty="0" smtClean="0"/>
              <a:t>Functionality shared by several Controllers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Functional Requirements</a:t>
            </a:r>
          </a:p>
          <a:p>
            <a:pPr lvl="1"/>
            <a:endParaRPr lang="en-US" dirty="0" smtClean="0"/>
          </a:p>
          <a:p>
            <a:pPr lvl="1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grails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create-service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ex8.grails.Language</a:t>
            </a:r>
            <a:endParaRPr lang="es-E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Services</a:t>
            </a:r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Transactional</a:t>
            </a:r>
            <a:endParaRPr lang="es-ES" dirty="0"/>
          </a:p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LanguageService</a:t>
            </a:r>
            <a:r>
              <a:rPr lang="es-ES" dirty="0"/>
              <a:t> {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findAll</a:t>
            </a:r>
            <a:r>
              <a:rPr lang="es-ES" dirty="0" smtClean="0"/>
              <a:t>()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Language.list</a:t>
            </a:r>
            <a:r>
              <a:rPr lang="es-ES" dirty="0" smtClean="0"/>
              <a:t>()</a:t>
            </a:r>
            <a:endParaRPr lang="es-ES" dirty="0"/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findTen</a:t>
            </a:r>
            <a:r>
              <a:rPr lang="es-ES" dirty="0" smtClean="0"/>
              <a:t>(offset)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Language.list</a:t>
            </a:r>
            <a:r>
              <a:rPr lang="es-ES" dirty="0" smtClean="0"/>
              <a:t>(offset, 10)</a:t>
            </a:r>
            <a:endParaRPr lang="es-ES" dirty="0"/>
          </a:p>
          <a:p>
            <a:pPr lvl="1"/>
            <a:r>
              <a:rPr lang="es-ES" dirty="0" smtClean="0"/>
              <a:t>}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findSorted</a:t>
            </a:r>
            <a:r>
              <a:rPr lang="es-ES" dirty="0" smtClean="0"/>
              <a:t>(</a:t>
            </a:r>
            <a:r>
              <a:rPr lang="es-ES" dirty="0" err="1" smtClean="0"/>
              <a:t>by</a:t>
            </a:r>
            <a:r>
              <a:rPr lang="es-ES" dirty="0" smtClean="0"/>
              <a:t>) {</a:t>
            </a:r>
            <a:endParaRPr lang="es-ES" dirty="0"/>
          </a:p>
          <a:p>
            <a:pPr lvl="2"/>
            <a:r>
              <a:rPr lang="es-ES" dirty="0" err="1" smtClean="0"/>
              <a:t>Language.list</a:t>
            </a:r>
            <a:r>
              <a:rPr lang="es-ES" dirty="0" smtClean="0"/>
              <a:t>(</a:t>
            </a:r>
            <a:r>
              <a:rPr lang="es-ES" dirty="0" err="1" smtClean="0"/>
              <a:t>sort:by</a:t>
            </a:r>
            <a:r>
              <a:rPr lang="es-ES" dirty="0" smtClean="0"/>
              <a:t>, </a:t>
            </a:r>
          </a:p>
          <a:p>
            <a:pPr lvl="2"/>
            <a:r>
              <a:rPr lang="es-ES" dirty="0"/>
              <a:t>	</a:t>
            </a:r>
            <a:r>
              <a:rPr lang="es-ES" dirty="0" smtClean="0"/>
              <a:t>	</a:t>
            </a:r>
            <a:r>
              <a:rPr lang="es-ES" dirty="0" err="1" smtClean="0"/>
              <a:t>order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asc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}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 smtClean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LanguageService</a:t>
            </a:r>
            <a:r>
              <a:rPr lang="es-ES" dirty="0"/>
              <a:t> {</a:t>
            </a: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findById</a:t>
            </a:r>
            <a:r>
              <a:rPr lang="es-ES" dirty="0" smtClean="0"/>
              <a:t>(</a:t>
            </a:r>
            <a:r>
              <a:rPr lang="es-ES" dirty="0" err="1" smtClean="0"/>
              <a:t>int</a:t>
            </a:r>
            <a:r>
              <a:rPr lang="es-ES" dirty="0" smtClean="0"/>
              <a:t>... </a:t>
            </a:r>
            <a:r>
              <a:rPr lang="es-ES" dirty="0" err="1" smtClean="0"/>
              <a:t>ids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Language.getAll</a:t>
            </a:r>
            <a:r>
              <a:rPr lang="es-ES" dirty="0" smtClean="0"/>
              <a:t>(</a:t>
            </a:r>
            <a:r>
              <a:rPr lang="es-ES" dirty="0" err="1" smtClean="0"/>
              <a:t>ids</a:t>
            </a:r>
            <a:r>
              <a:rPr lang="es-ES" dirty="0" smtClean="0"/>
              <a:t>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findByName</a:t>
            </a:r>
            <a:r>
              <a:rPr lang="es-ES" dirty="0" smtClean="0"/>
              <a:t>(</a:t>
            </a:r>
            <a:r>
              <a:rPr lang="es-ES" dirty="0" err="1" smtClean="0"/>
              <a:t>format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pPr lvl="2"/>
            <a:r>
              <a:rPr lang="es-ES" dirty="0" err="1"/>
              <a:t>Language</a:t>
            </a:r>
            <a:r>
              <a:rPr lang="es-ES" dirty="0" smtClean="0"/>
              <a:t>.</a:t>
            </a:r>
          </a:p>
          <a:p>
            <a:pPr lvl="3"/>
            <a:r>
              <a:rPr lang="es-ES" dirty="0" err="1" smtClean="0"/>
              <a:t>findAllByNameLike</a:t>
            </a:r>
            <a:r>
              <a:rPr lang="es-ES" dirty="0" smtClean="0"/>
              <a:t>(</a:t>
            </a:r>
            <a:r>
              <a:rPr lang="es-ES" dirty="0" err="1" smtClean="0"/>
              <a:t>format</a:t>
            </a:r>
            <a:r>
              <a:rPr lang="es-ES" dirty="0" smtClean="0"/>
              <a:t>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complex</a:t>
            </a:r>
            <a:r>
              <a:rPr lang="es-ES" dirty="0" smtClean="0"/>
              <a:t>()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Language</a:t>
            </a:r>
            <a:r>
              <a:rPr lang="es-ES" dirty="0"/>
              <a:t>.</a:t>
            </a:r>
          </a:p>
          <a:p>
            <a:pPr lvl="3"/>
            <a:r>
              <a:rPr lang="es-ES" dirty="0" err="1" smtClean="0"/>
              <a:t>findByNameOrDateLessThan</a:t>
            </a:r>
            <a:r>
              <a:rPr lang="es-ES" dirty="0" smtClean="0"/>
              <a:t>(</a:t>
            </a:r>
          </a:p>
          <a:p>
            <a:pPr lvl="3"/>
            <a:r>
              <a:rPr lang="es-ES" dirty="0"/>
              <a:t>	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"%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Grails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%"</a:t>
            </a:r>
            <a:r>
              <a:rPr lang="es-ES" dirty="0" smtClean="0"/>
              <a:t>, new Date())</a:t>
            </a:r>
            <a:endParaRPr lang="es-ES" dirty="0"/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2.5. The Business </a:t>
            </a:r>
            <a:r>
              <a:rPr lang="en-US" sz="3600" dirty="0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11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2.5. The Business </a:t>
            </a:r>
            <a:r>
              <a:rPr lang="en-US" sz="3600" dirty="0" smtClean="0"/>
              <a:t>Layer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Services querying</a:t>
            </a:r>
          </a:p>
          <a:p>
            <a:pPr lvl="1"/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compose</a:t>
            </a:r>
            <a:r>
              <a:rPr lang="es-ES" dirty="0" smtClean="0"/>
              <a:t> </a:t>
            </a:r>
            <a:r>
              <a:rPr lang="es-ES" dirty="0" err="1" smtClean="0"/>
              <a:t>query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 err="1" smtClean="0"/>
              <a:t>Classes</a:t>
            </a:r>
            <a:endParaRPr lang="es-ES" dirty="0" smtClean="0"/>
          </a:p>
          <a:p>
            <a:pPr lvl="1"/>
            <a:r>
              <a:rPr lang="es-ES" dirty="0" err="1" smtClean="0"/>
              <a:t>find</a:t>
            </a:r>
            <a:r>
              <a:rPr lang="es-ES" dirty="0" smtClean="0"/>
              <a:t>[</a:t>
            </a:r>
            <a:r>
              <a:rPr lang="es-ES" dirty="0" err="1" smtClean="0"/>
              <a:t>All</a:t>
            </a:r>
            <a:r>
              <a:rPr lang="es-ES" dirty="0" smtClean="0"/>
              <a:t>]</a:t>
            </a:r>
            <a:r>
              <a:rPr lang="es-ES" dirty="0" err="1" smtClean="0"/>
              <a:t>By</a:t>
            </a:r>
            <a:r>
              <a:rPr lang="es-ES" dirty="0" smtClean="0"/>
              <a:t>[</a:t>
            </a:r>
            <a:r>
              <a:rPr lang="es-ES" dirty="0" err="1" smtClean="0"/>
              <a:t>Property</a:t>
            </a:r>
            <a:r>
              <a:rPr lang="es-ES" dirty="0" smtClean="0"/>
              <a:t>][</a:t>
            </a:r>
            <a:r>
              <a:rPr lang="es-ES" dirty="0" err="1" smtClean="0"/>
              <a:t>Comparator</a:t>
            </a:r>
            <a:r>
              <a:rPr lang="es-ES" dirty="0" smtClean="0"/>
              <a:t>]</a:t>
            </a:r>
          </a:p>
          <a:p>
            <a:pPr lvl="2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findAllByDateBetween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findAllByTitleAndDateBetween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s-ES" dirty="0" smtClean="0"/>
              <a:t>…</a:t>
            </a:r>
          </a:p>
          <a:p>
            <a:pPr lvl="1"/>
            <a:r>
              <a:rPr lang="es-ES" dirty="0" err="1" smtClean="0"/>
              <a:t>Comparators</a:t>
            </a:r>
            <a:endParaRPr lang="es-ES" dirty="0" smtClean="0"/>
          </a:p>
          <a:p>
            <a:pPr lvl="2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LessThan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[Equals],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GreaterThan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[Equals],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InList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[I]Like, Is[Not]Null,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NotEqual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Between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2.5. The Business </a:t>
            </a:r>
            <a:r>
              <a:rPr lang="en-US" sz="3600" dirty="0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Transactions</a:t>
            </a:r>
            <a:endParaRPr lang="es-ES" dirty="0" smtClean="0"/>
          </a:p>
          <a:p>
            <a:pPr lvl="1"/>
            <a:r>
              <a:rPr lang="fr-FR" dirty="0" err="1"/>
              <a:t>Grails</a:t>
            </a:r>
            <a:r>
              <a:rPr lang="fr-FR" dirty="0"/>
              <a:t> supports transaction management </a:t>
            </a:r>
            <a:r>
              <a:rPr lang="fr-FR" dirty="0" err="1"/>
              <a:t>inside</a:t>
            </a:r>
            <a:r>
              <a:rPr lang="fr-FR" dirty="0"/>
              <a:t> </a:t>
            </a:r>
            <a:r>
              <a:rPr lang="fr-FR" dirty="0" smtClean="0"/>
              <a:t>services</a:t>
            </a:r>
          </a:p>
          <a:p>
            <a:pPr lvl="1"/>
            <a:r>
              <a:rPr lang="en-US" dirty="0"/>
              <a:t>By default, all services are </a:t>
            </a:r>
            <a:r>
              <a:rPr lang="en-US" dirty="0" smtClean="0"/>
              <a:t>transactional</a:t>
            </a:r>
          </a:p>
          <a:p>
            <a:pPr lvl="2"/>
            <a:r>
              <a:rPr lang="en-US" dirty="0" smtClean="0"/>
              <a:t>Even without the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@Transactional </a:t>
            </a:r>
            <a:r>
              <a:rPr lang="en-US" dirty="0" smtClean="0"/>
              <a:t>annotation</a:t>
            </a:r>
          </a:p>
          <a:p>
            <a:pPr lvl="1"/>
            <a:r>
              <a:rPr lang="en-US" dirty="0" smtClean="0"/>
              <a:t>How to disable it?</a:t>
            </a:r>
          </a:p>
          <a:p>
            <a:pPr lvl="2"/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transactional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How to force a rollback?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("rolling back...")</a:t>
            </a:r>
          </a:p>
          <a:p>
            <a:pPr lvl="1"/>
            <a:r>
              <a:rPr lang="es-ES" dirty="0" err="1" smtClean="0"/>
              <a:t>Services</a:t>
            </a:r>
            <a:r>
              <a:rPr lang="es-ES" dirty="0" smtClean="0"/>
              <a:t> </a:t>
            </a:r>
            <a:r>
              <a:rPr lang="es-ES" dirty="0" err="1" smtClean="0"/>
              <a:t>singleton</a:t>
            </a:r>
            <a:r>
              <a:rPr lang="es-ES" dirty="0" smtClean="0"/>
              <a:t> </a:t>
            </a:r>
            <a:r>
              <a:rPr lang="es-ES" dirty="0"/>
              <a:t>and </a:t>
            </a:r>
            <a:r>
              <a:rPr lang="es-ES" dirty="0" err="1"/>
              <a:t>transactional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default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4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Controllers</a:t>
            </a:r>
          </a:p>
          <a:p>
            <a:pPr lvl="2"/>
            <a:r>
              <a:rPr lang="en-US" dirty="0" smtClean="0"/>
              <a:t>React to </a:t>
            </a:r>
            <a:r>
              <a:rPr lang="en-US" dirty="0" err="1" smtClean="0"/>
              <a:t>url</a:t>
            </a:r>
            <a:r>
              <a:rPr lang="en-US" dirty="0" smtClean="0"/>
              <a:t> patterns</a:t>
            </a:r>
          </a:p>
          <a:p>
            <a:pPr lvl="3"/>
            <a:r>
              <a:rPr lang="es-ES" dirty="0"/>
              <a:t>http://localhost:8080</a:t>
            </a:r>
            <a:r>
              <a:rPr lang="es-ES" dirty="0" smtClean="0"/>
              <a:t>/[context]/[controller]/[action]</a:t>
            </a:r>
            <a:endParaRPr lang="en-US" dirty="0" smtClean="0"/>
          </a:p>
          <a:p>
            <a:pPr lvl="2"/>
            <a:r>
              <a:rPr lang="en-US" dirty="0" smtClean="0"/>
              <a:t>Delegate actions to Services</a:t>
            </a:r>
          </a:p>
          <a:p>
            <a:pPr lvl="2"/>
            <a:r>
              <a:rPr lang="en-US" dirty="0" smtClean="0"/>
              <a:t>Static or dynamic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GSP a.k.a. </a:t>
            </a:r>
            <a:r>
              <a:rPr lang="es-ES" dirty="0" err="1"/>
              <a:t>Groovy</a:t>
            </a:r>
            <a:r>
              <a:rPr lang="es-ES" dirty="0"/>
              <a:t> Server </a:t>
            </a:r>
            <a:r>
              <a:rPr lang="es-ES" dirty="0" err="1"/>
              <a:t>Pages</a:t>
            </a:r>
            <a:endParaRPr lang="en-US" dirty="0" smtClean="0"/>
          </a:p>
          <a:p>
            <a:pPr lvl="2"/>
            <a:r>
              <a:rPr lang="en-US" dirty="0" smtClean="0"/>
              <a:t>HTML-like views based on </a:t>
            </a:r>
            <a:r>
              <a:rPr lang="en-US" dirty="0" err="1" smtClean="0"/>
              <a:t>SiteMesh</a:t>
            </a:r>
            <a:r>
              <a:rPr lang="en-US" dirty="0" smtClean="0"/>
              <a:t> templates</a:t>
            </a:r>
          </a:p>
          <a:p>
            <a:pPr lvl="2"/>
            <a:r>
              <a:rPr lang="en-US" dirty="0" smtClean="0"/>
              <a:t>Intensive use of Groovy EL</a:t>
            </a:r>
          </a:p>
          <a:p>
            <a:pPr lvl="2"/>
            <a:r>
              <a:rPr lang="en-US" dirty="0" smtClean="0"/>
              <a:t>Grails </a:t>
            </a:r>
            <a:r>
              <a:rPr lang="en-US" dirty="0" err="1" smtClean="0"/>
              <a:t>taglibs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Controllers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HelloController</a:t>
            </a:r>
            <a:r>
              <a:rPr lang="es-ES" dirty="0"/>
              <a:t> { </a:t>
            </a:r>
            <a:endParaRPr lang="es-ES" dirty="0" smtClean="0"/>
          </a:p>
          <a:p>
            <a:pPr lvl="1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http://.../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index</a:t>
            </a:r>
            <a:r>
              <a:rPr lang="es-ES" dirty="0"/>
              <a:t>() { </a:t>
            </a:r>
            <a:endParaRPr lang="es-ES" dirty="0" smtClean="0"/>
          </a:p>
          <a:p>
            <a:pPr lvl="2"/>
            <a:r>
              <a:rPr lang="es-ES" dirty="0" err="1" smtClean="0"/>
              <a:t>render</a:t>
            </a:r>
            <a:r>
              <a:rPr lang="es-ES" dirty="0" smtClean="0"/>
              <a:t>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World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smtClean="0"/>
              <a:t>} </a:t>
            </a:r>
          </a:p>
          <a:p>
            <a:pPr lvl="1"/>
            <a:endParaRPr lang="es-ES" dirty="0" smtClean="0"/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// http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://.../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hello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/hi</a:t>
            </a: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smtClean="0"/>
              <a:t>hi</a:t>
            </a:r>
            <a:r>
              <a:rPr lang="es-ES" dirty="0"/>
              <a:t>() { </a:t>
            </a:r>
            <a:endParaRPr lang="es-ES" dirty="0" smtClean="0"/>
          </a:p>
          <a:p>
            <a:pPr lvl="2"/>
            <a:r>
              <a:rPr lang="es-ES" dirty="0" err="1"/>
              <a:t>r</a:t>
            </a:r>
            <a:r>
              <a:rPr lang="es-ES" dirty="0" err="1" smtClean="0"/>
              <a:t>ender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>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Hi.gsp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} </a:t>
            </a:r>
          </a:p>
          <a:p>
            <a:r>
              <a:rPr lang="es-ES" dirty="0" smtClean="0"/>
              <a:t>}</a:t>
            </a:r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 smtClean="0"/>
              <a:t>LanguageController</a:t>
            </a:r>
            <a:r>
              <a:rPr lang="es-ES" dirty="0" smtClean="0"/>
              <a:t> {</a:t>
            </a:r>
          </a:p>
          <a:p>
            <a:pPr lvl="1"/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//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autowired</a:t>
            </a:r>
            <a:endParaRPr lang="es-E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languageService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index</a:t>
            </a:r>
            <a:r>
              <a:rPr lang="es-ES" dirty="0" smtClean="0"/>
              <a:t>()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respond</a:t>
            </a:r>
            <a:r>
              <a:rPr lang="es-ES" dirty="0" smtClean="0"/>
              <a:t> </a:t>
            </a:r>
            <a:r>
              <a:rPr lang="es-ES" dirty="0" err="1" smtClean="0"/>
              <a:t>languageService</a:t>
            </a:r>
            <a:r>
              <a:rPr lang="es-ES" dirty="0" smtClean="0"/>
              <a:t>. </a:t>
            </a:r>
          </a:p>
          <a:p>
            <a:pPr lvl="3"/>
            <a:r>
              <a:rPr lang="es-ES" dirty="0" err="1" smtClean="0"/>
              <a:t>findAll</a:t>
            </a:r>
            <a:r>
              <a:rPr lang="es-ES" dirty="0" smtClean="0"/>
              <a:t>(), </a:t>
            </a:r>
          </a:p>
          <a:p>
            <a:pPr lvl="3"/>
            <a:r>
              <a:rPr lang="es-ES" dirty="0" err="1" smtClean="0"/>
              <a:t>model</a:t>
            </a:r>
            <a:r>
              <a:rPr lang="es-ES" dirty="0"/>
              <a:t>:[</a:t>
            </a:r>
            <a:r>
              <a:rPr lang="es-ES" dirty="0" err="1"/>
              <a:t>languageInstanceCount</a:t>
            </a:r>
            <a:r>
              <a:rPr lang="es-ES" dirty="0"/>
              <a:t>: </a:t>
            </a:r>
            <a:endParaRPr lang="es-ES" dirty="0" smtClean="0"/>
          </a:p>
          <a:p>
            <a:pPr lvl="3"/>
            <a:r>
              <a:rPr lang="es-ES" dirty="0"/>
              <a:t>	 </a:t>
            </a:r>
            <a:r>
              <a:rPr lang="es-ES" dirty="0" err="1"/>
              <a:t>languageService</a:t>
            </a:r>
            <a:r>
              <a:rPr lang="es-ES" dirty="0" err="1" smtClean="0"/>
              <a:t>.count</a:t>
            </a:r>
            <a:r>
              <a:rPr lang="es-ES" dirty="0"/>
              <a:t>()]</a:t>
            </a:r>
            <a:endParaRPr lang="es-ES" dirty="0"/>
          </a:p>
          <a:p>
            <a:pPr lvl="1"/>
            <a:r>
              <a:rPr lang="es-ES" dirty="0" smtClean="0"/>
              <a:t>}</a:t>
            </a:r>
          </a:p>
          <a:p>
            <a:pPr lvl="1"/>
            <a:endParaRPr lang="es-ES" dirty="0"/>
          </a:p>
          <a:p>
            <a:pPr lvl="1"/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def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/>
              <a:t>edit</a:t>
            </a:r>
            <a:r>
              <a:rPr lang="es-ES" dirty="0" smtClean="0"/>
              <a:t>(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lang</a:t>
            </a:r>
            <a:r>
              <a:rPr lang="es-ES" dirty="0" smtClean="0"/>
              <a:t>) </a:t>
            </a:r>
            <a:r>
              <a:rPr lang="es-ES" dirty="0"/>
              <a:t>{</a:t>
            </a:r>
          </a:p>
          <a:p>
            <a:pPr lvl="2"/>
            <a:r>
              <a:rPr lang="es-ES" dirty="0" err="1" smtClean="0"/>
              <a:t>respond</a:t>
            </a:r>
            <a:r>
              <a:rPr lang="es-ES" dirty="0" smtClean="0"/>
              <a:t> </a:t>
            </a:r>
            <a:r>
              <a:rPr lang="es-ES" dirty="0" err="1" smtClean="0"/>
              <a:t>lang</a:t>
            </a:r>
            <a:endParaRPr lang="es-ES" dirty="0"/>
          </a:p>
          <a:p>
            <a:pPr lvl="1"/>
            <a:r>
              <a:rPr lang="es-ES" dirty="0" smtClean="0"/>
              <a:t>}</a:t>
            </a:r>
            <a:endParaRPr lang="es-ES" dirty="0"/>
          </a:p>
          <a:p>
            <a:r>
              <a:rPr lang="es-ES" dirty="0" smtClean="0"/>
              <a:t>}</a:t>
            </a:r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85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 smtClean="0"/>
              <a:t>Any beans is singleton </a:t>
            </a:r>
            <a:r>
              <a:rPr lang="en-US" dirty="0"/>
              <a:t>by default</a:t>
            </a:r>
          </a:p>
          <a:p>
            <a:pPr lvl="1"/>
            <a:r>
              <a:rPr lang="en-US" dirty="0"/>
              <a:t>But supports all spring-</a:t>
            </a:r>
            <a:r>
              <a:rPr lang="en-US" dirty="0" err="1"/>
              <a:t>webmvc</a:t>
            </a:r>
            <a:r>
              <a:rPr lang="en-US" dirty="0"/>
              <a:t> and spring-</a:t>
            </a:r>
            <a:r>
              <a:rPr lang="en-US" dirty="0" err="1"/>
              <a:t>webflow</a:t>
            </a:r>
            <a:r>
              <a:rPr lang="en-US" dirty="0"/>
              <a:t> scopes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scope = "singleton"</a:t>
            </a:r>
            <a:endParaRPr lang="en-US" dirty="0"/>
          </a:p>
          <a:p>
            <a:pPr lvl="2"/>
            <a:r>
              <a:rPr lang="en-US" dirty="0"/>
              <a:t>prototype 	new instance per injection</a:t>
            </a:r>
          </a:p>
          <a:p>
            <a:pPr lvl="2"/>
            <a:r>
              <a:rPr lang="en-US" dirty="0"/>
              <a:t>request		new instance per request</a:t>
            </a:r>
          </a:p>
          <a:p>
            <a:pPr lvl="2"/>
            <a:r>
              <a:rPr lang="en-US" dirty="0"/>
              <a:t>session		new instance per session</a:t>
            </a:r>
          </a:p>
          <a:p>
            <a:pPr lvl="2"/>
            <a:r>
              <a:rPr lang="en-US" dirty="0"/>
              <a:t>flow		new instance per web-flow execution</a:t>
            </a:r>
          </a:p>
          <a:p>
            <a:pPr lvl="2"/>
            <a:r>
              <a:rPr lang="en-US" dirty="0"/>
              <a:t>flash		new instance for this request until next view</a:t>
            </a:r>
          </a:p>
          <a:p>
            <a:pPr lvl="2"/>
            <a:r>
              <a:rPr lang="en-US" dirty="0"/>
              <a:t>conversation	shared during a web-flow execution</a:t>
            </a:r>
          </a:p>
        </p:txBody>
      </p:sp>
    </p:spTree>
    <p:extLst>
      <p:ext uri="{BB962C8B-B14F-4D97-AF65-F5344CB8AC3E}">
        <p14:creationId xmlns:p14="http://schemas.microsoft.com/office/powerpoint/2010/main" val="26512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GSP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 err="1" smtClean="0"/>
              <a:t>Grails</a:t>
            </a:r>
            <a:r>
              <a:rPr lang="es-ES" dirty="0" smtClean="0"/>
              <a:t> </a:t>
            </a:r>
            <a:r>
              <a:rPr lang="es-ES" dirty="0" err="1" smtClean="0"/>
              <a:t>taglib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dirty="0"/>
              <a:t>&lt;!DOCTYPE </a:t>
            </a:r>
            <a:r>
              <a:rPr lang="es-ES" dirty="0" err="1"/>
              <a:t>html</a:t>
            </a:r>
            <a:r>
              <a:rPr lang="es-ES" dirty="0"/>
              <a:t>&gt; </a:t>
            </a:r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/>
              <a:t>html</a:t>
            </a:r>
            <a:r>
              <a:rPr lang="es-ES" dirty="0"/>
              <a:t>&gt; </a:t>
            </a:r>
            <a:endParaRPr lang="es-ES" dirty="0" smtClean="0"/>
          </a:p>
          <a:p>
            <a:r>
              <a:rPr lang="es-ES" dirty="0" smtClean="0"/>
              <a:t>&lt;</a:t>
            </a:r>
            <a:r>
              <a:rPr lang="es-ES" dirty="0" err="1"/>
              <a:t>body</a:t>
            </a:r>
            <a:r>
              <a:rPr lang="es-ES" dirty="0"/>
              <a:t>&gt; </a:t>
            </a:r>
            <a:endParaRPr lang="es-ES" dirty="0" smtClean="0"/>
          </a:p>
          <a:p>
            <a:pPr lvl="1"/>
            <a:r>
              <a:rPr lang="es-ES" dirty="0" err="1" smtClean="0"/>
              <a:t>Language</a:t>
            </a:r>
            <a:r>
              <a:rPr lang="es-ES" dirty="0"/>
              <a:t> </a:t>
            </a:r>
            <a:r>
              <a:rPr lang="es-ES" dirty="0" smtClean="0"/>
              <a:t>ID: ${language?.id}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br</a:t>
            </a:r>
            <a:r>
              <a:rPr lang="es-ES" dirty="0"/>
              <a:t>/&gt; </a:t>
            </a:r>
            <a:endParaRPr lang="es-ES" dirty="0" smtClean="0"/>
          </a:p>
          <a:p>
            <a:pPr lvl="1"/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/>
              <a:t>: </a:t>
            </a:r>
            <a:r>
              <a:rPr lang="es-ES" dirty="0"/>
              <a:t>${language</a:t>
            </a:r>
            <a:r>
              <a:rPr lang="es-ES" dirty="0" smtClean="0"/>
              <a:t>?.name}</a:t>
            </a:r>
            <a:endParaRPr lang="es-ES" dirty="0"/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br</a:t>
            </a:r>
            <a:r>
              <a:rPr lang="es-ES" dirty="0"/>
              <a:t>/&gt; </a:t>
            </a:r>
            <a:endParaRPr lang="es-ES" dirty="0" smtClean="0"/>
          </a:p>
          <a:p>
            <a:pPr lvl="1"/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Year</a:t>
            </a:r>
            <a:r>
              <a:rPr lang="es-ES" dirty="0" smtClean="0"/>
              <a:t>: </a:t>
            </a:r>
            <a:r>
              <a:rPr lang="es-ES" dirty="0"/>
              <a:t>${</a:t>
            </a:r>
            <a:r>
              <a:rPr lang="es-ES" dirty="0" err="1"/>
              <a:t>language</a:t>
            </a:r>
            <a:r>
              <a:rPr lang="es-ES" dirty="0" smtClean="0"/>
              <a:t>?.</a:t>
            </a:r>
            <a:r>
              <a:rPr lang="es-ES" dirty="0" err="1" smtClean="0"/>
              <a:t>year</a:t>
            </a:r>
            <a:r>
              <a:rPr lang="es-ES" dirty="0" smtClean="0"/>
              <a:t>}</a:t>
            </a:r>
            <a:endParaRPr lang="es-ES" dirty="0"/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br</a:t>
            </a:r>
            <a:r>
              <a:rPr lang="es-ES" dirty="0"/>
              <a:t>/&gt; </a:t>
            </a:r>
            <a:endParaRPr lang="es-ES" dirty="0" smtClean="0"/>
          </a:p>
          <a:p>
            <a:r>
              <a:rPr lang="es-ES" dirty="0" smtClean="0"/>
              <a:t>&lt;/</a:t>
            </a:r>
            <a:r>
              <a:rPr lang="es-ES" dirty="0" err="1"/>
              <a:t>body</a:t>
            </a:r>
            <a:r>
              <a:rPr lang="es-ES" dirty="0"/>
              <a:t>&gt; </a:t>
            </a:r>
            <a:endParaRPr lang="es-ES" dirty="0" smtClean="0"/>
          </a:p>
          <a:p>
            <a:r>
              <a:rPr lang="es-ES" dirty="0" smtClean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/>
              <a:t>&lt;</a:t>
            </a:r>
            <a:r>
              <a:rPr lang="es-ES" dirty="0" err="1"/>
              <a:t>g:if</a:t>
            </a:r>
            <a:r>
              <a:rPr lang="es-ES" dirty="0"/>
              <a:t> test</a:t>
            </a:r>
            <a:r>
              <a:rPr lang="es-ES" dirty="0" smtClean="0"/>
              <a:t>=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"${!language?.id}"</a:t>
            </a:r>
            <a:r>
              <a:rPr lang="es-ES" dirty="0" smtClean="0"/>
              <a:t>&gt;</a:t>
            </a:r>
            <a:endParaRPr lang="es-ES" dirty="0"/>
          </a:p>
          <a:p>
            <a:pPr lvl="1"/>
            <a:r>
              <a:rPr lang="en-US" dirty="0" smtClean="0"/>
              <a:t>Language without ID</a:t>
            </a:r>
            <a:endParaRPr lang="en-US" dirty="0"/>
          </a:p>
          <a:p>
            <a:r>
              <a:rPr lang="es-ES" dirty="0"/>
              <a:t>&lt;/</a:t>
            </a:r>
            <a:r>
              <a:rPr lang="es-ES" dirty="0" err="1"/>
              <a:t>g:if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r>
              <a:rPr lang="en-US" dirty="0"/>
              <a:t>&lt;</a:t>
            </a:r>
            <a:r>
              <a:rPr lang="en-US" dirty="0" err="1"/>
              <a:t>g:each</a:t>
            </a:r>
            <a:r>
              <a:rPr lang="en-US" dirty="0"/>
              <a:t> in=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languages}"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var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smtClean="0"/>
              <a:t> status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td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</a:t>
            </a:r>
            <a:r>
              <a:rPr lang="es-ES" dirty="0" err="1"/>
              <a:t>g:link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"show"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smtClean="0"/>
              <a:t>            id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lng.id}"</a:t>
            </a:r>
            <a:r>
              <a:rPr lang="es-ES" dirty="0" smtClean="0"/>
              <a:t>&gt;</a:t>
            </a:r>
          </a:p>
          <a:p>
            <a:pPr lvl="2"/>
            <a:r>
              <a:rPr lang="es-ES" dirty="0" smtClean="0"/>
              <a:t>${ </a:t>
            </a:r>
            <a:r>
              <a:rPr lang="es-ES" dirty="0" err="1" smtClean="0"/>
              <a:t>fieldValue</a:t>
            </a:r>
            <a:r>
              <a:rPr lang="es-ES" dirty="0" smtClean="0"/>
              <a:t>(</a:t>
            </a:r>
          </a:p>
          <a:p>
            <a:pPr lvl="2"/>
            <a:r>
              <a:rPr lang="es-ES" dirty="0"/>
              <a:t>	</a:t>
            </a:r>
            <a:r>
              <a:rPr lang="es-ES" dirty="0" smtClean="0"/>
              <a:t>bean:lng,</a:t>
            </a:r>
            <a:r>
              <a:rPr lang="es-ES" dirty="0" err="1" smtClean="0"/>
              <a:t>field</a:t>
            </a:r>
            <a:r>
              <a:rPr lang="es-ES" dirty="0" smtClean="0"/>
              <a:t>: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) }</a:t>
            </a:r>
          </a:p>
          <a:p>
            <a:pPr lvl="1"/>
            <a:r>
              <a:rPr lang="es-ES" dirty="0" smtClean="0"/>
              <a:t>&lt;/</a:t>
            </a:r>
            <a:r>
              <a:rPr lang="es-ES" dirty="0" err="1"/>
              <a:t>g:link</a:t>
            </a:r>
            <a:r>
              <a:rPr lang="es-ES" dirty="0" smtClean="0"/>
              <a:t>&gt;</a:t>
            </a:r>
          </a:p>
          <a:p>
            <a:pPr lvl="1"/>
            <a:r>
              <a:rPr lang="es-ES" dirty="0" smtClean="0"/>
              <a:t>&lt;/</a:t>
            </a:r>
            <a:r>
              <a:rPr lang="es-ES" dirty="0" err="1"/>
              <a:t>td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&lt;/</a:t>
            </a:r>
            <a:r>
              <a:rPr lang="es-ES" dirty="0" err="1" smtClean="0"/>
              <a:t>g:each</a:t>
            </a:r>
            <a:r>
              <a:rPr lang="es-ES" dirty="0" smtClean="0"/>
              <a:t>&gt;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2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GSP </a:t>
            </a:r>
            <a:r>
              <a:rPr lang="es-ES" dirty="0" err="1" smtClean="0"/>
              <a:t>Forms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ES" dirty="0" err="1" smtClean="0"/>
              <a:t>Messages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g:form</a:t>
            </a:r>
            <a:r>
              <a:rPr lang="en-US" dirty="0"/>
              <a:t> </a:t>
            </a:r>
            <a:r>
              <a:rPr lang="en-US" dirty="0"/>
              <a:t>method=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"DELETE"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url</a:t>
            </a:r>
            <a:r>
              <a:rPr lang="en-US" dirty="0"/>
              <a:t>=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"[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resource:lang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action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:'delete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']"</a:t>
            </a:r>
            <a:r>
              <a:rPr lang="en-US" dirty="0" smtClean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fieldset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form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&gt;</a:t>
            </a:r>
          </a:p>
          <a:p>
            <a:pPr lvl="2"/>
            <a:r>
              <a:rPr lang="en-US" dirty="0"/>
              <a:t>&lt;label for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"name"</a:t>
            </a:r>
            <a:r>
              <a:rPr lang="en-US" dirty="0" smtClean="0"/>
              <a:t>&gt;Name</a:t>
            </a:r>
            <a:r>
              <a:rPr lang="en-US" dirty="0"/>
              <a:t>&lt;/label&gt;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g:textField</a:t>
            </a:r>
            <a:r>
              <a:rPr lang="en-US" dirty="0" smtClean="0"/>
              <a:t> name=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"name"</a:t>
            </a:r>
          </a:p>
          <a:p>
            <a:pPr lvl="2"/>
            <a:r>
              <a:rPr lang="en-US" dirty="0" smtClean="0"/>
              <a:t>	value=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"${lang.name}"</a:t>
            </a:r>
            <a:r>
              <a:rPr lang="en-US" dirty="0" smtClean="0"/>
              <a:t> /&gt;</a:t>
            </a:r>
            <a:endParaRPr lang="es-ES" dirty="0"/>
          </a:p>
          <a:p>
            <a:pPr lvl="1"/>
            <a:r>
              <a:rPr lang="es-ES" dirty="0"/>
              <a:t>&lt;/</a:t>
            </a:r>
            <a:r>
              <a:rPr lang="es-ES" dirty="0" err="1"/>
              <a:t>fieldset</a:t>
            </a:r>
            <a:r>
              <a:rPr lang="es-ES" dirty="0" smtClean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fieldset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buttons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/>
              <a:t>&gt;</a:t>
            </a:r>
          </a:p>
          <a:p>
            <a:pPr lvl="2"/>
            <a:r>
              <a:rPr lang="es-ES" dirty="0"/>
              <a:t>&lt;</a:t>
            </a:r>
            <a:r>
              <a:rPr lang="es-ES" dirty="0" err="1"/>
              <a:t>g:actionSubmit</a:t>
            </a:r>
            <a:r>
              <a:rPr lang="es-ES" dirty="0"/>
              <a:t> </a:t>
            </a:r>
            <a:r>
              <a:rPr lang="es-ES" dirty="0" err="1" smtClean="0"/>
              <a:t>action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</a:t>
            </a:r>
          </a:p>
          <a:p>
            <a:pPr lvl="2"/>
            <a:r>
              <a:rPr lang="es-ES" dirty="0"/>
              <a:t>	</a:t>
            </a:r>
            <a:r>
              <a:rPr lang="es-ES" dirty="0" err="1" smtClean="0"/>
              <a:t>value</a:t>
            </a:r>
            <a:r>
              <a:rPr lang="es-ES" dirty="0" smtClean="0"/>
              <a:t>=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 /&gt;</a:t>
            </a:r>
            <a:endParaRPr lang="es-ES" dirty="0"/>
          </a:p>
          <a:p>
            <a:pPr lvl="1"/>
            <a:r>
              <a:rPr lang="es-ES" dirty="0"/>
              <a:t>&lt;/</a:t>
            </a:r>
            <a:r>
              <a:rPr lang="es-ES" dirty="0" err="1"/>
              <a:t>fieldset</a:t>
            </a:r>
            <a:r>
              <a:rPr lang="es-ES" dirty="0" smtClean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g:form</a:t>
            </a:r>
            <a:r>
              <a:rPr lang="es-ES" dirty="0"/>
              <a:t>&gt;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/>
              <a:t>&lt;</a:t>
            </a:r>
            <a:r>
              <a:rPr lang="es-ES" dirty="0" err="1"/>
              <a:t>g:hasErrors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lang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 smtClean="0"/>
              <a:t>&gt;</a:t>
            </a:r>
          </a:p>
          <a:p>
            <a:pPr lvl="1"/>
            <a:r>
              <a:rPr lang="es-ES" dirty="0"/>
              <a:t>&lt;</a:t>
            </a:r>
            <a:r>
              <a:rPr lang="es-ES" dirty="0" err="1"/>
              <a:t>g:eachError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lang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}"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              </a:t>
            </a:r>
            <a:r>
              <a:rPr lang="es-ES" dirty="0" err="1" smtClean="0"/>
              <a:t>var</a:t>
            </a:r>
            <a:r>
              <a:rPr lang="es-ES" dirty="0"/>
              <a:t>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"error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s-ES" dirty="0" smtClean="0"/>
              <a:t>&gt;</a:t>
            </a:r>
          </a:p>
          <a:p>
            <a:pPr lvl="2"/>
            <a:r>
              <a:rPr lang="es-ES" dirty="0"/>
              <a:t>&lt;</a:t>
            </a:r>
            <a:r>
              <a:rPr lang="es-ES" dirty="0" err="1"/>
              <a:t>g:message</a:t>
            </a:r>
            <a:r>
              <a:rPr lang="es-ES" dirty="0"/>
              <a:t> error=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"${error}"</a:t>
            </a:r>
            <a:r>
              <a:rPr lang="es-ES" dirty="0"/>
              <a:t>/&gt;</a:t>
            </a:r>
            <a:endParaRPr lang="es-ES" dirty="0" smtClean="0"/>
          </a:p>
          <a:p>
            <a:pPr lvl="1"/>
            <a:r>
              <a:rPr lang="es-ES" dirty="0"/>
              <a:t>&lt;/</a:t>
            </a:r>
            <a:r>
              <a:rPr lang="es-ES" dirty="0" err="1"/>
              <a:t>g:eachError</a:t>
            </a:r>
            <a:r>
              <a:rPr lang="es-ES" dirty="0" smtClean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g:hasErrors</a:t>
            </a:r>
            <a:r>
              <a:rPr lang="es-ES" dirty="0"/>
              <a:t>&gt;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8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Interceptors</a:t>
            </a:r>
            <a:r>
              <a:rPr lang="es-ES" dirty="0" smtClean="0"/>
              <a:t> and </a:t>
            </a:r>
            <a:r>
              <a:rPr lang="es-ES" dirty="0" err="1" smtClean="0"/>
              <a:t>filters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2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1.2 Simple data types and Strings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Primitives</a:t>
            </a:r>
          </a:p>
          <a:p>
            <a:pPr lvl="1"/>
            <a:r>
              <a:rPr lang="en-US" smtClean="0"/>
              <a:t>Autoboxing and autotyping of primitive types</a:t>
            </a:r>
          </a:p>
          <a:p>
            <a:pPr lvl="1"/>
            <a:r>
              <a:rPr lang="en-US" smtClean="0"/>
              <a:t>BigDecimal instead of Double or Float</a:t>
            </a:r>
          </a:p>
          <a:p>
            <a:pPr lvl="1"/>
            <a:r>
              <a:rPr lang="en-US" smtClean="0"/>
              <a:t>Boolean evaluation of primitives and objects (JS-like)</a:t>
            </a:r>
          </a:p>
          <a:p>
            <a:pPr lvl="1"/>
            <a:r>
              <a:rPr lang="en-US" smtClean="0"/>
              <a:t>No char type unless explicitly stated</a:t>
            </a:r>
          </a:p>
          <a:p>
            <a:pPr lvl="1"/>
            <a:r>
              <a:rPr lang="en-US" smtClean="0"/>
              <a:t>Support for .class evaluation</a:t>
            </a:r>
          </a:p>
          <a:p>
            <a:pPr lvl="1"/>
            <a:r>
              <a:rPr lang="en-US" smtClean="0"/>
              <a:t>Supports underscore to separate digits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99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2.6. </a:t>
            </a:r>
            <a:r>
              <a:rPr lang="es-ES" sz="3600" dirty="0" err="1"/>
              <a:t>The</a:t>
            </a:r>
            <a:r>
              <a:rPr lang="es-ES" sz="3600" dirty="0"/>
              <a:t> Web </a:t>
            </a:r>
            <a:r>
              <a:rPr lang="es-ES" sz="3600" dirty="0" err="1" smtClean="0"/>
              <a:t>Layer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Taglibs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12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2.7. Unit and Integration Testing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Fast, bounded to one layer, use of mocks</a:t>
            </a:r>
          </a:p>
          <a:p>
            <a:pPr lvl="1"/>
            <a:r>
              <a:rPr lang="en-US" dirty="0" smtClean="0"/>
              <a:t>JUnit, Spock</a:t>
            </a:r>
          </a:p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Among several layers, using servers and testing data</a:t>
            </a:r>
          </a:p>
          <a:p>
            <a:pPr lvl="1"/>
            <a:r>
              <a:rPr lang="en-US" dirty="0" err="1" smtClean="0"/>
              <a:t>BootStrap.groovy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2.7. Unit and Integration Testing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JUnit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87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2.7. Unit and Integration Testing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Spock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86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reading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Grails</a:t>
            </a:r>
            <a:r>
              <a:rPr lang="es-ES" dirty="0" smtClean="0"/>
              <a:t> </a:t>
            </a:r>
            <a:r>
              <a:rPr lang="es-ES" dirty="0" err="1" smtClean="0"/>
              <a:t>docs</a:t>
            </a:r>
            <a:endParaRPr lang="es-ES" dirty="0" smtClean="0"/>
          </a:p>
          <a:p>
            <a:pPr lvl="1"/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grails.org/single-page-documentation.html</a:t>
            </a:r>
            <a:r>
              <a:rPr lang="es-ES" dirty="0" smtClean="0"/>
              <a:t>  </a:t>
            </a:r>
          </a:p>
          <a:p>
            <a:pPr lvl="1"/>
            <a:endParaRPr lang="es-ES" dirty="0" smtClean="0">
              <a:hlinkClick r:id="rId3"/>
            </a:endParaRPr>
          </a:p>
          <a:p>
            <a:pPr lvl="1"/>
            <a:r>
              <a:rPr lang="es-ES" dirty="0">
                <a:hlinkClick r:id="rId4"/>
              </a:rPr>
              <a:t>http://</a:t>
            </a:r>
            <a:r>
              <a:rPr lang="es-ES" dirty="0" smtClean="0">
                <a:hlinkClick r:id="rId4"/>
              </a:rPr>
              <a:t>grails.github.io/grails-doc/3.0.x/guide/introduction.html</a:t>
            </a:r>
            <a:endParaRPr lang="es-ES" dirty="0" smtClean="0"/>
          </a:p>
          <a:p>
            <a:pPr lvl="1"/>
            <a:endParaRPr lang="es-ES" dirty="0" smtClean="0">
              <a:hlinkClick r:id="rId5"/>
            </a:endParaRPr>
          </a:p>
          <a:p>
            <a:pPr lvl="1"/>
            <a:r>
              <a:rPr lang="es-ES" dirty="0">
                <a:hlinkClick r:id="rId6"/>
              </a:rPr>
              <a:t>http://grails.asia</a:t>
            </a:r>
            <a:r>
              <a:rPr lang="es-ES" dirty="0" smtClean="0">
                <a:hlinkClick r:id="rId6"/>
              </a:rPr>
              <a:t>/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46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265784"/>
          </a:xfrm>
        </p:spPr>
        <p:txBody>
          <a:bodyPr>
            <a:noAutofit/>
          </a:bodyPr>
          <a:lstStyle/>
          <a:p>
            <a:endParaRPr lang="en-US" sz="1200" dirty="0" smtClean="0"/>
          </a:p>
          <a:p>
            <a:pPr>
              <a:lnSpc>
                <a:spcPct val="120000"/>
              </a:lnSpc>
            </a:pPr>
            <a:r>
              <a:rPr lang="es-ES" sz="1200" dirty="0" smtClean="0"/>
              <a:t>Fernando Redondo Ramírez</a:t>
            </a:r>
          </a:p>
          <a:p>
            <a:pPr>
              <a:lnSpc>
                <a:spcPct val="120000"/>
              </a:lnSpc>
            </a:pPr>
            <a:endParaRPr lang="es-ES" sz="1200" dirty="0"/>
          </a:p>
          <a:p>
            <a:pPr>
              <a:lnSpc>
                <a:spcPct val="120000"/>
              </a:lnSpc>
            </a:pPr>
            <a:r>
              <a:rPr lang="es-ES" sz="2000" dirty="0" err="1" smtClean="0">
                <a:hlinkClick r:id="rId2" action="ppaction://hlinkpres?slideindex=1&amp;slidetitle="/>
              </a:rPr>
              <a:t>Sesame</a:t>
            </a:r>
            <a:r>
              <a:rPr lang="es-ES" sz="2000" dirty="0" smtClean="0">
                <a:hlinkClick r:id="rId2" action="ppaction://hlinkpres?slideindex=1&amp;slidetitle="/>
              </a:rPr>
              <a:t> Street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s-ES" sz="2000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Workshop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10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.55556E-7 -4.44444E-6 L -0.09826 -0.00185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93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100"/>
                            </p:stCondLst>
                            <p:childTnLst>
                              <p:par>
                                <p:cTn id="12" presetID="34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5.55556E-7 -4.44444E-6 L -0.09826 -0.00185 " pathEditMode="relative" rAng="0" ptsTypes="AA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-93"/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dvAuto="2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mtClean="0"/>
              <a:t>1.2 Simple data types and Strings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Simple or double quotes</a:t>
            </a:r>
          </a:p>
          <a:p>
            <a:pPr lvl="1"/>
            <a:r>
              <a:rPr lang="en-US" dirty="0" smtClean="0"/>
              <a:t>No char type unless explicitly stated 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char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Double-quoted strings evaluate EL expressions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${expression}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fieldName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Multiline strings (</a:t>
            </a:r>
            <a:r>
              <a:rPr lang="en-US" dirty="0" err="1" smtClean="0"/>
              <a:t>heredocs</a:t>
            </a:r>
            <a:r>
              <a:rPr lang="en-US" dirty="0" smtClean="0"/>
              <a:t>) through triple quotes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3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13721</TotalTime>
  <Words>4257</Words>
  <Application>Microsoft Office PowerPoint</Application>
  <PresentationFormat>Presentación en pantalla (4:3)</PresentationFormat>
  <Paragraphs>1359</Paragraphs>
  <Slides>85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85</vt:i4>
      </vt:variant>
    </vt:vector>
  </HeadingPairs>
  <TitlesOfParts>
    <vt:vector size="86" baseType="lpstr">
      <vt:lpstr>Civil</vt:lpstr>
      <vt:lpstr>Groovy &amp; Grails Crash Course</vt:lpstr>
      <vt:lpstr>Agenda</vt:lpstr>
      <vt:lpstr>The Groovy Language</vt:lpstr>
      <vt:lpstr>1.1 Core features of the language</vt:lpstr>
      <vt:lpstr>1.1 Core features of the language</vt:lpstr>
      <vt:lpstr>1.1 Core features of the language</vt:lpstr>
      <vt:lpstr>1.1 Core features of the language</vt:lpstr>
      <vt:lpstr>1.2 Simple data types and Strings</vt:lpstr>
      <vt:lpstr>1.2 Simple data types and Strings</vt:lpstr>
      <vt:lpstr>1.2 Simple data types and Strings</vt:lpstr>
      <vt:lpstr>1.3 Creation and use of collections</vt:lpstr>
      <vt:lpstr>1.3 Creation and use of collections</vt:lpstr>
      <vt:lpstr>1.3 Creation and use of collections</vt:lpstr>
      <vt:lpstr>1.3 Creation and use of collections</vt:lpstr>
      <vt:lpstr>1.3 Creation and use of collections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1.4 Flow control, functions and closures</vt:lpstr>
      <vt:lpstr>1.5 OOP with Groovy: Classes and interfaces</vt:lpstr>
      <vt:lpstr>1.5 OOP with Groovy: Classes and interfaces</vt:lpstr>
      <vt:lpstr>1.5 OOP with Groovy: Classes and interfaces</vt:lpstr>
      <vt:lpstr>1.5 OOP with Groovy: Classes and interfaces</vt:lpstr>
      <vt:lpstr>1.5 OOP with Groovy: Classes and interfaces</vt:lpstr>
      <vt:lpstr>1.6 Groovy libraries: XML</vt:lpstr>
      <vt:lpstr>1.6 Groovy libraries : XML</vt:lpstr>
      <vt:lpstr>1.6 Groovy libraries: Builders</vt:lpstr>
      <vt:lpstr>1.6 Groovy libraries : Builders</vt:lpstr>
      <vt:lpstr>1.6 Groovy libraries : Builders</vt:lpstr>
      <vt:lpstr>1.6 Groovy libraries : Builders</vt:lpstr>
      <vt:lpstr>1.6 Groovy libraries: GroovySQL</vt:lpstr>
      <vt:lpstr>1.6 Groovy libraries : GroovySQL</vt:lpstr>
      <vt:lpstr>1.6 Groovy libraries: Files and Dates</vt:lpstr>
      <vt:lpstr>1.6 Groovy libraries : XML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1.7 Expandos, Metaprogramming and DSL´s</vt:lpstr>
      <vt:lpstr>Further reading</vt:lpstr>
      <vt:lpstr>The Grails Framework</vt:lpstr>
      <vt:lpstr>2.1. Architecture and Components</vt:lpstr>
      <vt:lpstr>2.1. Architecture and Components</vt:lpstr>
      <vt:lpstr>2.1. Architecture and Components</vt:lpstr>
      <vt:lpstr>2.1. Architecture and Components</vt:lpstr>
      <vt:lpstr>2.2. Scaffolding</vt:lpstr>
      <vt:lpstr>2.2. Scaffolding</vt:lpstr>
      <vt:lpstr>2.2. Scaffolding</vt:lpstr>
      <vt:lpstr>2.2. Scaffolding</vt:lpstr>
      <vt:lpstr>2.3. Deploying Applications</vt:lpstr>
      <vt:lpstr>2.4. The Domain Layer</vt:lpstr>
      <vt:lpstr>2.4. The Domain Layer</vt:lpstr>
      <vt:lpstr>2.4. The Domain Layer</vt:lpstr>
      <vt:lpstr>2.4. The Domain Layer</vt:lpstr>
      <vt:lpstr>2.4. The Domain Layer</vt:lpstr>
      <vt:lpstr>2.5. The Business Layer</vt:lpstr>
      <vt:lpstr>2.5. The Business Layer</vt:lpstr>
      <vt:lpstr>2.5. The Business Layer</vt:lpstr>
      <vt:lpstr>2.5. The Business Layer</vt:lpstr>
      <vt:lpstr>2.6. The Web Layer</vt:lpstr>
      <vt:lpstr>2.6. The Web Layer</vt:lpstr>
      <vt:lpstr>2.6. The Web Layer</vt:lpstr>
      <vt:lpstr>2.6. The Web Layer</vt:lpstr>
      <vt:lpstr>2.6. The Web Layer</vt:lpstr>
      <vt:lpstr>2.6. The Web Layer</vt:lpstr>
      <vt:lpstr>2.6. The Web Layer</vt:lpstr>
      <vt:lpstr>2.7. Unit and Integration Testing</vt:lpstr>
      <vt:lpstr>2.7. Unit and Integration Testing</vt:lpstr>
      <vt:lpstr>2.7. Unit and Integration Testing</vt:lpstr>
      <vt:lpstr>Further reading</vt:lpstr>
      <vt:lpstr>The Workshop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GROOVY</dc:title>
  <dc:creator>Oliver Centeno</dc:creator>
  <cp:lastModifiedBy>Oliver Centeno</cp:lastModifiedBy>
  <cp:revision>215</cp:revision>
  <dcterms:created xsi:type="dcterms:W3CDTF">2015-03-28T21:05:29Z</dcterms:created>
  <dcterms:modified xsi:type="dcterms:W3CDTF">2015-04-07T22:44:53Z</dcterms:modified>
</cp:coreProperties>
</file>