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AC606-93E2-49AC-8C92-750B0558379A}" v="20" dt="2021-05-17T05:27:45.968"/>
    <p1510:client id="{B0BA1E65-3946-4CD3-8A63-6B3B8A5C7F8D}" v="9" dt="2021-05-25T06:16:10.762"/>
    <p1510:client id="{D4E474D3-3618-4DBF-9572-C57780F4FEDB}" v="35" dt="2021-05-22T10:05:44.520"/>
    <p1510:client id="{D975251D-D7C8-445C-8CE1-C196539749CA}" v="42" dt="2021-05-22T05:22:3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noma2001" userId="S::pronoma2001_gmail.com#ext#@iiitdacin.onmicrosoft.com::6447f7ac-79be-4ce9-905d-d396c8cb49ae" providerId="AD" clId="Web-{6BAAC606-93E2-49AC-8C92-750B0558379A}"/>
    <pc:docChg chg="modSld">
      <pc:chgData name="pronoma2001" userId="S::pronoma2001_gmail.com#ext#@iiitdacin.onmicrosoft.com::6447f7ac-79be-4ce9-905d-d396c8cb49ae" providerId="AD" clId="Web-{6BAAC606-93E2-49AC-8C92-750B0558379A}" dt="2021-05-17T05:27:45.968" v="9" actId="20577"/>
      <pc:docMkLst>
        <pc:docMk/>
      </pc:docMkLst>
      <pc:sldChg chg="modSp">
        <pc:chgData name="pronoma2001" userId="S::pronoma2001_gmail.com#ext#@iiitdacin.onmicrosoft.com::6447f7ac-79be-4ce9-905d-d396c8cb49ae" providerId="AD" clId="Web-{6BAAC606-93E2-49AC-8C92-750B0558379A}" dt="2021-05-17T05:27:45.968" v="9" actId="20577"/>
        <pc:sldMkLst>
          <pc:docMk/>
          <pc:sldMk cId="0" sldId="259"/>
        </pc:sldMkLst>
        <pc:spChg chg="mod">
          <ac:chgData name="pronoma2001" userId="S::pronoma2001_gmail.com#ext#@iiitdacin.onmicrosoft.com::6447f7ac-79be-4ce9-905d-d396c8cb49ae" providerId="AD" clId="Web-{6BAAC606-93E2-49AC-8C92-750B0558379A}" dt="2021-05-17T05:27:45.968" v="9" actId="20577"/>
          <ac:spMkLst>
            <pc:docMk/>
            <pc:sldMk cId="0" sldId="259"/>
            <ac:spMk id="87" creationId="{00000000-0000-0000-0000-000000000000}"/>
          </ac:spMkLst>
        </pc:spChg>
      </pc:sldChg>
    </pc:docChg>
  </pc:docChgLst>
  <pc:docChgLst>
    <pc:chgData name="pronoma2001" userId="S::pronoma2001_gmail.com#ext#@iiitdacin.onmicrosoft.com::6447f7ac-79be-4ce9-905d-d396c8cb49ae" providerId="AD" clId="Web-{B0BA1E65-3946-4CD3-8A63-6B3B8A5C7F8D}"/>
    <pc:docChg chg="modSld">
      <pc:chgData name="pronoma2001" userId="S::pronoma2001_gmail.com#ext#@iiitdacin.onmicrosoft.com::6447f7ac-79be-4ce9-905d-d396c8cb49ae" providerId="AD" clId="Web-{B0BA1E65-3946-4CD3-8A63-6B3B8A5C7F8D}" dt="2021-05-25T06:16:10.762" v="8" actId="20577"/>
      <pc:docMkLst>
        <pc:docMk/>
      </pc:docMkLst>
      <pc:sldChg chg="modSp">
        <pc:chgData name="pronoma2001" userId="S::pronoma2001_gmail.com#ext#@iiitdacin.onmicrosoft.com::6447f7ac-79be-4ce9-905d-d396c8cb49ae" providerId="AD" clId="Web-{B0BA1E65-3946-4CD3-8A63-6B3B8A5C7F8D}" dt="2021-05-25T06:16:10.762" v="8" actId="20577"/>
        <pc:sldMkLst>
          <pc:docMk/>
          <pc:sldMk cId="0" sldId="261"/>
        </pc:sldMkLst>
        <pc:spChg chg="mod">
          <ac:chgData name="pronoma2001" userId="S::pronoma2001_gmail.com#ext#@iiitdacin.onmicrosoft.com::6447f7ac-79be-4ce9-905d-d396c8cb49ae" providerId="AD" clId="Web-{B0BA1E65-3946-4CD3-8A63-6B3B8A5C7F8D}" dt="2021-05-25T06:16:10.762" v="8" actId="20577"/>
          <ac:spMkLst>
            <pc:docMk/>
            <pc:sldMk cId="0" sldId="261"/>
            <ac:spMk id="98" creationId="{00000000-0000-0000-0000-000000000000}"/>
          </ac:spMkLst>
        </pc:spChg>
      </pc:sldChg>
      <pc:sldChg chg="delSp">
        <pc:chgData name="pronoma2001" userId="S::pronoma2001_gmail.com#ext#@iiitdacin.onmicrosoft.com::6447f7ac-79be-4ce9-905d-d396c8cb49ae" providerId="AD" clId="Web-{B0BA1E65-3946-4CD3-8A63-6B3B8A5C7F8D}" dt="2021-05-25T06:15:58.808" v="0"/>
        <pc:sldMkLst>
          <pc:docMk/>
          <pc:sldMk cId="0" sldId="265"/>
        </pc:sldMkLst>
        <pc:spChg chg="del">
          <ac:chgData name="pronoma2001" userId="S::pronoma2001_gmail.com#ext#@iiitdacin.onmicrosoft.com::6447f7ac-79be-4ce9-905d-d396c8cb49ae" providerId="AD" clId="Web-{B0BA1E65-3946-4CD3-8A63-6B3B8A5C7F8D}" dt="2021-05-25T06:15:58.808" v="0"/>
          <ac:spMkLst>
            <pc:docMk/>
            <pc:sldMk cId="0" sldId="265"/>
            <ac:spMk id="2" creationId="{C27630D6-C8A5-40D8-9964-3EF04970602F}"/>
          </ac:spMkLst>
        </pc:spChg>
      </pc:sldChg>
    </pc:docChg>
  </pc:docChgLst>
  <pc:docChgLst>
    <pc:chgData name="pronoma2001" userId="S::pronoma2001_gmail.com#ext#@iiitdacin.onmicrosoft.com::6447f7ac-79be-4ce9-905d-d396c8cb49ae" providerId="AD" clId="Web-{D4E474D3-3618-4DBF-9572-C57780F4FEDB}"/>
    <pc:docChg chg="modSld">
      <pc:chgData name="pronoma2001" userId="S::pronoma2001_gmail.com#ext#@iiitdacin.onmicrosoft.com::6447f7ac-79be-4ce9-905d-d396c8cb49ae" providerId="AD" clId="Web-{D4E474D3-3618-4DBF-9572-C57780F4FEDB}" dt="2021-05-22T10:05:44.520" v="34"/>
      <pc:docMkLst>
        <pc:docMk/>
      </pc:docMkLst>
      <pc:sldChg chg="modSp">
        <pc:chgData name="pronoma2001" userId="S::pronoma2001_gmail.com#ext#@iiitdacin.onmicrosoft.com::6447f7ac-79be-4ce9-905d-d396c8cb49ae" providerId="AD" clId="Web-{D4E474D3-3618-4DBF-9572-C57780F4FEDB}" dt="2021-05-22T07:47:13.943" v="11" actId="20577"/>
        <pc:sldMkLst>
          <pc:docMk/>
          <pc:sldMk cId="0" sldId="261"/>
        </pc:sldMkLst>
        <pc:spChg chg="mod">
          <ac:chgData name="pronoma2001" userId="S::pronoma2001_gmail.com#ext#@iiitdacin.onmicrosoft.com::6447f7ac-79be-4ce9-905d-d396c8cb49ae" providerId="AD" clId="Web-{D4E474D3-3618-4DBF-9572-C57780F4FEDB}" dt="2021-05-22T07:47:13.943" v="11" actId="20577"/>
          <ac:spMkLst>
            <pc:docMk/>
            <pc:sldMk cId="0" sldId="261"/>
            <ac:spMk id="98" creationId="{00000000-0000-0000-0000-000000000000}"/>
          </ac:spMkLst>
        </pc:spChg>
      </pc:sldChg>
      <pc:sldChg chg="modSp">
        <pc:chgData name="pronoma2001" userId="S::pronoma2001_gmail.com#ext#@iiitdacin.onmicrosoft.com::6447f7ac-79be-4ce9-905d-d396c8cb49ae" providerId="AD" clId="Web-{D4E474D3-3618-4DBF-9572-C57780F4FEDB}" dt="2021-05-22T08:58:51.246" v="30" actId="20577"/>
        <pc:sldMkLst>
          <pc:docMk/>
          <pc:sldMk cId="0" sldId="262"/>
        </pc:sldMkLst>
        <pc:spChg chg="mod">
          <ac:chgData name="pronoma2001" userId="S::pronoma2001_gmail.com#ext#@iiitdacin.onmicrosoft.com::6447f7ac-79be-4ce9-905d-d396c8cb49ae" providerId="AD" clId="Web-{D4E474D3-3618-4DBF-9572-C57780F4FEDB}" dt="2021-05-22T08:58:51.246" v="30" actId="20577"/>
          <ac:spMkLst>
            <pc:docMk/>
            <pc:sldMk cId="0" sldId="262"/>
            <ac:spMk id="104" creationId="{00000000-0000-0000-0000-000000000000}"/>
          </ac:spMkLst>
        </pc:spChg>
      </pc:sldChg>
      <pc:sldChg chg="modSp">
        <pc:chgData name="pronoma2001" userId="S::pronoma2001_gmail.com#ext#@iiitdacin.onmicrosoft.com::6447f7ac-79be-4ce9-905d-d396c8cb49ae" providerId="AD" clId="Web-{D4E474D3-3618-4DBF-9572-C57780F4FEDB}" dt="2021-05-22T08:58:55.043" v="33" actId="20577"/>
        <pc:sldMkLst>
          <pc:docMk/>
          <pc:sldMk cId="0" sldId="263"/>
        </pc:sldMkLst>
        <pc:spChg chg="mod">
          <ac:chgData name="pronoma2001" userId="S::pronoma2001_gmail.com#ext#@iiitdacin.onmicrosoft.com::6447f7ac-79be-4ce9-905d-d396c8cb49ae" providerId="AD" clId="Web-{D4E474D3-3618-4DBF-9572-C57780F4FEDB}" dt="2021-05-22T08:58:55.043" v="33" actId="20577"/>
          <ac:spMkLst>
            <pc:docMk/>
            <pc:sldMk cId="0" sldId="263"/>
            <ac:spMk id="110" creationId="{00000000-0000-0000-0000-000000000000}"/>
          </ac:spMkLst>
        </pc:spChg>
      </pc:sldChg>
      <pc:sldChg chg="addSp">
        <pc:chgData name="pronoma2001" userId="S::pronoma2001_gmail.com#ext#@iiitdacin.onmicrosoft.com::6447f7ac-79be-4ce9-905d-d396c8cb49ae" providerId="AD" clId="Web-{D4E474D3-3618-4DBF-9572-C57780F4FEDB}" dt="2021-05-22T10:05:44.520" v="34"/>
        <pc:sldMkLst>
          <pc:docMk/>
          <pc:sldMk cId="0" sldId="265"/>
        </pc:sldMkLst>
        <pc:spChg chg="add">
          <ac:chgData name="pronoma2001" userId="S::pronoma2001_gmail.com#ext#@iiitdacin.onmicrosoft.com::6447f7ac-79be-4ce9-905d-d396c8cb49ae" providerId="AD" clId="Web-{D4E474D3-3618-4DBF-9572-C57780F4FEDB}" dt="2021-05-22T10:05:44.520" v="34"/>
          <ac:spMkLst>
            <pc:docMk/>
            <pc:sldMk cId="0" sldId="265"/>
            <ac:spMk id="2" creationId="{C27630D6-C8A5-40D8-9964-3EF04970602F}"/>
          </ac:spMkLst>
        </pc:spChg>
      </pc:sldChg>
    </pc:docChg>
  </pc:docChgLst>
  <pc:docChgLst>
    <pc:chgData name="pronoma2001" userId="S::pronoma2001_gmail.com#ext#@iiitdacin.onmicrosoft.com::6447f7ac-79be-4ce9-905d-d396c8cb49ae" providerId="AD" clId="Web-{D975251D-D7C8-445C-8CE1-C196539749CA}"/>
    <pc:docChg chg="modSld">
      <pc:chgData name="pronoma2001" userId="S::pronoma2001_gmail.com#ext#@iiitdacin.onmicrosoft.com::6447f7ac-79be-4ce9-905d-d396c8cb49ae" providerId="AD" clId="Web-{D975251D-D7C8-445C-8CE1-C196539749CA}" dt="2021-05-22T05:22:38.936" v="41" actId="20577"/>
      <pc:docMkLst>
        <pc:docMk/>
      </pc:docMkLst>
      <pc:sldChg chg="modSp">
        <pc:chgData name="pronoma2001" userId="S::pronoma2001_gmail.com#ext#@iiitdacin.onmicrosoft.com::6447f7ac-79be-4ce9-905d-d396c8cb49ae" providerId="AD" clId="Web-{D975251D-D7C8-445C-8CE1-C196539749CA}" dt="2021-05-22T05:22:38.936" v="41" actId="20577"/>
        <pc:sldMkLst>
          <pc:docMk/>
          <pc:sldMk cId="0" sldId="277"/>
        </pc:sldMkLst>
        <pc:spChg chg="mod">
          <ac:chgData name="pronoma2001" userId="S::pronoma2001_gmail.com#ext#@iiitdacin.onmicrosoft.com::6447f7ac-79be-4ce9-905d-d396c8cb49ae" providerId="AD" clId="Web-{D975251D-D7C8-445C-8CE1-C196539749CA}" dt="2021-05-22T05:22:38.936" v="41" actId="20577"/>
          <ac:spMkLst>
            <pc:docMk/>
            <pc:sldMk cId="0" sldId="277"/>
            <ac:spMk id="1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663b6b93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663b6b93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b1fcc0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b1fcc0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663b6b93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663b6b93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b1fcc01d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b1fcc01d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b1fcc01d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b1fcc01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663b6b93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663b6b93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663b6b93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663b6b93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b1fcc01d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b1fcc01d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b1fcc01d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b1fcc01d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663b6b93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663b6b93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663b6b9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663b6b9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663b6b93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663b6b93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663b6b93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663b6b93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a4bd75f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a4bd75f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1fcc0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1fcc01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b1fcc01d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b1fcc01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663b6b93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663b6b93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663b6b93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663b6b93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663b6b9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663b6b9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663b6b93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663b6b93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663b6b93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663b6b93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6652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Visible Korean Human dataset</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By Krupa Bhayani and Pronoma Banerjee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Segmentation</a:t>
            </a:r>
            <a:endParaRPr/>
          </a:p>
        </p:txBody>
      </p:sp>
      <p:sp>
        <p:nvSpPr>
          <p:cNvPr id="122" name="Google Shape;122;p22"/>
          <p:cNvSpPr txBox="1">
            <a:spLocks noGrp="1"/>
          </p:cNvSpPr>
          <p:nvPr>
            <p:ph type="body" idx="1"/>
          </p:nvPr>
        </p:nvSpPr>
        <p:spPr>
          <a:xfrm>
            <a:off x="471900" y="2185250"/>
            <a:ext cx="8222100" cy="271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a:solidFill>
                  <a:schemeClr val="dk2"/>
                </a:solidFill>
              </a:rPr>
              <a:t>Eleven important structures (skin, bones, liver, lungs, kidneys, urinary bladder, digestive tract, respiratory tract, arteries, brain, and heart) from the anatomic images were selected to be segmented.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Contours of the anatomic structures were semi-automatically drawn using the magnetic lasso tool of Adobe Photoshop.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Each structure was colored to produce 8,590 segmented images.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The anatomical and segmented images were stacked and volume-reconstructed to produce 3-D images.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t="2248"/>
          <a:stretch/>
        </p:blipFill>
        <p:spPr>
          <a:xfrm>
            <a:off x="373400" y="206800"/>
            <a:ext cx="8024950" cy="4729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Segmented Anatomic Structures</a:t>
            </a:r>
            <a:r>
              <a:rPr lang="en" baseline="30000"/>
              <a:t> (1)</a:t>
            </a:r>
            <a:r>
              <a:rPr lang="en"/>
              <a:t> </a:t>
            </a:r>
            <a:endParaRPr/>
          </a:p>
        </p:txBody>
      </p:sp>
      <p:pic>
        <p:nvPicPr>
          <p:cNvPr id="133" name="Google Shape;133;p24"/>
          <p:cNvPicPr preferRelativeResize="0"/>
          <p:nvPr/>
        </p:nvPicPr>
        <p:blipFill rotWithShape="1">
          <a:blip r:embed="rId3">
            <a:alphaModFix/>
          </a:blip>
          <a:srcRect t="2110" b="3237"/>
          <a:stretch/>
        </p:blipFill>
        <p:spPr>
          <a:xfrm>
            <a:off x="1147175" y="1711375"/>
            <a:ext cx="6789049" cy="3432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Segmentation</a:t>
            </a:r>
            <a:endParaRPr/>
          </a:p>
        </p:txBody>
      </p:sp>
      <p:sp>
        <p:nvSpPr>
          <p:cNvPr id="139" name="Google Shape;139;p25"/>
          <p:cNvSpPr txBox="1">
            <a:spLocks noGrp="1"/>
          </p:cNvSpPr>
          <p:nvPr>
            <p:ph type="body" idx="1"/>
          </p:nvPr>
        </p:nvSpPr>
        <p:spPr>
          <a:xfrm>
            <a:off x="460950" y="2571750"/>
            <a:ext cx="8222100" cy="153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a:solidFill>
                  <a:schemeClr val="dk2"/>
                </a:solidFill>
              </a:rPr>
              <a:t>All 8590 anatomical images (3040  x 2008 pixels) were stacked at 0.2-mm intervals and subsequently volume-reconstructed to produce a 3-D image, which consisted of 3040 x 2008 x 8590 voxels. The segmented images were made into a 3-D image in a likewise manner.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52400" y="272950"/>
            <a:ext cx="4669626" cy="2914650"/>
          </a:xfrm>
          <a:prstGeom prst="rect">
            <a:avLst/>
          </a:prstGeom>
          <a:noFill/>
          <a:ln>
            <a:noFill/>
          </a:ln>
        </p:spPr>
      </p:pic>
      <p:pic>
        <p:nvPicPr>
          <p:cNvPr id="145" name="Google Shape;145;p26"/>
          <p:cNvPicPr preferRelativeResize="0"/>
          <p:nvPr/>
        </p:nvPicPr>
        <p:blipFill>
          <a:blip r:embed="rId4">
            <a:alphaModFix/>
          </a:blip>
          <a:stretch>
            <a:fillRect/>
          </a:stretch>
        </p:blipFill>
        <p:spPr>
          <a:xfrm>
            <a:off x="4974426" y="152400"/>
            <a:ext cx="4017174" cy="3504189"/>
          </a:xfrm>
          <a:prstGeom prst="rect">
            <a:avLst/>
          </a:prstGeom>
          <a:noFill/>
          <a:ln>
            <a:noFill/>
          </a:ln>
        </p:spPr>
      </p:pic>
      <p:sp>
        <p:nvSpPr>
          <p:cNvPr id="146" name="Google Shape;146;p26"/>
          <p:cNvSpPr txBox="1"/>
          <p:nvPr/>
        </p:nvSpPr>
        <p:spPr>
          <a:xfrm>
            <a:off x="221000" y="3747125"/>
            <a:ext cx="865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Anatomical structures are clearly visible in 3 D images produced by VKH data.</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Full-sized data</a:t>
            </a:r>
            <a:endParaRPr/>
          </a:p>
        </p:txBody>
      </p:sp>
      <p:sp>
        <p:nvSpPr>
          <p:cNvPr id="157" name="Google Shape;157;p28"/>
          <p:cNvSpPr txBox="1">
            <a:spLocks noGrp="1"/>
          </p:cNvSpPr>
          <p:nvPr>
            <p:ph type="body" idx="1"/>
          </p:nvPr>
        </p:nvSpPr>
        <p:spPr>
          <a:xfrm>
            <a:off x="471900" y="1809475"/>
            <a:ext cx="8222100" cy="326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a:solidFill>
                  <a:schemeClr val="dk2"/>
                </a:solidFill>
              </a:rPr>
              <a:t>Intervals of the MR and CT images were 1mm, producing 1718 pairs of MR and CT images. Each cropped MR and CT image had resolution: 505 x 276, pixel size: 1mm, 8 bits gray, and file size: 147 kB.</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Intervals of the anatomic images were 0.2mm, resulting in 8590 pairs of anatomic and segmented images.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Each anatomic image had resolution 3040 x 2008, 24 bits colour and file size: 17890 kB.</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Each segmented image had resolution 3040 x 2008, 8 bits colour and file size: 5900 kB.</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File size of full-sized data was 197.5 GB in total</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l="2912"/>
          <a:stretch/>
        </p:blipFill>
        <p:spPr>
          <a:xfrm>
            <a:off x="1185425" y="202650"/>
            <a:ext cx="6294849"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Alignment</a:t>
            </a:r>
            <a:endParaRPr/>
          </a:p>
        </p:txBody>
      </p:sp>
      <p:sp>
        <p:nvSpPr>
          <p:cNvPr id="168" name="Google Shape;168;p30"/>
          <p:cNvSpPr txBox="1">
            <a:spLocks noGrp="1"/>
          </p:cNvSpPr>
          <p:nvPr>
            <p:ph type="body" idx="1"/>
          </p:nvPr>
        </p:nvSpPr>
        <p:spPr>
          <a:xfrm>
            <a:off x="471900" y="2263550"/>
            <a:ext cx="8222100" cy="232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
                <a:solidFill>
                  <a:srgbClr val="434343"/>
                </a:solidFill>
              </a:rPr>
              <a:t>The first CT image series, from head to knee, and the second CT image series, from knee to toe, were scanned separately, then combined and </a:t>
            </a:r>
            <a:r>
              <a:rPr lang="en" b="1">
                <a:solidFill>
                  <a:srgbClr val="434343"/>
                </a:solidFill>
              </a:rPr>
              <a:t>aligned</a:t>
            </a:r>
            <a:r>
              <a:rPr lang="en">
                <a:solidFill>
                  <a:srgbClr val="434343"/>
                </a:solidFill>
              </a:rPr>
              <a:t> as the same procedure of MR scanning.</a:t>
            </a:r>
            <a:endParaRPr>
              <a:solidFill>
                <a:srgbClr val="434343"/>
              </a:solidFill>
            </a:endParaRPr>
          </a:p>
          <a:p>
            <a:pPr marL="457200" lvl="0" indent="-342900" algn="just" rtl="0">
              <a:spcBef>
                <a:spcPts val="0"/>
              </a:spcBef>
              <a:spcAft>
                <a:spcPts val="0"/>
              </a:spcAft>
              <a:buClr>
                <a:srgbClr val="434343"/>
              </a:buClr>
              <a:buSzPts val="1800"/>
              <a:buChar char="●"/>
            </a:pPr>
            <a:r>
              <a:rPr lang="en">
                <a:solidFill>
                  <a:srgbClr val="434343"/>
                </a:solidFill>
              </a:rPr>
              <a:t>The anatomic images were aligned, which was verified using the alignment rods as a frame of reference. </a:t>
            </a:r>
            <a:endParaRPr>
              <a:solidFill>
                <a:srgbClr val="434343"/>
              </a:solidFill>
            </a:endParaRPr>
          </a:p>
          <a:p>
            <a:pPr marL="457200" lvl="0" indent="-342900" algn="just" rtl="0">
              <a:spcBef>
                <a:spcPts val="0"/>
              </a:spcBef>
              <a:spcAft>
                <a:spcPts val="0"/>
              </a:spcAft>
              <a:buClr>
                <a:srgbClr val="434343"/>
              </a:buClr>
              <a:buSzPts val="1800"/>
              <a:buChar char="●"/>
            </a:pPr>
            <a:r>
              <a:rPr lang="en" b="1">
                <a:solidFill>
                  <a:srgbClr val="434343"/>
                </a:solidFill>
              </a:rPr>
              <a:t>Every MR and CT image (1.0 mm intervals) corresponded to every fifth anatomic image (0.2 mm intervals). </a:t>
            </a:r>
            <a:endParaRPr b="1">
              <a:solidFill>
                <a:srgbClr val="434343"/>
              </a:solidFill>
            </a:endParaRPr>
          </a:p>
          <a:p>
            <a:pPr marL="0" lvl="0" indent="0" algn="l" rtl="0">
              <a:spcBef>
                <a:spcPts val="1600"/>
              </a:spcBef>
              <a:spcAft>
                <a:spcPts val="1600"/>
              </a:spcAft>
              <a:buNone/>
            </a:pPr>
            <a:endParaRPr>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body" idx="1"/>
          </p:nvPr>
        </p:nvSpPr>
        <p:spPr>
          <a:xfrm>
            <a:off x="460950" y="2341825"/>
            <a:ext cx="8222100" cy="2042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2"/>
              </a:buClr>
              <a:buSzPts val="1800"/>
              <a:buChar char="●"/>
            </a:pPr>
            <a:r>
              <a:rPr lang="en">
                <a:solidFill>
                  <a:schemeClr val="dk2"/>
                </a:solidFill>
              </a:rPr>
              <a:t>The MR and CT images revealed relatively distinct anatomic structures, which were consistent throughout the entire cadaver. </a:t>
            </a:r>
            <a:endParaRPr>
              <a:solidFill>
                <a:schemeClr val="dk2"/>
              </a:solidFill>
            </a:endParaRPr>
          </a:p>
          <a:p>
            <a:pPr marL="457200" lvl="0" indent="-342900" algn="just" rtl="0">
              <a:spcBef>
                <a:spcPts val="0"/>
              </a:spcBef>
              <a:spcAft>
                <a:spcPts val="0"/>
              </a:spcAft>
              <a:buClr>
                <a:schemeClr val="dk2"/>
              </a:buClr>
              <a:buSzPts val="1800"/>
              <a:buChar char="●"/>
            </a:pPr>
            <a:r>
              <a:rPr lang="en">
                <a:solidFill>
                  <a:schemeClr val="dk2"/>
                </a:solidFill>
              </a:rPr>
              <a:t>The anatomic images displayed consistent brightness. The images showed distinct anatomic structures with realistic colors. </a:t>
            </a:r>
            <a:endParaRPr>
              <a:solidFill>
                <a:schemeClr val="dk2"/>
              </a:solidFill>
            </a:endParaRPr>
          </a:p>
          <a:p>
            <a:pPr marL="457200" lvl="0" indent="-342900" algn="just" rtl="0">
              <a:spcBef>
                <a:spcPts val="0"/>
              </a:spcBef>
              <a:spcAft>
                <a:spcPts val="0"/>
              </a:spcAft>
              <a:buClr>
                <a:schemeClr val="dk2"/>
              </a:buClr>
              <a:buSzPts val="1800"/>
              <a:buChar char="●"/>
            </a:pPr>
            <a:r>
              <a:rPr lang="en">
                <a:solidFill>
                  <a:schemeClr val="dk2"/>
                </a:solidFill>
              </a:rPr>
              <a:t>The contours of the 11 segmented anatomic structures were accurate as compared to the serially segmented images.</a:t>
            </a:r>
            <a:endParaRPr>
              <a:solidFill>
                <a:schemeClr val="dk2"/>
              </a:solidFill>
            </a:endParaRPr>
          </a:p>
          <a:p>
            <a:pPr marL="0" lvl="0" indent="0" algn="just" rtl="0">
              <a:spcBef>
                <a:spcPts val="1600"/>
              </a:spcBef>
              <a:spcAft>
                <a:spcPts val="0"/>
              </a:spcAft>
              <a:buNone/>
            </a:pPr>
            <a:r>
              <a:rPr lang="en">
                <a:solidFill>
                  <a:schemeClr val="dk2"/>
                </a:solidFill>
              </a:rPr>
              <a:t>				</a:t>
            </a:r>
            <a:endParaRPr>
              <a:solidFill>
                <a:schemeClr val="dk2"/>
              </a:solidFill>
            </a:endParaRPr>
          </a:p>
          <a:p>
            <a:pPr marL="0" lvl="0" indent="0" algn="just" rtl="0">
              <a:spcBef>
                <a:spcPts val="0"/>
              </a:spcBef>
              <a:spcAft>
                <a:spcPts val="0"/>
              </a:spcAft>
              <a:buNone/>
            </a:pPr>
            <a:r>
              <a:rPr lang="en">
                <a:solidFill>
                  <a:schemeClr val="dk2"/>
                </a:solidFill>
              </a:rPr>
              <a:t>			</a:t>
            </a:r>
            <a:endParaRPr>
              <a:solidFill>
                <a:schemeClr val="dk2"/>
              </a:solidFill>
            </a:endParaRPr>
          </a:p>
          <a:p>
            <a:pPr marL="0" lvl="0" indent="0" algn="just" rtl="0">
              <a:spcBef>
                <a:spcPts val="1600"/>
              </a:spcBef>
              <a:spcAft>
                <a:spcPts val="0"/>
              </a:spcAft>
              <a:buNone/>
            </a:pPr>
            <a:r>
              <a:rPr lang="en">
                <a:solidFill>
                  <a:schemeClr val="dk2"/>
                </a:solidFill>
              </a:rPr>
              <a:t>		</a:t>
            </a:r>
            <a:endParaRPr>
              <a:solidFill>
                <a:schemeClr val="dk2"/>
              </a:solidFill>
            </a:endParaRPr>
          </a:p>
          <a:p>
            <a:pPr marL="0" lvl="0" indent="0" algn="just" rtl="0">
              <a:spcBef>
                <a:spcPts val="1600"/>
              </a:spcBef>
              <a:spcAft>
                <a:spcPts val="1600"/>
              </a:spcAft>
              <a:buNone/>
            </a:pPr>
            <a:endParaRPr>
              <a:solidFill>
                <a:schemeClr val="dk2"/>
              </a:solidFill>
            </a:endParaRPr>
          </a:p>
        </p:txBody>
      </p:sp>
      <p:sp>
        <p:nvSpPr>
          <p:cNvPr id="174" name="Google Shape;174;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details on the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solidFill>
                  <a:schemeClr val="dk2"/>
                </a:solidFill>
              </a:rPr>
              <a:t>The Visible Korean Human project was started in 2001 at Ajou University, Suwon, Republic of Korea and was the second experiment that compiled data from magnetic resonance imaging (MRI), computed tomography (CT) and comprehensive anatomic images of a male cadaver; the other similar projects being the Visible Human Project (1994-1995) and Chinese Visible Human Project (2002-2003). This was the first successful attempt at producing colour anatomic images of a human body. The study also produced segmented images of 11 structures derived from the anatomic images. </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Reduced data</a:t>
            </a:r>
            <a:r>
              <a:rPr lang="en" baseline="30000"/>
              <a:t> (1)</a:t>
            </a:r>
            <a:endParaRPr baseline="30000"/>
          </a:p>
        </p:txBody>
      </p:sp>
      <p:sp>
        <p:nvSpPr>
          <p:cNvPr id="180" name="Google Shape;180;p32"/>
          <p:cNvSpPr txBox="1">
            <a:spLocks noGrp="1"/>
          </p:cNvSpPr>
          <p:nvPr>
            <p:ph type="body" idx="1"/>
          </p:nvPr>
        </p:nvSpPr>
        <p:spPr>
          <a:xfrm>
            <a:off x="471900" y="2571750"/>
            <a:ext cx="8222100" cy="124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2"/>
                </a:solidFill>
              </a:rPr>
              <a:t>For ease of data use and storage, the file size of the VKH data was reduced from 197.5 GB to 1.8 GB by primarily decreasing the resolution of the anatomic and segmented images from 3040 x 2008 to 608 x 402. </a:t>
            </a:r>
            <a:endParaRPr>
              <a:solidFill>
                <a:schemeClr val="dk2"/>
              </a:solidFill>
            </a:endParaRPr>
          </a:p>
          <a:p>
            <a:pPr marL="0" lvl="0" indent="0" algn="l" rtl="0">
              <a:spcBef>
                <a:spcPts val="1600"/>
              </a:spcBef>
              <a:spcAft>
                <a:spcPts val="0"/>
              </a:spcAft>
              <a:buNone/>
            </a:pPr>
            <a:r>
              <a:rPr lang="en">
                <a:solidFill>
                  <a:schemeClr val="dk2"/>
                </a:solidFill>
              </a:rPr>
              <a:t>				</a:t>
            </a:r>
            <a:endParaRPr>
              <a:solidFill>
                <a:schemeClr val="dk2"/>
              </a:solidFil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471900" y="87600"/>
            <a:ext cx="8222100" cy="261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Table: </a:t>
            </a:r>
            <a:r>
              <a:rPr lang="en" sz="2400">
                <a:latin typeface="Arial"/>
                <a:ea typeface="Arial"/>
                <a:cs typeface="Arial"/>
                <a:sym typeface="Arial"/>
              </a:rPr>
              <a:t>	</a:t>
            </a:r>
            <a:r>
              <a:rPr lang="en" sz="2400"/>
              <a:t>MR, CT, Anatomic, and Segmented Images either as full-sized data or as reduced data </a:t>
            </a:r>
            <a:r>
              <a:rPr lang="en" sz="2400" baseline="30000"/>
              <a:t>(1)</a:t>
            </a:r>
            <a:endParaRPr baseline="30000"/>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329100" y="1908825"/>
            <a:ext cx="8462801" cy="30184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92" name="Google Shape;192;p34"/>
          <p:cNvSpPr txBox="1">
            <a:spLocks noGrp="1"/>
          </p:cNvSpPr>
          <p:nvPr>
            <p:ph type="body" idx="1"/>
          </p:nvPr>
        </p:nvSpPr>
        <p:spPr>
          <a:xfrm>
            <a:off x="460950" y="2216575"/>
            <a:ext cx="8222100" cy="205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434343"/>
              </a:buClr>
              <a:buSzPts val="1800"/>
              <a:buAutoNum type="arabicPeriod"/>
            </a:pPr>
            <a:r>
              <a:rPr lang="en" dirty="0" err="1">
                <a:solidFill>
                  <a:srgbClr val="434343"/>
                </a:solidFill>
              </a:rPr>
              <a:t>Jin</a:t>
            </a:r>
            <a:r>
              <a:rPr lang="en" dirty="0">
                <a:solidFill>
                  <a:srgbClr val="434343"/>
                </a:solidFill>
              </a:rPr>
              <a:t> Seo Park, Min Suk Chung, Sung Bae Hwang, Byeong-Seok Shin, Hyung Seon Park, 2006, Visible Korean Human: Its Techniques and Applications. Clinical Anatomy 19:216–224.</a:t>
            </a:r>
            <a:endParaRPr dirty="0">
              <a:solidFill>
                <a:srgbClr val="434343"/>
              </a:solidFill>
            </a:endParaRPr>
          </a:p>
          <a:p>
            <a:pPr algn="just">
              <a:buClr>
                <a:srgbClr val="434343"/>
              </a:buClr>
              <a:buAutoNum type="arabicPeriod"/>
            </a:pPr>
            <a:r>
              <a:rPr lang="en">
                <a:solidFill>
                  <a:srgbClr val="434343"/>
                </a:solidFill>
              </a:rPr>
              <a:t>Jin Seo Park, 2005, Visible Korean Human: improved serially sectioned images </a:t>
            </a:r>
            <a:r>
              <a:rPr lang="en" dirty="0">
                <a:solidFill>
                  <a:srgbClr val="434343"/>
                </a:solidFill>
              </a:rPr>
              <a:t>of the entire body. IEEE transactions on medical imaging 24.3: 352-360.</a:t>
            </a:r>
            <a:endParaRPr dirty="0">
              <a:solidFill>
                <a:srgbClr val="434343"/>
              </a:solidFill>
            </a:endParaRPr>
          </a:p>
          <a:p>
            <a:pPr marL="457200" lvl="0" indent="0" algn="l" rtl="0">
              <a:spcBef>
                <a:spcPts val="1600"/>
              </a:spcBef>
              <a:spcAft>
                <a:spcPts val="0"/>
              </a:spcAft>
              <a:buNone/>
            </a:pPr>
            <a:endParaRPr>
              <a:solidFill>
                <a:schemeClr val="dk2"/>
              </a:solidFill>
            </a:endParaRPr>
          </a:p>
          <a:p>
            <a:pPr marL="457200" lvl="0" indent="0" algn="l" rtl="0">
              <a:spcBef>
                <a:spcPts val="1600"/>
              </a:spcBef>
              <a:spcAft>
                <a:spcPts val="0"/>
              </a:spcAft>
              <a:buNone/>
            </a:pPr>
            <a:endParaRPr>
              <a:solidFill>
                <a:schemeClr val="dk2"/>
              </a:solidFill>
            </a:endParaRPr>
          </a:p>
          <a:p>
            <a:pPr marL="0" lvl="0" indent="0" algn="l" rtl="0">
              <a:spcBef>
                <a:spcPts val="16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600"/>
              </a:spcBef>
              <a:spcAft>
                <a:spcPts val="0"/>
              </a:spcAft>
              <a:buNone/>
            </a:pP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Drawbacks of Visible Human Project</a:t>
            </a:r>
            <a:endParaRPr/>
          </a:p>
        </p:txBody>
      </p:sp>
      <p:sp>
        <p:nvSpPr>
          <p:cNvPr id="80" name="Google Shape;80;p15"/>
          <p:cNvSpPr txBox="1">
            <a:spLocks noGrp="1"/>
          </p:cNvSpPr>
          <p:nvPr>
            <p:ph type="body" idx="1"/>
          </p:nvPr>
        </p:nvSpPr>
        <p:spPr>
          <a:xfrm>
            <a:off x="373100" y="1944900"/>
            <a:ext cx="4078500" cy="308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 anatomical images of the VHP data did not include anatomical structures that were smaller than 0.2 mm since both the interval and pixel size of the images were 0.33 mm or greater.</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r>
              <a:rPr lang="en">
                <a:solidFill>
                  <a:srgbClr val="000000"/>
                </a:solidFill>
              </a:rPr>
              <a:t>                                                                        </a:t>
            </a:r>
            <a:endParaRPr>
              <a:solidFill>
                <a:srgbClr val="000000"/>
              </a:solidFill>
            </a:endParaRPr>
          </a:p>
          <a:p>
            <a:pPr marL="0" lvl="0" indent="0" algn="l" rtl="0">
              <a:spcBef>
                <a:spcPts val="1600"/>
              </a:spcBef>
              <a:spcAft>
                <a:spcPts val="0"/>
              </a:spcAft>
              <a:buNone/>
            </a:pPr>
            <a:r>
              <a:rPr lang="en">
                <a:solidFill>
                  <a:srgbClr val="000000"/>
                </a:solidFill>
              </a:rPr>
              <a:t>                                            </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r>
              <a:rPr lang="en">
                <a:solidFill>
                  <a:srgbClr val="000000"/>
                </a:solidFill>
              </a:rPr>
              <a:t>.</a:t>
            </a:r>
            <a:endParaRPr>
              <a:solidFill>
                <a:srgbClr val="000000"/>
              </a:solidFill>
            </a:endParaRPr>
          </a:p>
        </p:txBody>
      </p:sp>
      <p:pic>
        <p:nvPicPr>
          <p:cNvPr id="81" name="Google Shape;81;p15"/>
          <p:cNvPicPr preferRelativeResize="0"/>
          <p:nvPr/>
        </p:nvPicPr>
        <p:blipFill>
          <a:blip r:embed="rId3">
            <a:alphaModFix/>
          </a:blip>
          <a:stretch>
            <a:fillRect/>
          </a:stretch>
        </p:blipFill>
        <p:spPr>
          <a:xfrm>
            <a:off x="4691425" y="1819550"/>
            <a:ext cx="4238050" cy="278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297625" y="0"/>
            <a:ext cx="5764624" cy="3464850"/>
          </a:xfrm>
          <a:prstGeom prst="rect">
            <a:avLst/>
          </a:prstGeom>
          <a:noFill/>
          <a:ln>
            <a:noFill/>
          </a:ln>
        </p:spPr>
      </p:pic>
      <p:sp>
        <p:nvSpPr>
          <p:cNvPr id="87" name="Google Shape;87;p16"/>
          <p:cNvSpPr txBox="1"/>
          <p:nvPr/>
        </p:nvSpPr>
        <p:spPr>
          <a:xfrm>
            <a:off x="239738" y="3597670"/>
            <a:ext cx="8659500" cy="1231076"/>
          </a:xfrm>
          <a:prstGeom prst="rect">
            <a:avLst/>
          </a:prstGeom>
          <a:noFill/>
          <a:ln>
            <a:noFill/>
          </a:ln>
        </p:spPr>
        <p:txBody>
          <a:bodyPr spcFirstLastPara="1" wrap="square" lIns="91425" tIns="91425" rIns="91425" bIns="91425" anchor="t" anchorCtr="0">
            <a:spAutoFit/>
          </a:bodyPr>
          <a:lstStyle/>
          <a:p>
            <a:pPr marL="457200" indent="-336550">
              <a:buSzPts val="1700"/>
              <a:buFont typeface="Roboto"/>
              <a:buChar char="●"/>
            </a:pPr>
            <a:r>
              <a:rPr lang="en" sz="1700" dirty="0">
                <a:latin typeface="Roboto"/>
                <a:ea typeface="Roboto"/>
                <a:cs typeface="Roboto"/>
                <a:sym typeface="Roboto"/>
              </a:rPr>
              <a:t>The color of the anatomical images of the VHP data were not similar to a living body because formalin was perfused into the cadaver prior to serial sectioning. </a:t>
            </a:r>
            <a:endParaRPr sz="1700" dirty="0">
              <a:latin typeface="Roboto"/>
              <a:ea typeface="Roboto"/>
              <a:cs typeface="Roboto"/>
              <a:sym typeface="Roboto"/>
            </a:endParaRPr>
          </a:p>
          <a:p>
            <a:pPr marL="457200" lvl="0" indent="-336550" algn="l" rtl="0">
              <a:spcBef>
                <a:spcPts val="0"/>
              </a:spcBef>
              <a:spcAft>
                <a:spcPts val="0"/>
              </a:spcAft>
              <a:buSzPts val="1700"/>
              <a:buFont typeface="Roboto"/>
              <a:buChar char="●"/>
            </a:pPr>
            <a:r>
              <a:rPr lang="en" sz="1700">
                <a:latin typeface="Roboto"/>
                <a:ea typeface="Roboto"/>
                <a:cs typeface="Roboto"/>
                <a:sym typeface="Roboto"/>
              </a:rPr>
              <a:t>The VHP did not publish the segmented images, which are essential to produce 3D </a:t>
            </a:r>
            <a:r>
              <a:rPr lang="en" sz="1700" dirty="0">
                <a:latin typeface="Roboto"/>
                <a:ea typeface="Roboto"/>
                <a:cs typeface="Roboto"/>
                <a:sym typeface="Roboto"/>
              </a:rPr>
              <a:t>images of each anatomical organ.</a:t>
            </a:r>
            <a:endParaRPr sz="17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Experiment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Specimen</a:t>
            </a:r>
            <a:endParaRPr/>
          </a:p>
        </p:txBody>
      </p:sp>
      <p:sp>
        <p:nvSpPr>
          <p:cNvPr id="98" name="Google Shape;98;p18"/>
          <p:cNvSpPr txBox="1">
            <a:spLocks noGrp="1"/>
          </p:cNvSpPr>
          <p:nvPr>
            <p:ph type="body" idx="1"/>
          </p:nvPr>
        </p:nvSpPr>
        <p:spPr>
          <a:xfrm>
            <a:off x="471900" y="2216575"/>
            <a:ext cx="8222100" cy="2710200"/>
          </a:xfrm>
          <a:prstGeom prst="rect">
            <a:avLst/>
          </a:prstGeom>
        </p:spPr>
        <p:txBody>
          <a:bodyPr spcFirstLastPara="1" wrap="square" lIns="91425" tIns="91425" rIns="91425" bIns="91425" anchor="t" anchorCtr="0">
            <a:noAutofit/>
          </a:bodyPr>
          <a:lstStyle/>
          <a:p>
            <a:pPr>
              <a:buClr>
                <a:schemeClr val="dk2"/>
              </a:buClr>
            </a:pPr>
            <a:r>
              <a:rPr lang="en" dirty="0">
                <a:solidFill>
                  <a:schemeClr val="dk2"/>
                </a:solidFill>
              </a:rPr>
              <a:t>33 year old male cadaver </a:t>
            </a:r>
            <a:endParaRPr>
              <a:solidFill>
                <a:schemeClr val="dk2"/>
              </a:solidFill>
            </a:endParaRPr>
          </a:p>
          <a:p>
            <a:pPr>
              <a:buClr>
                <a:schemeClr val="dk2"/>
              </a:buClr>
            </a:pPr>
            <a:r>
              <a:rPr lang="en" dirty="0">
                <a:solidFill>
                  <a:schemeClr val="dk2"/>
                </a:solidFill>
              </a:rPr>
              <a:t>An average male Korean body habitus </a:t>
            </a:r>
            <a:endParaRPr>
              <a:solidFill>
                <a:schemeClr val="dk2"/>
              </a:solidFill>
            </a:endParaRPr>
          </a:p>
          <a:p>
            <a:pPr>
              <a:buClr>
                <a:schemeClr val="dk2"/>
              </a:buClr>
            </a:pPr>
            <a:r>
              <a:rPr lang="en">
                <a:solidFill>
                  <a:schemeClr val="dk2"/>
                </a:solidFill>
              </a:rPr>
              <a:t>Length: 1.718m </a:t>
            </a:r>
            <a:r>
              <a:rPr lang="en" dirty="0">
                <a:solidFill>
                  <a:schemeClr val="bg2"/>
                </a:solidFill>
              </a:rPr>
              <a:t>(feet plantarflexed)</a:t>
            </a:r>
            <a:endParaRPr dirty="0">
              <a:solidFill>
                <a:schemeClr val="bg2"/>
              </a:solidFill>
            </a:endParaRPr>
          </a:p>
          <a:p>
            <a:pPr marL="457200" lvl="0" indent="-342900" algn="l" rtl="0">
              <a:spcBef>
                <a:spcPts val="0"/>
              </a:spcBef>
              <a:spcAft>
                <a:spcPts val="0"/>
              </a:spcAft>
              <a:buClr>
                <a:schemeClr val="dk2"/>
              </a:buClr>
              <a:buSzPts val="1800"/>
              <a:buChar char="●"/>
            </a:pPr>
            <a:r>
              <a:rPr lang="en" dirty="0">
                <a:solidFill>
                  <a:schemeClr val="dk2"/>
                </a:solidFill>
              </a:rPr>
              <a:t>Weight: 55kg</a:t>
            </a:r>
            <a:endParaRPr dirty="0">
              <a:solidFill>
                <a:schemeClr val="dk2"/>
              </a:solidFill>
            </a:endParaRPr>
          </a:p>
          <a:p>
            <a:pPr marL="457200" lvl="0" indent="-342900" algn="l" rtl="0">
              <a:spcBef>
                <a:spcPts val="0"/>
              </a:spcBef>
              <a:spcAft>
                <a:spcPts val="0"/>
              </a:spcAft>
              <a:buClr>
                <a:schemeClr val="dk2"/>
              </a:buClr>
              <a:buSzPts val="1800"/>
              <a:buChar char="●"/>
            </a:pPr>
            <a:r>
              <a:rPr lang="en" dirty="0">
                <a:solidFill>
                  <a:schemeClr val="dk2"/>
                </a:solidFill>
              </a:rPr>
              <a:t>Cause of death: Leukemia</a:t>
            </a:r>
            <a:endParaRPr dirty="0">
              <a:solidFill>
                <a:schemeClr val="dk2"/>
              </a:solidFill>
            </a:endParaRPr>
          </a:p>
          <a:p>
            <a:pPr marL="457200" lvl="0" indent="-342900" algn="l" rtl="0">
              <a:spcBef>
                <a:spcPts val="0"/>
              </a:spcBef>
              <a:spcAft>
                <a:spcPts val="0"/>
              </a:spcAft>
              <a:buClr>
                <a:schemeClr val="dk2"/>
              </a:buClr>
              <a:buSzPts val="1800"/>
              <a:buChar char="●"/>
            </a:pPr>
            <a:r>
              <a:rPr lang="en" dirty="0">
                <a:solidFill>
                  <a:schemeClr val="dk2"/>
                </a:solidFill>
              </a:rPr>
              <a:t>Cadaver was placed supine into an immobilization box. Position was fixed with an immobilizing agent (</a:t>
            </a:r>
            <a:r>
              <a:rPr lang="en" dirty="0" err="1">
                <a:solidFill>
                  <a:schemeClr val="dk2"/>
                </a:solidFill>
              </a:rPr>
              <a:t>Mev</a:t>
            </a:r>
            <a:r>
              <a:rPr lang="en" dirty="0">
                <a:solidFill>
                  <a:schemeClr val="dk2"/>
                </a:solidFill>
              </a:rPr>
              <a:t>-Green)</a:t>
            </a:r>
            <a:endParaRPr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MR Scans</a:t>
            </a:r>
            <a:endParaRPr/>
          </a:p>
        </p:txBody>
      </p:sp>
      <p:sp>
        <p:nvSpPr>
          <p:cNvPr id="104" name="Google Shape;104;p19"/>
          <p:cNvSpPr txBox="1">
            <a:spLocks noGrp="1"/>
          </p:cNvSpPr>
          <p:nvPr>
            <p:ph type="body" idx="1"/>
          </p:nvPr>
        </p:nvSpPr>
        <p:spPr>
          <a:xfrm>
            <a:off x="470318" y="2022279"/>
            <a:ext cx="8217416" cy="2811975"/>
          </a:xfrm>
          <a:prstGeom prst="rect">
            <a:avLst/>
          </a:prstGeom>
        </p:spPr>
        <p:txBody>
          <a:bodyPr spcFirstLastPara="1" wrap="square" lIns="91425" tIns="91425" rIns="91425" bIns="91425" anchor="t" anchorCtr="0">
            <a:noAutofit/>
          </a:bodyPr>
          <a:lstStyle/>
          <a:p>
            <a:pPr marL="400050" lvl="0" indent="-285750" algn="l" rtl="0">
              <a:spcBef>
                <a:spcPts val="0"/>
              </a:spcBef>
              <a:spcAft>
                <a:spcPts val="0"/>
              </a:spcAft>
              <a:buClr>
                <a:schemeClr val="dk2"/>
              </a:buClr>
              <a:buSzPts val="1800"/>
            </a:pPr>
            <a:r>
              <a:rPr lang="en" sz="1600">
                <a:solidFill>
                  <a:schemeClr val="dk2"/>
                </a:solidFill>
              </a:rPr>
              <a:t>Slice thickness: 1mm, Interslice gap: 0mm</a:t>
            </a:r>
            <a:endParaRPr lang="en-US" sz="1600">
              <a:solidFill>
                <a:schemeClr val="dk2"/>
              </a:solidFill>
            </a:endParaRPr>
          </a:p>
          <a:p>
            <a:pPr marL="457200" lvl="0" indent="-342900" algn="l" rtl="0">
              <a:spcBef>
                <a:spcPts val="0"/>
              </a:spcBef>
              <a:spcAft>
                <a:spcPts val="0"/>
              </a:spcAft>
              <a:buClr>
                <a:schemeClr val="dk2"/>
              </a:buClr>
              <a:buSzPts val="1800"/>
              <a:buChar char="●"/>
            </a:pPr>
            <a:r>
              <a:rPr lang="en" sz="1600" b="1" dirty="0">
                <a:solidFill>
                  <a:schemeClr val="dk2"/>
                </a:solidFill>
              </a:rPr>
              <a:t>Field of view: 480mm x 480mm</a:t>
            </a:r>
            <a:endParaRPr sz="1600" b="1" dirty="0">
              <a:solidFill>
                <a:schemeClr val="dk2"/>
              </a:solidFill>
            </a:endParaRPr>
          </a:p>
          <a:p>
            <a:pPr marL="457200" lvl="0" indent="-342900" algn="l" rtl="0">
              <a:spcBef>
                <a:spcPts val="0"/>
              </a:spcBef>
              <a:spcAft>
                <a:spcPts val="0"/>
              </a:spcAft>
              <a:buClr>
                <a:schemeClr val="dk2"/>
              </a:buClr>
              <a:buSzPts val="1800"/>
              <a:buChar char="●"/>
            </a:pPr>
            <a:r>
              <a:rPr lang="en" sz="1600" b="1">
                <a:solidFill>
                  <a:schemeClr val="dk2"/>
                </a:solidFill>
              </a:rPr>
              <a:t>Resolution: 512 x 512</a:t>
            </a:r>
            <a:endParaRPr sz="1600" b="1">
              <a:solidFill>
                <a:schemeClr val="dk2"/>
              </a:solidFill>
            </a:endParaRPr>
          </a:p>
          <a:p>
            <a:pPr marL="457200" lvl="0" indent="-342900" algn="l" rtl="0">
              <a:spcBef>
                <a:spcPts val="0"/>
              </a:spcBef>
              <a:spcAft>
                <a:spcPts val="0"/>
              </a:spcAft>
              <a:buClr>
                <a:schemeClr val="dk2"/>
              </a:buClr>
              <a:buSzPts val="1800"/>
              <a:buChar char="●"/>
            </a:pPr>
            <a:r>
              <a:rPr lang="en" sz="1600" dirty="0">
                <a:solidFill>
                  <a:schemeClr val="dk2"/>
                </a:solidFill>
              </a:rPr>
              <a:t>Repetition time (TR): 800ms, Echo time (TE): 8 </a:t>
            </a:r>
            <a:r>
              <a:rPr lang="en" sz="1600" err="1">
                <a:solidFill>
                  <a:schemeClr val="dk2"/>
                </a:solidFill>
              </a:rPr>
              <a:t>ms</a:t>
            </a:r>
            <a:r>
              <a:rPr lang="en" sz="1600" dirty="0">
                <a:solidFill>
                  <a:schemeClr val="dk2"/>
                </a:solidFill>
              </a:rPr>
              <a:t>, NEX: 2</a:t>
            </a:r>
            <a:endParaRPr sz="1600" dirty="0">
              <a:solidFill>
                <a:schemeClr val="dk2"/>
              </a:solidFill>
            </a:endParaRPr>
          </a:p>
          <a:p>
            <a:pPr marL="457200" lvl="0" indent="-342900" algn="l" rtl="0">
              <a:spcBef>
                <a:spcPts val="0"/>
              </a:spcBef>
              <a:spcAft>
                <a:spcPts val="0"/>
              </a:spcAft>
              <a:buClr>
                <a:schemeClr val="dk2"/>
              </a:buClr>
              <a:buSzPts val="1800"/>
              <a:buChar char="●"/>
            </a:pPr>
            <a:r>
              <a:rPr lang="en" sz="1600" dirty="0">
                <a:solidFill>
                  <a:schemeClr val="dk2"/>
                </a:solidFill>
              </a:rPr>
              <a:t>Interleave method</a:t>
            </a:r>
            <a:endParaRPr sz="1600" dirty="0">
              <a:solidFill>
                <a:schemeClr val="dk2"/>
              </a:solidFill>
            </a:endParaRPr>
          </a:p>
          <a:p>
            <a:pPr marL="457200" lvl="0" indent="-342900" algn="l" rtl="0">
              <a:spcBef>
                <a:spcPts val="0"/>
              </a:spcBef>
              <a:spcAft>
                <a:spcPts val="0"/>
              </a:spcAft>
              <a:buClr>
                <a:schemeClr val="dk2"/>
              </a:buClr>
              <a:buSzPts val="1800"/>
              <a:buChar char="●"/>
            </a:pPr>
            <a:r>
              <a:rPr lang="en" sz="1600" dirty="0">
                <a:solidFill>
                  <a:schemeClr val="dk2"/>
                </a:solidFill>
              </a:rPr>
              <a:t>MR images were downloaded and saved as tag image file format (TIFF) files (bit depth: 8 bits, greyscale).</a:t>
            </a:r>
            <a:endParaRPr sz="1600" dirty="0">
              <a:solidFill>
                <a:schemeClr val="dk2"/>
              </a:solidFill>
            </a:endParaRPr>
          </a:p>
          <a:p>
            <a:pPr marL="457200" lvl="0" indent="-342900" algn="l" rtl="0">
              <a:spcBef>
                <a:spcPts val="0"/>
              </a:spcBef>
              <a:spcAft>
                <a:spcPts val="0"/>
              </a:spcAft>
              <a:buClr>
                <a:schemeClr val="dk2"/>
              </a:buClr>
              <a:buSzPts val="1800"/>
              <a:buChar char="●"/>
            </a:pPr>
            <a:r>
              <a:rPr lang="en" sz="1600" dirty="0">
                <a:solidFill>
                  <a:schemeClr val="dk2"/>
                </a:solidFill>
              </a:rPr>
              <a:t>2 series of MR images (head to knee and knee to toe) were combined and aligned.</a:t>
            </a:r>
            <a:endParaRPr sz="16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CT Scans</a:t>
            </a:r>
            <a:endParaRPr/>
          </a:p>
        </p:txBody>
      </p:sp>
      <p:sp>
        <p:nvSpPr>
          <p:cNvPr id="110" name="Google Shape;110;p20"/>
          <p:cNvSpPr txBox="1">
            <a:spLocks noGrp="1"/>
          </p:cNvSpPr>
          <p:nvPr>
            <p:ph type="body" idx="1"/>
          </p:nvPr>
        </p:nvSpPr>
        <p:spPr>
          <a:xfrm>
            <a:off x="471900" y="1919075"/>
            <a:ext cx="8222100" cy="304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
                <a:solidFill>
                  <a:schemeClr val="dk2"/>
                </a:solidFill>
              </a:rPr>
              <a:t>Slice thickness: 1mm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Interslice gap: 0mm</a:t>
            </a:r>
            <a:endParaRPr>
              <a:solidFill>
                <a:schemeClr val="dk2"/>
              </a:solidFill>
            </a:endParaRPr>
          </a:p>
          <a:p>
            <a:pPr marL="457200" lvl="0" indent="-342900" algn="l" rtl="0">
              <a:spcBef>
                <a:spcPts val="0"/>
              </a:spcBef>
              <a:spcAft>
                <a:spcPts val="0"/>
              </a:spcAft>
              <a:buClr>
                <a:schemeClr val="dk2"/>
              </a:buClr>
              <a:buSzPts val="1800"/>
              <a:buChar char="●"/>
            </a:pPr>
            <a:r>
              <a:rPr lang="en" b="1">
                <a:solidFill>
                  <a:schemeClr val="dk2"/>
                </a:solidFill>
              </a:rPr>
              <a:t>Field of view: 480mm x 480mm</a:t>
            </a:r>
            <a:endParaRPr b="1">
              <a:solidFill>
                <a:schemeClr val="dk2"/>
              </a:solidFill>
            </a:endParaRPr>
          </a:p>
          <a:p>
            <a:pPr marL="457200" lvl="0" indent="-342900" algn="l" rtl="0">
              <a:spcBef>
                <a:spcPts val="0"/>
              </a:spcBef>
              <a:spcAft>
                <a:spcPts val="0"/>
              </a:spcAft>
              <a:buClr>
                <a:schemeClr val="dk2"/>
              </a:buClr>
              <a:buSzPts val="1800"/>
              <a:buChar char="●"/>
            </a:pPr>
            <a:r>
              <a:rPr lang="en" b="1">
                <a:solidFill>
                  <a:schemeClr val="dk2"/>
                </a:solidFill>
              </a:rPr>
              <a:t>Resolution: 512 x 512</a:t>
            </a:r>
            <a:endParaRPr b="1">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Standard algorithm</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Voltage: 120kV </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Electric current time: 280 mAs</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CT images were also saved as TIFF files (bit depth: 8 bits, greyscale).</a:t>
            </a:r>
            <a:endParaRPr>
              <a:solidFill>
                <a:schemeClr val="dk2"/>
              </a:solidFill>
            </a:endParaRPr>
          </a:p>
          <a:p>
            <a:pPr marL="457200" lvl="0" indent="0" algn="l" rtl="0">
              <a:spcBef>
                <a:spcPts val="1600"/>
              </a:spcBef>
              <a:spcAft>
                <a:spcPts val="0"/>
              </a:spcAft>
              <a:buNone/>
            </a:pPr>
            <a:endParaRPr>
              <a:solidFill>
                <a:schemeClr val="dk2"/>
              </a:solidFill>
            </a:endParaRPr>
          </a:p>
          <a:p>
            <a:pPr marL="457200" lvl="0" indent="0" algn="l" rtl="0">
              <a:spcBef>
                <a:spcPts val="1600"/>
              </a:spcBef>
              <a:spcAft>
                <a:spcPts val="1600"/>
              </a:spcAft>
              <a:buNone/>
            </a:pP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Cryosectioning</a:t>
            </a:r>
            <a:endParaRPr/>
          </a:p>
        </p:txBody>
      </p:sp>
      <p:sp>
        <p:nvSpPr>
          <p:cNvPr id="116" name="Google Shape;116;p21"/>
          <p:cNvSpPr txBox="1">
            <a:spLocks noGrp="1"/>
          </p:cNvSpPr>
          <p:nvPr>
            <p:ph type="body" idx="1"/>
          </p:nvPr>
        </p:nvSpPr>
        <p:spPr>
          <a:xfrm>
            <a:off x="460950" y="1731175"/>
            <a:ext cx="8222100" cy="33105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dk2"/>
              </a:buClr>
              <a:buSzPts val="1700"/>
              <a:buChar char="●"/>
            </a:pPr>
            <a:r>
              <a:rPr lang="en" sz="1700">
                <a:solidFill>
                  <a:schemeClr val="dk2"/>
                </a:solidFill>
              </a:rPr>
              <a:t>Cadaver was transferred to an embedding box in its original direction.</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4 alignment rods were inserted into the embedding box.</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Small quantities of embedding agent were poured and the box was frozen in steps, until box was completely filled.</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Frozen box was placed longitudinally on the cryomacrotome, which was then moved through the rotating cutting blade to produce serially sectioned images of thickness 0.2mm.</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The sectioned surfaces were positioned beneath a mounted digital camera (DSC560, Kodak; resolution: 3,040 x 2,008; bit depth, 24 bits color) and digitally captured with both color and gray scale. </a:t>
            </a:r>
            <a:endParaRPr sz="1700">
              <a:solidFill>
                <a:schemeClr val="dk2"/>
              </a:solidFill>
            </a:endParaRPr>
          </a:p>
          <a:p>
            <a:pPr marL="457200" lvl="0" indent="-336550" algn="just" rtl="0">
              <a:spcBef>
                <a:spcPts val="0"/>
              </a:spcBef>
              <a:spcAft>
                <a:spcPts val="0"/>
              </a:spcAft>
              <a:buClr>
                <a:schemeClr val="dk2"/>
              </a:buClr>
              <a:buSzPts val="1700"/>
              <a:buChar char="●"/>
            </a:pPr>
            <a:r>
              <a:rPr lang="en" sz="1700">
                <a:solidFill>
                  <a:schemeClr val="dk2"/>
                </a:solidFill>
              </a:rPr>
              <a:t>A total of 8,590 anatomic images were downloaded and saved as TIFF files. </a:t>
            </a:r>
            <a:endParaRPr sz="1700">
              <a:solidFill>
                <a:schemeClr val="dk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8ADABF95DA1D4081C66783E2664973" ma:contentTypeVersion="8" ma:contentTypeDescription="Create a new document." ma:contentTypeScope="" ma:versionID="1916bbd763a8af7b4951163c05f2367f">
  <xsd:schema xmlns:xsd="http://www.w3.org/2001/XMLSchema" xmlns:xs="http://www.w3.org/2001/XMLSchema" xmlns:p="http://schemas.microsoft.com/office/2006/metadata/properties" xmlns:ns2="65f5b674-02e0-4d8d-9097-b4f0da56e8c8" xmlns:ns3="225657fb-05b8-4500-b957-8b1775a0f63b" targetNamespace="http://schemas.microsoft.com/office/2006/metadata/properties" ma:root="true" ma:fieldsID="46363e246bb9a3619c911cce81199d82" ns2:_="" ns3:_="">
    <xsd:import namespace="65f5b674-02e0-4d8d-9097-b4f0da56e8c8"/>
    <xsd:import namespace="225657fb-05b8-4500-b957-8b1775a0f6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f5b674-02e0-4d8d-9097-b4f0da56e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657fb-05b8-4500-b957-8b1775a0f63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9DE33D-4866-45CA-9A41-D4CDACA246E5}">
  <ds:schemaRefs>
    <ds:schemaRef ds:uri="http://schemas.microsoft.com/sharepoint/v3/contenttype/forms"/>
  </ds:schemaRefs>
</ds:datastoreItem>
</file>

<file path=customXml/itemProps2.xml><?xml version="1.0" encoding="utf-8"?>
<ds:datastoreItem xmlns:ds="http://schemas.openxmlformats.org/officeDocument/2006/customXml" ds:itemID="{274DEF4F-BF25-489F-BD4F-B76F16C59C8A}"/>
</file>

<file path=customXml/itemProps3.xml><?xml version="1.0" encoding="utf-8"?>
<ds:datastoreItem xmlns:ds="http://schemas.openxmlformats.org/officeDocument/2006/customXml" ds:itemID="{6E6F527D-148D-4EBF-B025-8D4A6331980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1</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Material</vt:lpstr>
      <vt:lpstr>Visible Korean Human dataset</vt:lpstr>
      <vt:lpstr>Introduction</vt:lpstr>
      <vt:lpstr>Drawbacks of Visible Human Project</vt:lpstr>
      <vt:lpstr>PowerPoint Presentation</vt:lpstr>
      <vt:lpstr>Experiment</vt:lpstr>
      <vt:lpstr>Specimen</vt:lpstr>
      <vt:lpstr>MR Scans</vt:lpstr>
      <vt:lpstr>CT Scans</vt:lpstr>
      <vt:lpstr>Cryosectioning</vt:lpstr>
      <vt:lpstr>Segmentation</vt:lpstr>
      <vt:lpstr>PowerPoint Presentation</vt:lpstr>
      <vt:lpstr>Segmented Anatomic Structures (1) </vt:lpstr>
      <vt:lpstr>Segmentation</vt:lpstr>
      <vt:lpstr>PowerPoint Presentation</vt:lpstr>
      <vt:lpstr>Results</vt:lpstr>
      <vt:lpstr>Full-sized data</vt:lpstr>
      <vt:lpstr>PowerPoint Presentation</vt:lpstr>
      <vt:lpstr>Alignment</vt:lpstr>
      <vt:lpstr>Further details on the data</vt:lpstr>
      <vt:lpstr>Reduced data (1)</vt:lpstr>
      <vt:lpstr>Table:  MR, CT, Anatomic, and Segmented Images either as full-sized data or as reduced data (1)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Visible Korean Human dataset</dc:title>
  <cp:revision>35</cp:revision>
  <dcterms:modified xsi:type="dcterms:W3CDTF">2021-05-25T06:16:19Z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0x010100538ADABF95DA1D4081C66783E2664973</vt:lpwstr>
  </property>
</Properties>
</file>