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1.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OpenSans-boldItalic.fntdata"/><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PTSansNarrow-bold.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OpenSans-italic.fntdata"/><Relationship Id="rId23" Type="http://schemas.openxmlformats.org/officeDocument/2006/relationships/slide" Target="slides/slide18.xml"/><Relationship Id="rId28" Type="http://schemas.openxmlformats.org/officeDocument/2006/relationships/font" Target="fonts/PTSansNarrow-regular.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3.xml"/><Relationship Id="rId31" Type="http://schemas.openxmlformats.org/officeDocument/2006/relationships/font" Target="fonts/OpenSans-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OpenSans-regular.fntdata"/><Relationship Id="rId14" Type="http://schemas.openxmlformats.org/officeDocument/2006/relationships/slide" Target="slides/slide9.xml"/><Relationship Id="rId35" Type="http://schemas.openxmlformats.org/officeDocument/2006/relationships/customXml" Target="../customXml/item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034de7b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034de7b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034de7b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034de7b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034de7b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034de7b5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034de7b5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034de7b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034de7b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034de7b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034de7b5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034de7b5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034de7b5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034de7b5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034de7b5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034de7b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034de7b5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034de7b5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034de7b5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034de7b5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0250b227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0250b22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0250b227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0250b227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0250b227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0250b227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0250b227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0250b227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034de7b5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034de7b5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250b227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0250b227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0250b227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0250b227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0250b227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0250b227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250b227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250b227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0250b227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0250b227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034de7b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034de7b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hyperlink" Target="https://en.wikipedia.org/wiki/Computed_tomography" TargetMode="External"/><Relationship Id="rId10" Type="http://schemas.openxmlformats.org/officeDocument/2006/relationships/hyperlink" Target="https://en.wikipedia.org/wiki/Ultrasound" TargetMode="External"/><Relationship Id="rId13" Type="http://schemas.openxmlformats.org/officeDocument/2006/relationships/hyperlink" Target="https://en.wikipedia.org/wiki/Radiotherapy" TargetMode="External"/><Relationship Id="rId12" Type="http://schemas.openxmlformats.org/officeDocument/2006/relationships/hyperlink" Target="https://en.wikipedia.org/wiki/Prostate"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Medical_imaging" TargetMode="External"/><Relationship Id="rId4" Type="http://schemas.openxmlformats.org/officeDocument/2006/relationships/hyperlink" Target="https://en.wikipedia.org/wiki/Computed_tomography" TargetMode="External"/><Relationship Id="rId9" Type="http://schemas.openxmlformats.org/officeDocument/2006/relationships/hyperlink" Target="https://en.wikipedia.org/wiki/Computed_tomography" TargetMode="External"/><Relationship Id="rId5" Type="http://schemas.openxmlformats.org/officeDocument/2006/relationships/hyperlink" Target="https://en.wikipedia.org/wiki/MRI" TargetMode="External"/><Relationship Id="rId6" Type="http://schemas.openxmlformats.org/officeDocument/2006/relationships/hyperlink" Target="https://en.wikipedia.org/wiki/Positron_emission_tomography" TargetMode="External"/><Relationship Id="rId7" Type="http://schemas.openxmlformats.org/officeDocument/2006/relationships/hyperlink" Target="https://en.wikipedia.org/wiki/Computed_tomography" TargetMode="External"/><Relationship Id="rId8" Type="http://schemas.openxmlformats.org/officeDocument/2006/relationships/hyperlink" Target="https://en.wikipedia.org/wiki/Computed_tomograph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ciencedirect.com/topics/engineering/geometric-transformation" TargetMode="External"/><Relationship Id="rId4" Type="http://schemas.openxmlformats.org/officeDocument/2006/relationships/hyperlink" Target="https://www.sciencedirect.com/topics/engineering/imaging-modalit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ypi.org/project/lcreg/" TargetMode="External"/><Relationship Id="rId4" Type="http://schemas.openxmlformats.org/officeDocument/2006/relationships/hyperlink" Target="https://pypi.org/project/imgreg2D/" TargetMode="External"/><Relationship Id="rId5" Type="http://schemas.openxmlformats.org/officeDocument/2006/relationships/hyperlink" Target="https://image-registration.readthedocs.io/en/la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ypi.org/project/itk-registration/" TargetMode="External"/><Relationship Id="rId4" Type="http://schemas.openxmlformats.org/officeDocument/2006/relationships/hyperlink" Target="http://pyimreg.github.io/" TargetMode="External"/><Relationship Id="rId5" Type="http://schemas.openxmlformats.org/officeDocument/2006/relationships/hyperlink" Target="https://pypi.org/project/pystackre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watch?v=5FEr5SiXB1g&amp;ab_channel=DigitalSreeni" TargetMode="External"/><Relationship Id="rId4" Type="http://schemas.openxmlformats.org/officeDocument/2006/relationships/hyperlink" Target="https://cind.ucsf.edu/sites/cind.ucsf.edu/files/wysiwyg/education/RigidRegistration.pdf" TargetMode="External"/><Relationship Id="rId9" Type="http://schemas.openxmlformats.org/officeDocument/2006/relationships/hyperlink" Target="https://docs.opencv.org/master/db/d61/group__reg.html" TargetMode="External"/><Relationship Id="rId5" Type="http://schemas.openxmlformats.org/officeDocument/2006/relationships/hyperlink" Target="https://www.sciencedirect.com/topics/medicine-and-dentistry/rigid-image-registration" TargetMode="External"/><Relationship Id="rId6" Type="http://schemas.openxmlformats.org/officeDocument/2006/relationships/hyperlink" Target="https://arxiv.org/ftp/arxiv/papers/1712/1712.07540.pdf" TargetMode="External"/><Relationship Id="rId7" Type="http://schemas.openxmlformats.org/officeDocument/2006/relationships/hyperlink" Target="http://www.sci.utah.edu/~gerig/CS6640-F2010/p325-brown.pdf" TargetMode="External"/><Relationship Id="rId8" Type="http://schemas.openxmlformats.org/officeDocument/2006/relationships/hyperlink" Target="https://www.geeksforgeeks.org/image-registration-using-opencv-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topics/engineering/homogeneous-coordinate"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Rigid Image Registration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Krupa Bhayani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mapping</a:t>
            </a:r>
            <a:endParaRPr/>
          </a:p>
        </p:txBody>
      </p:sp>
      <p:sp>
        <p:nvSpPr>
          <p:cNvPr id="132" name="Google Shape;13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Moving image voxels are mapped onto the fixed image </a:t>
            </a:r>
            <a:endParaRPr/>
          </a:p>
          <a:p>
            <a:pPr indent="-342900" lvl="0" marL="457200" rtl="0" algn="l">
              <a:spcBef>
                <a:spcPts val="0"/>
              </a:spcBef>
              <a:spcAft>
                <a:spcPts val="0"/>
              </a:spcAft>
              <a:buSzPts val="1800"/>
              <a:buChar char="●"/>
            </a:pPr>
            <a:r>
              <a:t/>
            </a:r>
            <a:endParaRPr/>
          </a:p>
        </p:txBody>
      </p:sp>
      <p:pic>
        <p:nvPicPr>
          <p:cNvPr id="133" name="Google Shape;133;p22"/>
          <p:cNvPicPr preferRelativeResize="0"/>
          <p:nvPr/>
        </p:nvPicPr>
        <p:blipFill rotWithShape="1">
          <a:blip r:embed="rId3">
            <a:alphaModFix/>
          </a:blip>
          <a:srcRect b="0" l="0" r="0" t="4561"/>
          <a:stretch/>
        </p:blipFill>
        <p:spPr>
          <a:xfrm>
            <a:off x="488925" y="1785813"/>
            <a:ext cx="7060100" cy="226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mapping</a:t>
            </a:r>
            <a:endParaRPr/>
          </a:p>
        </p:txBody>
      </p:sp>
      <p:sp>
        <p:nvSpPr>
          <p:cNvPr id="139" name="Google Shape;13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image coordinates are mapped back onto the moving image </a:t>
            </a:r>
            <a:endParaRPr/>
          </a:p>
        </p:txBody>
      </p:sp>
      <p:pic>
        <p:nvPicPr>
          <p:cNvPr id="140" name="Google Shape;140;p23"/>
          <p:cNvPicPr preferRelativeResize="0"/>
          <p:nvPr/>
        </p:nvPicPr>
        <p:blipFill rotWithShape="1">
          <a:blip r:embed="rId3">
            <a:alphaModFix/>
          </a:blip>
          <a:srcRect b="0" l="0" r="0" t="3325"/>
          <a:stretch/>
        </p:blipFill>
        <p:spPr>
          <a:xfrm>
            <a:off x="156450" y="1769900"/>
            <a:ext cx="7529474" cy="238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Intensity interpolation</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Nearest neighbor </a:t>
            </a:r>
            <a:endParaRPr/>
          </a:p>
          <a:p>
            <a:pPr indent="-342900" lvl="0" marL="457200" rtl="0" algn="l">
              <a:spcBef>
                <a:spcPts val="0"/>
              </a:spcBef>
              <a:spcAft>
                <a:spcPts val="0"/>
              </a:spcAft>
              <a:buSzPts val="1800"/>
              <a:buChar char="●"/>
            </a:pPr>
            <a:r>
              <a:rPr lang="en"/>
              <a:t> Linear </a:t>
            </a:r>
            <a:endParaRPr/>
          </a:p>
          <a:p>
            <a:pPr indent="-342900" lvl="0" marL="457200" rtl="0" algn="l">
              <a:spcBef>
                <a:spcPts val="0"/>
              </a:spcBef>
              <a:spcAft>
                <a:spcPts val="0"/>
              </a:spcAft>
              <a:buSzPts val="1800"/>
              <a:buChar char="●"/>
            </a:pPr>
            <a:r>
              <a:rPr lang="en"/>
              <a:t> Spline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Optimizer</a:t>
            </a:r>
            <a:endParaRPr/>
          </a:p>
        </p:txBody>
      </p:sp>
      <p:sp>
        <p:nvSpPr>
          <p:cNvPr id="152" name="Google Shape;152;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optimizer helps us to find the optimal set of transformation parameters. eg: Gradient Descent.</a:t>
            </a:r>
            <a:endParaRPr/>
          </a:p>
          <a:p>
            <a:pPr indent="-342900" lvl="0" marL="457200" rtl="0" algn="l">
              <a:spcBef>
                <a:spcPts val="0"/>
              </a:spcBef>
              <a:spcAft>
                <a:spcPts val="0"/>
              </a:spcAft>
              <a:buSzPts val="1800"/>
              <a:buChar char="●"/>
            </a:pPr>
            <a:r>
              <a:rPr lang="en"/>
              <a:t>The parameters of the transformation are thus those that map each voxel position in the fixed image to the moving image.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a:t>
            </a:r>
            <a:r>
              <a:rPr lang="en"/>
              <a:t>transformation</a:t>
            </a:r>
            <a:endParaRPr/>
          </a:p>
        </p:txBody>
      </p:sp>
      <p:sp>
        <p:nvSpPr>
          <p:cNvPr id="158" name="Google Shape;158;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Surface Methods: Surfaces or boundaries or contours are generally distinct in medical images unlike landmarks.</a:t>
            </a:r>
            <a:endParaRPr/>
          </a:p>
          <a:p>
            <a:pPr indent="0" lvl="0" marL="457200" rtl="0" algn="l">
              <a:spcBef>
                <a:spcPts val="1200"/>
              </a:spcBef>
              <a:spcAft>
                <a:spcPts val="0"/>
              </a:spcAft>
              <a:buNone/>
            </a:pPr>
            <a:r>
              <a:rPr lang="en"/>
              <a:t>eg:  </a:t>
            </a:r>
            <a:r>
              <a:rPr lang="en" u="sng"/>
              <a:t>Heat and Hat algorithm</a:t>
            </a:r>
            <a:r>
              <a:rPr lang="en"/>
              <a:t>, </a:t>
            </a:r>
            <a:r>
              <a:rPr lang="en" u="sng"/>
              <a:t>Iterative Closest Point Algorithm</a:t>
            </a:r>
            <a:r>
              <a:rPr lang="en"/>
              <a:t> and </a:t>
            </a:r>
            <a:r>
              <a:rPr lang="en" u="sng"/>
              <a:t>Correspondence Matching Algorithm</a:t>
            </a:r>
            <a:r>
              <a:rPr lang="en"/>
              <a:t> are successfully applied as registration algorithms for surface-based techniques.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transformation</a:t>
            </a:r>
            <a:endParaRPr/>
          </a:p>
          <a:p>
            <a:pPr indent="0" lvl="0" marL="0" rtl="0" algn="l">
              <a:spcBef>
                <a:spcPts val="0"/>
              </a:spcBef>
              <a:spcAft>
                <a:spcPts val="0"/>
              </a:spcAft>
              <a:buNone/>
            </a:pPr>
            <a:r>
              <a:t/>
            </a:r>
            <a:endParaRPr/>
          </a:p>
        </p:txBody>
      </p:sp>
      <p:sp>
        <p:nvSpPr>
          <p:cNvPr id="164" name="Google Shape;164;p27"/>
          <p:cNvSpPr txBox="1"/>
          <p:nvPr>
            <p:ph idx="1" type="body"/>
          </p:nvPr>
        </p:nvSpPr>
        <p:spPr>
          <a:xfrm>
            <a:off x="311700" y="1266325"/>
            <a:ext cx="8520600" cy="3679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latin typeface="Arial"/>
                <a:ea typeface="Arial"/>
                <a:cs typeface="Arial"/>
                <a:sym typeface="Arial"/>
              </a:rPr>
              <a:t>Feature based methods: </a:t>
            </a:r>
            <a:r>
              <a:rPr lang="en">
                <a:highlight>
                  <a:srgbClr val="FFFFFF"/>
                </a:highlight>
                <a:latin typeface="Arial"/>
                <a:ea typeface="Arial"/>
                <a:cs typeface="Arial"/>
                <a:sym typeface="Arial"/>
              </a:rPr>
              <a:t>Feature-based methods establish a correspondence between a number of especially distinct points in images. Knowing the correspondence between a number of points in images, a geometrical transformation is then determined to map the target image to the reference images, thereby establishing point-by-point correspondence between the reference and target images.</a:t>
            </a:r>
            <a:endParaRPr>
              <a:highlight>
                <a:srgbClr val="FFFFFF"/>
              </a:highlight>
              <a:latin typeface="Arial"/>
              <a:ea typeface="Arial"/>
              <a:cs typeface="Arial"/>
              <a:sym typeface="Arial"/>
            </a:endParaRPr>
          </a:p>
          <a:p>
            <a:pPr indent="0" lvl="0" marL="457200" rtl="0" algn="l">
              <a:spcBef>
                <a:spcPts val="1200"/>
              </a:spcBef>
              <a:spcAft>
                <a:spcPts val="0"/>
              </a:spcAft>
              <a:buNone/>
            </a:pPr>
            <a:r>
              <a:rPr lang="en">
                <a:highlight>
                  <a:srgbClr val="FFFFFF"/>
                </a:highlight>
                <a:latin typeface="Arial"/>
                <a:ea typeface="Arial"/>
                <a:cs typeface="Arial"/>
                <a:sym typeface="Arial"/>
              </a:rPr>
              <a:t>eg: weighted geometric feature</a:t>
            </a:r>
            <a:endParaRPr>
              <a:highlight>
                <a:srgbClr val="FFFFFF"/>
              </a:highlight>
              <a:latin typeface="Arial"/>
              <a:ea typeface="Arial"/>
              <a:cs typeface="Arial"/>
              <a:sym typeface="Arial"/>
            </a:endParaRPr>
          </a:p>
          <a:p>
            <a:pPr indent="-342900" lvl="0" marL="457200" rtl="0" algn="l">
              <a:spcBef>
                <a:spcPts val="1200"/>
              </a:spcBef>
              <a:spcAft>
                <a:spcPts val="0"/>
              </a:spcAft>
              <a:buSzPts val="1800"/>
              <a:buChar char="●"/>
            </a:pPr>
            <a:r>
              <a:rPr lang="en">
                <a:latin typeface="Arial"/>
                <a:ea typeface="Arial"/>
                <a:cs typeface="Arial"/>
                <a:sym typeface="Arial"/>
              </a:rPr>
              <a:t>Intensity-based methods: I</a:t>
            </a:r>
            <a:r>
              <a:rPr lang="en">
                <a:highlight>
                  <a:srgbClr val="FFFFFF"/>
                </a:highlight>
                <a:latin typeface="Arial"/>
                <a:ea typeface="Arial"/>
                <a:cs typeface="Arial"/>
                <a:sym typeface="Arial"/>
              </a:rPr>
              <a:t>ntensity-based methods compare intensity patterns in images via correlation metrics. Intensity-based methods register entire images or sub-images. </a:t>
            </a:r>
            <a:endParaRPr>
              <a:highlight>
                <a:srgbClr val="FFFFFF"/>
              </a:highlight>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transformation</a:t>
            </a:r>
            <a:endParaRPr/>
          </a:p>
          <a:p>
            <a:pPr indent="0" lvl="0" marL="0" rtl="0" algn="l">
              <a:spcBef>
                <a:spcPts val="0"/>
              </a:spcBef>
              <a:spcAft>
                <a:spcPts val="0"/>
              </a:spcAft>
              <a:buNone/>
            </a:pPr>
            <a:r>
              <a:t/>
            </a:r>
            <a:endParaRPr/>
          </a:p>
        </p:txBody>
      </p:sp>
      <p:sp>
        <p:nvSpPr>
          <p:cNvPr id="170" name="Google Shape;170;p28"/>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Font typeface="Arial"/>
              <a:buChar char="●"/>
            </a:pPr>
            <a:r>
              <a:rPr lang="en">
                <a:highlight>
                  <a:srgbClr val="FFFFFF"/>
                </a:highlight>
                <a:latin typeface="Arial"/>
                <a:ea typeface="Arial"/>
                <a:cs typeface="Arial"/>
                <a:sym typeface="Arial"/>
              </a:rPr>
              <a:t>Another classification can be made between single-modality and multi-modality methods. Single-modality methods tend to register images in the same modality acquired by the same scanner/sensor type, while multi-modality registration methods tended to register images acquired by different scanner/sensor types.</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a:highlight>
                  <a:srgbClr val="FFFFFF"/>
                </a:highlight>
                <a:latin typeface="Arial"/>
                <a:ea typeface="Arial"/>
                <a:cs typeface="Arial"/>
                <a:sym typeface="Arial"/>
              </a:rPr>
              <a:t>Multi-modality registration methods are often used in </a:t>
            </a:r>
            <a:r>
              <a:rPr lang="en">
                <a:highlight>
                  <a:srgbClr val="FFFFFF"/>
                </a:highlight>
                <a:uFill>
                  <a:noFill/>
                </a:uFill>
                <a:latin typeface="Arial"/>
                <a:ea typeface="Arial"/>
                <a:cs typeface="Arial"/>
                <a:sym typeface="Arial"/>
                <a:hlinkClick r:id="rId3"/>
              </a:rPr>
              <a:t>medical imaging</a:t>
            </a:r>
            <a:r>
              <a:rPr lang="en">
                <a:highlight>
                  <a:srgbClr val="FFFFFF"/>
                </a:highlight>
                <a:latin typeface="Arial"/>
                <a:ea typeface="Arial"/>
                <a:cs typeface="Arial"/>
                <a:sym typeface="Arial"/>
              </a:rPr>
              <a:t> as images of a subject are frequently obtained from different scanners. Examples include registration of brain </a:t>
            </a:r>
            <a:r>
              <a:rPr lang="en">
                <a:highlight>
                  <a:srgbClr val="FFFFFF"/>
                </a:highlight>
                <a:uFill>
                  <a:noFill/>
                </a:uFill>
                <a:latin typeface="Arial"/>
                <a:ea typeface="Arial"/>
                <a:cs typeface="Arial"/>
                <a:sym typeface="Arial"/>
                <a:hlinkClick r:id="rId4"/>
              </a:rPr>
              <a:t>CT</a:t>
            </a:r>
            <a:r>
              <a:rPr lang="en">
                <a:highlight>
                  <a:srgbClr val="FFFFFF"/>
                </a:highlight>
                <a:latin typeface="Arial"/>
                <a:ea typeface="Arial"/>
                <a:cs typeface="Arial"/>
                <a:sym typeface="Arial"/>
              </a:rPr>
              <a:t>/</a:t>
            </a:r>
            <a:r>
              <a:rPr lang="en">
                <a:highlight>
                  <a:srgbClr val="FFFFFF"/>
                </a:highlight>
                <a:uFill>
                  <a:noFill/>
                </a:uFill>
                <a:latin typeface="Arial"/>
                <a:ea typeface="Arial"/>
                <a:cs typeface="Arial"/>
                <a:sym typeface="Arial"/>
                <a:hlinkClick r:id="rId5"/>
              </a:rPr>
              <a:t>MRI</a:t>
            </a:r>
            <a:r>
              <a:rPr lang="en">
                <a:highlight>
                  <a:srgbClr val="FFFFFF"/>
                </a:highlight>
                <a:latin typeface="Arial"/>
                <a:ea typeface="Arial"/>
                <a:cs typeface="Arial"/>
                <a:sym typeface="Arial"/>
              </a:rPr>
              <a:t> images or whole body </a:t>
            </a:r>
            <a:r>
              <a:rPr lang="en">
                <a:highlight>
                  <a:srgbClr val="FFFFFF"/>
                </a:highlight>
                <a:uFill>
                  <a:noFill/>
                </a:uFill>
                <a:latin typeface="Arial"/>
                <a:ea typeface="Arial"/>
                <a:cs typeface="Arial"/>
                <a:sym typeface="Arial"/>
                <a:hlinkClick r:id="rId6"/>
              </a:rPr>
              <a:t>PET</a:t>
            </a:r>
            <a:r>
              <a:rPr lang="en">
                <a:highlight>
                  <a:srgbClr val="FFFFFF"/>
                </a:highlight>
                <a:latin typeface="Arial"/>
                <a:ea typeface="Arial"/>
                <a:cs typeface="Arial"/>
                <a:sym typeface="Arial"/>
              </a:rPr>
              <a:t>/</a:t>
            </a:r>
            <a:r>
              <a:rPr lang="en">
                <a:highlight>
                  <a:srgbClr val="FFFFFF"/>
                </a:highlight>
                <a:uFill>
                  <a:noFill/>
                </a:uFill>
                <a:latin typeface="Arial"/>
                <a:ea typeface="Arial"/>
                <a:cs typeface="Arial"/>
                <a:sym typeface="Arial"/>
                <a:hlinkClick r:id="rId7"/>
              </a:rPr>
              <a:t>CT</a:t>
            </a:r>
            <a:r>
              <a:rPr lang="en">
                <a:highlight>
                  <a:srgbClr val="FFFFFF"/>
                </a:highlight>
                <a:latin typeface="Arial"/>
                <a:ea typeface="Arial"/>
                <a:cs typeface="Arial"/>
                <a:sym typeface="Arial"/>
              </a:rPr>
              <a:t> images for tumor localization, registration of contrast-enhanced </a:t>
            </a:r>
            <a:r>
              <a:rPr lang="en">
                <a:highlight>
                  <a:srgbClr val="FFFFFF"/>
                </a:highlight>
                <a:uFill>
                  <a:noFill/>
                </a:uFill>
                <a:latin typeface="Arial"/>
                <a:ea typeface="Arial"/>
                <a:cs typeface="Arial"/>
                <a:sym typeface="Arial"/>
                <a:hlinkClick r:id="rId8"/>
              </a:rPr>
              <a:t>CT</a:t>
            </a:r>
            <a:r>
              <a:rPr lang="en">
                <a:highlight>
                  <a:srgbClr val="FFFFFF"/>
                </a:highlight>
                <a:latin typeface="Arial"/>
                <a:ea typeface="Arial"/>
                <a:cs typeface="Arial"/>
                <a:sym typeface="Arial"/>
              </a:rPr>
              <a:t> images against non-contrast-enhanced </a:t>
            </a:r>
            <a:r>
              <a:rPr lang="en">
                <a:highlight>
                  <a:srgbClr val="FFFFFF"/>
                </a:highlight>
                <a:uFill>
                  <a:noFill/>
                </a:uFill>
                <a:latin typeface="Arial"/>
                <a:ea typeface="Arial"/>
                <a:cs typeface="Arial"/>
                <a:sym typeface="Arial"/>
                <a:hlinkClick r:id="rId9"/>
              </a:rPr>
              <a:t>CT</a:t>
            </a:r>
            <a:r>
              <a:rPr lang="en">
                <a:highlight>
                  <a:srgbClr val="FFFFFF"/>
                </a:highlight>
                <a:latin typeface="Arial"/>
                <a:ea typeface="Arial"/>
                <a:cs typeface="Arial"/>
                <a:sym typeface="Arial"/>
              </a:rPr>
              <a:t> images for segmentation of specific parts of the anatomy, and registration of </a:t>
            </a:r>
            <a:r>
              <a:rPr lang="en">
                <a:highlight>
                  <a:srgbClr val="FFFFFF"/>
                </a:highlight>
                <a:uFill>
                  <a:noFill/>
                </a:uFill>
                <a:latin typeface="Arial"/>
                <a:ea typeface="Arial"/>
                <a:cs typeface="Arial"/>
                <a:sym typeface="Arial"/>
                <a:hlinkClick r:id="rId10"/>
              </a:rPr>
              <a:t>ultrasound</a:t>
            </a:r>
            <a:r>
              <a:rPr lang="en">
                <a:highlight>
                  <a:srgbClr val="FFFFFF"/>
                </a:highlight>
                <a:latin typeface="Arial"/>
                <a:ea typeface="Arial"/>
                <a:cs typeface="Arial"/>
                <a:sym typeface="Arial"/>
              </a:rPr>
              <a:t> and </a:t>
            </a:r>
            <a:r>
              <a:rPr lang="en">
                <a:highlight>
                  <a:srgbClr val="FFFFFF"/>
                </a:highlight>
                <a:uFill>
                  <a:noFill/>
                </a:uFill>
                <a:latin typeface="Arial"/>
                <a:ea typeface="Arial"/>
                <a:cs typeface="Arial"/>
                <a:sym typeface="Arial"/>
                <a:hlinkClick r:id="rId11"/>
              </a:rPr>
              <a:t>CT</a:t>
            </a:r>
            <a:r>
              <a:rPr lang="en">
                <a:highlight>
                  <a:srgbClr val="FFFFFF"/>
                </a:highlight>
                <a:latin typeface="Arial"/>
                <a:ea typeface="Arial"/>
                <a:cs typeface="Arial"/>
                <a:sym typeface="Arial"/>
              </a:rPr>
              <a:t> images for </a:t>
            </a:r>
            <a:r>
              <a:rPr lang="en">
                <a:highlight>
                  <a:srgbClr val="FFFFFF"/>
                </a:highlight>
                <a:uFill>
                  <a:noFill/>
                </a:uFill>
                <a:latin typeface="Arial"/>
                <a:ea typeface="Arial"/>
                <a:cs typeface="Arial"/>
                <a:sym typeface="Arial"/>
                <a:hlinkClick r:id="rId12"/>
              </a:rPr>
              <a:t>prostate</a:t>
            </a:r>
            <a:r>
              <a:rPr lang="en">
                <a:highlight>
                  <a:srgbClr val="FFFFFF"/>
                </a:highlight>
                <a:latin typeface="Arial"/>
                <a:ea typeface="Arial"/>
                <a:cs typeface="Arial"/>
                <a:sym typeface="Arial"/>
              </a:rPr>
              <a:t> localization in </a:t>
            </a:r>
            <a:r>
              <a:rPr lang="en">
                <a:highlight>
                  <a:srgbClr val="FFFFFF"/>
                </a:highlight>
                <a:uFill>
                  <a:noFill/>
                </a:uFill>
                <a:latin typeface="Arial"/>
                <a:ea typeface="Arial"/>
                <a:cs typeface="Arial"/>
                <a:sym typeface="Arial"/>
                <a:hlinkClick r:id="rId13"/>
              </a:rPr>
              <a:t>radiotherapy</a:t>
            </a:r>
            <a:r>
              <a:rPr lang="en">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5302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Papers</a:t>
            </a:r>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Lifeng Shang, Jian Cheng Lv, Zhang Yi, “Rigid medical image registration using PCA neural network”, </a:t>
            </a:r>
            <a:r>
              <a:rPr i="1" lang="en"/>
              <a:t>Neurocomputing</a:t>
            </a:r>
            <a:r>
              <a:rPr lang="en"/>
              <a:t> 69 (2006), 1717–1722.</a:t>
            </a:r>
            <a:endParaRPr/>
          </a:p>
          <a:p>
            <a:pPr indent="-342900" lvl="0" marL="457200" rtl="0" algn="l">
              <a:spcBef>
                <a:spcPts val="0"/>
              </a:spcBef>
              <a:spcAft>
                <a:spcPts val="0"/>
              </a:spcAft>
              <a:buSzPts val="1800"/>
              <a:buChar char="●"/>
            </a:pPr>
            <a:r>
              <a:rPr lang="en"/>
              <a:t>C. Dorai, G. Wang, A.K. Jain, C. Mercer, “Registration and integration of multiple object views for 3D model construction”, </a:t>
            </a:r>
            <a:r>
              <a:rPr i="1" lang="en"/>
              <a:t>IEEE Trans. Pattern Anal. Machine Intelligence</a:t>
            </a:r>
            <a:r>
              <a:rPr lang="en"/>
              <a:t>. 20 (1),(1998), 83–89.</a:t>
            </a:r>
            <a:endParaRPr/>
          </a:p>
          <a:p>
            <a:pPr indent="-342900" lvl="0" marL="457200" rtl="0" algn="l">
              <a:spcBef>
                <a:spcPts val="0"/>
              </a:spcBef>
              <a:spcAft>
                <a:spcPts val="0"/>
              </a:spcAft>
              <a:buSzPts val="1800"/>
              <a:buChar char="●"/>
            </a:pPr>
            <a:r>
              <a:rPr lang="en"/>
              <a:t>T. Masuda, K. Sakaue, N. Yokoya, “Registration and integration of multiple range images for 3-D model construction”, </a:t>
            </a:r>
            <a:r>
              <a:rPr i="1" lang="en"/>
              <a:t>Proceedings of the 13th International Conference on Pattern Recognition</a:t>
            </a:r>
            <a:r>
              <a:rPr lang="en"/>
              <a:t>, Vol. 1, 1996, 879–883. </a:t>
            </a:r>
            <a:endParaRPr/>
          </a:p>
          <a:p>
            <a:pPr indent="-342900" lvl="0" marL="457200" rtl="0" algn="l">
              <a:spcBef>
                <a:spcPts val="0"/>
              </a:spcBef>
              <a:spcAft>
                <a:spcPts val="0"/>
              </a:spcAft>
              <a:buSzPts val="1800"/>
              <a:buChar char="●"/>
            </a:pPr>
            <a:r>
              <a:rPr lang="en"/>
              <a:t>P.J. Besl, N.D. McKay, “A method for registration of 3-D shapes”, </a:t>
            </a:r>
            <a:r>
              <a:rPr i="1" lang="en"/>
              <a:t>IEEE Trans. Pattern Analysis Machine Intelligence</a:t>
            </a:r>
            <a:r>
              <a:rPr lang="en"/>
              <a:t> 14 (2) (1992), 239–256.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Papers</a:t>
            </a:r>
            <a:endParaRPr/>
          </a:p>
        </p:txBody>
      </p:sp>
      <p:sp>
        <p:nvSpPr>
          <p:cNvPr id="182" name="Google Shape;182;p30"/>
          <p:cNvSpPr txBox="1"/>
          <p:nvPr>
            <p:ph idx="1" type="body"/>
          </p:nvPr>
        </p:nvSpPr>
        <p:spPr>
          <a:xfrm>
            <a:off x="311700" y="1266325"/>
            <a:ext cx="8520600" cy="3593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 Blais, M.D. Levine, “Registering multiview range data to create 3D computer objects”, </a:t>
            </a:r>
            <a:r>
              <a:rPr i="1" lang="en"/>
              <a:t>IEEE Trans. Pattern Analysis and .Machine Intelligence</a:t>
            </a:r>
            <a:r>
              <a:rPr lang="en"/>
              <a:t> 17 (8) (1995) 820–824. </a:t>
            </a:r>
            <a:endParaRPr/>
          </a:p>
          <a:p>
            <a:pPr indent="-342900" lvl="0" marL="457200" rtl="0" algn="l">
              <a:spcBef>
                <a:spcPts val="0"/>
              </a:spcBef>
              <a:spcAft>
                <a:spcPts val="0"/>
              </a:spcAft>
              <a:buSzPts val="1800"/>
              <a:buChar char="●"/>
            </a:pPr>
            <a:r>
              <a:rPr lang="en"/>
              <a:t>T. Masuda, N. Yokoya, “A robust method for registration and segmentation of multiple range images”, </a:t>
            </a:r>
            <a:r>
              <a:rPr i="1" lang="en"/>
              <a:t>Proceedings of the Second Workshop on CAD-Based Vision</a:t>
            </a:r>
            <a:r>
              <a:rPr lang="en"/>
              <a:t>, 1994, 106–113.</a:t>
            </a:r>
            <a:endParaRPr/>
          </a:p>
          <a:p>
            <a:pPr indent="-342900" lvl="0" marL="457200" rtl="0" algn="l">
              <a:spcBef>
                <a:spcPts val="0"/>
              </a:spcBef>
              <a:spcAft>
                <a:spcPts val="0"/>
              </a:spcAft>
              <a:buSzPts val="1800"/>
              <a:buChar char="●"/>
            </a:pPr>
            <a:r>
              <a:rPr lang="en"/>
              <a:t>S.M. Yamany, A.A. Farag, “Free-form surface registration using surface signatures” </a:t>
            </a:r>
            <a:r>
              <a:rPr i="1" lang="en"/>
              <a:t>Proceedings of the Seventh IEEE International Conference on Computer Vision</a:t>
            </a:r>
            <a:r>
              <a:rPr lang="en"/>
              <a:t>, Vol. 2, 1999, 1098–1104.</a:t>
            </a:r>
            <a:endParaRPr/>
          </a:p>
          <a:p>
            <a:pPr indent="-342900" lvl="0" marL="457200" rtl="0" algn="l">
              <a:spcBef>
                <a:spcPts val="0"/>
              </a:spcBef>
              <a:spcAft>
                <a:spcPts val="0"/>
              </a:spcAft>
              <a:buSzPts val="1800"/>
              <a:buChar char="●"/>
            </a:pPr>
            <a:r>
              <a:rPr lang="en"/>
              <a:t>C. Schutz, T. Jost, H. Hugli, “Multi-feature matching algorithm for free-form 3D surface registration”, </a:t>
            </a:r>
            <a:r>
              <a:rPr i="1" lang="en"/>
              <a:t>Proceedings of the 14th International Conference on Pattern Recognition</a:t>
            </a:r>
            <a:r>
              <a:rPr lang="en"/>
              <a:t>, Vol. 2, 1998, 982–984.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Papers</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A.E. Johnson, M. Hebert, “Surface registration by matching oriented points”, </a:t>
            </a:r>
            <a:r>
              <a:rPr i="1" lang="en"/>
              <a:t>Proceedings of the International Conference on Recent Advances in 3-D Digital Imaging and Modeling</a:t>
            </a:r>
            <a:r>
              <a:rPr lang="en"/>
              <a:t>, 1997, 121–128. </a:t>
            </a:r>
            <a:endParaRPr/>
          </a:p>
          <a:p>
            <a:pPr indent="-342900" lvl="0" marL="457200" rtl="0" algn="l">
              <a:spcBef>
                <a:spcPts val="0"/>
              </a:spcBef>
              <a:spcAft>
                <a:spcPts val="0"/>
              </a:spcAft>
              <a:buSzPts val="1800"/>
              <a:buChar char="●"/>
            </a:pPr>
            <a:r>
              <a:rPr lang="en"/>
              <a:t>W.R. Fright, A.D. Linney, “Registration of3-D head surfaces using multiple landmarks”, </a:t>
            </a:r>
            <a:r>
              <a:rPr i="1" lang="en"/>
              <a:t>IEEE Trans. on Medical Imaging</a:t>
            </a:r>
            <a:r>
              <a:rPr lang="en"/>
              <a:t> 12 (3) (1993), 515–520.</a:t>
            </a:r>
            <a:endParaRPr/>
          </a:p>
          <a:p>
            <a:pPr indent="-342900" lvl="0" marL="457200" rtl="0" algn="l">
              <a:spcBef>
                <a:spcPts val="0"/>
              </a:spcBef>
              <a:spcAft>
                <a:spcPts val="0"/>
              </a:spcAft>
              <a:buSzPts val="1800"/>
              <a:buChar char="●"/>
            </a:pPr>
            <a:r>
              <a:rPr lang="en"/>
              <a:t>Chi Kin Chow, Hung Tat Tsui, Tong Lee, “Surface registration using a dynamic genetic algorithm”, </a:t>
            </a:r>
            <a:r>
              <a:rPr i="1" lang="en"/>
              <a:t>Pattern Recognition</a:t>
            </a:r>
            <a:r>
              <a:rPr lang="en"/>
              <a:t> 37, (2004), 105-117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Registration</a:t>
            </a:r>
            <a:endParaRPr/>
          </a:p>
        </p:txBody>
      </p:sp>
      <p:sp>
        <p:nvSpPr>
          <p:cNvPr id="73" name="Google Shape;73;p14"/>
          <p:cNvSpPr txBox="1"/>
          <p:nvPr>
            <p:ph idx="1" type="body"/>
          </p:nvPr>
        </p:nvSpPr>
        <p:spPr>
          <a:xfrm>
            <a:off x="311700" y="1266325"/>
            <a:ext cx="8520600" cy="3623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Image registration is defined as a process that overlays two or more images from various imaging equipment or sensors taken at different times and angles, or from the same scene to geometrically align the images for analysis.</a:t>
            </a:r>
            <a:endParaRPr sz="1600">
              <a:solidFill>
                <a:srgbClr val="000000"/>
              </a:solidFill>
              <a:highlight>
                <a:schemeClr val="lt1"/>
              </a:highlight>
              <a:latin typeface="Arial"/>
              <a:ea typeface="Arial"/>
              <a:cs typeface="Arial"/>
              <a:sym typeface="Arial"/>
            </a:endParaRPr>
          </a:p>
          <a:p>
            <a:pPr indent="-330200" lvl="0" marL="457200" rtl="0" algn="l">
              <a:lnSpc>
                <a:spcPct val="105000"/>
              </a:lnSpc>
              <a:spcBef>
                <a:spcPts val="0"/>
              </a:spcBef>
              <a:spcAft>
                <a:spcPts val="0"/>
              </a:spcAft>
              <a:buClr>
                <a:srgbClr val="202122"/>
              </a:buClr>
              <a:buSzPts val="1600"/>
              <a:buFont typeface="Arial"/>
              <a:buChar char="●"/>
            </a:pPr>
            <a:r>
              <a:rPr lang="en" sz="1600">
                <a:solidFill>
                  <a:srgbClr val="202122"/>
                </a:solidFill>
                <a:latin typeface="Arial"/>
                <a:ea typeface="Arial"/>
                <a:cs typeface="Arial"/>
                <a:sym typeface="Arial"/>
              </a:rPr>
              <a:t>One of the images is used as reference to the </a:t>
            </a:r>
            <a:r>
              <a:rPr lang="en" sz="1600">
                <a:solidFill>
                  <a:srgbClr val="202122"/>
                </a:solidFill>
                <a:uFill>
                  <a:noFill/>
                </a:uFill>
                <a:latin typeface="Arial"/>
                <a:ea typeface="Arial"/>
                <a:cs typeface="Arial"/>
                <a:sym typeface="Arial"/>
                <a:hlinkClick r:id="rId3">
                  <a:extLst>
                    <a:ext uri="{A12FA001-AC4F-418D-AE19-62706E023703}">
                      <ahyp:hlinkClr val="tx"/>
                    </a:ext>
                  </a:extLst>
                </a:hlinkClick>
              </a:rPr>
              <a:t>geometric transformation</a:t>
            </a:r>
            <a:r>
              <a:rPr lang="en" sz="1600">
                <a:solidFill>
                  <a:srgbClr val="202122"/>
                </a:solidFill>
                <a:latin typeface="Arial"/>
                <a:ea typeface="Arial"/>
                <a:cs typeface="Arial"/>
                <a:sym typeface="Arial"/>
              </a:rPr>
              <a:t> that is applied in the other images (source images) so that they finally align with the reference image. Images which represent the same anatomical areas may be misaligned as they are captured by different </a:t>
            </a:r>
            <a:r>
              <a:rPr lang="en" sz="1600">
                <a:solidFill>
                  <a:srgbClr val="202122"/>
                </a:solidFill>
                <a:uFill>
                  <a:noFill/>
                </a:uFill>
                <a:latin typeface="Arial"/>
                <a:ea typeface="Arial"/>
                <a:cs typeface="Arial"/>
                <a:sym typeface="Arial"/>
                <a:hlinkClick r:id="rId4">
                  <a:extLst>
                    <a:ext uri="{A12FA001-AC4F-418D-AE19-62706E023703}">
                      <ahyp:hlinkClr val="tx"/>
                    </a:ext>
                  </a:extLst>
                </a:hlinkClick>
              </a:rPr>
              <a:t>imaging modalities</a:t>
            </a:r>
            <a:r>
              <a:rPr lang="en" sz="1600">
                <a:solidFill>
                  <a:srgbClr val="202122"/>
                </a:solidFill>
                <a:latin typeface="Arial"/>
                <a:ea typeface="Arial"/>
                <a:cs typeface="Arial"/>
                <a:sym typeface="Arial"/>
              </a:rPr>
              <a:t>, i.e., IVUS and micro-CT may represent the same coronary segment with different geometrical scaling.</a:t>
            </a:r>
            <a:endParaRPr sz="1600">
              <a:solidFill>
                <a:srgbClr val="000000"/>
              </a:solidFill>
              <a:highlight>
                <a:schemeClr val="lt1"/>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Libraries/ Toolkits for Rigid and Affine </a:t>
            </a:r>
            <a:r>
              <a:rPr lang="en"/>
              <a:t>Transformations</a:t>
            </a:r>
            <a:r>
              <a:rPr lang="en"/>
              <a:t>.</a:t>
            </a:r>
            <a:endParaRPr/>
          </a:p>
        </p:txBody>
      </p:sp>
      <p:sp>
        <p:nvSpPr>
          <p:cNvPr id="194" name="Google Shape;194;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accent5"/>
                </a:solidFill>
                <a:hlinkClick r:id="rId3">
                  <a:extLst>
                    <a:ext uri="{A12FA001-AC4F-418D-AE19-62706E023703}">
                      <ahyp:hlinkClr val="tx"/>
                    </a:ext>
                  </a:extLst>
                </a:hlinkClick>
              </a:rPr>
              <a:t>https://pypi.org/project/lcreg/</a:t>
            </a:r>
            <a:endParaRPr/>
          </a:p>
          <a:p>
            <a:pPr indent="-342900" lvl="0" marL="457200" rtl="0" algn="l">
              <a:spcBef>
                <a:spcPts val="0"/>
              </a:spcBef>
              <a:spcAft>
                <a:spcPts val="0"/>
              </a:spcAft>
              <a:buSzPts val="1800"/>
              <a:buAutoNum type="arabicPeriod"/>
            </a:pPr>
            <a:r>
              <a:rPr lang="en" u="sng">
                <a:solidFill>
                  <a:schemeClr val="hlink"/>
                </a:solidFill>
                <a:hlinkClick r:id="rId4"/>
              </a:rPr>
              <a:t>https://pypi.org/project/imgreg2D/</a:t>
            </a:r>
            <a:endParaRPr/>
          </a:p>
          <a:p>
            <a:pPr indent="-342900" lvl="0" marL="457200" rtl="0" algn="l">
              <a:spcBef>
                <a:spcPts val="0"/>
              </a:spcBef>
              <a:spcAft>
                <a:spcPts val="0"/>
              </a:spcAft>
              <a:buSzPts val="1800"/>
              <a:buAutoNum type="arabicPeriod"/>
            </a:pPr>
            <a:r>
              <a:rPr lang="en" u="sng">
                <a:solidFill>
                  <a:schemeClr val="hlink"/>
                </a:solidFill>
                <a:hlinkClick r:id="rId5"/>
              </a:rPr>
              <a:t>https://image-registration.readthedocs.io/en/latest/</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 Rigid</a:t>
            </a:r>
            <a:endParaRPr/>
          </a:p>
        </p:txBody>
      </p:sp>
      <p:sp>
        <p:nvSpPr>
          <p:cNvPr id="200" name="Google Shape;200;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https://pypi.org/project/itk-registration/</a:t>
            </a:r>
            <a:endParaRPr/>
          </a:p>
          <a:p>
            <a:pPr indent="-342900" lvl="0" marL="457200" rtl="0" algn="l">
              <a:spcBef>
                <a:spcPts val="0"/>
              </a:spcBef>
              <a:spcAft>
                <a:spcPts val="0"/>
              </a:spcAft>
              <a:buSzPts val="1800"/>
              <a:buAutoNum type="arabicPeriod"/>
            </a:pPr>
            <a:r>
              <a:rPr lang="en" u="sng">
                <a:solidFill>
                  <a:schemeClr val="hlink"/>
                </a:solidFill>
                <a:hlinkClick r:id="rId4"/>
              </a:rPr>
              <a:t>http://pyimreg.github.io/</a:t>
            </a:r>
            <a:endParaRPr/>
          </a:p>
          <a:p>
            <a:pPr indent="-342900" lvl="0" marL="457200" rtl="0" algn="l">
              <a:spcBef>
                <a:spcPts val="0"/>
              </a:spcBef>
              <a:spcAft>
                <a:spcPts val="0"/>
              </a:spcAft>
              <a:buSzPts val="1800"/>
              <a:buAutoNum type="arabicPeriod"/>
            </a:pPr>
            <a:r>
              <a:rPr lang="en" u="sng">
                <a:solidFill>
                  <a:schemeClr val="hlink"/>
                </a:solidFill>
                <a:hlinkClick r:id="rId5"/>
              </a:rPr>
              <a:t>https://pypi.org/project/pystackreg/</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6" name="Google Shape;206;p34"/>
          <p:cNvSpPr txBox="1"/>
          <p:nvPr>
            <p:ph idx="1" type="body"/>
          </p:nvPr>
        </p:nvSpPr>
        <p:spPr>
          <a:xfrm>
            <a:off x="311700" y="1266325"/>
            <a:ext cx="8520600" cy="3538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u="sng">
                <a:solidFill>
                  <a:schemeClr val="hlink"/>
                </a:solidFill>
                <a:hlinkClick r:id="rId3"/>
              </a:rPr>
              <a:t>https://www.youtube.com/watch?v=5FEr5SiXB1g&amp;ab_channel=DigitalSreeni</a:t>
            </a:r>
            <a:endParaRPr/>
          </a:p>
          <a:p>
            <a:pPr indent="-342900" lvl="0" marL="457200" rtl="0" algn="l">
              <a:spcBef>
                <a:spcPts val="0"/>
              </a:spcBef>
              <a:spcAft>
                <a:spcPts val="0"/>
              </a:spcAft>
              <a:buSzPts val="1800"/>
              <a:buAutoNum type="arabicPeriod"/>
            </a:pPr>
            <a:r>
              <a:rPr lang="en" u="sng">
                <a:solidFill>
                  <a:schemeClr val="hlink"/>
                </a:solidFill>
                <a:hlinkClick r:id="rId4"/>
              </a:rPr>
              <a:t>https://cind.ucsf.edu/sites/cind.ucsf.edu/files/wysiwyg/education/RigidRegistration.pdf</a:t>
            </a:r>
            <a:endParaRPr/>
          </a:p>
          <a:p>
            <a:pPr indent="-342900" lvl="0" marL="457200" rtl="0" algn="l">
              <a:spcBef>
                <a:spcPts val="0"/>
              </a:spcBef>
              <a:spcAft>
                <a:spcPts val="0"/>
              </a:spcAft>
              <a:buSzPts val="1800"/>
              <a:buAutoNum type="arabicPeriod"/>
            </a:pPr>
            <a:r>
              <a:rPr lang="en" u="sng">
                <a:solidFill>
                  <a:schemeClr val="hlink"/>
                </a:solidFill>
                <a:hlinkClick r:id="rId5"/>
              </a:rPr>
              <a:t>https://www.sciencedirect.com/topics/medicine-and-dentistry/rigid-image-registration</a:t>
            </a:r>
            <a:endParaRPr/>
          </a:p>
          <a:p>
            <a:pPr indent="-342900" lvl="0" marL="457200" rtl="0" algn="l">
              <a:spcBef>
                <a:spcPts val="0"/>
              </a:spcBef>
              <a:spcAft>
                <a:spcPts val="0"/>
              </a:spcAft>
              <a:buSzPts val="1800"/>
              <a:buAutoNum type="arabicPeriod"/>
            </a:pPr>
            <a:r>
              <a:rPr lang="en" u="sng">
                <a:solidFill>
                  <a:schemeClr val="hlink"/>
                </a:solidFill>
                <a:hlinkClick r:id="rId6"/>
              </a:rPr>
              <a:t>https://arxiv.org/ftp/arxiv/papers/1712/1712.07540.pdf</a:t>
            </a:r>
            <a:endParaRPr/>
          </a:p>
          <a:p>
            <a:pPr indent="-342900" lvl="0" marL="457200" rtl="0" algn="l">
              <a:spcBef>
                <a:spcPts val="0"/>
              </a:spcBef>
              <a:spcAft>
                <a:spcPts val="0"/>
              </a:spcAft>
              <a:buSzPts val="1800"/>
              <a:buAutoNum type="arabicPeriod"/>
            </a:pPr>
            <a:r>
              <a:rPr lang="en" u="sng">
                <a:solidFill>
                  <a:schemeClr val="hlink"/>
                </a:solidFill>
                <a:hlinkClick r:id="rId7"/>
              </a:rPr>
              <a:t>http://www.sci.utah.edu/~gerig/CS6640-F2010/p325-brown.pdf</a:t>
            </a:r>
            <a:endParaRPr/>
          </a:p>
          <a:p>
            <a:pPr indent="-342900" lvl="0" marL="457200" rtl="0" algn="l">
              <a:spcBef>
                <a:spcPts val="0"/>
              </a:spcBef>
              <a:spcAft>
                <a:spcPts val="0"/>
              </a:spcAft>
              <a:buSzPts val="1800"/>
              <a:buAutoNum type="arabicPeriod"/>
            </a:pPr>
            <a:r>
              <a:rPr lang="en" u="sng">
                <a:solidFill>
                  <a:schemeClr val="hlink"/>
                </a:solidFill>
                <a:hlinkClick r:id="rId8"/>
              </a:rPr>
              <a:t>https://www.geeksforgeeks.org/image-registration-using-opencv-python/</a:t>
            </a:r>
            <a:endParaRPr/>
          </a:p>
          <a:p>
            <a:pPr indent="-342900" lvl="0" marL="457200" rtl="0" algn="l">
              <a:spcBef>
                <a:spcPts val="0"/>
              </a:spcBef>
              <a:spcAft>
                <a:spcPts val="0"/>
              </a:spcAft>
              <a:buSzPts val="1800"/>
              <a:buAutoNum type="arabicPeriod"/>
            </a:pPr>
            <a:r>
              <a:rPr lang="en" u="sng">
                <a:solidFill>
                  <a:schemeClr val="hlink"/>
                </a:solidFill>
                <a:hlinkClick r:id="rId9"/>
              </a:rPr>
              <a:t>https://docs.opencv.org/master/db/d61/group__reg.html</a:t>
            </a:r>
            <a:endParaRPr/>
          </a:p>
          <a:p>
            <a:pPr indent="-342900" lvl="0" marL="457200" rtl="0" algn="l">
              <a:spcBef>
                <a:spcPts val="0"/>
              </a:spcBef>
              <a:spcAft>
                <a:spcPts val="0"/>
              </a:spcAft>
              <a:buSzPts val="1800"/>
              <a:buAutoNum type="arabicPeriod"/>
            </a:pPr>
            <a:r>
              <a:rPr lang="en"/>
              <a:t>https://en.wikipedia.org/wiki/Image_registration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Registration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rgbClr val="202122"/>
              </a:buClr>
              <a:buSzPts val="1600"/>
              <a:buFont typeface="Arial"/>
              <a:buChar char="●"/>
            </a:pPr>
            <a:r>
              <a:rPr lang="en" sz="1600">
                <a:solidFill>
                  <a:srgbClr val="2E2E2E"/>
                </a:solidFill>
                <a:latin typeface="Arial"/>
                <a:ea typeface="Arial"/>
                <a:cs typeface="Arial"/>
                <a:sym typeface="Arial"/>
              </a:rPr>
              <a:t>Image registration can be classified into several categories based on the transformation model that they use: </a:t>
            </a:r>
            <a:r>
              <a:rPr lang="en" sz="1600" u="sng">
                <a:solidFill>
                  <a:srgbClr val="2E2E2E"/>
                </a:solidFill>
                <a:latin typeface="Arial"/>
                <a:ea typeface="Arial"/>
                <a:cs typeface="Arial"/>
                <a:sym typeface="Arial"/>
              </a:rPr>
              <a:t>rigid, affine, projective, and nonrigid transformations.</a:t>
            </a:r>
            <a:endParaRPr sz="1600" u="sng">
              <a:solidFill>
                <a:srgbClr val="2E2E2E"/>
              </a:solidFill>
              <a:latin typeface="Arial"/>
              <a:ea typeface="Arial"/>
              <a:cs typeface="Arial"/>
              <a:sym typeface="Arial"/>
            </a:endParaRPr>
          </a:p>
          <a:p>
            <a:pPr indent="-330200" lvl="0" marL="457200" rtl="0" algn="l">
              <a:lnSpc>
                <a:spcPct val="105000"/>
              </a:lnSpc>
              <a:spcBef>
                <a:spcPts val="0"/>
              </a:spcBef>
              <a:spcAft>
                <a:spcPts val="0"/>
              </a:spcAft>
              <a:buClr>
                <a:srgbClr val="202122"/>
              </a:buClr>
              <a:buSzPts val="1600"/>
              <a:buFont typeface="Arial"/>
              <a:buChar char="●"/>
            </a:pPr>
            <a:r>
              <a:rPr lang="en" sz="1600">
                <a:solidFill>
                  <a:srgbClr val="2E2E2E"/>
                </a:solidFill>
                <a:latin typeface="Arial"/>
                <a:ea typeface="Arial"/>
                <a:cs typeface="Arial"/>
                <a:sym typeface="Arial"/>
              </a:rPr>
              <a:t>The complexity of the transforms in each transformation are characterized by the degrees of freedom. An object can be transformed using translation, rotation, and scaling.</a:t>
            </a:r>
            <a:endParaRPr/>
          </a:p>
        </p:txBody>
      </p:sp>
      <p:pic>
        <p:nvPicPr>
          <p:cNvPr id="80" name="Google Shape;80;p15"/>
          <p:cNvPicPr preferRelativeResize="0"/>
          <p:nvPr/>
        </p:nvPicPr>
        <p:blipFill>
          <a:blip r:embed="rId3">
            <a:alphaModFix/>
          </a:blip>
          <a:stretch>
            <a:fillRect/>
          </a:stretch>
        </p:blipFill>
        <p:spPr>
          <a:xfrm>
            <a:off x="3502975" y="2571750"/>
            <a:ext cx="3640775" cy="22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Translation</a:t>
            </a:r>
            <a:endParaRPr/>
          </a:p>
        </p:txBody>
      </p:sp>
      <p:sp>
        <p:nvSpPr>
          <p:cNvPr id="86" name="Google Shape;86;p16"/>
          <p:cNvSpPr txBox="1"/>
          <p:nvPr>
            <p:ph idx="1" type="body"/>
          </p:nvPr>
        </p:nvSpPr>
        <p:spPr>
          <a:xfrm>
            <a:off x="311700" y="985750"/>
            <a:ext cx="8520600" cy="3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02122"/>
                </a:solidFill>
                <a:latin typeface="Arial"/>
                <a:ea typeface="Arial"/>
                <a:cs typeface="Arial"/>
                <a:sym typeface="Arial"/>
              </a:rPr>
              <a:t>In two dimensions (2D), the point P(x,y) of an image is translated to new point P’(x,y) by adding the translation amounts d</a:t>
            </a:r>
            <a:r>
              <a:rPr baseline="-25000" lang="en" sz="1600">
                <a:solidFill>
                  <a:srgbClr val="202122"/>
                </a:solidFill>
                <a:latin typeface="Arial"/>
                <a:ea typeface="Arial"/>
                <a:cs typeface="Arial"/>
                <a:sym typeface="Arial"/>
              </a:rPr>
              <a:t>x </a:t>
            </a:r>
            <a:r>
              <a:rPr lang="en" sz="1600">
                <a:solidFill>
                  <a:srgbClr val="202122"/>
                </a:solidFill>
                <a:latin typeface="Arial"/>
                <a:ea typeface="Arial"/>
                <a:cs typeface="Arial"/>
                <a:sym typeface="Arial"/>
              </a:rPr>
              <a:t>and d</a:t>
            </a:r>
            <a:r>
              <a:rPr baseline="-25000" lang="en" sz="1600">
                <a:solidFill>
                  <a:srgbClr val="202122"/>
                </a:solidFill>
                <a:latin typeface="Arial"/>
                <a:ea typeface="Arial"/>
                <a:cs typeface="Arial"/>
                <a:sym typeface="Arial"/>
              </a:rPr>
              <a:t>y</a:t>
            </a:r>
            <a:r>
              <a:rPr lang="en" sz="1600">
                <a:solidFill>
                  <a:srgbClr val="202122"/>
                </a:solidFill>
                <a:latin typeface="Arial"/>
                <a:ea typeface="Arial"/>
                <a:cs typeface="Arial"/>
                <a:sym typeface="Arial"/>
              </a:rPr>
              <a:t> to the coordinates of the initial points </a:t>
            </a:r>
            <a:r>
              <a:rPr i="1" lang="en" sz="1600">
                <a:solidFill>
                  <a:srgbClr val="202122"/>
                </a:solidFill>
                <a:latin typeface="Arial"/>
                <a:ea typeface="Arial"/>
                <a:cs typeface="Arial"/>
                <a:sym typeface="Arial"/>
              </a:rPr>
              <a:t>x</a:t>
            </a:r>
            <a:r>
              <a:rPr lang="en" sz="1600">
                <a:solidFill>
                  <a:srgbClr val="202122"/>
                </a:solidFill>
                <a:latin typeface="Arial"/>
                <a:ea typeface="Arial"/>
                <a:cs typeface="Arial"/>
                <a:sym typeface="Arial"/>
              </a:rPr>
              <a:t>′ and </a:t>
            </a:r>
            <a:r>
              <a:rPr i="1" lang="en" sz="1600">
                <a:solidFill>
                  <a:srgbClr val="202122"/>
                </a:solidFill>
                <a:latin typeface="Arial"/>
                <a:ea typeface="Arial"/>
                <a:cs typeface="Arial"/>
                <a:sym typeface="Arial"/>
              </a:rPr>
              <a:t>y</a:t>
            </a:r>
            <a:r>
              <a:rPr lang="en" sz="1600">
                <a:solidFill>
                  <a:srgbClr val="202122"/>
                </a:solidFill>
                <a:latin typeface="Arial"/>
                <a:ea typeface="Arial"/>
                <a:cs typeface="Arial"/>
                <a:sym typeface="Arial"/>
              </a:rPr>
              <a:t>′:</a:t>
            </a:r>
            <a:endParaRPr sz="1600">
              <a:solidFill>
                <a:srgbClr val="202122"/>
              </a:solidFill>
              <a:latin typeface="Arial"/>
              <a:ea typeface="Arial"/>
              <a:cs typeface="Arial"/>
              <a:sym typeface="Arial"/>
            </a:endParaRPr>
          </a:p>
          <a:p>
            <a:pPr indent="457200" lvl="0" marL="0" rtl="0" algn="l">
              <a:spcBef>
                <a:spcPts val="1200"/>
              </a:spcBef>
              <a:spcAft>
                <a:spcPts val="0"/>
              </a:spcAft>
              <a:buNone/>
            </a:pPr>
            <a:r>
              <a:rPr lang="en" sz="1600">
                <a:solidFill>
                  <a:srgbClr val="202122"/>
                </a:solidFill>
                <a:latin typeface="Arial"/>
                <a:ea typeface="Arial"/>
                <a:cs typeface="Arial"/>
                <a:sym typeface="Arial"/>
              </a:rPr>
              <a:t>x’ = d</a:t>
            </a:r>
            <a:r>
              <a:rPr baseline="-25000" lang="en" sz="1600">
                <a:solidFill>
                  <a:srgbClr val="202122"/>
                </a:solidFill>
                <a:latin typeface="Arial"/>
                <a:ea typeface="Arial"/>
                <a:cs typeface="Arial"/>
                <a:sym typeface="Arial"/>
              </a:rPr>
              <a:t>x</a:t>
            </a:r>
            <a:r>
              <a:rPr lang="en" sz="1600">
                <a:solidFill>
                  <a:srgbClr val="202122"/>
                </a:solidFill>
                <a:latin typeface="Arial"/>
                <a:ea typeface="Arial"/>
                <a:cs typeface="Arial"/>
                <a:sym typeface="Arial"/>
              </a:rPr>
              <a:t> + x     and      y’ = d</a:t>
            </a:r>
            <a:r>
              <a:rPr baseline="-25000" lang="en" sz="1600">
                <a:solidFill>
                  <a:srgbClr val="202122"/>
                </a:solidFill>
                <a:latin typeface="Arial"/>
                <a:ea typeface="Arial"/>
                <a:cs typeface="Arial"/>
                <a:sym typeface="Arial"/>
              </a:rPr>
              <a:t>y </a:t>
            </a:r>
            <a:r>
              <a:rPr lang="en" sz="1600">
                <a:solidFill>
                  <a:srgbClr val="202122"/>
                </a:solidFill>
                <a:latin typeface="Arial"/>
                <a:ea typeface="Arial"/>
                <a:cs typeface="Arial"/>
                <a:sym typeface="Arial"/>
              </a:rPr>
              <a:t>+ y.</a:t>
            </a:r>
            <a:endParaRPr sz="1600">
              <a:solidFill>
                <a:srgbClr val="202122"/>
              </a:solidFill>
              <a:latin typeface="Arial"/>
              <a:ea typeface="Arial"/>
              <a:cs typeface="Arial"/>
              <a:sym typeface="Arial"/>
            </a:endParaRPr>
          </a:p>
          <a:p>
            <a:pPr indent="457200" lvl="0" marL="0" rtl="0" algn="l">
              <a:spcBef>
                <a:spcPts val="1200"/>
              </a:spcBef>
              <a:spcAft>
                <a:spcPts val="0"/>
              </a:spcAft>
              <a:buNone/>
            </a:pPr>
            <a:r>
              <a:t/>
            </a:r>
            <a:endParaRPr sz="1600">
              <a:solidFill>
                <a:srgbClr val="202122"/>
              </a:solidFill>
              <a:latin typeface="Arial"/>
              <a:ea typeface="Arial"/>
              <a:cs typeface="Arial"/>
              <a:sym typeface="Arial"/>
            </a:endParaRPr>
          </a:p>
          <a:p>
            <a:pPr indent="0" lvl="0" marL="0" rtl="0" algn="l">
              <a:spcBef>
                <a:spcPts val="1200"/>
              </a:spcBef>
              <a:spcAft>
                <a:spcPts val="0"/>
              </a:spcAft>
              <a:buNone/>
            </a:pPr>
            <a:r>
              <a:t/>
            </a:r>
            <a:endParaRPr sz="1600">
              <a:solidFill>
                <a:srgbClr val="202122"/>
              </a:solidFill>
              <a:latin typeface="Arial"/>
              <a:ea typeface="Arial"/>
              <a:cs typeface="Arial"/>
              <a:sym typeface="Arial"/>
            </a:endParaRPr>
          </a:p>
          <a:p>
            <a:pPr indent="0" lvl="0" marL="0" rtl="0" algn="l">
              <a:spcBef>
                <a:spcPts val="1200"/>
              </a:spcBef>
              <a:spcAft>
                <a:spcPts val="0"/>
              </a:spcAft>
              <a:buNone/>
            </a:pPr>
            <a:r>
              <a:t/>
            </a:r>
            <a:endParaRPr sz="1600">
              <a:solidFill>
                <a:srgbClr val="202122"/>
              </a:solidFill>
              <a:latin typeface="Arial"/>
              <a:ea typeface="Arial"/>
              <a:cs typeface="Arial"/>
              <a:sym typeface="Arial"/>
            </a:endParaRPr>
          </a:p>
          <a:p>
            <a:pPr indent="0" lvl="0" marL="0" rtl="0" algn="l">
              <a:spcBef>
                <a:spcPts val="1200"/>
              </a:spcBef>
              <a:spcAft>
                <a:spcPts val="0"/>
              </a:spcAft>
              <a:buNone/>
            </a:pPr>
            <a:r>
              <a:t/>
            </a:r>
            <a:endParaRPr sz="1600">
              <a:solidFill>
                <a:srgbClr val="202122"/>
              </a:solidFill>
              <a:latin typeface="Arial"/>
              <a:ea typeface="Arial"/>
              <a:cs typeface="Arial"/>
              <a:sym typeface="Arial"/>
            </a:endParaRPr>
          </a:p>
          <a:p>
            <a:pPr indent="0" lvl="0" marL="0" rtl="0" algn="l">
              <a:spcBef>
                <a:spcPts val="1200"/>
              </a:spcBef>
              <a:spcAft>
                <a:spcPts val="0"/>
              </a:spcAft>
              <a:buNone/>
            </a:pPr>
            <a:r>
              <a:rPr lang="en" sz="1600">
                <a:solidFill>
                  <a:srgbClr val="202122"/>
                </a:solidFill>
                <a:latin typeface="Arial"/>
                <a:ea typeface="Arial"/>
                <a:cs typeface="Arial"/>
                <a:sym typeface="Arial"/>
              </a:rPr>
              <a:t>Their relation is, P’ = T + P. </a:t>
            </a:r>
            <a:endParaRPr sz="1600">
              <a:solidFill>
                <a:srgbClr val="202122"/>
              </a:solidFill>
              <a:latin typeface="Arial"/>
              <a:ea typeface="Arial"/>
              <a:cs typeface="Arial"/>
              <a:sym typeface="Arial"/>
            </a:endParaRPr>
          </a:p>
          <a:p>
            <a:pPr indent="0" lvl="0" marL="0" rtl="0" algn="l">
              <a:spcBef>
                <a:spcPts val="1200"/>
              </a:spcBef>
              <a:spcAft>
                <a:spcPts val="0"/>
              </a:spcAft>
              <a:buNone/>
            </a:pPr>
            <a:br>
              <a:rPr lang="en" sz="1600">
                <a:solidFill>
                  <a:srgbClr val="202122"/>
                </a:solidFill>
                <a:latin typeface="Arial"/>
                <a:ea typeface="Arial"/>
                <a:cs typeface="Arial"/>
                <a:sym typeface="Arial"/>
              </a:rPr>
            </a:br>
            <a:r>
              <a:rPr lang="en" sz="1300">
                <a:solidFill>
                  <a:srgbClr val="202122"/>
                </a:solidFill>
                <a:latin typeface="Arial"/>
                <a:ea typeface="Arial"/>
                <a:cs typeface="Arial"/>
                <a:sym typeface="Arial"/>
              </a:rPr>
              <a:t>Note: For 2D, there are 2 degrees of freedom for translation.</a:t>
            </a:r>
            <a:endParaRPr sz="1300">
              <a:solidFill>
                <a:srgbClr val="202122"/>
              </a:solidFill>
              <a:latin typeface="Arial"/>
              <a:ea typeface="Arial"/>
              <a:cs typeface="Arial"/>
              <a:sym typeface="Arial"/>
            </a:endParaRPr>
          </a:p>
          <a:p>
            <a:pPr indent="0" lvl="0" marL="0" rtl="0" algn="l">
              <a:spcBef>
                <a:spcPts val="1200"/>
              </a:spcBef>
              <a:spcAft>
                <a:spcPts val="1200"/>
              </a:spcAft>
              <a:buNone/>
            </a:pPr>
            <a:r>
              <a:t/>
            </a:r>
            <a:endParaRPr sz="1600">
              <a:solidFill>
                <a:srgbClr val="202122"/>
              </a:solidFill>
              <a:latin typeface="Arial"/>
              <a:ea typeface="Arial"/>
              <a:cs typeface="Arial"/>
              <a:sym typeface="Arial"/>
            </a:endParaRPr>
          </a:p>
        </p:txBody>
      </p:sp>
      <p:pic>
        <p:nvPicPr>
          <p:cNvPr id="87" name="Google Shape;87;p16"/>
          <p:cNvPicPr preferRelativeResize="0"/>
          <p:nvPr/>
        </p:nvPicPr>
        <p:blipFill>
          <a:blip r:embed="rId3">
            <a:alphaModFix/>
          </a:blip>
          <a:stretch>
            <a:fillRect/>
          </a:stretch>
        </p:blipFill>
        <p:spPr>
          <a:xfrm>
            <a:off x="874425" y="2223988"/>
            <a:ext cx="1038525" cy="145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Rotation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02122"/>
                </a:solidFill>
                <a:latin typeface="Arial"/>
                <a:ea typeface="Arial"/>
                <a:cs typeface="Arial"/>
                <a:sym typeface="Arial"/>
              </a:rPr>
              <a:t>The point P (x,y) of an image can be rotated around the origin by an angle θ as:</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rPr lang="en" sz="1600">
                <a:solidFill>
                  <a:srgbClr val="202122"/>
                </a:solidFill>
                <a:latin typeface="Arial"/>
                <a:ea typeface="Arial"/>
                <a:cs typeface="Arial"/>
                <a:sym typeface="Arial"/>
              </a:rPr>
              <a:t>The relationship of scaling the point P′(x,y) to a new point P′(x,y′) in column vectors is:</a:t>
            </a:r>
            <a:endParaRPr sz="1600">
              <a:solidFill>
                <a:srgbClr val="202122"/>
              </a:solidFill>
              <a:latin typeface="Arial"/>
              <a:ea typeface="Arial"/>
              <a:cs typeface="Arial"/>
              <a:sym typeface="Arial"/>
            </a:endParaRPr>
          </a:p>
          <a:p>
            <a:pPr indent="0" lvl="0" marL="0" rtl="0" algn="l">
              <a:spcBef>
                <a:spcPts val="0"/>
              </a:spcBef>
              <a:spcAft>
                <a:spcPts val="0"/>
              </a:spcAft>
              <a:buNone/>
            </a:pPr>
            <a:r>
              <a:rPr lang="en" sz="1600">
                <a:solidFill>
                  <a:srgbClr val="202122"/>
                </a:solidFill>
                <a:latin typeface="Arial"/>
                <a:ea typeface="Arial"/>
                <a:cs typeface="Arial"/>
                <a:sym typeface="Arial"/>
              </a:rPr>
              <a:t>			P’ = R P</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p:txBody>
      </p:sp>
      <p:pic>
        <p:nvPicPr>
          <p:cNvPr id="94" name="Google Shape;94;p17"/>
          <p:cNvPicPr preferRelativeResize="0"/>
          <p:nvPr/>
        </p:nvPicPr>
        <p:blipFill>
          <a:blip r:embed="rId3">
            <a:alphaModFix/>
          </a:blip>
          <a:stretch>
            <a:fillRect/>
          </a:stretch>
        </p:blipFill>
        <p:spPr>
          <a:xfrm>
            <a:off x="1717500" y="1762500"/>
            <a:ext cx="2723300" cy="707400"/>
          </a:xfrm>
          <a:prstGeom prst="rect">
            <a:avLst/>
          </a:prstGeom>
          <a:noFill/>
          <a:ln>
            <a:noFill/>
          </a:ln>
        </p:spPr>
      </p:pic>
      <p:pic>
        <p:nvPicPr>
          <p:cNvPr id="95" name="Google Shape;95;p17"/>
          <p:cNvPicPr preferRelativeResize="0"/>
          <p:nvPr/>
        </p:nvPicPr>
        <p:blipFill rotWithShape="1">
          <a:blip r:embed="rId4">
            <a:alphaModFix/>
          </a:blip>
          <a:srcRect b="0" l="0" r="0" t="35283"/>
          <a:stretch/>
        </p:blipFill>
        <p:spPr>
          <a:xfrm>
            <a:off x="1941325" y="3407025"/>
            <a:ext cx="2499475" cy="65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a:t>
            </a:r>
            <a:endParaRPr/>
          </a:p>
        </p:txBody>
      </p:sp>
      <p:sp>
        <p:nvSpPr>
          <p:cNvPr id="101" name="Google Shape;101;p18"/>
          <p:cNvSpPr txBox="1"/>
          <p:nvPr>
            <p:ph idx="1" type="body"/>
          </p:nvPr>
        </p:nvSpPr>
        <p:spPr>
          <a:xfrm>
            <a:off x="311700" y="1266325"/>
            <a:ext cx="8520600" cy="3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02122"/>
                </a:solidFill>
                <a:latin typeface="Arial"/>
                <a:ea typeface="Arial"/>
                <a:cs typeface="Arial"/>
                <a:sym typeface="Arial"/>
              </a:rPr>
              <a:t>All the points of an image can be scaled along the x and y axis by multiplying by s</a:t>
            </a:r>
            <a:r>
              <a:rPr baseline="-25000" lang="en" sz="1600">
                <a:solidFill>
                  <a:srgbClr val="202122"/>
                </a:solidFill>
                <a:latin typeface="Arial"/>
                <a:ea typeface="Arial"/>
                <a:cs typeface="Arial"/>
                <a:sym typeface="Arial"/>
              </a:rPr>
              <a:t>x</a:t>
            </a:r>
            <a:r>
              <a:rPr lang="en" sz="1600">
                <a:solidFill>
                  <a:srgbClr val="202122"/>
                </a:solidFill>
                <a:latin typeface="Arial"/>
                <a:ea typeface="Arial"/>
                <a:cs typeface="Arial"/>
                <a:sym typeface="Arial"/>
              </a:rPr>
              <a:t> and s</a:t>
            </a:r>
            <a:r>
              <a:rPr baseline="-25000" lang="en" sz="1600">
                <a:solidFill>
                  <a:srgbClr val="202122"/>
                </a:solidFill>
                <a:latin typeface="Arial"/>
                <a:ea typeface="Arial"/>
                <a:cs typeface="Arial"/>
                <a:sym typeface="Arial"/>
              </a:rPr>
              <a:t>y</a:t>
            </a:r>
            <a:r>
              <a:rPr lang="en" sz="1600">
                <a:solidFill>
                  <a:srgbClr val="202122"/>
                </a:solidFill>
                <a:latin typeface="Arial"/>
                <a:ea typeface="Arial"/>
                <a:cs typeface="Arial"/>
                <a:sym typeface="Arial"/>
              </a:rPr>
              <a:t>, respectively:</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rPr lang="en" sz="1600">
                <a:solidFill>
                  <a:srgbClr val="202122"/>
                </a:solidFill>
                <a:latin typeface="Arial"/>
                <a:ea typeface="Arial"/>
                <a:cs typeface="Arial"/>
                <a:sym typeface="Arial"/>
              </a:rPr>
              <a:t>The relationship of scaling the point P′(x,y′) to a new point P′(x,y′) in column vectors is:</a:t>
            </a:r>
            <a:endParaRPr sz="1600">
              <a:solidFill>
                <a:srgbClr val="202122"/>
              </a:solidFill>
              <a:latin typeface="Arial"/>
              <a:ea typeface="Arial"/>
              <a:cs typeface="Arial"/>
              <a:sym typeface="Arial"/>
            </a:endParaRPr>
          </a:p>
          <a:p>
            <a:pPr indent="0" lvl="0" marL="0" rtl="0" algn="l">
              <a:spcBef>
                <a:spcPts val="0"/>
              </a:spcBef>
              <a:spcAft>
                <a:spcPts val="0"/>
              </a:spcAft>
              <a:buNone/>
            </a:pPr>
            <a:r>
              <a:rPr lang="en" sz="1600">
                <a:solidFill>
                  <a:srgbClr val="202122"/>
                </a:solidFill>
                <a:latin typeface="Arial"/>
                <a:ea typeface="Arial"/>
                <a:cs typeface="Arial"/>
                <a:sym typeface="Arial"/>
              </a:rPr>
              <a:t>	</a:t>
            </a:r>
            <a:endParaRPr sz="1600">
              <a:solidFill>
                <a:srgbClr val="202122"/>
              </a:solidFill>
              <a:latin typeface="Arial"/>
              <a:ea typeface="Arial"/>
              <a:cs typeface="Arial"/>
              <a:sym typeface="Arial"/>
            </a:endParaRPr>
          </a:p>
          <a:p>
            <a:pPr indent="0" lvl="0" marL="0" rtl="0" algn="l">
              <a:spcBef>
                <a:spcPts val="0"/>
              </a:spcBef>
              <a:spcAft>
                <a:spcPts val="0"/>
              </a:spcAft>
              <a:buNone/>
            </a:pPr>
            <a:r>
              <a:t/>
            </a:r>
            <a:endParaRPr sz="1600">
              <a:solidFill>
                <a:srgbClr val="202122"/>
              </a:solidFill>
              <a:latin typeface="Arial"/>
              <a:ea typeface="Arial"/>
              <a:cs typeface="Arial"/>
              <a:sym typeface="Arial"/>
            </a:endParaRPr>
          </a:p>
          <a:p>
            <a:pPr indent="0" lvl="0" marL="0" rtl="0" algn="l">
              <a:spcBef>
                <a:spcPts val="0"/>
              </a:spcBef>
              <a:spcAft>
                <a:spcPts val="0"/>
              </a:spcAft>
              <a:buNone/>
            </a:pPr>
            <a:r>
              <a:rPr lang="en" sz="1600">
                <a:solidFill>
                  <a:srgbClr val="202122"/>
                </a:solidFill>
                <a:latin typeface="Arial"/>
                <a:ea typeface="Arial"/>
                <a:cs typeface="Arial"/>
                <a:sym typeface="Arial"/>
              </a:rPr>
              <a:t>					</a:t>
            </a:r>
            <a:endParaRPr sz="1600">
              <a:solidFill>
                <a:srgbClr val="202122"/>
              </a:solidFill>
              <a:latin typeface="Arial"/>
              <a:ea typeface="Arial"/>
              <a:cs typeface="Arial"/>
              <a:sym typeface="Arial"/>
            </a:endParaRPr>
          </a:p>
          <a:p>
            <a:pPr indent="0" lvl="0" marL="2286000" rtl="0" algn="l">
              <a:spcBef>
                <a:spcPts val="0"/>
              </a:spcBef>
              <a:spcAft>
                <a:spcPts val="0"/>
              </a:spcAft>
              <a:buNone/>
            </a:pPr>
            <a:r>
              <a:rPr lang="en" sz="1600">
                <a:solidFill>
                  <a:srgbClr val="202122"/>
                </a:solidFill>
                <a:latin typeface="Arial"/>
                <a:ea typeface="Arial"/>
                <a:cs typeface="Arial"/>
                <a:sym typeface="Arial"/>
              </a:rPr>
              <a:t>where S = </a:t>
            </a:r>
            <a:endParaRPr sz="1600">
              <a:solidFill>
                <a:srgbClr val="202122"/>
              </a:solidFill>
              <a:latin typeface="Arial"/>
              <a:ea typeface="Arial"/>
              <a:cs typeface="Arial"/>
              <a:sym typeface="Arial"/>
            </a:endParaRPr>
          </a:p>
        </p:txBody>
      </p:sp>
      <p:pic>
        <p:nvPicPr>
          <p:cNvPr id="102" name="Google Shape;102;p18"/>
          <p:cNvPicPr preferRelativeResize="0"/>
          <p:nvPr/>
        </p:nvPicPr>
        <p:blipFill>
          <a:blip r:embed="rId3">
            <a:alphaModFix/>
          </a:blip>
          <a:stretch>
            <a:fillRect/>
          </a:stretch>
        </p:blipFill>
        <p:spPr>
          <a:xfrm>
            <a:off x="1690525" y="1962225"/>
            <a:ext cx="2203700" cy="760800"/>
          </a:xfrm>
          <a:prstGeom prst="rect">
            <a:avLst/>
          </a:prstGeom>
          <a:noFill/>
          <a:ln>
            <a:noFill/>
          </a:ln>
        </p:spPr>
      </p:pic>
      <p:pic>
        <p:nvPicPr>
          <p:cNvPr id="103" name="Google Shape;103;p18"/>
          <p:cNvPicPr preferRelativeResize="0"/>
          <p:nvPr/>
        </p:nvPicPr>
        <p:blipFill>
          <a:blip r:embed="rId4">
            <a:alphaModFix/>
          </a:blip>
          <a:stretch>
            <a:fillRect/>
          </a:stretch>
        </p:blipFill>
        <p:spPr>
          <a:xfrm>
            <a:off x="3148700" y="3189125"/>
            <a:ext cx="1165200" cy="461125"/>
          </a:xfrm>
          <a:prstGeom prst="rect">
            <a:avLst/>
          </a:prstGeom>
          <a:noFill/>
          <a:ln>
            <a:noFill/>
          </a:ln>
        </p:spPr>
      </p:pic>
      <p:pic>
        <p:nvPicPr>
          <p:cNvPr id="104" name="Google Shape;104;p18"/>
          <p:cNvPicPr preferRelativeResize="0"/>
          <p:nvPr/>
        </p:nvPicPr>
        <p:blipFill>
          <a:blip r:embed="rId5">
            <a:alphaModFix/>
          </a:blip>
          <a:stretch>
            <a:fillRect/>
          </a:stretch>
        </p:blipFill>
        <p:spPr>
          <a:xfrm>
            <a:off x="3746988" y="3767350"/>
            <a:ext cx="950475" cy="61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Rigid Transformation</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02122"/>
              </a:buClr>
              <a:buSzPts val="1600"/>
              <a:buFont typeface="Arial"/>
              <a:buChar char="●"/>
            </a:pPr>
            <a:r>
              <a:rPr lang="en" sz="1600">
                <a:solidFill>
                  <a:srgbClr val="202122"/>
                </a:solidFill>
                <a:latin typeface="Arial"/>
                <a:ea typeface="Arial"/>
                <a:cs typeface="Arial"/>
                <a:sym typeface="Arial"/>
              </a:rPr>
              <a:t>A rigid-body transformation is composed of </a:t>
            </a:r>
            <a:r>
              <a:rPr lang="en" sz="1600" u="sng">
                <a:solidFill>
                  <a:srgbClr val="202122"/>
                </a:solidFill>
                <a:latin typeface="Arial"/>
                <a:ea typeface="Arial"/>
                <a:cs typeface="Arial"/>
                <a:sym typeface="Arial"/>
              </a:rPr>
              <a:t>rotations</a:t>
            </a:r>
            <a:r>
              <a:rPr lang="en" sz="1600">
                <a:solidFill>
                  <a:srgbClr val="202122"/>
                </a:solidFill>
                <a:latin typeface="Arial"/>
                <a:ea typeface="Arial"/>
                <a:cs typeface="Arial"/>
                <a:sym typeface="Arial"/>
              </a:rPr>
              <a:t> and </a:t>
            </a:r>
            <a:r>
              <a:rPr lang="en" sz="1600" u="sng">
                <a:solidFill>
                  <a:srgbClr val="202122"/>
                </a:solidFill>
                <a:latin typeface="Arial"/>
                <a:ea typeface="Arial"/>
                <a:cs typeface="Arial"/>
                <a:sym typeface="Arial"/>
              </a:rPr>
              <a:t>translations</a:t>
            </a:r>
            <a:r>
              <a:rPr lang="en" sz="1600">
                <a:solidFill>
                  <a:srgbClr val="202122"/>
                </a:solidFill>
                <a:latin typeface="Arial"/>
                <a:ea typeface="Arial"/>
                <a:cs typeface="Arial"/>
                <a:sym typeface="Arial"/>
              </a:rPr>
              <a:t>. It does not alter the shapes or sizes of the objects present in the image and is therefore used to model different head positions of the same subject.</a:t>
            </a:r>
            <a:endParaRPr sz="1600">
              <a:solidFill>
                <a:srgbClr val="202122"/>
              </a:solidFill>
              <a:latin typeface="Arial"/>
              <a:ea typeface="Arial"/>
              <a:cs typeface="Arial"/>
              <a:sym typeface="Arial"/>
            </a:endParaRPr>
          </a:p>
          <a:p>
            <a:pPr indent="-330200" lvl="0" marL="457200" rtl="0" algn="l">
              <a:spcBef>
                <a:spcPts val="0"/>
              </a:spcBef>
              <a:spcAft>
                <a:spcPts val="0"/>
              </a:spcAft>
              <a:buClr>
                <a:srgbClr val="202122"/>
              </a:buClr>
              <a:buSzPts val="1600"/>
              <a:buFont typeface="Arial"/>
              <a:buChar char="●"/>
            </a:pPr>
            <a:r>
              <a:rPr lang="en" sz="1600">
                <a:solidFill>
                  <a:srgbClr val="202122"/>
                </a:solidFill>
                <a:latin typeface="Arial"/>
                <a:ea typeface="Arial"/>
                <a:cs typeface="Arial"/>
                <a:sym typeface="Arial"/>
              </a:rPr>
              <a:t>Rigid transformations in 3D will have 6 degrees of freedom (3 rotational and 3 translational)</a:t>
            </a:r>
            <a:endParaRPr sz="1600">
              <a:solidFill>
                <a:srgbClr val="202122"/>
              </a:solidFill>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 sz="1600">
                <a:solidFill>
                  <a:srgbClr val="202122"/>
                </a:solidFill>
                <a:latin typeface="Arial"/>
                <a:ea typeface="Arial"/>
                <a:cs typeface="Arial"/>
                <a:sym typeface="Arial"/>
              </a:rPr>
              <a:t>The rigid transformation can be defined in </a:t>
            </a:r>
            <a:r>
              <a:rPr lang="en" sz="1600">
                <a:solidFill>
                  <a:srgbClr val="202122"/>
                </a:solidFill>
                <a:uFill>
                  <a:noFill/>
                </a:uFill>
                <a:latin typeface="Arial"/>
                <a:ea typeface="Arial"/>
                <a:cs typeface="Arial"/>
                <a:sym typeface="Arial"/>
                <a:hlinkClick r:id="rId3">
                  <a:extLst>
                    <a:ext uri="{A12FA001-AC4F-418D-AE19-62706E023703}">
                      <ahyp:hlinkClr val="tx"/>
                    </a:ext>
                  </a:extLst>
                </a:hlinkClick>
              </a:rPr>
              <a:t>homogeneous coordinates</a:t>
            </a:r>
            <a:r>
              <a:rPr lang="en" sz="1600">
                <a:solidFill>
                  <a:srgbClr val="202122"/>
                </a:solidFill>
                <a:latin typeface="Arial"/>
                <a:ea typeface="Arial"/>
                <a:cs typeface="Arial"/>
                <a:sym typeface="Arial"/>
              </a:rPr>
              <a:t> as:</a:t>
            </a:r>
            <a:endParaRPr sz="1700">
              <a:solidFill>
                <a:srgbClr val="202122"/>
              </a:solidFill>
              <a:latin typeface="Arial"/>
              <a:ea typeface="Arial"/>
              <a:cs typeface="Arial"/>
              <a:sym typeface="Arial"/>
            </a:endParaRPr>
          </a:p>
          <a:p>
            <a:pPr indent="0" lvl="0" marL="457200" rtl="0" algn="l">
              <a:spcBef>
                <a:spcPts val="1200"/>
              </a:spcBef>
              <a:spcAft>
                <a:spcPts val="0"/>
              </a:spcAft>
              <a:buNone/>
            </a:pPr>
            <a:r>
              <a:t/>
            </a:r>
            <a:endParaRPr sz="1700">
              <a:solidFill>
                <a:srgbClr val="202122"/>
              </a:solidFill>
              <a:latin typeface="Arial"/>
              <a:ea typeface="Arial"/>
              <a:cs typeface="Arial"/>
              <a:sym typeface="Arial"/>
            </a:endParaRPr>
          </a:p>
          <a:p>
            <a:pPr indent="0" lvl="0" marL="0" rtl="0" algn="l">
              <a:spcBef>
                <a:spcPts val="1200"/>
              </a:spcBef>
              <a:spcAft>
                <a:spcPts val="0"/>
              </a:spcAft>
              <a:buNone/>
            </a:pPr>
            <a:r>
              <a:t/>
            </a:r>
            <a:endParaRPr sz="1600">
              <a:solidFill>
                <a:srgbClr val="202122"/>
              </a:solidFill>
              <a:latin typeface="Arial"/>
              <a:ea typeface="Arial"/>
              <a:cs typeface="Arial"/>
              <a:sym typeface="Arial"/>
            </a:endParaRPr>
          </a:p>
          <a:p>
            <a:pPr indent="457200" lvl="0" marL="457200" rtl="0" algn="l">
              <a:spcBef>
                <a:spcPts val="1200"/>
              </a:spcBef>
              <a:spcAft>
                <a:spcPts val="1200"/>
              </a:spcAft>
              <a:buNone/>
            </a:pPr>
            <a:r>
              <a:rPr lang="en" sz="1500">
                <a:solidFill>
                  <a:srgbClr val="202122"/>
                </a:solidFill>
                <a:latin typeface="Arial"/>
                <a:ea typeface="Arial"/>
                <a:cs typeface="Arial"/>
                <a:sym typeface="Arial"/>
              </a:rPr>
              <a:t>where R and T are as defined in the previous slides.</a:t>
            </a:r>
            <a:endParaRPr sz="1500">
              <a:solidFill>
                <a:srgbClr val="202122"/>
              </a:solidFill>
              <a:latin typeface="Arial"/>
              <a:ea typeface="Arial"/>
              <a:cs typeface="Arial"/>
              <a:sym typeface="Arial"/>
            </a:endParaRPr>
          </a:p>
        </p:txBody>
      </p:sp>
      <p:pic>
        <p:nvPicPr>
          <p:cNvPr id="111" name="Google Shape;111;p19"/>
          <p:cNvPicPr preferRelativeResize="0"/>
          <p:nvPr/>
        </p:nvPicPr>
        <p:blipFill>
          <a:blip r:embed="rId4">
            <a:alphaModFix/>
          </a:blip>
          <a:stretch>
            <a:fillRect/>
          </a:stretch>
        </p:blipFill>
        <p:spPr>
          <a:xfrm>
            <a:off x="1510575" y="3254575"/>
            <a:ext cx="3974500"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Affine Transformation</a:t>
            </a:r>
            <a:endParaRPr/>
          </a:p>
        </p:txBody>
      </p:sp>
      <p:sp>
        <p:nvSpPr>
          <p:cNvPr id="117" name="Google Shape;117;p20"/>
          <p:cNvSpPr txBox="1"/>
          <p:nvPr>
            <p:ph idx="1" type="body"/>
          </p:nvPr>
        </p:nvSpPr>
        <p:spPr>
          <a:xfrm>
            <a:off x="311700" y="1266325"/>
            <a:ext cx="8520600" cy="3681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rgbClr val="202122"/>
                </a:solidFill>
                <a:latin typeface="Arial"/>
                <a:ea typeface="Arial"/>
                <a:cs typeface="Arial"/>
                <a:sym typeface="Arial"/>
              </a:rPr>
              <a:t>When translation and rotation is not enough, scaling is necessary to correct rigid transformation and is called affine transformation. This scaling can be expressed as:</a:t>
            </a:r>
            <a:endParaRPr sz="1600">
              <a:solidFill>
                <a:srgbClr val="202122"/>
              </a:solidFill>
              <a:latin typeface="Arial"/>
              <a:ea typeface="Arial"/>
              <a:cs typeface="Arial"/>
              <a:sym typeface="Arial"/>
            </a:endParaRPr>
          </a:p>
          <a:p>
            <a:pPr indent="0" lvl="0" marL="0" rtl="0" algn="l">
              <a:lnSpc>
                <a:spcPct val="105000"/>
              </a:lnSpc>
              <a:spcBef>
                <a:spcPts val="1200"/>
              </a:spcBef>
              <a:spcAft>
                <a:spcPts val="0"/>
              </a:spcAft>
              <a:buNone/>
            </a:pPr>
            <a:r>
              <a:t/>
            </a:r>
            <a:endParaRPr sz="1600">
              <a:solidFill>
                <a:srgbClr val="202122"/>
              </a:solidFill>
              <a:latin typeface="Arial"/>
              <a:ea typeface="Arial"/>
              <a:cs typeface="Arial"/>
              <a:sym typeface="Arial"/>
            </a:endParaRPr>
          </a:p>
          <a:p>
            <a:pPr indent="0" lvl="0" marL="0" rtl="0" algn="l">
              <a:lnSpc>
                <a:spcPct val="105000"/>
              </a:lnSpc>
              <a:spcBef>
                <a:spcPts val="1200"/>
              </a:spcBef>
              <a:spcAft>
                <a:spcPts val="0"/>
              </a:spcAft>
              <a:buNone/>
            </a:pPr>
            <a:r>
              <a:rPr lang="en" sz="1600">
                <a:solidFill>
                  <a:srgbClr val="202122"/>
                </a:solidFill>
                <a:latin typeface="Arial"/>
                <a:ea typeface="Arial"/>
                <a:cs typeface="Arial"/>
                <a:sym typeface="Arial"/>
              </a:rPr>
              <a:t>	</a:t>
            </a:r>
            <a:endParaRPr sz="1600">
              <a:solidFill>
                <a:srgbClr val="202122"/>
              </a:solidFill>
              <a:latin typeface="Arial"/>
              <a:ea typeface="Arial"/>
              <a:cs typeface="Arial"/>
              <a:sym typeface="Arial"/>
            </a:endParaRPr>
          </a:p>
          <a:p>
            <a:pPr indent="457200" lvl="0" marL="0" rtl="0" algn="l">
              <a:lnSpc>
                <a:spcPct val="105000"/>
              </a:lnSpc>
              <a:spcBef>
                <a:spcPts val="1200"/>
              </a:spcBef>
              <a:spcAft>
                <a:spcPts val="0"/>
              </a:spcAft>
              <a:buNone/>
            </a:pPr>
            <a:r>
              <a:rPr lang="en" sz="1400">
                <a:solidFill>
                  <a:srgbClr val="202122"/>
                </a:solidFill>
                <a:latin typeface="Arial"/>
                <a:ea typeface="Arial"/>
                <a:cs typeface="Arial"/>
                <a:sym typeface="Arial"/>
              </a:rPr>
              <a:t>where S is </a:t>
            </a:r>
            <a:r>
              <a:rPr lang="en" sz="1400">
                <a:solidFill>
                  <a:srgbClr val="202122"/>
                </a:solidFill>
                <a:latin typeface="Arial"/>
                <a:ea typeface="Arial"/>
                <a:cs typeface="Arial"/>
                <a:sym typeface="Arial"/>
              </a:rPr>
              <a:t>as defined in the previous slides.</a:t>
            </a:r>
            <a:endParaRPr sz="1400">
              <a:solidFill>
                <a:srgbClr val="202122"/>
              </a:solidFill>
              <a:latin typeface="Arial"/>
              <a:ea typeface="Arial"/>
              <a:cs typeface="Arial"/>
              <a:sym typeface="Arial"/>
            </a:endParaRPr>
          </a:p>
          <a:p>
            <a:pPr indent="0" lvl="0" marL="0" rtl="0" algn="l">
              <a:lnSpc>
                <a:spcPct val="105000"/>
              </a:lnSpc>
              <a:spcBef>
                <a:spcPts val="1200"/>
              </a:spcBef>
              <a:spcAft>
                <a:spcPts val="0"/>
              </a:spcAft>
              <a:buNone/>
            </a:pPr>
            <a:r>
              <a:rPr lang="en" sz="1600">
                <a:solidFill>
                  <a:srgbClr val="202122"/>
                </a:solidFill>
                <a:latin typeface="Arial"/>
                <a:ea typeface="Arial"/>
                <a:cs typeface="Arial"/>
                <a:sym typeface="Arial"/>
              </a:rPr>
              <a:t>The shear transformation is also an affine transformation. Two-dimensional shear transformation can be performed along the x axis and along the y axis as shown below with a and b as proportionality constants: </a:t>
            </a:r>
            <a:endParaRPr sz="1600">
              <a:solidFill>
                <a:srgbClr val="202122"/>
              </a:solidFill>
              <a:latin typeface="Arial"/>
              <a:ea typeface="Arial"/>
              <a:cs typeface="Arial"/>
              <a:sym typeface="Arial"/>
            </a:endParaRPr>
          </a:p>
          <a:p>
            <a:pPr indent="0" lvl="0" marL="0" rtl="0" algn="l">
              <a:lnSpc>
                <a:spcPct val="105000"/>
              </a:lnSpc>
              <a:spcBef>
                <a:spcPts val="0"/>
              </a:spcBef>
              <a:spcAft>
                <a:spcPts val="0"/>
              </a:spcAft>
              <a:buNone/>
            </a:pPr>
            <a:r>
              <a:rPr lang="en" sz="1600">
                <a:solidFill>
                  <a:srgbClr val="202122"/>
                </a:solidFill>
                <a:latin typeface="Arial"/>
                <a:ea typeface="Arial"/>
                <a:cs typeface="Arial"/>
                <a:sym typeface="Arial"/>
              </a:rPr>
              <a:t>												</a:t>
            </a:r>
            <a:endParaRPr sz="1600">
              <a:solidFill>
                <a:srgbClr val="202122"/>
              </a:solidFill>
              <a:latin typeface="Arial"/>
              <a:ea typeface="Arial"/>
              <a:cs typeface="Arial"/>
              <a:sym typeface="Arial"/>
            </a:endParaRPr>
          </a:p>
          <a:p>
            <a:pPr indent="457200" lvl="0" marL="0" rtl="0" algn="l">
              <a:lnSpc>
                <a:spcPct val="105000"/>
              </a:lnSpc>
              <a:spcBef>
                <a:spcPts val="0"/>
              </a:spcBef>
              <a:spcAft>
                <a:spcPts val="1200"/>
              </a:spcAft>
              <a:buNone/>
            </a:pPr>
            <a:r>
              <a:t/>
            </a:r>
            <a:endParaRPr sz="1600">
              <a:solidFill>
                <a:srgbClr val="202122"/>
              </a:solidFill>
              <a:latin typeface="Arial"/>
              <a:ea typeface="Arial"/>
              <a:cs typeface="Arial"/>
              <a:sym typeface="Arial"/>
            </a:endParaRPr>
          </a:p>
        </p:txBody>
      </p:sp>
      <p:pic>
        <p:nvPicPr>
          <p:cNvPr id="118" name="Google Shape;118;p20"/>
          <p:cNvPicPr preferRelativeResize="0"/>
          <p:nvPr/>
        </p:nvPicPr>
        <p:blipFill>
          <a:blip r:embed="rId3">
            <a:alphaModFix/>
          </a:blip>
          <a:stretch>
            <a:fillRect/>
          </a:stretch>
        </p:blipFill>
        <p:spPr>
          <a:xfrm>
            <a:off x="2700900" y="1922700"/>
            <a:ext cx="3273175" cy="763325"/>
          </a:xfrm>
          <a:prstGeom prst="rect">
            <a:avLst/>
          </a:prstGeom>
          <a:noFill/>
          <a:ln>
            <a:noFill/>
          </a:ln>
        </p:spPr>
      </p:pic>
      <p:pic>
        <p:nvPicPr>
          <p:cNvPr id="119" name="Google Shape;119;p20"/>
          <p:cNvPicPr preferRelativeResize="0"/>
          <p:nvPr/>
        </p:nvPicPr>
        <p:blipFill>
          <a:blip r:embed="rId4">
            <a:alphaModFix/>
          </a:blip>
          <a:stretch>
            <a:fillRect/>
          </a:stretch>
        </p:blipFill>
        <p:spPr>
          <a:xfrm>
            <a:off x="639825" y="4050375"/>
            <a:ext cx="1614700" cy="950400"/>
          </a:xfrm>
          <a:prstGeom prst="rect">
            <a:avLst/>
          </a:prstGeom>
          <a:noFill/>
          <a:ln>
            <a:noFill/>
          </a:ln>
        </p:spPr>
      </p:pic>
      <p:pic>
        <p:nvPicPr>
          <p:cNvPr id="120" name="Google Shape;120;p20"/>
          <p:cNvPicPr preferRelativeResize="0"/>
          <p:nvPr/>
        </p:nvPicPr>
        <p:blipFill>
          <a:blip r:embed="rId5">
            <a:alphaModFix/>
          </a:blip>
          <a:stretch>
            <a:fillRect/>
          </a:stretch>
        </p:blipFill>
        <p:spPr>
          <a:xfrm>
            <a:off x="2632575" y="4171875"/>
            <a:ext cx="1661800" cy="7710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39125"/>
            <a:ext cx="8520600" cy="11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apply the transformation to get an aligned image?</a:t>
            </a:r>
            <a:endParaRPr/>
          </a:p>
        </p:txBody>
      </p:sp>
      <p:sp>
        <p:nvSpPr>
          <p:cNvPr id="126" name="Google Shape;12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of all we need to change voxel coordinates to physical coordinates.</a:t>
            </a:r>
            <a:endParaRPr/>
          </a:p>
          <a:p>
            <a:pPr indent="-342900" lvl="0" marL="457200" rtl="0" algn="l">
              <a:spcBef>
                <a:spcPts val="0"/>
              </a:spcBef>
              <a:spcAft>
                <a:spcPts val="0"/>
              </a:spcAft>
              <a:buSzPts val="1800"/>
              <a:buChar char="●"/>
            </a:pPr>
            <a:r>
              <a:rPr lang="en"/>
              <a:t>Once in the physical space we can apply the geometric transformation to align the moving image to the fixed image.</a:t>
            </a:r>
            <a:endParaRPr/>
          </a:p>
          <a:p>
            <a:pPr indent="-342900" lvl="0" marL="457200" rtl="0" algn="l">
              <a:spcBef>
                <a:spcPts val="0"/>
              </a:spcBef>
              <a:spcAft>
                <a:spcPts val="0"/>
              </a:spcAft>
              <a:buSzPts val="1800"/>
              <a:buChar char="●"/>
            </a:pPr>
            <a:r>
              <a:rPr lang="en"/>
              <a:t>The final goal is to have the moving image aligned to the fixed image in the space of the fixed image, so we have to take into account the mapping of the</a:t>
            </a:r>
            <a:r>
              <a:rPr lang="en">
                <a:highlight>
                  <a:srgbClr val="F4CCCC"/>
                </a:highlight>
              </a:rPr>
              <a:t> voxel intensities </a:t>
            </a:r>
            <a:r>
              <a:rPr lang="en"/>
              <a:t>or </a:t>
            </a:r>
            <a:r>
              <a:rPr lang="en">
                <a:highlight>
                  <a:srgbClr val="F4CCCC"/>
                </a:highlight>
              </a:rPr>
              <a:t>features</a:t>
            </a:r>
            <a:r>
              <a:rPr lang="en"/>
              <a: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8ADABF95DA1D4081C66783E2664973" ma:contentTypeVersion="8" ma:contentTypeDescription="Create a new document." ma:contentTypeScope="" ma:versionID="1916bbd763a8af7b4951163c05f2367f">
  <xsd:schema xmlns:xsd="http://www.w3.org/2001/XMLSchema" xmlns:xs="http://www.w3.org/2001/XMLSchema" xmlns:p="http://schemas.microsoft.com/office/2006/metadata/properties" xmlns:ns2="65f5b674-02e0-4d8d-9097-b4f0da56e8c8" xmlns:ns3="225657fb-05b8-4500-b957-8b1775a0f63b" targetNamespace="http://schemas.microsoft.com/office/2006/metadata/properties" ma:root="true" ma:fieldsID="46363e246bb9a3619c911cce81199d82" ns2:_="" ns3:_="">
    <xsd:import namespace="65f5b674-02e0-4d8d-9097-b4f0da56e8c8"/>
    <xsd:import namespace="225657fb-05b8-4500-b957-8b1775a0f6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f5b674-02e0-4d8d-9097-b4f0da56e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657fb-05b8-4500-b957-8b1775a0f63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97462B-35DB-4138-A766-0722B5683234}"/>
</file>

<file path=customXml/itemProps2.xml><?xml version="1.0" encoding="utf-8"?>
<ds:datastoreItem xmlns:ds="http://schemas.openxmlformats.org/officeDocument/2006/customXml" ds:itemID="{52BE1691-C1C5-44AB-813F-13B880BC0185}"/>
</file>

<file path=customXml/itemProps3.xml><?xml version="1.0" encoding="utf-8"?>
<ds:datastoreItem xmlns:ds="http://schemas.openxmlformats.org/officeDocument/2006/customXml" ds:itemID="{6118226B-BACC-47BB-8CC5-2626CDF4A84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0x010100538ADABF95DA1D4081C66783E2664973</vt:lpwstr>
  </property>
</Properties>
</file>