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27" r:id="rId10"/>
  </p:sldMasterIdLst>
  <p:notesMasterIdLst>
    <p:notesMasterId r:id="rId14"/>
  </p:notesMasterIdLst>
  <p:handoutMasterIdLst>
    <p:handoutMasterId r:id="rId12"/>
  </p:handoutMasterIdLst>
  <p:sldIdLst>
    <p:sldId id="256" r:id="rId16"/>
    <p:sldId id="270" r:id="rId18"/>
    <p:sldId id="260" r:id="rId20"/>
    <p:sldId id="337" r:id="rId22"/>
    <p:sldId id="341" r:id="rId24"/>
    <p:sldId id="344" r:id="rId26"/>
    <p:sldId id="345" r:id="rId28"/>
    <p:sldId id="339" r:id="rId30"/>
    <p:sldId id="343" r:id="rId32"/>
    <p:sldId id="340" r:id="rId34"/>
    <p:sldId id="328" r:id="rId36"/>
    <p:sldId id="338" r:id="rId38"/>
    <p:sldId id="34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7973" autoAdjust="0"/>
    <p:restoredTop sz="91592" autoAdjust="0"/>
  </p:normalViewPr>
  <p:slideViewPr>
    <p:cSldViewPr snapToGrid="1" snapToObjects="1">
      <p:cViewPr varScale="1">
        <p:scale>
          <a:sx n="79" d="100"/>
          <a:sy n="79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handoutMaster" Target="handoutMasters/handoutMaster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2435" cy="45974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3/17/2022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1D7B9-AEFE-4C23-BFB3-9722A7D03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593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Business Zone (</a:t>
            </a:r>
            <a:r>
              <a:rPr lang="ko-KR" altLang="en-US" sz="1200" dirty="0"/>
              <a:t>레벨 </a:t>
            </a:r>
            <a:r>
              <a:rPr lang="en-US" altLang="ko-KR" sz="1200" dirty="0"/>
              <a:t>5, 4) – </a:t>
            </a:r>
            <a:r>
              <a:rPr lang="ko-KR" altLang="en-US" sz="1200" dirty="0" err="1"/>
              <a:t>내부망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기업 및 현장</a:t>
            </a:r>
            <a:r>
              <a:rPr lang="en-US" altLang="ko-KR" sz="1200" dirty="0"/>
              <a:t>, </a:t>
            </a:r>
            <a:r>
              <a:rPr lang="ko-KR" altLang="en-US" sz="1200" dirty="0"/>
              <a:t>공장</a:t>
            </a:r>
            <a:r>
              <a:rPr lang="en-US" altLang="ko-KR" sz="1200" dirty="0"/>
              <a:t>, </a:t>
            </a:r>
            <a:r>
              <a:rPr lang="ko-KR" altLang="en-US" sz="1200" dirty="0"/>
              <a:t>시설 네트워크 등을 포함하는 영역</a:t>
            </a:r>
            <a:br>
              <a:rPr lang="en-US" altLang="ko-KR" sz="1200" dirty="0"/>
            </a:br>
            <a:r>
              <a:rPr lang="en-US" altLang="ko-KR" sz="1200" dirty="0"/>
              <a:t>- Business Zone</a:t>
            </a:r>
            <a:r>
              <a:rPr lang="ko-KR" altLang="en-US" sz="1200" dirty="0"/>
              <a:t>으로부터 </a:t>
            </a:r>
            <a:r>
              <a:rPr lang="en-US" altLang="ko-KR" sz="1200" dirty="0"/>
              <a:t>ICS </a:t>
            </a:r>
            <a:r>
              <a:rPr lang="ko-KR" altLang="en-US" sz="1200" dirty="0"/>
              <a:t>데이터 획득</a:t>
            </a:r>
            <a:br>
              <a:rPr lang="en-US" altLang="ko-KR" sz="1200" dirty="0"/>
            </a:br>
            <a:r>
              <a:rPr lang="en-US" altLang="ko-KR" sz="1200" dirty="0"/>
              <a:t>- ICS </a:t>
            </a:r>
            <a:r>
              <a:rPr lang="ko-KR" altLang="en-US" sz="1200" dirty="0"/>
              <a:t>원격 접속은 이 레벨에서 주관</a:t>
            </a: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DMZ</a:t>
            </a:r>
            <a:br>
              <a:rPr lang="en-US" altLang="ko-KR" sz="1200" dirty="0"/>
            </a:br>
            <a:r>
              <a:rPr lang="en-US" altLang="ko-KR" sz="1200" dirty="0"/>
              <a:t>- Business zone</a:t>
            </a:r>
            <a:r>
              <a:rPr lang="ko-KR" altLang="en-US" sz="1200" dirty="0"/>
              <a:t>과 </a:t>
            </a:r>
            <a:r>
              <a:rPr lang="en-US" altLang="ko-KR" sz="1200" dirty="0"/>
              <a:t>Operation zone </a:t>
            </a:r>
            <a:r>
              <a:rPr lang="ko-KR" altLang="en-US" sz="1200" dirty="0"/>
              <a:t>사이에서 데이터를 공유하는 영역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서버를 </a:t>
            </a:r>
            <a:r>
              <a:rPr lang="en-US" altLang="ko-KR" sz="1200" dirty="0"/>
              <a:t>DMZ</a:t>
            </a:r>
            <a:r>
              <a:rPr lang="ko-KR" altLang="en-US" sz="1200" dirty="0"/>
              <a:t>에 둠으로써 업무망과 직접적인 연결 차단</a:t>
            </a:r>
            <a:br>
              <a:rPr lang="en-US" altLang="ko-KR" sz="1200" dirty="0"/>
            </a:b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컨트롤 네트워크에 대한 보안성↑</a:t>
            </a: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Operation zone (</a:t>
            </a:r>
            <a:r>
              <a:rPr lang="ko-KR" altLang="en-US" sz="1200" dirty="0"/>
              <a:t>레벨 </a:t>
            </a:r>
            <a:r>
              <a:rPr lang="en-US" altLang="ko-KR" sz="1200" dirty="0"/>
              <a:t>3)- </a:t>
            </a:r>
            <a:r>
              <a:rPr lang="ko-KR" altLang="en-US" sz="1200" dirty="0" err="1"/>
              <a:t>필드망</a:t>
            </a:r>
            <a:r>
              <a:rPr lang="ko-KR" altLang="en-US" sz="1200" dirty="0"/>
              <a:t> 관리</a:t>
            </a:r>
            <a:br>
              <a:rPr lang="en-US" altLang="ko-KR" sz="1200" dirty="0"/>
            </a:br>
            <a:r>
              <a:rPr lang="en-US" altLang="ko-KR" sz="1200" dirty="0"/>
              <a:t>- ICS </a:t>
            </a:r>
            <a:r>
              <a:rPr lang="ko-KR" altLang="en-US" sz="1200" dirty="0"/>
              <a:t>테스트 및 개발시스템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데이터 분석</a:t>
            </a:r>
            <a:br>
              <a:rPr lang="en-US" altLang="ko-KR" sz="1200" dirty="0"/>
            </a:br>
            <a:r>
              <a:rPr lang="en-US" altLang="ko-KR" sz="1200" dirty="0">
                <a:sym typeface="Wingdings" panose="05000000000000000000" pitchFamily="2" charset="2"/>
              </a:rPr>
              <a:t>- </a:t>
            </a:r>
            <a:r>
              <a:rPr lang="ko-KR" altLang="en-US" sz="1200" dirty="0">
                <a:sym typeface="Wingdings" panose="05000000000000000000" pitchFamily="2" charset="2"/>
              </a:rPr>
              <a:t>엔지니어링 설계 및 구성</a:t>
            </a:r>
            <a:br>
              <a:rPr lang="en-US" altLang="ko-KR" sz="1200" dirty="0">
                <a:sym typeface="Wingdings" panose="05000000000000000000" pitchFamily="2" charset="2"/>
              </a:rPr>
            </a:br>
            <a:r>
              <a:rPr lang="en-US" altLang="ko-KR" sz="1200" dirty="0">
                <a:sym typeface="Wingdings" panose="05000000000000000000" pitchFamily="2" charset="2"/>
              </a:rPr>
              <a:t>- DHCP, LDAP, DNS, File server </a:t>
            </a:r>
            <a:r>
              <a:rPr lang="ko-KR" altLang="en-US" sz="1200" dirty="0">
                <a:sym typeface="Wingdings" panose="05000000000000000000" pitchFamily="2" charset="2"/>
              </a:rPr>
              <a:t>등의 </a:t>
            </a:r>
            <a:r>
              <a:rPr lang="en-US" altLang="ko-KR" sz="1200" dirty="0">
                <a:sym typeface="Wingdings" panose="05000000000000000000" pitchFamily="2" charset="2"/>
              </a:rPr>
              <a:t>IT </a:t>
            </a:r>
            <a:r>
              <a:rPr lang="ko-KR" altLang="en-US" sz="1200" dirty="0">
                <a:sym typeface="Wingdings" panose="05000000000000000000" pitchFamily="2" charset="2"/>
              </a:rPr>
              <a:t>서비스 운영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Level 1 &amp; Level 0 – </a:t>
            </a:r>
            <a:r>
              <a:rPr lang="ko-KR" altLang="en-US" sz="1200" dirty="0"/>
              <a:t>필드 장비</a:t>
            </a:r>
            <a:br>
              <a:rPr lang="en-US" altLang="ko-KR" sz="1200" dirty="0"/>
            </a:br>
            <a:r>
              <a:rPr lang="en-US" altLang="ko-KR" sz="1200" dirty="0"/>
              <a:t>- PLC, control processor, programmable, relay, RTU </a:t>
            </a:r>
            <a:r>
              <a:rPr lang="ko-KR" altLang="en-US" sz="1200" dirty="0"/>
              <a:t>등의 컨트롤 장치로 구성</a:t>
            </a:r>
            <a:br>
              <a:rPr lang="en-US" altLang="ko-KR" sz="1200" dirty="0">
                <a:sym typeface="Wingdings" panose="05000000000000000000" pitchFamily="2" charset="2"/>
              </a:rPr>
            </a:br>
            <a:r>
              <a:rPr lang="en-US" altLang="ko-KR" sz="1200" dirty="0">
                <a:sym typeface="Wingdings" panose="05000000000000000000" pitchFamily="2" charset="2"/>
              </a:rPr>
              <a:t>- SIS(Safety Instrumented Systems) &amp; Protection Systems </a:t>
            </a:r>
            <a:r>
              <a:rPr lang="ko-KR" altLang="en-US" sz="1200" dirty="0">
                <a:sym typeface="Wingdings" panose="05000000000000000000" pitchFamily="2" charset="2"/>
              </a:rPr>
              <a:t>와 통합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82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/>
              <a:t>Business Zone (</a:t>
            </a:r>
            <a:r>
              <a:rPr lang="ko-KR" altLang="en-US" sz="1200"/>
              <a:t>레벨 </a:t>
            </a:r>
            <a:r>
              <a:rPr lang="en-US" altLang="ko-KR" sz="1200"/>
              <a:t>5, 4) – </a:t>
            </a:r>
            <a:r>
              <a:rPr lang="ko-KR" altLang="en-US" sz="1200"/>
              <a:t>내부망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기업 및 현장</a:t>
            </a:r>
            <a:r>
              <a:rPr lang="en-US" altLang="ko-KR" sz="1200"/>
              <a:t>, </a:t>
            </a:r>
            <a:r>
              <a:rPr lang="ko-KR" altLang="en-US" sz="1200"/>
              <a:t>공장</a:t>
            </a:r>
            <a:r>
              <a:rPr lang="en-US" altLang="ko-KR" sz="1200"/>
              <a:t>, </a:t>
            </a:r>
            <a:r>
              <a:rPr lang="ko-KR" altLang="en-US" sz="1200"/>
              <a:t>시설 네트워크 등을 포함하는 영역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Business Zone</a:t>
            </a:r>
            <a:r>
              <a:rPr lang="ko-KR" altLang="en-US" sz="1200"/>
              <a:t>으로부터 </a:t>
            </a:r>
            <a:r>
              <a:rPr lang="en-US" altLang="ko-KR" sz="1200"/>
              <a:t>ICS </a:t>
            </a:r>
            <a:r>
              <a:rPr lang="ko-KR" altLang="en-US" sz="1200"/>
              <a:t>데이터 획득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ICS </a:t>
            </a:r>
            <a:r>
              <a:rPr lang="ko-KR" altLang="en-US" sz="1200"/>
              <a:t>원격 접속은 이 레벨에서 주관</a:t>
            </a:r>
          </a:p>
          <a:p>
            <a:pPr marL="171450" indent="-17145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</a:p>
          <a:p>
            <a:pPr marL="171450" indent="-17145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/>
              <a:t>DMZ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Business zone</a:t>
            </a:r>
            <a:r>
              <a:rPr lang="ko-KR" altLang="en-US" sz="1200"/>
              <a:t>과 </a:t>
            </a:r>
            <a:r>
              <a:rPr lang="en-US" altLang="ko-KR" sz="1200"/>
              <a:t>Operation zone </a:t>
            </a:r>
            <a:r>
              <a:rPr lang="ko-KR" altLang="en-US" sz="1200"/>
              <a:t>사이에서 데이터를 공유하는 영역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서버를 </a:t>
            </a:r>
            <a:r>
              <a:rPr lang="en-US" altLang="ko-KR" sz="1200"/>
              <a:t>DMZ</a:t>
            </a:r>
            <a:r>
              <a:rPr lang="ko-KR" altLang="en-US" sz="1200"/>
              <a:t>에 둠으로써 업무망과 직접적인 연결 차단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>
                <a:latin typeface="Wingdings" charset="0"/>
              </a:rPr>
              <a:t></a:t>
            </a:r>
            <a:r>
              <a:rPr lang="en-US" altLang="ko-KR" sz="1200"/>
              <a:t> </a:t>
            </a:r>
            <a:r>
              <a:rPr lang="ko-KR" altLang="en-US" sz="1200"/>
              <a:t>컨트롤 네트워크에 대한 보안성↑</a:t>
            </a:r>
          </a:p>
          <a:p>
            <a:pPr marL="171450" indent="-17145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</a:p>
          <a:p>
            <a:pPr marL="171450" indent="-17145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/>
              <a:t>Operation zone (</a:t>
            </a:r>
            <a:r>
              <a:rPr lang="ko-KR" altLang="en-US" sz="1200"/>
              <a:t>레벨 </a:t>
            </a:r>
            <a:r>
              <a:rPr lang="en-US" altLang="ko-KR" sz="1200"/>
              <a:t>3)- </a:t>
            </a:r>
            <a:r>
              <a:rPr lang="ko-KR" altLang="en-US" sz="1200"/>
              <a:t>필드망 관리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ICS </a:t>
            </a:r>
            <a:r>
              <a:rPr lang="ko-KR" altLang="en-US" sz="1200"/>
              <a:t>테스트 및 개발시스템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데이터 분석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엔지니어링 설계 및 구성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DHCP, LDAP, DNS, File server </a:t>
            </a:r>
            <a:r>
              <a:rPr lang="ko-KR" altLang="en-US" sz="1200"/>
              <a:t>등의 </a:t>
            </a:r>
            <a:r>
              <a:rPr lang="en-US" altLang="ko-KR" sz="1200"/>
              <a:t>IT </a:t>
            </a:r>
            <a:r>
              <a:rPr lang="ko-KR" altLang="en-US" sz="1200"/>
              <a:t>서비스 운영</a:t>
            </a:r>
          </a:p>
          <a:p>
            <a:pPr marL="171450" indent="-171450" latinLnBrk="0"/>
          </a:p>
          <a:p>
            <a:pPr marL="171450" indent="-171450" rtl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/>
              <a:t>Level 1 &amp; Level 0 – </a:t>
            </a:r>
            <a:r>
              <a:rPr lang="ko-KR" altLang="en-US" sz="1200"/>
              <a:t>필드 장비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PLC, control processor, programmable, relay, RTU </a:t>
            </a:r>
            <a:r>
              <a:rPr lang="ko-KR" altLang="en-US" sz="1200"/>
              <a:t>등의 컨트롤 장치로 구성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SIS(Safety Instrumented Systems) &amp; Protection Systems </a:t>
            </a:r>
            <a:r>
              <a:rPr lang="ko-KR" altLang="en-US" sz="1200"/>
              <a:t>와 통합</a:t>
            </a:r>
          </a:p>
          <a:p>
            <a:pPr marL="171450" indent="-171450" latinLnBrk="0"/>
          </a:p>
          <a:p>
            <a:pPr marL="171450" indent="-171450" latinLnBrk="0"/>
          </a:p>
          <a:p>
            <a:pPr marL="171450" indent="-171450" latinLnBrk="0"/>
          </a:p>
          <a:p>
            <a:pPr marL="171450" indent="-17145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</a:t>
            </a:r>
            <a:r>
              <a:rPr lang="en-US" altLang="ko-KR"/>
              <a:t>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latinLnBrk="0"/>
            <a:r>
              <a:rPr lang="ko-KR" altLang="en-US"/>
              <a:t>가용성의 위협 요소 </a:t>
            </a:r>
            <a:r>
              <a:rPr lang="en-US" altLang="ko-KR"/>
              <a:t>: DDoS </a:t>
            </a:r>
            <a:r>
              <a:rPr lang="ko-KR" altLang="en-US"/>
              <a:t>공격</a:t>
            </a:r>
          </a:p>
          <a:p>
            <a:pPr marL="171450" indent="-17145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latinLnBrk="0">
              <a:buFontTx/>
              <a:buNone/>
            </a:pPr>
            <a:r>
              <a:rPr lang="ko-KR" altLang="en-US"/>
              <a:t>가용성의 위협 요소 </a:t>
            </a:r>
            <a:r>
              <a:rPr lang="en-US" altLang="ko-KR"/>
              <a:t>: DDoS </a:t>
            </a:r>
            <a:r>
              <a:rPr lang="ko-KR" altLang="en-US"/>
              <a:t>공격</a:t>
            </a:r>
          </a:p>
          <a:p>
            <a:pPr marL="171450" indent="-171450" latinLnBrk="0"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</a:t>
            </a:r>
            <a:r>
              <a:rPr lang="en-US" altLang="ko-KR"/>
              <a:t>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latinLnBrk="0">
              <a:buFontTx/>
              <a:buNone/>
            </a:pPr>
            <a:r>
              <a:rPr lang="ko-KR" altLang="en-US"/>
              <a:t>가용성의 위협 요소 </a:t>
            </a:r>
            <a:r>
              <a:rPr lang="en-US" altLang="ko-KR"/>
              <a:t>: DDoS </a:t>
            </a:r>
            <a:r>
              <a:rPr lang="ko-KR" altLang="en-US"/>
              <a:t>공격</a:t>
            </a:r>
          </a:p>
          <a:p>
            <a:pPr marL="171450" indent="-171450" latinLnBrk="0"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2.png"></Relationship><Relationship Id="rId4" Type="http://schemas.openxmlformats.org/officeDocument/2006/relationships/image" Target="../media/fImage1113321841.png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5.png"></Relationship><Relationship Id="rId7" Type="http://schemas.openxmlformats.org/officeDocument/2006/relationships/image" Target="../media/image8.png"></Relationship><Relationship Id="rId2" Type="http://schemas.openxmlformats.org/officeDocument/2006/relationships/image" Target="../media/image4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8" Type="http://schemas.openxmlformats.org/officeDocument/2006/relationships/image" Target="../media/fImage111332228467.png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8" Type="http://schemas.openxmlformats.org/officeDocument/2006/relationships/image" Target="../media/image8.png"></Relationship><Relationship Id="rId3" Type="http://schemas.openxmlformats.org/officeDocument/2006/relationships/image" Target="../media/image5.png"></Relationship><Relationship Id="rId2" Type="http://schemas.openxmlformats.org/officeDocument/2006/relationships/image" Target="../media/image9.png"></Relationship><Relationship Id="rId6" Type="http://schemas.openxmlformats.org/officeDocument/2006/relationships/image" Target="../media/image10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9" Type="http://schemas.openxmlformats.org/officeDocument/2006/relationships/image" Target="../media/fImage111332246334.png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5.png"></Relationship><Relationship Id="rId7" Type="http://schemas.openxmlformats.org/officeDocument/2006/relationships/image" Target="../media/image8.png"></Relationship><Relationship Id="rId2" Type="http://schemas.openxmlformats.org/officeDocument/2006/relationships/image" Target="../media/image11.png"></Relationship><Relationship Id="rId6" Type="http://schemas.openxmlformats.org/officeDocument/2006/relationships/image" Target="../media/image10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9" Type="http://schemas.openxmlformats.org/officeDocument/2006/relationships/image" Target="../media/image12.png"></Relationship><Relationship Id="rId10" Type="http://schemas.openxmlformats.org/officeDocument/2006/relationships/image" Target="../media/fImage111332266500.png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3.png"></Relationship><Relationship Id="rId4" Type="http://schemas.openxmlformats.org/officeDocument/2006/relationships/image" Target="../media/fImage111332289169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fImage111332305724.png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15.png"></Relationship><Relationship Id="rId2" Type="http://schemas.openxmlformats.org/officeDocument/2006/relationships/image" Target="../media/image14.png"></Relationship><Relationship Id="rId5" Type="http://schemas.openxmlformats.org/officeDocument/2006/relationships/image" Target="../media/fImage111332321478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15.png"></Relationship><Relationship Id="rId2" Type="http://schemas.openxmlformats.org/officeDocument/2006/relationships/image" Target="../media/image14.png"></Relationship><Relationship Id="rId5" Type="http://schemas.openxmlformats.org/officeDocument/2006/relationships/image" Target="../media/fImage111332349358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슬라이드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ctrTitle" hasCustomPrompt="1"/>
          </p:nvPr>
        </p:nvSpPr>
        <p:spPr>
          <a:xfrm rot="0">
            <a:off x="3048000" y="2901315"/>
            <a:ext cx="9145270" cy="12814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4800" b="1" strike="noStrike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</a:t>
            </a:r>
            <a:endParaRPr lang="ko-KR" altLang="en-US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 hasCustomPrompt="1"/>
          </p:nvPr>
        </p:nvSpPr>
        <p:spPr>
          <a:xfrm rot="0">
            <a:off x="4018280" y="4687570"/>
            <a:ext cx="7955915" cy="13423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lnSpc>
                <a:spcPct val="114999"/>
              </a:lnSpc>
              <a:buFontTx/>
              <a:buNone/>
              <a:defRPr lang="en-GB" altLang="en-US" sz="1600" b="1">
                <a:latin typeface="함초롬돋움" charset="0"/>
                <a:ea typeface="함초롬돋움" charset="0"/>
                <a:cs typeface="함초롬돋움" charset="0"/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en-US" altLang="ko-KR"/>
              <a:t>2017. 01. 18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순천향대학교 정보보호학과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이 성 원</a:t>
            </a:r>
            <a:endParaRPr lang="ko-KR" altLang="en-US"/>
          </a:p>
        </p:txBody>
      </p:sp>
      <p:pic>
        <p:nvPicPr>
          <p:cNvPr id="10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1" name="텍스트 상자 2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4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4740" y="2294255"/>
            <a:ext cx="7626985" cy="66103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634740" y="321310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34740" y="4117975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289175"/>
            <a:ext cx="647700" cy="647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213735"/>
            <a:ext cx="647700" cy="647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119880"/>
            <a:ext cx="647700" cy="647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112395"/>
            <a:ext cx="6559550" cy="1183005"/>
          </a:xfrm>
          <a:prstGeom prst="rect">
            <a:avLst/>
          </a:prstGeom>
        </p:spPr>
      </p:pic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2" name="텍스트 상자 6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6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4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0290" y="176657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590290" y="267081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90290" y="356108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90290" y="4441825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1761490"/>
            <a:ext cx="647700" cy="647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2671445"/>
            <a:ext cx="647700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3577590"/>
            <a:ext cx="647700" cy="647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4449445"/>
            <a:ext cx="647700" cy="647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112395"/>
            <a:ext cx="6559550" cy="1183005"/>
          </a:xfrm>
          <a:prstGeom prst="rect">
            <a:avLst/>
          </a:prstGeom>
        </p:spPr>
      </p:pic>
      <p:pic>
        <p:nvPicPr>
          <p:cNvPr id="13" name="그림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4" name="텍스트 상자 8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4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5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0290" y="133096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590290" y="223520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90290" y="312547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90290" y="4006215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1325880"/>
            <a:ext cx="647700" cy="647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2235835"/>
            <a:ext cx="647700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3141980"/>
            <a:ext cx="647700" cy="647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4014470"/>
            <a:ext cx="647700" cy="647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112395"/>
            <a:ext cx="6559550" cy="11830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4886325"/>
            <a:ext cx="647700" cy="647700"/>
          </a:xfrm>
          <a:prstGeom prst="rect">
            <a:avLst/>
          </a:prstGeom>
        </p:spPr>
      </p:pic>
      <p:sp>
        <p:nvSpPr>
          <p:cNvPr id="14" name="내용 개체 틀 4"/>
          <p:cNvSpPr>
            <a:spLocks noGrp="1"/>
          </p:cNvSpPr>
          <p:nvPr>
            <p:ph sz="quarter" idx="15" hasCustomPrompt="1"/>
          </p:nvPr>
        </p:nvSpPr>
        <p:spPr>
          <a:xfrm>
            <a:off x="3590925" y="4927600"/>
            <a:ext cx="7625715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ko-KR" altLang="en-US" sz="2800" b="1" kern="1200" dirty="0" smtClean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pic>
        <p:nvPicPr>
          <p:cNvPr id="15" name="그림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6" name="텍스트 상자 10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4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1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38550" y="3448685"/>
            <a:ext cx="8399145" cy="83883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사이버 물리 시스템 보안</a:t>
            </a:r>
            <a:endParaRPr lang="en-US" dirty="0"/>
          </a:p>
        </p:txBody>
      </p:sp>
      <p:pic>
        <p:nvPicPr>
          <p:cNvPr id="4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5" name="텍스트 상자 12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5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>
            <a:spLocks noGrp="1"/>
          </p:cNvSpPr>
          <p:nvPr>
            <p:ph type="title" hasCustomPrompt="1"/>
          </p:nvPr>
        </p:nvSpPr>
        <p:spPr>
          <a:xfrm>
            <a:off x="1209040" y="104140"/>
            <a:ext cx="10515600" cy="589915"/>
          </a:xfrm>
          <a:prstGeom prst="rect">
            <a:avLst/>
          </a:prstGeom>
        </p:spPr>
        <p:txBody>
          <a:bodyPr/>
          <a:lstStyle>
            <a:lvl1pPr>
              <a:defRPr lang="ko-KR" altLang="en-US" sz="3600" b="1" kern="12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테스트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5" name="내용 개체 틀 9"/>
          <p:cNvSpPr>
            <a:spLocks noGrp="1"/>
          </p:cNvSpPr>
          <p:nvPr>
            <p:ph sz="quarter" idx="11" hasCustomPrompt="1"/>
          </p:nvPr>
        </p:nvSpPr>
        <p:spPr>
          <a:xfrm>
            <a:off x="1475105" y="704215"/>
            <a:ext cx="8639175" cy="295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 cap="none" spc="0" baseline="0" dirty="0" smtClean="0">
                <a:ln w="3175">
                  <a:noFill/>
                </a:ln>
                <a:solidFill>
                  <a:srgbClr val="0537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1.1 </a:t>
            </a:r>
            <a:r>
              <a:rPr lang="ko-KR" altLang="en-US" dirty="0"/>
              <a:t>테스트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6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6110" y="1468755"/>
            <a:ext cx="11005820" cy="4709795"/>
          </a:xfrm>
          <a:prstGeom prst="rect">
            <a:avLst/>
          </a:prstGeom>
        </p:spPr>
        <p:txBody>
          <a:bodyPr/>
          <a:lstStyle>
            <a:lvl1pPr marL="252000" indent="-306000">
              <a:lnSpc>
                <a:spcPct val="95000"/>
              </a:lnSpc>
              <a:buClr>
                <a:srgbClr val="053750"/>
              </a:buClr>
              <a:buFont typeface="Wingdings" panose="05000000000000000000" pitchFamily="2" charset="2"/>
              <a:buChar char="u"/>
              <a:defRPr lang="ko-KR" altLang="en-US" sz="1800" b="1" kern="1200" baseline="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04000" indent="-252000">
              <a:lnSpc>
                <a:spcPct val="95000"/>
              </a:lnSpc>
              <a:buClr>
                <a:srgbClr val="053750"/>
              </a:buClr>
              <a:buFont typeface="Wingdings" panose="05000000000000000000" pitchFamily="2" charset="2"/>
              <a:buChar char="l"/>
              <a:defRPr lang="ko-KR" altLang="en-US" sz="1700" b="1" kern="1200" baseline="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702000" indent="-234000">
              <a:lnSpc>
                <a:spcPct val="95000"/>
              </a:lnSpc>
              <a:buClr>
                <a:srgbClr val="053750"/>
              </a:buClr>
              <a:buFont typeface="Wingdings" panose="05000000000000000000" pitchFamily="2" charset="2"/>
              <a:buChar char="§"/>
              <a:defRPr lang="ko-KR" altLang="en-US" sz="1650" b="1" kern="1200" baseline="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900000" indent="-216000">
              <a:lnSpc>
                <a:spcPct val="95000"/>
              </a:lnSpc>
              <a:buClr>
                <a:srgbClr val="053750"/>
              </a:buClr>
              <a:defRPr lang="ko-KR" altLang="en-US" sz="1600" kern="120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  <a:p>
            <a:pPr lvl="1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  <a:p>
            <a:pPr lvl="2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  <a:p>
            <a:pPr lvl="3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</p:txBody>
      </p:sp>
      <p:pic>
        <p:nvPicPr>
          <p:cNvPr id="7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8" name="텍스트 상자 14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6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3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140835" y="2268855"/>
            <a:ext cx="3910330" cy="2586355"/>
            <a:chOff x="4140835" y="2268855"/>
            <a:chExt cx="3910330" cy="2586355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835" y="2268855"/>
              <a:ext cx="3910330" cy="25863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410710" y="2767330"/>
              <a:ext cx="3370580" cy="132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b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Q</a:t>
              </a:r>
              <a:r>
                <a:rPr lang="en-US" altLang="ko-KR" sz="8000" b="0" baseline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8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en-US" altLang="ko-KR" sz="8000" b="0" baseline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8000" b="0" dirty="0">
                  <a:solidFill>
                    <a:schemeClr val="tx1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</a:t>
              </a:r>
              <a:endParaRPr lang="ko-KR" altLang="en-US" sz="8000" b="0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10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1" name="텍스트 상자 16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3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2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3149600" y="2135505"/>
            <a:ext cx="5892800" cy="2586355"/>
            <a:chOff x="3149600" y="2135505"/>
            <a:chExt cx="5892800" cy="2586355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835" y="2135505"/>
              <a:ext cx="3910330" cy="25863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3149600" y="2767330"/>
              <a:ext cx="5892800" cy="132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b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</a:t>
              </a:r>
              <a:r>
                <a:rPr lang="en-US" altLang="ko-KR" sz="8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</a:t>
              </a:r>
              <a:r>
                <a:rPr lang="en-US" altLang="ko-KR" sz="8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</a:t>
              </a:r>
              <a:r>
                <a:rPr lang="en-US" altLang="ko-KR" sz="8000" b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</a:t>
              </a:r>
              <a:r>
                <a:rPr lang="en-US" altLang="ko-KR" sz="8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k</a:t>
              </a:r>
              <a:r>
                <a:rPr lang="en-US" altLang="ko-KR" sz="8000" b="0" baseline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Y</a:t>
              </a:r>
              <a:r>
                <a:rPr lang="en-US" altLang="ko-KR" sz="8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o</a:t>
              </a:r>
              <a:r>
                <a:rPr lang="en-US" altLang="ko-KR" sz="8000" b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u</a:t>
              </a:r>
              <a:endParaRPr lang="ko-KR" altLang="en-US" sz="8000" b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10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1" name="텍스트 상자 18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5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10" Type="http://schemas.openxmlformats.org/officeDocument/2006/relationships/image" Target="../media/image1.png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"/>
          <p:cNvSpPr txBox="1">
            <a:spLocks/>
          </p:cNvSpPr>
          <p:nvPr/>
        </p:nvSpPr>
        <p:spPr>
          <a:xfrm rot="0">
            <a:off x="65405" y="6487795"/>
            <a:ext cx="1704975" cy="27749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9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8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</p:sldLayoutIdLst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dt="0" ftr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6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3" Type="http://schemas.openxmlformats.org/officeDocument/2006/relationships/slideLayout" Target="../slideLayouts/slideLayout6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hyperlink" Target="http://www.kicomav.com/" TargetMode="External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slideLayout" Target="../slideLayouts/slideLayout6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6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6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hyperlink" Target="http://www.kicomav.com/" TargetMode="External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7461818341.png"></Relationship><Relationship Id="rId7" Type="http://schemas.openxmlformats.org/officeDocument/2006/relationships/slideLayout" Target="../slideLayouts/slideLayout6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6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901315"/>
            <a:ext cx="9145270" cy="128143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48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en-US" sz="2800" b="1" strike="noStrike">
                <a:solidFill>
                  <a:schemeClr val="bg1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함초롬돋움" charset="0"/>
                <a:ea typeface="함초롬돋움" charset="0"/>
                <a:cs typeface="함초롬돋움" charset="0"/>
              </a:rPr>
              <a:t>RGB코드를 이용한 악성코드 </a:t>
            </a:r>
            <a:r>
              <a:rPr lang="en-US" sz="2800">
                <a:solidFill>
                  <a:schemeClr val="bg1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</a:rPr>
              <a:t>이미지 전처리 모델 제안 </a:t>
            </a:r>
            <a:endParaRPr lang="ko-KR" altLang="en-US"/>
          </a:p>
        </p:txBody>
      </p:sp>
      <p:sp>
        <p:nvSpPr>
          <p:cNvPr id="5" name="Subtitle 2"/>
          <p:cNvSpPr txBox="1">
            <a:spLocks noGrp="1"/>
          </p:cNvSpPr>
          <p:nvPr>
            <p:ph type="subTitle" idx="1" hasCustomPrompt="1"/>
          </p:nvPr>
        </p:nvSpPr>
        <p:spPr>
          <a:xfrm>
            <a:off x="4009390" y="4687570"/>
            <a:ext cx="7956550" cy="13430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600" b="1">
                <a:latin typeface="함초롬돋움" charset="0"/>
                <a:ea typeface="함초롬돋움" charset="0"/>
                <a:cs typeface="함초롬돋움" charset="0"/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2022. 5. 26.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/>
              <a:t>순천향대학교 정보보호학과 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이성원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6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638550" y="3448685"/>
            <a:ext cx="8399780" cy="8394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40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계획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209040" y="104140"/>
            <a:ext cx="10516235" cy="590550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36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계획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ED20F2-C2CD-4EEA-8ECB-4ED78D9AE7C9}"/>
              </a:ext>
            </a:extLst>
          </p:cNvPr>
          <p:cNvSpPr/>
          <p:nvPr/>
        </p:nvSpPr>
        <p:spPr>
          <a:xfrm>
            <a:off x="1343660" y="694690"/>
            <a:ext cx="1681480" cy="368935"/>
          </a:xfrm>
          <a:prstGeom prst="rect">
            <a:avLst/>
          </a:prstGeom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2022년 하반기</a:t>
            </a:r>
            <a:endParaRPr lang="ko-KR" altLang="en-US"/>
          </a:p>
        </p:txBody>
      </p:sp>
      <p:sp>
        <p:nvSpPr>
          <p:cNvPr id="7" name="도형 59"/>
          <p:cNvSpPr>
            <a:spLocks/>
          </p:cNvSpPr>
          <p:nvPr/>
        </p:nvSpPr>
        <p:spPr>
          <a:xfrm rot="0">
            <a:off x="1032510" y="2117725"/>
            <a:ext cx="936244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- 바이너리 좌표를 RGB 코드로 표현하는 프로그램 작성</a:t>
            </a:r>
            <a:endParaRPr lang="ko-KR" altLang="en-US"/>
          </a:p>
        </p:txBody>
      </p:sp>
      <p:sp>
        <p:nvSpPr>
          <p:cNvPr id="8" name="도형 60"/>
          <p:cNvSpPr>
            <a:spLocks/>
          </p:cNvSpPr>
          <p:nvPr/>
        </p:nvSpPr>
        <p:spPr>
          <a:xfrm rot="0">
            <a:off x="1026160" y="3858895"/>
            <a:ext cx="936244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- 모델 구글 인셉션(GoogLeNet) 알고리즘 적용 후 성능 평가</a:t>
            </a:r>
            <a:endParaRPr lang="ko-KR" altLang="en-US"/>
          </a:p>
        </p:txBody>
      </p:sp>
      <p:sp>
        <p:nvSpPr>
          <p:cNvPr id="9" name="도형 95"/>
          <p:cNvSpPr>
            <a:spLocks/>
          </p:cNvSpPr>
          <p:nvPr/>
        </p:nvSpPr>
        <p:spPr>
          <a:xfrm rot="0">
            <a:off x="1028700" y="4726940"/>
            <a:ext cx="936244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- 결과를 바탕으로 졸업 논문 작성</a:t>
            </a:r>
            <a:endParaRPr lang="ko-KR" altLang="en-US"/>
          </a:p>
        </p:txBody>
      </p:sp>
      <p:sp>
        <p:nvSpPr>
          <p:cNvPr id="10" name="도형 96"/>
          <p:cNvSpPr>
            <a:spLocks/>
          </p:cNvSpPr>
          <p:nvPr/>
        </p:nvSpPr>
        <p:spPr>
          <a:xfrm rot="0">
            <a:off x="1035685" y="2995295"/>
            <a:ext cx="936244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- 각 text section, data section 별 유사도 비교 코드 작성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2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.</a:t>
            </a:r>
            <a:endParaRPr lang="ko-KR" altLang="en-US"/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1343660" y="694690"/>
            <a:ext cx="31051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도형 1"/>
          <p:cNvSpPr>
            <a:spLocks/>
          </p:cNvSpPr>
          <p:nvPr/>
        </p:nvSpPr>
        <p:spPr>
          <a:xfrm rot="0">
            <a:off x="1449705" y="3998595"/>
            <a:ext cx="927608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/>
              <a:t>박지현 등 5인(2020), 악성코드의 이미지 기반 딥러닝을 위한 전처리 방법 설계 및 개발</a:t>
            </a:r>
            <a:endParaRPr lang="ko-KR" altLang="en-US" sz="2400" b="1"/>
          </a:p>
        </p:txBody>
      </p:sp>
      <p:sp>
        <p:nvSpPr>
          <p:cNvPr id="8" name="도형 2"/>
          <p:cNvSpPr>
            <a:spLocks/>
          </p:cNvSpPr>
          <p:nvPr/>
        </p:nvSpPr>
        <p:spPr>
          <a:xfrm rot="0">
            <a:off x="1430655" y="4630420"/>
            <a:ext cx="973391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/>
              <a:t>김병재 연구원 등 3인(2021), 악성코드 특징정보(Feature)의 종류 및 시스템 적용 사례 연구</a:t>
            </a:r>
            <a:endParaRPr lang="ko-KR" altLang="en-US" sz="2400" b="1"/>
          </a:p>
        </p:txBody>
      </p:sp>
      <p:sp>
        <p:nvSpPr>
          <p:cNvPr id="9" name="도형 3"/>
          <p:cNvSpPr>
            <a:spLocks/>
          </p:cNvSpPr>
          <p:nvPr/>
        </p:nvSpPr>
        <p:spPr>
          <a:xfrm rot="0">
            <a:off x="1452880" y="2691765"/>
            <a:ext cx="927608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/>
              <a:t>황준호 등 5인(2017), Section, DLL feature 기반 악성코드 분석 기술 연구</a:t>
            </a:r>
            <a:endParaRPr lang="ko-KR" altLang="en-US" sz="2400" b="1"/>
          </a:p>
        </p:txBody>
      </p:sp>
      <p:sp>
        <p:nvSpPr>
          <p:cNvPr id="10" name="도형 4"/>
          <p:cNvSpPr>
            <a:spLocks/>
          </p:cNvSpPr>
          <p:nvPr/>
        </p:nvSpPr>
        <p:spPr>
          <a:xfrm rot="0">
            <a:off x="1444625" y="3350895"/>
            <a:ext cx="827087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/>
              <a:t>김태근 등 3인(2018), 바이너리 시각화와 기계학습을 이용한 악성코드 분류</a:t>
            </a:r>
            <a:endParaRPr lang="ko-KR" altLang="en-US" sz="2400" b="1"/>
          </a:p>
        </p:txBody>
      </p:sp>
      <p:sp>
        <p:nvSpPr>
          <p:cNvPr id="11" name="도형 18"/>
          <p:cNvSpPr>
            <a:spLocks/>
          </p:cNvSpPr>
          <p:nvPr/>
        </p:nvSpPr>
        <p:spPr>
          <a:xfrm rot="0">
            <a:off x="1444625" y="2059305"/>
            <a:ext cx="973391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/>
              <a:t>박창욱 등 3인(2012), 퍼지해시를 이용한 유사 악성코드 분류모델에 관한 연구</a:t>
            </a:r>
            <a:endParaRPr lang="ko-KR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34740" y="2294255"/>
            <a:ext cx="7627620" cy="66167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제안 전처리 모델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2"/>
          </p:nvPr>
        </p:nvSpPr>
        <p:spPr>
          <a:xfrm rot="0">
            <a:off x="3634740" y="3213100"/>
            <a:ext cx="7627620" cy="66167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계획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3634740" y="4117975"/>
            <a:ext cx="7626985" cy="66103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>
                <a:solidFill>
                  <a:schemeClr val="bg1"/>
                </a:solidFill>
              </a:rPr>
              <a:t>QnA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1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8550" y="3448685"/>
            <a:ext cx="8400415" cy="84010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en-US" sz="48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제안 전처리 모델</a:t>
            </a:r>
            <a:endParaRPr lang="ko-KR" altLang="en-US" sz="48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4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전처리 모델</a:t>
            </a:r>
            <a:endParaRPr lang="ko-KR" altLang="en-US"/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1285875" y="694690"/>
            <a:ext cx="368998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특징정보 분석 시스템 AI 학습과정</a:t>
            </a:r>
            <a:endParaRPr lang="ko-KR" altLang="en-US"/>
          </a:p>
        </p:txBody>
      </p:sp>
      <p:sp>
        <p:nvSpPr>
          <p:cNvPr id="7" name="도형 5"/>
          <p:cNvSpPr>
            <a:spLocks/>
          </p:cNvSpPr>
          <p:nvPr/>
        </p:nvSpPr>
        <p:spPr>
          <a:xfrm rot="0">
            <a:off x="1151255" y="2631440"/>
            <a:ext cx="2321560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특징정보 선택</a:t>
            </a:r>
            <a:endParaRPr lang="ko-KR" altLang="en-US"/>
          </a:p>
        </p:txBody>
      </p:sp>
      <p:sp>
        <p:nvSpPr>
          <p:cNvPr id="8" name="도형 6"/>
          <p:cNvSpPr>
            <a:spLocks/>
          </p:cNvSpPr>
          <p:nvPr/>
        </p:nvSpPr>
        <p:spPr>
          <a:xfrm rot="0">
            <a:off x="8742680" y="2628265"/>
            <a:ext cx="185864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AI 알고리즘</a:t>
            </a:r>
            <a:endParaRPr lang="ko-KR" altLang="en-US"/>
          </a:p>
        </p:txBody>
      </p:sp>
      <p:sp>
        <p:nvSpPr>
          <p:cNvPr id="9" name="도형 7"/>
          <p:cNvSpPr>
            <a:spLocks/>
          </p:cNvSpPr>
          <p:nvPr/>
        </p:nvSpPr>
        <p:spPr>
          <a:xfrm rot="0">
            <a:off x="4752975" y="2628265"/>
            <a:ext cx="259270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전처리 알고리즘</a:t>
            </a:r>
            <a:endParaRPr lang="ko-KR" altLang="en-US"/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1022350" y="3296920"/>
            <a:ext cx="2473960" cy="1212850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IP/URL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Registry Activities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ByteCode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3"/>
          <p:cNvSpPr>
            <a:spLocks/>
          </p:cNvSpPr>
          <p:nvPr/>
        </p:nvSpPr>
        <p:spPr>
          <a:xfrm rot="0">
            <a:off x="4737735" y="3294380"/>
            <a:ext cx="2473325" cy="1212215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N-gram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Grayscale image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4"/>
          <p:cNvSpPr>
            <a:spLocks/>
          </p:cNvSpPr>
          <p:nvPr/>
        </p:nvSpPr>
        <p:spPr>
          <a:xfrm rot="0">
            <a:off x="8504555" y="3294380"/>
            <a:ext cx="2473325" cy="1212215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nn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Dnn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5"/>
          <p:cNvCxnSpPr/>
          <p:nvPr/>
        </p:nvCxnSpPr>
        <p:spPr>
          <a:xfrm rot="0">
            <a:off x="3853180" y="3877945"/>
            <a:ext cx="543560" cy="127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7"/>
          <p:cNvCxnSpPr/>
          <p:nvPr/>
        </p:nvCxnSpPr>
        <p:spPr>
          <a:xfrm rot="0">
            <a:off x="7590155" y="3875405"/>
            <a:ext cx="543560" cy="127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62"/>
          <p:cNvSpPr>
            <a:spLocks/>
          </p:cNvSpPr>
          <p:nvPr/>
        </p:nvSpPr>
        <p:spPr>
          <a:xfrm rot="0">
            <a:off x="4511040" y="2372360"/>
            <a:ext cx="2962275" cy="271970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17295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전처리 모델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1285875" y="694690"/>
            <a:ext cx="31051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3" name="도형 22"/>
          <p:cNvSpPr>
            <a:spLocks/>
          </p:cNvSpPr>
          <p:nvPr/>
        </p:nvSpPr>
        <p:spPr>
          <a:xfrm>
            <a:off x="1786890" y="2893060"/>
            <a:ext cx="1580515" cy="728980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section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23"/>
          <p:cNvCxnSpPr/>
          <p:nvPr/>
        </p:nvCxnSpPr>
        <p:spPr>
          <a:xfrm rot="0" flipV="1">
            <a:off x="3366135" y="3249930"/>
            <a:ext cx="403860" cy="254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25"/>
          <p:cNvSpPr>
            <a:spLocks/>
          </p:cNvSpPr>
          <p:nvPr/>
        </p:nvSpPr>
        <p:spPr>
          <a:xfrm>
            <a:off x="3801745" y="2890520"/>
            <a:ext cx="1722755" cy="728980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추출된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바이너리 파일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26"/>
          <p:cNvSpPr>
            <a:spLocks/>
          </p:cNvSpPr>
          <p:nvPr/>
        </p:nvSpPr>
        <p:spPr>
          <a:xfrm rot="0">
            <a:off x="1285875" y="694690"/>
            <a:ext cx="163576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특징정보 활용</a:t>
            </a:r>
            <a:endParaRPr lang="ko-KR" altLang="en-US"/>
          </a:p>
        </p:txBody>
      </p:sp>
      <p:cxnSp>
        <p:nvCxnSpPr>
          <p:cNvPr id="17" name="도형 32"/>
          <p:cNvCxnSpPr/>
          <p:nvPr/>
        </p:nvCxnSpPr>
        <p:spPr>
          <a:xfrm rot="0" flipV="1">
            <a:off x="5545455" y="3255645"/>
            <a:ext cx="403860" cy="254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33"/>
          <p:cNvSpPr>
            <a:spLocks/>
          </p:cNvSpPr>
          <p:nvPr/>
        </p:nvSpPr>
        <p:spPr>
          <a:xfrm>
            <a:off x="5981065" y="2896235"/>
            <a:ext cx="1722755" cy="728980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좌표화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34"/>
          <p:cNvCxnSpPr/>
          <p:nvPr/>
        </p:nvCxnSpPr>
        <p:spPr>
          <a:xfrm rot="0" flipV="1">
            <a:off x="7710805" y="3255645"/>
            <a:ext cx="403860" cy="254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35"/>
          <p:cNvSpPr>
            <a:spLocks/>
          </p:cNvSpPr>
          <p:nvPr/>
        </p:nvSpPr>
        <p:spPr>
          <a:xfrm>
            <a:off x="8146415" y="2896235"/>
            <a:ext cx="1722755" cy="728980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256x256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 파일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36"/>
          <p:cNvSpPr>
            <a:spLocks/>
          </p:cNvSpPr>
          <p:nvPr/>
        </p:nvSpPr>
        <p:spPr>
          <a:xfrm rot="0">
            <a:off x="1831975" y="4120515"/>
            <a:ext cx="156019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Text section</a:t>
            </a:r>
            <a:endParaRPr lang="ko-KR" altLang="en-US" sz="1200"/>
          </a:p>
        </p:txBody>
      </p:sp>
      <p:sp>
        <p:nvSpPr>
          <p:cNvPr id="22" name="도형 37"/>
          <p:cNvSpPr>
            <a:spLocks/>
          </p:cNvSpPr>
          <p:nvPr/>
        </p:nvSpPr>
        <p:spPr>
          <a:xfrm rot="0">
            <a:off x="1798955" y="3815715"/>
            <a:ext cx="156019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Data section</a:t>
            </a:r>
            <a:endParaRPr lang="ko-KR" altLang="en-US" sz="1200"/>
          </a:p>
        </p:txBody>
      </p:sp>
      <p:sp>
        <p:nvSpPr>
          <p:cNvPr id="23" name="도형 38"/>
          <p:cNvSpPr>
            <a:spLocks/>
          </p:cNvSpPr>
          <p:nvPr/>
        </p:nvSpPr>
        <p:spPr>
          <a:xfrm rot="0">
            <a:off x="3896360" y="3714115"/>
            <a:ext cx="1529080" cy="9226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00 01 02 03 04 05 06 07 08 09 ...</a:t>
            </a:r>
            <a:endParaRPr lang="ko-KR" altLang="en-US" sz="1200"/>
          </a:p>
        </p:txBody>
      </p:sp>
      <p:sp>
        <p:nvSpPr>
          <p:cNvPr id="24" name="도형 39"/>
          <p:cNvSpPr>
            <a:spLocks/>
          </p:cNvSpPr>
          <p:nvPr/>
        </p:nvSpPr>
        <p:spPr>
          <a:xfrm rot="0">
            <a:off x="5968365" y="3711575"/>
            <a:ext cx="1679575" cy="9226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{00 01} {01 02} {02 03} {03 04}</a:t>
            </a: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{04 05} ...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전처리 모델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1285875" y="694690"/>
            <a:ext cx="311150" cy="36957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285875" y="694690"/>
            <a:ext cx="163576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특징정보 활용</a:t>
            </a:r>
            <a:endParaRPr lang="ko-KR" altLang="en-US"/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184400" y="2663825"/>
            <a:ext cx="114173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{00, 01} 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5" name="도형 68"/>
          <p:cNvSpPr>
            <a:spLocks/>
          </p:cNvSpPr>
          <p:nvPr/>
        </p:nvSpPr>
        <p:spPr>
          <a:xfrm rot="0">
            <a:off x="5896610" y="2329180"/>
            <a:ext cx="3248025" cy="276288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71"/>
          <p:cNvSpPr>
            <a:spLocks/>
          </p:cNvSpPr>
          <p:nvPr/>
        </p:nvSpPr>
        <p:spPr>
          <a:xfrm rot="0">
            <a:off x="6516370" y="5316220"/>
            <a:ext cx="207391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256 x 256 이미지</a:t>
            </a:r>
            <a:endParaRPr lang="ko-KR" altLang="en-US" sz="1200"/>
          </a:p>
        </p:txBody>
      </p:sp>
      <p:sp>
        <p:nvSpPr>
          <p:cNvPr id="27" name="도형 72"/>
          <p:cNvSpPr>
            <a:spLocks/>
          </p:cNvSpPr>
          <p:nvPr/>
        </p:nvSpPr>
        <p:spPr>
          <a:xfrm>
            <a:off x="2186940" y="2986405"/>
            <a:ext cx="114173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{00, 02} 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8" name="도형 73"/>
          <p:cNvSpPr>
            <a:spLocks/>
          </p:cNvSpPr>
          <p:nvPr/>
        </p:nvSpPr>
        <p:spPr>
          <a:xfrm>
            <a:off x="2197735" y="3300730"/>
            <a:ext cx="114173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{00, 03} 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29" name="도형 74"/>
          <p:cNvSpPr>
            <a:spLocks/>
          </p:cNvSpPr>
          <p:nvPr/>
        </p:nvSpPr>
        <p:spPr>
          <a:xfrm>
            <a:off x="6278880" y="2402840"/>
            <a:ext cx="987425" cy="2609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</a:rPr>
              <a:t>(0, 0, 2)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도형 75"/>
          <p:cNvSpPr>
            <a:spLocks/>
          </p:cNvSpPr>
          <p:nvPr/>
        </p:nvSpPr>
        <p:spPr>
          <a:xfrm>
            <a:off x="7018655" y="2405380"/>
            <a:ext cx="987425" cy="2609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/>
                </a:solidFill>
              </a:rPr>
              <a:t>(0, 0, 1)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도형 76"/>
          <p:cNvSpPr>
            <a:spLocks/>
          </p:cNvSpPr>
          <p:nvPr/>
        </p:nvSpPr>
        <p:spPr>
          <a:xfrm rot="0">
            <a:off x="7782560" y="2405380"/>
            <a:ext cx="986790" cy="2609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/>
              <a:t>(0, 0, 1)</a:t>
            </a:r>
            <a:endParaRPr lang="ko-KR" altLang="en-US" sz="800"/>
          </a:p>
        </p:txBody>
      </p:sp>
      <p:sp>
        <p:nvSpPr>
          <p:cNvPr id="32" name="도형 77"/>
          <p:cNvSpPr>
            <a:spLocks/>
          </p:cNvSpPr>
          <p:nvPr/>
        </p:nvSpPr>
        <p:spPr>
          <a:xfrm>
            <a:off x="5650230" y="2008505"/>
            <a:ext cx="464185" cy="24574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000">
                <a:solidFill>
                  <a:schemeClr val="tx1"/>
                </a:solidFill>
              </a:rPr>
              <a:t>(0, 0)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3" name="도형 78"/>
          <p:cNvSpPr>
            <a:spLocks/>
          </p:cNvSpPr>
          <p:nvPr/>
        </p:nvSpPr>
        <p:spPr>
          <a:xfrm>
            <a:off x="2199640" y="3597275"/>
            <a:ext cx="114173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{00, 01} 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34" name="도형 79"/>
          <p:cNvSpPr>
            <a:spLocks/>
          </p:cNvSpPr>
          <p:nvPr/>
        </p:nvSpPr>
        <p:spPr>
          <a:xfrm rot="0">
            <a:off x="8910320" y="5093335"/>
            <a:ext cx="765175" cy="24574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000"/>
              <a:t>(256, 256)</a:t>
            </a:r>
            <a:endParaRPr lang="ko-KR" altLang="en-US" sz="700"/>
          </a:p>
        </p:txBody>
      </p:sp>
      <p:sp>
        <p:nvSpPr>
          <p:cNvPr id="35" name="도형 80"/>
          <p:cNvSpPr>
            <a:spLocks/>
          </p:cNvSpPr>
          <p:nvPr/>
        </p:nvSpPr>
        <p:spPr>
          <a:xfrm>
            <a:off x="2024380" y="4409440"/>
            <a:ext cx="146621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바이너리 값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36" name="도형 81"/>
          <p:cNvSpPr>
            <a:spLocks/>
          </p:cNvSpPr>
          <p:nvPr/>
        </p:nvSpPr>
        <p:spPr>
          <a:xfrm>
            <a:off x="2202815" y="3885565"/>
            <a:ext cx="114173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</a:rPr>
              <a:t>...</a:t>
            </a: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37" name="도형 83"/>
          <p:cNvSpPr>
            <a:spLocks/>
          </p:cNvSpPr>
          <p:nvPr/>
        </p:nvSpPr>
        <p:spPr>
          <a:xfrm>
            <a:off x="4052570" y="3437255"/>
            <a:ext cx="1213485" cy="633730"/>
          </a:xfrm>
          <a:prstGeom prst="rightArrow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전처리 모델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85875" y="694690"/>
            <a:ext cx="507873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특징정보 중 Text, Data section을 사용하는 이유</a:t>
            </a:r>
            <a:endParaRPr lang="ko-KR" altLang="en-US"/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1896110" y="2629535"/>
            <a:ext cx="8305800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2400">
                <a:latin typeface="맑은 고딕" charset="0"/>
                <a:ea typeface="맑은 고딕" charset="0"/>
              </a:rPr>
              <a:t>악성코드 유사성 확인을 위한 비교인자 필수조건</a:t>
            </a:r>
            <a:endParaRPr lang="ko-KR" altLang="en-US" sz="2400"/>
          </a:p>
        </p:txBody>
      </p:sp>
      <p:sp>
        <p:nvSpPr>
          <p:cNvPr id="18" name="텍스트 상자 97"/>
          <p:cNvSpPr txBox="1">
            <a:spLocks/>
          </p:cNvSpPr>
          <p:nvPr/>
        </p:nvSpPr>
        <p:spPr>
          <a:xfrm rot="0">
            <a:off x="1898650" y="3632835"/>
            <a:ext cx="8305800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2400">
                <a:latin typeface="맑은 고딕" charset="0"/>
                <a:ea typeface="맑은 고딕" charset="0"/>
              </a:rPr>
              <a:t>-악성코드에서 추출 가능해야함</a:t>
            </a:r>
            <a:endParaRPr lang="ko-KR" altLang="en-US" sz="2400"/>
          </a:p>
        </p:txBody>
      </p:sp>
      <p:sp>
        <p:nvSpPr>
          <p:cNvPr id="19" name="텍스트 상자 98"/>
          <p:cNvSpPr txBox="1">
            <a:spLocks/>
          </p:cNvSpPr>
          <p:nvPr/>
        </p:nvSpPr>
        <p:spPr>
          <a:xfrm rot="0">
            <a:off x="1898650" y="4074160"/>
            <a:ext cx="8305800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2400">
                <a:latin typeface="맑은 고딕" charset="0"/>
                <a:ea typeface="맑은 고딕" charset="0"/>
              </a:rPr>
              <a:t>-단시간에 비교 가능해야함</a:t>
            </a:r>
            <a:endParaRPr lang="ko-KR" altLang="en-US" sz="2400"/>
          </a:p>
        </p:txBody>
      </p:sp>
      <p:sp>
        <p:nvSpPr>
          <p:cNvPr id="20" name="텍스트 상자 99"/>
          <p:cNvSpPr txBox="1">
            <a:spLocks/>
          </p:cNvSpPr>
          <p:nvPr/>
        </p:nvSpPr>
        <p:spPr>
          <a:xfrm rot="0">
            <a:off x="1898650" y="4506595"/>
            <a:ext cx="8305800" cy="3695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2400">
                <a:latin typeface="맑은 고딕" charset="0"/>
                <a:ea typeface="맑은 고딕" charset="0"/>
              </a:rPr>
              <a:t>-유사도 결과에 충분한 신뢰를 제공해야함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전처리 모델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1285875" y="694690"/>
            <a:ext cx="507873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특징정보 중 Text, Data section을 사용하는 이유</a:t>
            </a:r>
            <a:endParaRPr lang="ko-KR" altLang="en-US"/>
          </a:p>
        </p:txBody>
      </p:sp>
      <p:sp>
        <p:nvSpPr>
          <p:cNvPr id="11" name="도형 14"/>
          <p:cNvSpPr>
            <a:spLocks/>
          </p:cNvSpPr>
          <p:nvPr/>
        </p:nvSpPr>
        <p:spPr>
          <a:xfrm rot="0">
            <a:off x="626110" y="4277995"/>
            <a:ext cx="457009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일반 실행 파일 간 유사도 비교</a:t>
            </a:r>
            <a:endParaRPr lang="ko-KR" altLang="en-US"/>
          </a:p>
        </p:txBody>
      </p:sp>
      <p:sp>
        <p:nvSpPr>
          <p:cNvPr id="12" name="도형 19"/>
          <p:cNvSpPr>
            <a:spLocks/>
          </p:cNvSpPr>
          <p:nvPr/>
        </p:nvSpPr>
        <p:spPr>
          <a:xfrm rot="0">
            <a:off x="620395" y="4873625"/>
            <a:ext cx="4498340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악성코드 간 유사도 비교</a:t>
            </a:r>
            <a:endParaRPr lang="ko-KR" altLang="en-US"/>
          </a:p>
        </p:txBody>
      </p:sp>
      <p:sp>
        <p:nvSpPr>
          <p:cNvPr id="13" name="도형 20"/>
          <p:cNvSpPr>
            <a:spLocks/>
          </p:cNvSpPr>
          <p:nvPr/>
        </p:nvSpPr>
        <p:spPr>
          <a:xfrm rot="0">
            <a:off x="614680" y="5443855"/>
            <a:ext cx="4498340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다수의 파일 간 유사도 비교</a:t>
            </a:r>
            <a:endParaRPr lang="ko-KR" altLang="en-US"/>
          </a:p>
        </p:txBody>
      </p:sp>
      <p:pic>
        <p:nvPicPr>
          <p:cNvPr id="15" name="그림 3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165" y="2092325"/>
            <a:ext cx="3557270" cy="1417320"/>
          </a:xfrm>
          <a:prstGeom prst="rect"/>
          <a:noFill/>
        </p:spPr>
      </p:pic>
      <p:sp>
        <p:nvSpPr>
          <p:cNvPr id="16" name="텍스트 상자 61"/>
          <p:cNvSpPr txBox="1">
            <a:spLocks/>
          </p:cNvSpPr>
          <p:nvPr/>
        </p:nvSpPr>
        <p:spPr>
          <a:xfrm rot="0">
            <a:off x="6252210" y="4727575"/>
            <a:ext cx="5594350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ssdeep을 활용하여 data section을 비교인자로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제안하고 신뢰성을 입증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86"/>
          <p:cNvSpPr txBox="1">
            <a:spLocks/>
          </p:cNvSpPr>
          <p:nvPr/>
        </p:nvSpPr>
        <p:spPr>
          <a:xfrm rot="0">
            <a:off x="6254750" y="2522220"/>
            <a:ext cx="5594350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text section 추출하여 시각화 한 후,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CNN 모델을 이용하여 나온 결과 99.43% 정확도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870" cy="5911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rPr>
              <a:t>전처리 모델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1285875" y="694690"/>
            <a:ext cx="311150" cy="36957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1285875" y="694690"/>
            <a:ext cx="1635760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시스템 구성도</a:t>
            </a:r>
            <a:endParaRPr lang="ko-KR" altLang="en-US"/>
          </a:p>
        </p:txBody>
      </p:sp>
      <p:grpSp>
        <p:nvGrpSpPr>
          <p:cNvPr id="24" name="그룹 44"/>
          <p:cNvGrpSpPr/>
          <p:nvPr/>
        </p:nvGrpSpPr>
        <p:grpSpPr>
          <a:xfrm>
            <a:off x="3534410" y="3047365"/>
            <a:ext cx="4511040" cy="902970"/>
            <a:chOff x="3534410" y="3047365"/>
            <a:chExt cx="4511040" cy="902970"/>
          </a:xfrm>
        </p:grpSpPr>
        <p:sp>
          <p:nvSpPr>
            <p:cNvPr id="13" name="Rect 0"/>
            <p:cNvSpPr>
              <a:spLocks/>
            </p:cNvSpPr>
            <p:nvPr/>
          </p:nvSpPr>
          <p:spPr>
            <a:xfrm>
              <a:off x="3536315" y="3050540"/>
              <a:ext cx="1212215" cy="409575"/>
            </a:xfrm>
            <a:prstGeom prst="rect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.data</a:t>
              </a: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section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4" name="Rect 0"/>
            <p:cNvCxnSpPr/>
            <p:nvPr/>
          </p:nvCxnSpPr>
          <p:spPr>
            <a:xfrm flipV="1">
              <a:off x="4746625" y="3253105"/>
              <a:ext cx="310515" cy="3175"/>
            </a:xfrm>
            <a:prstGeom prst="straightConnector1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 0"/>
            <p:cNvSpPr>
              <a:spLocks/>
            </p:cNvSpPr>
            <p:nvPr/>
          </p:nvSpPr>
          <p:spPr>
            <a:xfrm>
              <a:off x="5080635" y="3048635"/>
              <a:ext cx="1320165" cy="409575"/>
            </a:xfrm>
            <a:prstGeom prst="rect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바이너리 파일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3534410" y="3541395"/>
              <a:ext cx="1212215" cy="409575"/>
            </a:xfrm>
            <a:prstGeom prst="rect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.text section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8" name="Rect 0"/>
            <p:cNvCxnSpPr/>
            <p:nvPr/>
          </p:nvCxnSpPr>
          <p:spPr>
            <a:xfrm flipV="1">
              <a:off x="4745355" y="3743960"/>
              <a:ext cx="310515" cy="3175"/>
            </a:xfrm>
            <a:prstGeom prst="straightConnector1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 0"/>
            <p:cNvSpPr>
              <a:spLocks/>
            </p:cNvSpPr>
            <p:nvPr/>
          </p:nvSpPr>
          <p:spPr>
            <a:xfrm>
              <a:off x="5078730" y="3540125"/>
              <a:ext cx="1320165" cy="409575"/>
            </a:xfrm>
            <a:prstGeom prst="rect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바이너리 파일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도형 40"/>
            <p:cNvCxnSpPr/>
            <p:nvPr/>
          </p:nvCxnSpPr>
          <p:spPr>
            <a:xfrm flipV="1">
              <a:off x="6391910" y="3251200"/>
              <a:ext cx="310515" cy="3175"/>
            </a:xfrm>
            <a:prstGeom prst="straightConnector1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도형 41"/>
            <p:cNvSpPr>
              <a:spLocks/>
            </p:cNvSpPr>
            <p:nvPr/>
          </p:nvSpPr>
          <p:spPr>
            <a:xfrm>
              <a:off x="6725920" y="3047365"/>
              <a:ext cx="1320165" cy="409575"/>
            </a:xfrm>
            <a:prstGeom prst="rect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이미지 파일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2" name="도형 42"/>
            <p:cNvCxnSpPr/>
            <p:nvPr/>
          </p:nvCxnSpPr>
          <p:spPr>
            <a:xfrm flipV="1">
              <a:off x="6395720" y="3736975"/>
              <a:ext cx="310515" cy="3175"/>
            </a:xfrm>
            <a:prstGeom prst="straightConnector1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도형 43"/>
            <p:cNvSpPr>
              <a:spLocks/>
            </p:cNvSpPr>
            <p:nvPr/>
          </p:nvSpPr>
          <p:spPr>
            <a:xfrm>
              <a:off x="6713855" y="3532505"/>
              <a:ext cx="1320165" cy="409575"/>
            </a:xfrm>
            <a:prstGeom prst="rect"/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이미지 파일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6" name="도형 57"/>
          <p:cNvSpPr>
            <a:spLocks/>
          </p:cNvSpPr>
          <p:nvPr/>
        </p:nvSpPr>
        <p:spPr>
          <a:xfrm>
            <a:off x="441960" y="2404745"/>
            <a:ext cx="2473960" cy="1212850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Malware Set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From kaggle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58"/>
          <p:cNvSpPr>
            <a:spLocks/>
          </p:cNvSpPr>
          <p:nvPr/>
        </p:nvSpPr>
        <p:spPr>
          <a:xfrm>
            <a:off x="444500" y="3801110"/>
            <a:ext cx="2473960" cy="1212850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Normal Set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88"/>
          <p:cNvSpPr>
            <a:spLocks/>
          </p:cNvSpPr>
          <p:nvPr/>
        </p:nvSpPr>
        <p:spPr>
          <a:xfrm>
            <a:off x="3004185" y="3628390"/>
            <a:ext cx="364490" cy="122555"/>
          </a:xfrm>
          <a:prstGeom prst="rightArrow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89"/>
          <p:cNvSpPr>
            <a:spLocks/>
          </p:cNvSpPr>
          <p:nvPr/>
        </p:nvSpPr>
        <p:spPr>
          <a:xfrm>
            <a:off x="4792980" y="4109720"/>
            <a:ext cx="1978025" cy="648335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비교 학습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90"/>
          <p:cNvSpPr>
            <a:spLocks/>
          </p:cNvSpPr>
          <p:nvPr/>
        </p:nvSpPr>
        <p:spPr>
          <a:xfrm>
            <a:off x="8700770" y="3015615"/>
            <a:ext cx="2473960" cy="1212850"/>
          </a:xfrm>
          <a:prstGeom prst="rect"/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성능 평가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91"/>
          <p:cNvSpPr>
            <a:spLocks/>
          </p:cNvSpPr>
          <p:nvPr/>
        </p:nvSpPr>
        <p:spPr>
          <a:xfrm>
            <a:off x="8219440" y="3630930"/>
            <a:ext cx="364490" cy="122555"/>
          </a:xfrm>
          <a:prstGeom prst="rightArrow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92"/>
          <p:cNvSpPr>
            <a:spLocks/>
          </p:cNvSpPr>
          <p:nvPr/>
        </p:nvSpPr>
        <p:spPr>
          <a:xfrm>
            <a:off x="3453130" y="2632710"/>
            <a:ext cx="4677410" cy="233934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208</Paragraphs>
  <Words>627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kiwan kang</dc:creator>
  <cp:lastModifiedBy>성원 이</cp:lastModifiedBy>
  <dc:title>사이버 물리 시스템 보안 연구실</dc:title>
  <cp:version>9.104.130.47015</cp:version>
  <dcterms:modified xsi:type="dcterms:W3CDTF">2018-10-10T09:00:44Z</dcterms:modified>
</cp:coreProperties>
</file>