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99" r:id="rId10"/>
  </p:sldMasterIdLst>
  <p:notesMasterIdLst>
    <p:notesMasterId r:id="rId14"/>
  </p:notesMasterIdLst>
  <p:handoutMasterIdLst>
    <p:handoutMasterId r:id="rId12"/>
  </p:handoutMasterIdLst>
  <p:sldIdLst>
    <p:sldId id="256" r:id="rId16"/>
    <p:sldId id="260" r:id="rId17"/>
    <p:sldId id="328" r:id="rId19"/>
    <p:sldId id="339" r:id="rId20"/>
    <p:sldId id="343" r:id="rId21"/>
    <p:sldId id="342" r:id="rId22"/>
    <p:sldId id="344" r:id="rId23"/>
    <p:sldId id="345" r:id="rId24"/>
    <p:sldId id="349" r:id="rId25"/>
    <p:sldId id="350" r:id="rId26"/>
    <p:sldId id="347" r:id="rId27"/>
    <p:sldId id="348" r:id="rId28"/>
    <p:sldId id="352" r:id="rId29"/>
    <p:sldId id="337" r:id="rId30"/>
    <p:sldId id="341" r:id="rId31"/>
    <p:sldId id="351" r:id="rId32"/>
    <p:sldId id="33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7973" autoAdjust="0"/>
    <p:restoredTop sz="91592" autoAdjust="0"/>
  </p:normalViewPr>
  <p:slideViewPr>
    <p:cSldViewPr snapToGrid="1" snapToObjects="1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handoutMaster" Target="handoutMasters/handoutMaster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49" Type="http://schemas.openxmlformats.org/officeDocument/2006/relationships/viewProps" Target="viewProps.xml"></Relationship><Relationship Id="rId5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3/17/2022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1D7B9-AEFE-4C23-BFB3-9722A7D03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93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</a:t>
            </a:r>
            <a:r>
              <a:rPr lang="en-US" altLang="ko-KR"/>
              <a:t>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latinLnBrk="0"/>
            <a:r>
              <a:rPr lang="ko-KR" altLang="en-US"/>
              <a:t>가용성의 위협 요소 </a:t>
            </a:r>
            <a:r>
              <a:rPr lang="en-US" altLang="ko-KR"/>
              <a:t>: DDoS </a:t>
            </a:r>
            <a:r>
              <a:rPr lang="ko-KR" altLang="en-US"/>
              <a:t>공격</a:t>
            </a:r>
          </a:p>
          <a:p>
            <a:pPr marL="171450" indent="-17145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latinLnBrk="0">
              <a:buFontTx/>
              <a:buNone/>
            </a:pPr>
            <a:r>
              <a:rPr lang="ko-KR" altLang="en-US"/>
              <a:t>가용성의 위협 요소 </a:t>
            </a:r>
            <a:r>
              <a:rPr lang="en-US" altLang="ko-KR"/>
              <a:t>: DDoS </a:t>
            </a:r>
            <a:r>
              <a:rPr lang="ko-KR" altLang="en-US"/>
              <a:t>공격</a:t>
            </a:r>
          </a:p>
          <a:p>
            <a:pPr marL="171450" indent="-171450" latinLnBrk="0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Business Zone (</a:t>
            </a:r>
            <a:r>
              <a:rPr lang="ko-KR" altLang="en-US" sz="1200" dirty="0"/>
              <a:t>레벨 </a:t>
            </a:r>
            <a:r>
              <a:rPr lang="en-US" altLang="ko-KR" sz="1200" dirty="0"/>
              <a:t>5, 4) – </a:t>
            </a:r>
            <a:r>
              <a:rPr lang="ko-KR" altLang="en-US" sz="1200" dirty="0" err="1"/>
              <a:t>내부망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기업 및 현장</a:t>
            </a:r>
            <a:r>
              <a:rPr lang="en-US" altLang="ko-KR" sz="1200" dirty="0"/>
              <a:t>, </a:t>
            </a:r>
            <a:r>
              <a:rPr lang="ko-KR" altLang="en-US" sz="1200" dirty="0"/>
              <a:t>공장</a:t>
            </a:r>
            <a:r>
              <a:rPr lang="en-US" altLang="ko-KR" sz="1200" dirty="0"/>
              <a:t>, </a:t>
            </a:r>
            <a:r>
              <a:rPr lang="ko-KR" altLang="en-US" sz="1200" dirty="0"/>
              <a:t>시설 네트워크 등을 포함하는 영역</a:t>
            </a:r>
            <a:br>
              <a:rPr lang="en-US" altLang="ko-KR" sz="1200" dirty="0"/>
            </a:br>
            <a:r>
              <a:rPr lang="en-US" altLang="ko-KR" sz="1200" dirty="0"/>
              <a:t>- Business Zone</a:t>
            </a:r>
            <a:r>
              <a:rPr lang="ko-KR" altLang="en-US" sz="1200" dirty="0"/>
              <a:t>으로부터 </a:t>
            </a:r>
            <a:r>
              <a:rPr lang="en-US" altLang="ko-KR" sz="1200" dirty="0"/>
              <a:t>ICS </a:t>
            </a:r>
            <a:r>
              <a:rPr lang="ko-KR" altLang="en-US" sz="1200" dirty="0"/>
              <a:t>데이터 획득</a:t>
            </a:r>
            <a:br>
              <a:rPr lang="en-US" altLang="ko-KR" sz="1200" dirty="0"/>
            </a:br>
            <a:r>
              <a:rPr lang="en-US" altLang="ko-KR" sz="1200" dirty="0"/>
              <a:t>- ICS </a:t>
            </a:r>
            <a:r>
              <a:rPr lang="ko-KR" altLang="en-US" sz="1200" dirty="0"/>
              <a:t>원격 접속은 이 레벨에서 주관</a:t>
            </a: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DMZ</a:t>
            </a:r>
            <a:br>
              <a:rPr lang="en-US" altLang="ko-KR" sz="1200" dirty="0"/>
            </a:br>
            <a:r>
              <a:rPr lang="en-US" altLang="ko-KR" sz="1200" dirty="0"/>
              <a:t>- Business zone</a:t>
            </a:r>
            <a:r>
              <a:rPr lang="ko-KR" altLang="en-US" sz="1200" dirty="0"/>
              <a:t>과 </a:t>
            </a:r>
            <a:r>
              <a:rPr lang="en-US" altLang="ko-KR" sz="1200" dirty="0"/>
              <a:t>Operation zone </a:t>
            </a:r>
            <a:r>
              <a:rPr lang="ko-KR" altLang="en-US" sz="1200" dirty="0"/>
              <a:t>사이에서 데이터를 공유하는 영역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서버를 </a:t>
            </a:r>
            <a:r>
              <a:rPr lang="en-US" altLang="ko-KR" sz="1200" dirty="0"/>
              <a:t>DMZ</a:t>
            </a:r>
            <a:r>
              <a:rPr lang="ko-KR" altLang="en-US" sz="1200" dirty="0"/>
              <a:t>에 둠으로써 업무망과 직접적인 연결 차단</a:t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컨트롤 네트워크에 대한 보안성↑</a:t>
            </a: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Operation zone (</a:t>
            </a:r>
            <a:r>
              <a:rPr lang="ko-KR" altLang="en-US" sz="1200" dirty="0"/>
              <a:t>레벨 </a:t>
            </a:r>
            <a:r>
              <a:rPr lang="en-US" altLang="ko-KR" sz="1200" dirty="0"/>
              <a:t>3)- </a:t>
            </a:r>
            <a:r>
              <a:rPr lang="ko-KR" altLang="en-US" sz="1200" dirty="0" err="1"/>
              <a:t>필드망</a:t>
            </a:r>
            <a:r>
              <a:rPr lang="ko-KR" altLang="en-US" sz="1200" dirty="0"/>
              <a:t> 관리</a:t>
            </a:r>
            <a:br>
              <a:rPr lang="en-US" altLang="ko-KR" sz="1200" dirty="0"/>
            </a:br>
            <a:r>
              <a:rPr lang="en-US" altLang="ko-KR" sz="1200" dirty="0"/>
              <a:t>- ICS </a:t>
            </a:r>
            <a:r>
              <a:rPr lang="ko-KR" altLang="en-US" sz="1200" dirty="0"/>
              <a:t>테스트 및 개발시스템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데이터 분석</a:t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- </a:t>
            </a:r>
            <a:r>
              <a:rPr lang="ko-KR" altLang="en-US" sz="1200" dirty="0">
                <a:sym typeface="Wingdings" panose="05000000000000000000" pitchFamily="2" charset="2"/>
              </a:rPr>
              <a:t>엔지니어링 설계 및 구성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- DHCP, LDAP, DNS, File server </a:t>
            </a:r>
            <a:r>
              <a:rPr lang="ko-KR" altLang="en-US" sz="1200" dirty="0">
                <a:sym typeface="Wingdings" panose="05000000000000000000" pitchFamily="2" charset="2"/>
              </a:rPr>
              <a:t>등의 </a:t>
            </a:r>
            <a:r>
              <a:rPr lang="en-US" altLang="ko-KR" sz="1200" dirty="0">
                <a:sym typeface="Wingdings" panose="05000000000000000000" pitchFamily="2" charset="2"/>
              </a:rPr>
              <a:t>IT </a:t>
            </a:r>
            <a:r>
              <a:rPr lang="ko-KR" altLang="en-US" sz="1200" dirty="0">
                <a:sym typeface="Wingdings" panose="05000000000000000000" pitchFamily="2" charset="2"/>
              </a:rPr>
              <a:t>서비스 운영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Level 1 &amp; Level 0 – </a:t>
            </a:r>
            <a:r>
              <a:rPr lang="ko-KR" altLang="en-US" sz="1200" dirty="0"/>
              <a:t>필드 장비</a:t>
            </a:r>
            <a:br>
              <a:rPr lang="en-US" altLang="ko-KR" sz="1200" dirty="0"/>
            </a:br>
            <a:r>
              <a:rPr lang="en-US" altLang="ko-KR" sz="1200" dirty="0"/>
              <a:t>- PLC, control processor, programmable, relay, RTU </a:t>
            </a:r>
            <a:r>
              <a:rPr lang="ko-KR" altLang="en-US" sz="1200" dirty="0"/>
              <a:t>등의 컨트롤 장치로 구성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- SIS(Safety Instrumented Systems) &amp; Protection Systems </a:t>
            </a:r>
            <a:r>
              <a:rPr lang="ko-KR" altLang="en-US" sz="1200" dirty="0">
                <a:sym typeface="Wingdings" panose="05000000000000000000" pitchFamily="2" charset="2"/>
              </a:rPr>
              <a:t>와 통합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82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</a:t>
            </a:r>
            <a:r>
              <a:rPr lang="en-US" altLang="ko-KR"/>
              <a:t>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2.png"></Relationship><Relationship Id="rId5" Type="http://schemas.openxmlformats.org/officeDocument/2006/relationships/image" Target="../media/fImage111332266500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8.png"></Relationship><Relationship Id="rId2" Type="http://schemas.openxmlformats.org/officeDocument/2006/relationships/image" Target="../media/image4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8" Type="http://schemas.openxmlformats.org/officeDocument/2006/relationships/image" Target="../media/fImage111332228467.png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8" Type="http://schemas.openxmlformats.org/officeDocument/2006/relationships/image" Target="../media/image8.png"></Relationship><Relationship Id="rId3" Type="http://schemas.openxmlformats.org/officeDocument/2006/relationships/image" Target="../media/image5.png"></Relationship><Relationship Id="rId2" Type="http://schemas.openxmlformats.org/officeDocument/2006/relationships/image" Target="../media/image9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fImage111332246334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8.png"></Relationship><Relationship Id="rId2" Type="http://schemas.openxmlformats.org/officeDocument/2006/relationships/image" Target="../media/image11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image12.png"></Relationship><Relationship Id="rId10" Type="http://schemas.openxmlformats.org/officeDocument/2006/relationships/image" Target="../media/fImage111332266500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3.png"></Relationship><Relationship Id="rId5" Type="http://schemas.openxmlformats.org/officeDocument/2006/relationships/image" Target="../media/fImage111332266500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4" Type="http://schemas.openxmlformats.org/officeDocument/2006/relationships/image" Target="../media/fImage111332266500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6" Type="http://schemas.openxmlformats.org/officeDocument/2006/relationships/image" Target="../media/fImage111332266500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6" Type="http://schemas.openxmlformats.org/officeDocument/2006/relationships/image" Target="../media/fImage111332266500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슬라이드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ctrTitle" hasCustomPrompt="1"/>
          </p:nvPr>
        </p:nvSpPr>
        <p:spPr>
          <a:xfrm rot="0">
            <a:off x="3048000" y="2901315"/>
            <a:ext cx="9145270" cy="12814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4800" b="1" strike="noStrike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 hasCustomPrompt="1"/>
          </p:nvPr>
        </p:nvSpPr>
        <p:spPr>
          <a:xfrm rot="0">
            <a:off x="4018280" y="4687570"/>
            <a:ext cx="7955915" cy="13423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lnSpc>
                <a:spcPct val="114999"/>
              </a:lnSpc>
              <a:buFontTx/>
              <a:buNone/>
              <a:defRPr lang="en-GB" altLang="en-US" sz="1600" b="1">
                <a:latin typeface="함초롬돋움" charset="0"/>
                <a:ea typeface="함초롬돋움" charset="0"/>
                <a:cs typeface="함초롬돋움" charset="0"/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en-US" altLang="ko-KR"/>
              <a:t>2017. 01. 18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순천향대학교 정보보호학과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이 성 원</a:t>
            </a:r>
            <a:endParaRPr lang="ko-KR" altLang="en-US"/>
          </a:p>
        </p:txBody>
      </p:sp>
      <p:pic>
        <p:nvPicPr>
          <p:cNvPr id="9" name="그림 14" descr="C:/Users/user/AppData/Roaming/PolarisOffice/ETemp/11188_24165056/fImage11133226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0460" y="6315075"/>
            <a:ext cx="542290" cy="544830"/>
          </a:xfrm>
          <a:prstGeom prst="rect"/>
          <a:noFill/>
        </p:spPr>
      </p:pic>
      <p:sp>
        <p:nvSpPr>
          <p:cNvPr id="10" name="텍스트 상자 15"/>
          <p:cNvSpPr txBox="1">
            <a:spLocks/>
          </p:cNvSpPr>
          <p:nvPr/>
        </p:nvSpPr>
        <p:spPr>
          <a:xfrm rot="0">
            <a:off x="10570845" y="6438265"/>
            <a:ext cx="169735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4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4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4740" y="2294255"/>
            <a:ext cx="7626985" cy="66103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634740" y="321310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34740" y="411797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289175"/>
            <a:ext cx="647700" cy="64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213735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11988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1" name="그림 5" descr="C:/Users/user/AppData/Roaming/PolarisOffice/ETemp/11188_24165056/fImage11133222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0460" y="6315075"/>
            <a:ext cx="542290" cy="544830"/>
          </a:xfrm>
          <a:prstGeom prst="rect"/>
          <a:noFill/>
        </p:spPr>
      </p:pic>
      <p:sp>
        <p:nvSpPr>
          <p:cNvPr id="12" name="텍스트 상자 1"/>
          <p:cNvSpPr txBox="1">
            <a:spLocks/>
          </p:cNvSpPr>
          <p:nvPr/>
        </p:nvSpPr>
        <p:spPr>
          <a:xfrm rot="0">
            <a:off x="10570845" y="6438265"/>
            <a:ext cx="169735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4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6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4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0290" y="176657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590290" y="267081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90290" y="356108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90290" y="444182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1761490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2671445"/>
            <a:ext cx="647700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357759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449445"/>
            <a:ext cx="647700" cy="647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3" name="그림 7" descr="C:/Users/user/AppData/Roaming/PolarisOffice/ETemp/11188_24165056/fImage11133224633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0460" y="6315075"/>
            <a:ext cx="542290" cy="544830"/>
          </a:xfrm>
          <a:prstGeom prst="rect"/>
          <a:noFill/>
        </p:spPr>
      </p:pic>
      <p:sp>
        <p:nvSpPr>
          <p:cNvPr id="14" name="텍스트 상자 2"/>
          <p:cNvSpPr txBox="1">
            <a:spLocks/>
          </p:cNvSpPr>
          <p:nvPr/>
        </p:nvSpPr>
        <p:spPr>
          <a:xfrm rot="0">
            <a:off x="10570845" y="6438265"/>
            <a:ext cx="169735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4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4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5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0290" y="133096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590290" y="223520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90290" y="312547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90290" y="400621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1325880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2235835"/>
            <a:ext cx="647700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314198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014470"/>
            <a:ext cx="647700" cy="647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886325"/>
            <a:ext cx="647700" cy="647700"/>
          </a:xfrm>
          <a:prstGeom prst="rect">
            <a:avLst/>
          </a:prstGeom>
        </p:spPr>
      </p:pic>
      <p:sp>
        <p:nvSpPr>
          <p:cNvPr id="14" name="내용 개체 틀 4"/>
          <p:cNvSpPr>
            <a:spLocks noGrp="1"/>
          </p:cNvSpPr>
          <p:nvPr>
            <p:ph sz="quarter" idx="15" hasCustomPrompt="1"/>
          </p:nvPr>
        </p:nvSpPr>
        <p:spPr>
          <a:xfrm>
            <a:off x="3590925" y="4927600"/>
            <a:ext cx="7625715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2800" b="1" kern="12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pic>
        <p:nvPicPr>
          <p:cNvPr id="15" name="그림 9" descr="C:/Users/user/AppData/Roaming/PolarisOffice/ETemp/11188_24165056/fImage111332266500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0460" y="6315075"/>
            <a:ext cx="542290" cy="544830"/>
          </a:xfrm>
          <a:prstGeom prst="rect"/>
          <a:noFill/>
        </p:spPr>
      </p:pic>
      <p:sp>
        <p:nvSpPr>
          <p:cNvPr id="16" name="텍스트 상자 3"/>
          <p:cNvSpPr txBox="1">
            <a:spLocks/>
          </p:cNvSpPr>
          <p:nvPr/>
        </p:nvSpPr>
        <p:spPr>
          <a:xfrm rot="0">
            <a:off x="10570845" y="6438265"/>
            <a:ext cx="169735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4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4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38550" y="3448685"/>
            <a:ext cx="8399145" cy="83883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사이버 물리 시스템 보안</a:t>
            </a:r>
            <a:endParaRPr lang="en-US" dirty="0"/>
          </a:p>
        </p:txBody>
      </p:sp>
      <p:pic>
        <p:nvPicPr>
          <p:cNvPr id="4" name="그림 6" descr="C:/Users/user/AppData/Roaming/PolarisOffice/ETemp/11188_24165056/fImage11133226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0460" y="6315075"/>
            <a:ext cx="542290" cy="544830"/>
          </a:xfrm>
          <a:prstGeom prst="rect"/>
          <a:noFill/>
        </p:spPr>
      </p:pic>
      <p:sp>
        <p:nvSpPr>
          <p:cNvPr id="5" name="텍스트 상자 7"/>
          <p:cNvSpPr txBox="1">
            <a:spLocks/>
          </p:cNvSpPr>
          <p:nvPr/>
        </p:nvSpPr>
        <p:spPr>
          <a:xfrm rot="0">
            <a:off x="10570845" y="6438265"/>
            <a:ext cx="169735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4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5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>
            <a:spLocks noGrp="1"/>
          </p:cNvSpPr>
          <p:nvPr>
            <p:ph type="title" hasCustomPrompt="1"/>
          </p:nvPr>
        </p:nvSpPr>
        <p:spPr>
          <a:xfrm>
            <a:off x="1209040" y="104140"/>
            <a:ext cx="10515600" cy="589915"/>
          </a:xfrm>
          <a:prstGeom prst="rect">
            <a:avLst/>
          </a:prstGeom>
        </p:spPr>
        <p:txBody>
          <a:bodyPr/>
          <a:lstStyle>
            <a:lvl1pPr>
              <a:defRPr lang="ko-KR" altLang="en-US" sz="3600" b="1" kern="12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테스트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5" name="내용 개체 틀 9"/>
          <p:cNvSpPr>
            <a:spLocks noGrp="1"/>
          </p:cNvSpPr>
          <p:nvPr>
            <p:ph sz="quarter" idx="11" hasCustomPrompt="1"/>
          </p:nvPr>
        </p:nvSpPr>
        <p:spPr>
          <a:xfrm>
            <a:off x="1475105" y="704215"/>
            <a:ext cx="8639175" cy="295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 cap="none" spc="0" baseline="0" dirty="0" smtClean="0">
                <a:ln w="3175">
                  <a:noFill/>
                </a:ln>
                <a:solidFill>
                  <a:srgbClr val="0537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/>
              <a:t>테스트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6110" y="1468755"/>
            <a:ext cx="11005820" cy="4709795"/>
          </a:xfrm>
          <a:prstGeom prst="rect">
            <a:avLst/>
          </a:prstGeom>
        </p:spPr>
        <p:txBody>
          <a:bodyPr/>
          <a:lstStyle>
            <a:lvl1pPr marL="252000" indent="-306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u"/>
              <a:defRPr lang="ko-KR" altLang="en-US" sz="180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04000" indent="-252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l"/>
              <a:defRPr lang="ko-KR" altLang="en-US" sz="170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702000" indent="-234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§"/>
              <a:defRPr lang="ko-KR" altLang="en-US" sz="165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00000" indent="-216000">
              <a:lnSpc>
                <a:spcPct val="95000"/>
              </a:lnSpc>
              <a:buClr>
                <a:srgbClr val="053750"/>
              </a:buClr>
              <a:defRPr lang="ko-KR" altLang="en-US" sz="1600" kern="120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1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2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</p:txBody>
      </p:sp>
      <p:pic>
        <p:nvPicPr>
          <p:cNvPr id="7" name="그림 8" descr="C:/Users/user/AppData/Roaming/PolarisOffice/ETemp/11188_24165056/fImage11133226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0460" y="6315075"/>
            <a:ext cx="542290" cy="544830"/>
          </a:xfrm>
          <a:prstGeom prst="rect"/>
          <a:noFill/>
        </p:spPr>
      </p:pic>
      <p:sp>
        <p:nvSpPr>
          <p:cNvPr id="8" name="텍스트 상자 9"/>
          <p:cNvSpPr txBox="1">
            <a:spLocks/>
          </p:cNvSpPr>
          <p:nvPr/>
        </p:nvSpPr>
        <p:spPr>
          <a:xfrm rot="0">
            <a:off x="10570845" y="6438265"/>
            <a:ext cx="169735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4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3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140835" y="2268855"/>
            <a:ext cx="3910330" cy="2586355"/>
            <a:chOff x="4140835" y="2268855"/>
            <a:chExt cx="3910330" cy="2586355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835" y="2268855"/>
              <a:ext cx="3910330" cy="25863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410710" y="2767330"/>
              <a:ext cx="3370580" cy="132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8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8000" b="0" dirty="0">
                  <a:solidFill>
                    <a:schemeClr val="tx1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</a:t>
              </a:r>
              <a:endParaRPr lang="ko-KR" altLang="en-US" sz="8000" b="0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0" name="그림 10" descr="C:/Users/user/AppData/Roaming/PolarisOffice/ETemp/11188_24165056/fImage11133226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0460" y="6315075"/>
            <a:ext cx="542290" cy="544830"/>
          </a:xfrm>
          <a:prstGeom prst="rect"/>
          <a:noFill/>
        </p:spPr>
      </p:pic>
      <p:sp>
        <p:nvSpPr>
          <p:cNvPr id="11" name="텍스트 상자 11"/>
          <p:cNvSpPr txBox="1">
            <a:spLocks/>
          </p:cNvSpPr>
          <p:nvPr/>
        </p:nvSpPr>
        <p:spPr>
          <a:xfrm rot="0">
            <a:off x="10570845" y="6438265"/>
            <a:ext cx="169735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4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3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2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149600" y="2135505"/>
            <a:ext cx="5892800" cy="2586355"/>
            <a:chOff x="3149600" y="2135505"/>
            <a:chExt cx="5892800" cy="2586355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835" y="2135505"/>
              <a:ext cx="3910330" cy="25863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3149600" y="2767330"/>
              <a:ext cx="5892800" cy="132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</a:t>
              </a:r>
              <a:r>
                <a:rPr lang="en-US" altLang="ko-KR" sz="8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</a:t>
              </a:r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</a:t>
              </a:r>
              <a:r>
                <a:rPr lang="en-US" altLang="ko-KR" sz="8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k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Y</a:t>
              </a:r>
              <a:r>
                <a:rPr lang="en-US" altLang="ko-KR" sz="8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</a:t>
              </a:r>
              <a:r>
                <a:rPr lang="en-US" altLang="ko-KR" sz="8000" b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u</a:t>
              </a:r>
              <a:endParaRPr lang="ko-KR" altLang="en-US" sz="8000" b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0" name="그림 12" descr="C:/Users/user/AppData/Roaming/PolarisOffice/ETemp/11188_24165056/fImage11133226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0460" y="6315075"/>
            <a:ext cx="542290" cy="544830"/>
          </a:xfrm>
          <a:prstGeom prst="rect"/>
          <a:noFill/>
        </p:spPr>
      </p:pic>
      <p:sp>
        <p:nvSpPr>
          <p:cNvPr id="11" name="텍스트 상자 13"/>
          <p:cNvSpPr txBox="1">
            <a:spLocks/>
          </p:cNvSpPr>
          <p:nvPr/>
        </p:nvSpPr>
        <p:spPr>
          <a:xfrm rot="0">
            <a:off x="10570845" y="6438265"/>
            <a:ext cx="169735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4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5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10" Type="http://schemas.openxmlformats.org/officeDocument/2006/relationships/image" Target="../media/image1.png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65405" y="6487795"/>
            <a:ext cx="1704975" cy="27749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9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8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284543014464.pn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26652725705.png"></Relationship><Relationship Id="rId3" Type="http://schemas.openxmlformats.org/officeDocument/2006/relationships/image" Target="../media/fImage198992738145.png"></Relationship><Relationship Id="rId4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47373043281.png"></Relationship><Relationship Id="rId3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47953186827.png"></Relationship><Relationship Id="rId3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hyperlink" Target="http://www.kicomav.com/" TargetMode="External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image" Target="../media/fImage101581179961.png"></Relationship><Relationship Id="rId6" Type="http://schemas.openxmlformats.org/officeDocument/2006/relationships/slideLayout" Target="../slideLayouts/slideLayout6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notesSlide" Target="../notesSlides/notesSlide15.xml"></Relationship><Relationship Id="rId4" Type="http://schemas.openxmlformats.org/officeDocument/2006/relationships/image" Target="../media/fImage168143153491.png"></Relationship><Relationship Id="rId5" Type="http://schemas.openxmlformats.org/officeDocument/2006/relationships/slideLayout" Target="../slideLayouts/slideLayout6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325953092995.png"></Relationship><Relationship Id="rId3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6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hyperlink" Target="http://www.kicomav.com/" TargetMode="External"></Relationship><Relationship Id="rId5" Type="http://schemas.openxmlformats.org/officeDocument/2006/relationships/notesSlide" Target="../notesSlides/notesSlide4.xml"></Relationship><Relationship Id="rId6" Type="http://schemas.openxmlformats.org/officeDocument/2006/relationships/slideLayout" Target="../slideLayouts/slideLayout6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635917441.png"></Relationship><Relationship Id="rId3" Type="http://schemas.openxmlformats.org/officeDocument/2006/relationships/image" Target="../media/fImage60731758467.png"></Relationship><Relationship Id="rId4" Type="http://schemas.openxmlformats.org/officeDocument/2006/relationships/image" Target="../media/fImage92511766334.png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88991626500.png"></Relationship><Relationship Id="rId3" Type="http://schemas.openxmlformats.org/officeDocument/2006/relationships/image" Target="../media/fImage160561649169.png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22532715724.png"></Relationship><Relationship Id="rId3" Type="http://schemas.openxmlformats.org/officeDocument/2006/relationships/image" Target="../media/fImage494822931478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491212889358.png"></Relationship><Relationship Id="rId3" Type="http://schemas.openxmlformats.org/officeDocument/2006/relationships/image" Target="../media/fImage22532906962.png"></Relationship><Relationship Id="rId4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901315"/>
            <a:ext cx="9144635" cy="128079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48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sz="2800">
                <a:solidFill>
                  <a:schemeClr val="bg1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</a:rPr>
              <a:t>KicomAV를 활용한 취약점 점검 </a:t>
            </a:r>
            <a:r>
              <a:rPr lang="en-US" altLang="en-US" sz="2800" b="1" strike="noStrike">
                <a:solidFill>
                  <a:schemeClr val="bg1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함초롬돋움" charset="0"/>
                <a:ea typeface="함초롬돋움" charset="0"/>
                <a:cs typeface="함초롬돋움" charset="0"/>
              </a:rPr>
              <a:t>자동화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 hasCustomPrompt="1"/>
          </p:nvPr>
        </p:nvSpPr>
        <p:spPr>
          <a:xfrm rot="0">
            <a:off x="4009390" y="4687570"/>
            <a:ext cx="7957185" cy="1343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600" b="1">
                <a:latin typeface="함초롬돋움" charset="0"/>
                <a:ea typeface="함초롬돋움" charset="0"/>
                <a:cs typeface="함초롬돋움" charset="0"/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2022. 3. 31.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순천향대학교 정보보호학과 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이성원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6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117856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탐지 과정</a:t>
            </a:r>
            <a:endParaRPr lang="ko-KR" altLang="en-US"/>
          </a:p>
        </p:txBody>
      </p:sp>
      <p:pic>
        <p:nvPicPr>
          <p:cNvPr id="10" name="Picture " descr="C:/Users/user/AppData/Roaming/PolarisOffice/ETemp/17004_11452536/fImage28454301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0500" y="1539875"/>
            <a:ext cx="7868285" cy="4696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117856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탐지 과정</a:t>
            </a:r>
            <a:endParaRPr lang="ko-KR" altLang="en-US"/>
          </a:p>
        </p:txBody>
      </p:sp>
      <p:pic>
        <p:nvPicPr>
          <p:cNvPr id="7" name="그림 72" descr="C:/Users/user/AppData/Roaming/PolarisOffice/ETemp/17004_11452536/fImage2665272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040" y="2974975"/>
            <a:ext cx="1600835" cy="934085"/>
          </a:xfrm>
          <a:prstGeom prst="rect"/>
          <a:noFill/>
        </p:spPr>
      </p:pic>
      <p:pic>
        <p:nvPicPr>
          <p:cNvPr id="8" name="그림 73" descr="C:/Users/user/AppData/Roaming/PolarisOffice/ETemp/17004_11452536/fImage19899273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22700" y="1866900"/>
            <a:ext cx="6001385" cy="3124835"/>
          </a:xfrm>
          <a:prstGeom prst="rect"/>
          <a:noFill/>
        </p:spPr>
      </p:pic>
      <p:sp>
        <p:nvSpPr>
          <p:cNvPr id="9" name="도형 84"/>
          <p:cNvSpPr>
            <a:spLocks/>
          </p:cNvSpPr>
          <p:nvPr/>
        </p:nvSpPr>
        <p:spPr>
          <a:xfrm rot="0">
            <a:off x="3705225" y="5523865"/>
            <a:ext cx="252158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“K2.py .”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117856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탐지 과정</a:t>
            </a:r>
            <a:endParaRPr lang="ko-KR" altLang="en-US"/>
          </a:p>
        </p:txBody>
      </p:sp>
      <p:pic>
        <p:nvPicPr>
          <p:cNvPr id="7" name="그림 83" descr="C:/Users/user/AppData/Roaming/PolarisOffice/ETemp/17004_11452536/fImage14737304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57045" y="1871345"/>
            <a:ext cx="8677910" cy="3877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117856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탐지 과정</a:t>
            </a:r>
            <a:endParaRPr lang="ko-KR" altLang="en-US"/>
          </a:p>
        </p:txBody>
      </p:sp>
      <p:pic>
        <p:nvPicPr>
          <p:cNvPr id="7" name="그림 85" descr="C:/Users/user/AppData/Roaming/PolarisOffice/ETemp/17004_11452536/fImage14795318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37360" y="1908175"/>
            <a:ext cx="8716010" cy="3648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235" cy="59055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1285875" y="694690"/>
            <a:ext cx="91567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Yara 룰</a:t>
            </a:r>
            <a:endParaRPr lang="ko-KR" altLang="en-US"/>
          </a:p>
        </p:txBody>
      </p:sp>
      <p:pic>
        <p:nvPicPr>
          <p:cNvPr id="7" name="그림 1" descr="C:/Users/user/AppData/Roaming/PolarisOffice/ETemp/17004_11452536/fImage10158117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0185" y="1809750"/>
            <a:ext cx="6696710" cy="3115310"/>
          </a:xfrm>
          <a:prstGeom prst="rect"/>
          <a:noFill/>
        </p:spPr>
      </p:pic>
      <p:sp>
        <p:nvSpPr>
          <p:cNvPr id="8" name="도형 86"/>
          <p:cNvSpPr>
            <a:spLocks/>
          </p:cNvSpPr>
          <p:nvPr/>
        </p:nvSpPr>
        <p:spPr>
          <a:xfrm rot="0">
            <a:off x="4839335" y="5290820"/>
            <a:ext cx="252158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메타 데이터</a:t>
            </a:r>
            <a:endParaRPr lang="ko-KR" altLang="en-US"/>
          </a:p>
        </p:txBody>
      </p:sp>
      <p:sp>
        <p:nvSpPr>
          <p:cNvPr id="9" name="도형 87"/>
          <p:cNvSpPr>
            <a:spLocks/>
          </p:cNvSpPr>
          <p:nvPr/>
        </p:nvSpPr>
        <p:spPr>
          <a:xfrm rot="0">
            <a:off x="4841875" y="5630545"/>
            <a:ext cx="252158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식별자</a:t>
            </a:r>
            <a:endParaRPr lang="ko-KR" altLang="en-US"/>
          </a:p>
        </p:txBody>
      </p:sp>
      <p:sp>
        <p:nvSpPr>
          <p:cNvPr id="10" name="도형 88"/>
          <p:cNvSpPr>
            <a:spLocks/>
          </p:cNvSpPr>
          <p:nvPr/>
        </p:nvSpPr>
        <p:spPr>
          <a:xfrm rot="0">
            <a:off x="4841875" y="5967730"/>
            <a:ext cx="252158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조건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1" animBg="1"/>
      <p:bldP spid="1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235" cy="59055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285875" y="694690"/>
            <a:ext cx="31051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1028700" y="4716145"/>
            <a:ext cx="10180320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2400"/>
          </a:p>
        </p:txBody>
      </p:sp>
      <p:pic>
        <p:nvPicPr>
          <p:cNvPr id="13" name="그림 5" descr="C:/Users/user/AppData/Roaming/PolarisOffice/ETemp/17004_11452536/fImage168143153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1175" y="2243455"/>
            <a:ext cx="11214100" cy="31686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285875" y="694690"/>
            <a:ext cx="311150" cy="3695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1028700" y="4716145"/>
            <a:ext cx="10180955" cy="46164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2400"/>
          </a:p>
        </p:txBody>
      </p:sp>
      <p:pic>
        <p:nvPicPr>
          <p:cNvPr id="14" name="Picture " descr="C:/Users/user/AppData/Roaming/PolarisOffice/ETemp/17004_11452536/fImage32595309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62430" y="1896110"/>
            <a:ext cx="8875395" cy="3836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50" y="3448685"/>
            <a:ext cx="8399780" cy="83947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en-US" sz="48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4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209040" y="104140"/>
            <a:ext cx="10516870" cy="591185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ED20F2-C2CD-4EEA-8ECB-4ED78D9AE7C9}"/>
              </a:ext>
            </a:extLst>
          </p:cNvPr>
          <p:cNvSpPr/>
          <p:nvPr/>
        </p:nvSpPr>
        <p:spPr>
          <a:xfrm>
            <a:off x="1343660" y="694690"/>
            <a:ext cx="310515" cy="368935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730885" y="3481705"/>
            <a:ext cx="237680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u="sng" b="1"/>
              <a:t>KicomAV 구조 분석</a:t>
            </a:r>
            <a:endParaRPr lang="ko-KR" altLang="en-US" u="sng" b="1"/>
          </a:p>
        </p:txBody>
      </p:sp>
      <p:sp>
        <p:nvSpPr>
          <p:cNvPr id="10" name="양쪽 모서리가 둥근 사각형 17"/>
          <p:cNvSpPr>
            <a:spLocks/>
          </p:cNvSpPr>
          <p:nvPr/>
        </p:nvSpPr>
        <p:spPr>
          <a:xfrm rot="0">
            <a:off x="3674745" y="2197100"/>
            <a:ext cx="271780" cy="3025140"/>
          </a:xfrm>
          <a:prstGeom prst="round2SameRect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중간</a:t>
            </a:r>
            <a:endParaRPr lang="ko-KR" altLang="en-US" b="1"/>
          </a:p>
          <a:p>
            <a:pPr marL="0" indent="0" algn="ctr" latinLnBrk="0">
              <a:buFontTx/>
              <a:buNone/>
            </a:pPr>
            <a:r>
              <a:rPr lang="en-US" altLang="ko-KR" b="1"/>
              <a:t> 고사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2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235" cy="59055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1285875" y="694690"/>
            <a:ext cx="171640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백신 엔진 구조</a:t>
            </a:r>
            <a:endParaRPr lang="ko-KR" altLang="en-US"/>
          </a:p>
        </p:txBody>
      </p:sp>
      <p:sp>
        <p:nvSpPr>
          <p:cNvPr id="14" name="텍스트 상자 15"/>
          <p:cNvSpPr txBox="1">
            <a:spLocks/>
          </p:cNvSpPr>
          <p:nvPr/>
        </p:nvSpPr>
        <p:spPr>
          <a:xfrm rot="0">
            <a:off x="6129655" y="2759710"/>
            <a:ext cx="250698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Virtual file system interface</a:t>
            </a:r>
            <a:endParaRPr lang="ko-KR" altLang="en-US"/>
          </a:p>
        </p:txBody>
      </p:sp>
      <p:sp>
        <p:nvSpPr>
          <p:cNvPr id="15" name="텍스트 상자 16"/>
          <p:cNvSpPr txBox="1">
            <a:spLocks/>
          </p:cNvSpPr>
          <p:nvPr/>
        </p:nvSpPr>
        <p:spPr>
          <a:xfrm rot="0">
            <a:off x="6132195" y="4078605"/>
            <a:ext cx="250698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Virtual detection plugin interface</a:t>
            </a:r>
            <a:endParaRPr lang="ko-KR" altLang="en-US"/>
          </a:p>
        </p:txBody>
      </p:sp>
      <p:sp>
        <p:nvSpPr>
          <p:cNvPr id="16" name="텍스트 상자 17"/>
          <p:cNvSpPr txBox="1">
            <a:spLocks/>
          </p:cNvSpPr>
          <p:nvPr/>
        </p:nvSpPr>
        <p:spPr>
          <a:xfrm rot="0">
            <a:off x="2670810" y="3578225"/>
            <a:ext cx="191897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AV kernel</a:t>
            </a:r>
            <a:endParaRPr lang="ko-KR" altLang="en-US"/>
          </a:p>
        </p:txBody>
      </p:sp>
      <p:cxnSp>
        <p:nvCxnSpPr>
          <p:cNvPr id="17" name="도형 18"/>
          <p:cNvCxnSpPr/>
          <p:nvPr/>
        </p:nvCxnSpPr>
        <p:spPr>
          <a:xfrm rot="10800000" flipV="1">
            <a:off x="4589145" y="3099435"/>
            <a:ext cx="1541145" cy="66357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21"/>
          <p:cNvCxnSpPr/>
          <p:nvPr/>
        </p:nvCxnSpPr>
        <p:spPr>
          <a:xfrm rot="10800000">
            <a:off x="4589145" y="3762375"/>
            <a:ext cx="1543685" cy="664845"/>
          </a:xfrm>
          <a:prstGeom prst="bentConnector3">
            <a:avLst>
              <a:gd name="adj1" fmla="val 5004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6"/>
          <p:cNvSpPr>
            <a:spLocks/>
          </p:cNvSpPr>
          <p:nvPr/>
        </p:nvSpPr>
        <p:spPr>
          <a:xfrm rot="0">
            <a:off x="2640965" y="3420110"/>
            <a:ext cx="1957070" cy="6673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30"/>
          <p:cNvSpPr>
            <a:spLocks/>
          </p:cNvSpPr>
          <p:nvPr/>
        </p:nvSpPr>
        <p:spPr>
          <a:xfrm rot="0">
            <a:off x="6133465" y="2755900"/>
            <a:ext cx="2448560" cy="6673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31"/>
          <p:cNvSpPr>
            <a:spLocks/>
          </p:cNvSpPr>
          <p:nvPr/>
        </p:nvSpPr>
        <p:spPr>
          <a:xfrm rot="0">
            <a:off x="6133465" y="4080510"/>
            <a:ext cx="2448560" cy="6673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32"/>
          <p:cNvSpPr>
            <a:spLocks/>
          </p:cNvSpPr>
          <p:nvPr/>
        </p:nvSpPr>
        <p:spPr>
          <a:xfrm rot="0">
            <a:off x="6129655" y="4900295"/>
            <a:ext cx="456565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실제로 취약점 플러그인을 추가하는 부분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217360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탐지 플러그인 구조</a:t>
            </a:r>
            <a:endParaRPr lang="ko-KR" altLang="en-US"/>
          </a:p>
        </p:txBody>
      </p:sp>
      <p:pic>
        <p:nvPicPr>
          <p:cNvPr id="7" name="Picture " descr="C:/Users/user/AppData/Roaming/PolarisOffice/ETemp/17004_11452536/fImage635917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9660" y="1577340"/>
            <a:ext cx="6677660" cy="1315085"/>
          </a:xfrm>
          <a:prstGeom prst="rect"/>
          <a:noFill/>
        </p:spPr>
      </p:pic>
      <p:pic>
        <p:nvPicPr>
          <p:cNvPr id="8" name="Picture " descr="C:/Users/user/AppData/Roaming/PolarisOffice/ETemp/17004_11452536/fImage607317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1565" y="5231130"/>
            <a:ext cx="7020560" cy="934085"/>
          </a:xfrm>
          <a:prstGeom prst="rect"/>
          <a:noFill/>
        </p:spPr>
      </p:pic>
      <p:pic>
        <p:nvPicPr>
          <p:cNvPr id="10" name="Picture " descr="C:/Users/user/AppData/Roaming/PolarisOffice/ETemp/17004_11452536/fImage925117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2835" y="3415030"/>
            <a:ext cx="7087235" cy="1257935"/>
          </a:xfrm>
          <a:prstGeom prst="rect"/>
          <a:noFill/>
        </p:spPr>
      </p:pic>
      <p:sp>
        <p:nvSpPr>
          <p:cNvPr id="16" name="도형 33"/>
          <p:cNvSpPr>
            <a:spLocks/>
          </p:cNvSpPr>
          <p:nvPr/>
        </p:nvSpPr>
        <p:spPr>
          <a:xfrm rot="0">
            <a:off x="9272905" y="2051050"/>
            <a:ext cx="159512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AV kernel </a:t>
            </a:r>
            <a:endParaRPr lang="ko-KR" altLang="en-US"/>
          </a:p>
        </p:txBody>
      </p:sp>
      <p:sp>
        <p:nvSpPr>
          <p:cNvPr id="17" name="도형 34"/>
          <p:cNvSpPr>
            <a:spLocks/>
          </p:cNvSpPr>
          <p:nvPr/>
        </p:nvSpPr>
        <p:spPr>
          <a:xfrm rot="0">
            <a:off x="9041765" y="3760470"/>
            <a:ext cx="2077720" cy="6457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백신 모듈 초기화</a:t>
            </a:r>
            <a:endParaRPr lang="ko-KR" altLang="en-US" b="1"/>
          </a:p>
          <a:p>
            <a:pPr marL="0" indent="0" algn="ctr" latinLnBrk="0">
              <a:buFontTx/>
              <a:buNone/>
            </a:pPr>
            <a:r>
              <a:rPr lang="en-US" altLang="ko-KR" b="1"/>
              <a:t>(패턴 파일 로딩)</a:t>
            </a:r>
            <a:endParaRPr lang="ko-KR" altLang="en-US"/>
          </a:p>
        </p:txBody>
      </p:sp>
      <p:sp>
        <p:nvSpPr>
          <p:cNvPr id="18" name="도형 35"/>
          <p:cNvSpPr>
            <a:spLocks/>
          </p:cNvSpPr>
          <p:nvPr/>
        </p:nvSpPr>
        <p:spPr>
          <a:xfrm rot="0">
            <a:off x="9018270" y="5450840"/>
            <a:ext cx="2144395" cy="6457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백신 모듈 종료</a:t>
            </a:r>
            <a:endParaRPr lang="ko-KR" altLang="en-US" b="1"/>
          </a:p>
          <a:p>
            <a:pPr marL="0" indent="0" algn="ctr" latinLnBrk="0">
              <a:buFontTx/>
              <a:buNone/>
            </a:pPr>
            <a:r>
              <a:rPr lang="en-US" altLang="ko-KR" b="1"/>
              <a:t>(로딩 해제)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1" animBg="1"/>
      <p:bldP spid="1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217360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탐지 플러그인 구조</a:t>
            </a:r>
            <a:endParaRPr lang="ko-KR" altLang="en-US"/>
          </a:p>
        </p:txBody>
      </p:sp>
      <p:pic>
        <p:nvPicPr>
          <p:cNvPr id="7" name="그림 7" descr="C:/Users/user/AppData/Roaming/PolarisOffice/ETemp/17004_11452536/fImage889916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9525" y="4657725"/>
            <a:ext cx="6601460" cy="1734185"/>
          </a:xfrm>
          <a:prstGeom prst="rect"/>
          <a:noFill/>
        </p:spPr>
      </p:pic>
      <p:pic>
        <p:nvPicPr>
          <p:cNvPr id="8" name="그림 9" descr="C:/Users/user/AppData/Roaming/PolarisOffice/ETemp/17004_11452536/fImage16056164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8890" y="1591310"/>
            <a:ext cx="7001510" cy="2724785"/>
          </a:xfrm>
          <a:prstGeom prst="rect"/>
          <a:noFill/>
        </p:spPr>
      </p:pic>
      <p:sp>
        <p:nvSpPr>
          <p:cNvPr id="11" name="도형 36"/>
          <p:cNvSpPr>
            <a:spLocks/>
          </p:cNvSpPr>
          <p:nvPr/>
        </p:nvSpPr>
        <p:spPr>
          <a:xfrm rot="0">
            <a:off x="8813800" y="2769870"/>
            <a:ext cx="253936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실제 악성코드 검사부</a:t>
            </a:r>
            <a:endParaRPr lang="ko-KR" altLang="en-US"/>
          </a:p>
        </p:txBody>
      </p:sp>
      <p:sp>
        <p:nvSpPr>
          <p:cNvPr id="12" name="도형 37"/>
          <p:cNvSpPr>
            <a:spLocks/>
          </p:cNvSpPr>
          <p:nvPr/>
        </p:nvSpPr>
        <p:spPr>
          <a:xfrm rot="0">
            <a:off x="8886190" y="5344160"/>
            <a:ext cx="246761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악성코드 치료부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117856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탐지 과정</a:t>
            </a:r>
            <a:endParaRPr lang="ko-KR" altLang="en-US"/>
          </a:p>
        </p:txBody>
      </p:sp>
      <p:sp>
        <p:nvSpPr>
          <p:cNvPr id="7" name="텍스트 상자 39"/>
          <p:cNvSpPr txBox="1">
            <a:spLocks/>
          </p:cNvSpPr>
          <p:nvPr/>
        </p:nvSpPr>
        <p:spPr>
          <a:xfrm rot="0">
            <a:off x="5303520" y="2444115"/>
            <a:ext cx="191897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AV kernel</a:t>
            </a:r>
            <a:endParaRPr lang="ko-KR" altLang="en-US"/>
          </a:p>
        </p:txBody>
      </p:sp>
      <p:sp>
        <p:nvSpPr>
          <p:cNvPr id="8" name="도형 40"/>
          <p:cNvSpPr>
            <a:spLocks/>
          </p:cNvSpPr>
          <p:nvPr/>
        </p:nvSpPr>
        <p:spPr>
          <a:xfrm rot="0">
            <a:off x="5273675" y="2286000"/>
            <a:ext cx="1957070" cy="6673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41"/>
          <p:cNvCxnSpPr/>
          <p:nvPr/>
        </p:nvCxnSpPr>
        <p:spPr>
          <a:xfrm rot="0" flipH="1">
            <a:off x="4208780" y="2943860"/>
            <a:ext cx="1082675" cy="12477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44"/>
          <p:cNvCxnSpPr/>
          <p:nvPr/>
        </p:nvCxnSpPr>
        <p:spPr>
          <a:xfrm rot="0" flipH="1">
            <a:off x="5868035" y="2952750"/>
            <a:ext cx="8890" cy="77089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45"/>
          <p:cNvCxnSpPr/>
          <p:nvPr/>
        </p:nvCxnSpPr>
        <p:spPr>
          <a:xfrm rot="0">
            <a:off x="6614795" y="2952750"/>
            <a:ext cx="18415" cy="197485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46"/>
          <p:cNvCxnSpPr/>
          <p:nvPr/>
        </p:nvCxnSpPr>
        <p:spPr>
          <a:xfrm rot="0">
            <a:off x="7230745" y="2952750"/>
            <a:ext cx="1126490" cy="13944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51"/>
          <p:cNvSpPr txBox="1">
            <a:spLocks/>
          </p:cNvSpPr>
          <p:nvPr/>
        </p:nvSpPr>
        <p:spPr>
          <a:xfrm rot="0">
            <a:off x="3002915" y="4360545"/>
            <a:ext cx="144970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Example1</a:t>
            </a:r>
            <a:endParaRPr lang="ko-KR" altLang="en-US"/>
          </a:p>
        </p:txBody>
      </p:sp>
      <p:sp>
        <p:nvSpPr>
          <p:cNvPr id="14" name="도형 52"/>
          <p:cNvSpPr>
            <a:spLocks/>
          </p:cNvSpPr>
          <p:nvPr/>
        </p:nvSpPr>
        <p:spPr>
          <a:xfrm rot="0">
            <a:off x="2973070" y="4202430"/>
            <a:ext cx="1478915" cy="6673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55"/>
          <p:cNvSpPr txBox="1">
            <a:spLocks/>
          </p:cNvSpPr>
          <p:nvPr/>
        </p:nvSpPr>
        <p:spPr>
          <a:xfrm rot="0">
            <a:off x="5073650" y="3861435"/>
            <a:ext cx="144970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Example2</a:t>
            </a:r>
            <a:endParaRPr lang="ko-KR" altLang="en-US"/>
          </a:p>
        </p:txBody>
      </p:sp>
      <p:sp>
        <p:nvSpPr>
          <p:cNvPr id="16" name="도형 56"/>
          <p:cNvSpPr>
            <a:spLocks/>
          </p:cNvSpPr>
          <p:nvPr/>
        </p:nvSpPr>
        <p:spPr>
          <a:xfrm rot="0">
            <a:off x="5078095" y="3720465"/>
            <a:ext cx="1478915" cy="6673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57"/>
          <p:cNvSpPr txBox="1">
            <a:spLocks/>
          </p:cNvSpPr>
          <p:nvPr/>
        </p:nvSpPr>
        <p:spPr>
          <a:xfrm rot="0">
            <a:off x="5887720" y="5081905"/>
            <a:ext cx="144970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Example3</a:t>
            </a:r>
            <a:endParaRPr lang="ko-KR" altLang="en-US"/>
          </a:p>
        </p:txBody>
      </p:sp>
      <p:sp>
        <p:nvSpPr>
          <p:cNvPr id="18" name="도형 58"/>
          <p:cNvSpPr>
            <a:spLocks/>
          </p:cNvSpPr>
          <p:nvPr/>
        </p:nvSpPr>
        <p:spPr>
          <a:xfrm rot="0">
            <a:off x="5857875" y="4923790"/>
            <a:ext cx="1478915" cy="6673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59"/>
          <p:cNvSpPr txBox="1">
            <a:spLocks/>
          </p:cNvSpPr>
          <p:nvPr/>
        </p:nvSpPr>
        <p:spPr>
          <a:xfrm rot="0">
            <a:off x="7663815" y="4518660"/>
            <a:ext cx="144970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Example4</a:t>
            </a:r>
            <a:endParaRPr lang="ko-KR" altLang="en-US"/>
          </a:p>
        </p:txBody>
      </p:sp>
      <p:sp>
        <p:nvSpPr>
          <p:cNvPr id="20" name="도형 60"/>
          <p:cNvSpPr>
            <a:spLocks/>
          </p:cNvSpPr>
          <p:nvPr/>
        </p:nvSpPr>
        <p:spPr>
          <a:xfrm rot="0">
            <a:off x="7633970" y="4360545"/>
            <a:ext cx="1478915" cy="6673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61"/>
          <p:cNvSpPr txBox="1">
            <a:spLocks/>
          </p:cNvSpPr>
          <p:nvPr/>
        </p:nvSpPr>
        <p:spPr>
          <a:xfrm rot="0">
            <a:off x="2520315" y="2449195"/>
            <a:ext cx="144970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2" name="도형 62"/>
          <p:cNvSpPr>
            <a:spLocks/>
          </p:cNvSpPr>
          <p:nvPr/>
        </p:nvSpPr>
        <p:spPr>
          <a:xfrm rot="0">
            <a:off x="2490470" y="2291080"/>
            <a:ext cx="1478915" cy="6673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63"/>
          <p:cNvCxnSpPr/>
          <p:nvPr/>
        </p:nvCxnSpPr>
        <p:spPr>
          <a:xfrm rot="0" flipV="1">
            <a:off x="3968750" y="2619375"/>
            <a:ext cx="1305560" cy="571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64"/>
          <p:cNvSpPr>
            <a:spLocks/>
          </p:cNvSpPr>
          <p:nvPr/>
        </p:nvSpPr>
        <p:spPr>
          <a:xfrm rot="0">
            <a:off x="2449830" y="2449830"/>
            <a:ext cx="159512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file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117856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탐지 과정</a:t>
            </a:r>
            <a:endParaRPr lang="ko-KR" altLang="en-US"/>
          </a:p>
        </p:txBody>
      </p:sp>
      <p:sp>
        <p:nvSpPr>
          <p:cNvPr id="8" name="도형 70"/>
          <p:cNvSpPr>
            <a:spLocks/>
          </p:cNvSpPr>
          <p:nvPr/>
        </p:nvSpPr>
        <p:spPr>
          <a:xfrm rot="0">
            <a:off x="7879080" y="3826510"/>
            <a:ext cx="252158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+        탐지룰</a:t>
            </a:r>
            <a:endParaRPr lang="ko-KR" altLang="en-US"/>
          </a:p>
        </p:txBody>
      </p:sp>
      <p:pic>
        <p:nvPicPr>
          <p:cNvPr id="9" name="그림 71" descr="C:/Users/user/AppData/Roaming/PolarisOffice/ETemp/17004_11452536/fImage225327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1785" y="1216660"/>
            <a:ext cx="1581785" cy="753110"/>
          </a:xfrm>
          <a:prstGeom prst="rect"/>
          <a:noFill/>
        </p:spPr>
      </p:pic>
      <p:pic>
        <p:nvPicPr>
          <p:cNvPr id="10" name="그림 79" descr="C:/Users/user/AppData/Roaming/PolarisOffice/ETemp/17004_11452536/fImage49482293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3055" y="2206625"/>
            <a:ext cx="5648960" cy="4124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117856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탐지 과정</a:t>
            </a:r>
            <a:endParaRPr lang="ko-KR" altLang="en-US"/>
          </a:p>
        </p:txBody>
      </p:sp>
      <p:pic>
        <p:nvPicPr>
          <p:cNvPr id="7" name="Picture " descr="C:/Users/user/AppData/Roaming/PolarisOffice/ETemp/17004_11452536/fImage49121288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7500" y="2207895"/>
            <a:ext cx="5448935" cy="4191635"/>
          </a:xfrm>
          <a:prstGeom prst="rect"/>
          <a:noFill/>
        </p:spPr>
      </p:pic>
      <p:pic>
        <p:nvPicPr>
          <p:cNvPr id="9" name="Picture " descr="C:/Users/user/AppData/Roaming/PolarisOffice/ETemp/17004_11452536/fImage2253290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1785" y="1216660"/>
            <a:ext cx="1581785" cy="753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208</Paragraphs>
  <Words>627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kiwan kang</dc:creator>
  <cp:lastModifiedBy>성원 이</cp:lastModifiedBy>
  <dc:title>사이버 물리 시스템 보안 연구실</dc:title>
  <cp:version>9.104.123.46490</cp:version>
  <dcterms:modified xsi:type="dcterms:W3CDTF">2018-10-10T09:00:44Z</dcterms:modified>
</cp:coreProperties>
</file>