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52" r:id="rId10"/>
  </p:sldMasterIdLst>
  <p:notesMasterIdLst>
    <p:notesMasterId r:id="rId14"/>
  </p:notesMasterIdLst>
  <p:handoutMasterIdLst>
    <p:handoutMasterId r:id="rId12"/>
  </p:handoutMasterIdLst>
  <p:sldIdLst>
    <p:sldId id="256" r:id="rId16"/>
    <p:sldId id="270" r:id="rId18"/>
    <p:sldId id="260" r:id="rId19"/>
    <p:sldId id="337" r:id="rId21"/>
    <p:sldId id="339" r:id="rId23"/>
    <p:sldId id="341" r:id="rId25"/>
    <p:sldId id="286" r:id="rId27"/>
    <p:sldId id="340" r:id="rId29"/>
    <p:sldId id="328" r:id="rId31"/>
    <p:sldId id="33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973" autoAdjust="0"/>
    <p:restoredTop sz="91592" autoAdjust="0"/>
  </p:normalViewPr>
  <p:slideViewPr>
    <p:cSldViewPr snapToGrid="1" snapToObjects="1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handoutMaster" Target="handoutMasters/handoutMaster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3/17/2022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1D7B9-AEFE-4C23-BFB3-9722A7D03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9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OT</a:t>
            </a:r>
            <a:r>
              <a:rPr lang="en-US" altLang="ko-KR"/>
              <a:t> = Operation Technology</a:t>
            </a:r>
          </a:p>
          <a:p>
            <a:pPr marL="0" indent="0" latinLnBrk="0">
              <a:buFontTx/>
              <a:buNone/>
            </a:pPr>
          </a:p>
          <a:p>
            <a:pPr marL="0" indent="0" latinLnBrk="0">
              <a:buFontTx/>
              <a:buNone/>
            </a:pPr>
            <a:r>
              <a:rPr lang="en-US" altLang="ko-KR"/>
              <a:t>OT </a:t>
            </a:r>
            <a:r>
              <a:rPr lang="ko-KR" altLang="en-US"/>
              <a:t>파트의 경우</a:t>
            </a:r>
            <a:r>
              <a:rPr lang="en-US" altLang="ko-KR"/>
              <a:t>, </a:t>
            </a:r>
            <a:r>
              <a:rPr lang="ko-KR" altLang="en-US"/>
              <a:t>장비의 경우</a:t>
            </a:r>
            <a:r>
              <a:rPr lang="en-US" altLang="ko-KR"/>
              <a:t>, 10~30</a:t>
            </a:r>
            <a:r>
              <a:rPr lang="ko-KR" altLang="en-US"/>
              <a:t>년 </a:t>
            </a:r>
            <a:r>
              <a:rPr lang="en-US" altLang="ko-KR"/>
              <a:t>, </a:t>
            </a:r>
            <a:r>
              <a:rPr lang="ko-KR" altLang="en-US"/>
              <a:t>평균 </a:t>
            </a:r>
            <a:r>
              <a:rPr lang="en-US" altLang="ko-KR"/>
              <a:t>12</a:t>
            </a:r>
            <a:r>
              <a:rPr lang="ko-KR" altLang="en-US"/>
              <a:t>년 정도 최대 </a:t>
            </a:r>
            <a:r>
              <a:rPr lang="en-US" altLang="ko-KR"/>
              <a:t>20~30</a:t>
            </a:r>
            <a:r>
              <a:rPr lang="ko-KR" altLang="en-US"/>
              <a:t>년 교체 </a:t>
            </a:r>
            <a:r>
              <a:rPr lang="en-US" altLang="ko-KR"/>
              <a:t>x</a:t>
            </a:r>
          </a:p>
          <a:p>
            <a:pPr marL="0" indent="0" latinLnBrk="0">
              <a:buFontTx/>
              <a:buNone/>
            </a:pPr>
            <a:r>
              <a:rPr lang="ko-KR" altLang="en-US"/>
              <a:t>그래서 </a:t>
            </a:r>
            <a:r>
              <a:rPr lang="en-US" altLang="ko-KR"/>
              <a:t>SCADA </a:t>
            </a:r>
            <a:r>
              <a:rPr lang="ko-KR" altLang="en-US"/>
              <a:t>쪽에서의 취약점이 많이 발견되며</a:t>
            </a:r>
            <a:r>
              <a:rPr lang="en-US" altLang="ko-KR"/>
              <a:t>, </a:t>
            </a:r>
            <a:r>
              <a:rPr lang="ko-KR" altLang="en-US"/>
              <a:t>공격이 쉽다고 하는 해외 컨퍼런스 가 많음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교체주기가 오래 걸리기 때문에 많이 발생함</a:t>
            </a:r>
            <a:r>
              <a:rPr lang="en-US" altLang="ko-KR"/>
              <a:t>. </a:t>
            </a:r>
            <a:r>
              <a:rPr lang="ko-KR" altLang="en-US"/>
              <a:t>그렇다고해서 패치나 업데이트가 잘되는 부분이 아님</a:t>
            </a:r>
            <a:r>
              <a:rPr lang="en-US" altLang="ko-KR"/>
              <a:t>.</a:t>
            </a:r>
          </a:p>
          <a:p>
            <a:pPr marL="0" indent="0" latinLnBrk="0">
              <a:buFontTx/>
              <a:buNone/>
            </a:pPr>
            <a:r>
              <a:rPr lang="ko-KR" altLang="en-US"/>
              <a:t>패치를 했더니 시스템이 다운이 되는경우가 발생 할 수가 있어 </a:t>
            </a:r>
            <a:r>
              <a:rPr lang="en-US" altLang="ko-KR"/>
              <a:t>, </a:t>
            </a:r>
            <a:r>
              <a:rPr lang="ko-KR" altLang="en-US"/>
              <a:t>반영을 잘 하지 않음</a:t>
            </a:r>
            <a:r>
              <a:rPr lang="en-US" altLang="ko-KR"/>
              <a:t>. </a:t>
            </a:r>
          </a:p>
          <a:p>
            <a:pPr marL="0" indent="0" latinLnBrk="0">
              <a:buFontTx/>
              <a:buNone/>
            </a:pPr>
            <a:r>
              <a:rPr lang="ko-KR" altLang="en-US"/>
              <a:t>리눅스를 사용하는경우는 거의 없음</a:t>
            </a:r>
            <a:r>
              <a:rPr lang="en-US" altLang="ko-KR"/>
              <a:t>, </a:t>
            </a:r>
            <a:r>
              <a:rPr lang="ko-KR" altLang="en-US"/>
              <a:t>거의 윈도우를 사용함</a:t>
            </a:r>
            <a:r>
              <a:rPr lang="en-US" altLang="ko-KR"/>
              <a:t>(</a:t>
            </a:r>
            <a:r>
              <a:rPr lang="ko-KR" altLang="en-US"/>
              <a:t>대부분 윈도우</a:t>
            </a:r>
            <a:r>
              <a:rPr lang="en-US" altLang="ko-KR"/>
              <a:t>XP</a:t>
            </a:r>
            <a:r>
              <a:rPr lang="ko-KR" altLang="en-US"/>
              <a:t>를 사용함</a:t>
            </a:r>
            <a:r>
              <a:rPr lang="en-US" altLang="ko-KR"/>
              <a:t>, </a:t>
            </a:r>
            <a:r>
              <a:rPr lang="ko-KR" altLang="en-US"/>
              <a:t>최신이 윈도우 </a:t>
            </a:r>
            <a:r>
              <a:rPr lang="en-US" altLang="ko-KR"/>
              <a:t>8 </a:t>
            </a:r>
            <a:r>
              <a:rPr lang="ko-KR" altLang="en-US"/>
              <a:t>정도</a:t>
            </a:r>
            <a:r>
              <a:rPr lang="en-US" altLang="ko-KR"/>
              <a:t>)</a:t>
            </a:r>
          </a:p>
          <a:p>
            <a:pPr marL="0" indent="0" latinLnBrk="0">
              <a:buFontTx/>
              <a:buNone/>
            </a:pPr>
            <a:r>
              <a:rPr lang="ko-KR" altLang="en-US"/>
              <a:t>임베디드 </a:t>
            </a:r>
            <a:r>
              <a:rPr lang="en-US" altLang="ko-KR"/>
              <a:t>OS</a:t>
            </a:r>
            <a:r>
              <a:rPr lang="ko-KR" altLang="en-US"/>
              <a:t>를 많이 사용한다</a:t>
            </a:r>
            <a:r>
              <a:rPr lang="en-US" altLang="ko-KR"/>
              <a:t>.(RTOS)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latinLnBrk="0"/>
            <a:r>
              <a:rPr lang="ko-KR" altLang="en-US"/>
              <a:t>가용성의 위협 요소 </a:t>
            </a:r>
            <a:r>
              <a:rPr lang="en-US" altLang="ko-KR"/>
              <a:t>: DDoS </a:t>
            </a:r>
            <a:r>
              <a:rPr lang="ko-KR" altLang="en-US"/>
              <a:t>공격</a:t>
            </a:r>
          </a:p>
          <a:p>
            <a:pPr marL="171450" indent="-17145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가용성의 위협 요소 </a:t>
            </a:r>
            <a:r>
              <a:rPr lang="en-US" altLang="ko-KR" dirty="0"/>
              <a:t>: DDoS </a:t>
            </a:r>
            <a:r>
              <a:rPr lang="ko-KR" altLang="en-US" dirty="0"/>
              <a:t>공격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57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Business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5, 4) – </a:t>
            </a:r>
            <a:r>
              <a:rPr lang="ko-KR" altLang="en-US" sz="1200" dirty="0" err="1"/>
              <a:t>내부망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기업 및 현장</a:t>
            </a:r>
            <a:r>
              <a:rPr lang="en-US" altLang="ko-KR" sz="1200" dirty="0"/>
              <a:t>, </a:t>
            </a:r>
            <a:r>
              <a:rPr lang="ko-KR" altLang="en-US" sz="1200" dirty="0"/>
              <a:t>공장</a:t>
            </a:r>
            <a:r>
              <a:rPr lang="en-US" altLang="ko-KR" sz="1200" dirty="0"/>
              <a:t>, </a:t>
            </a:r>
            <a:r>
              <a:rPr lang="ko-KR" altLang="en-US" sz="1200" dirty="0"/>
              <a:t>시설 네트워크 등을 포함하는 영역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으로부터 </a:t>
            </a:r>
            <a:r>
              <a:rPr lang="en-US" altLang="ko-KR" sz="1200" dirty="0"/>
              <a:t>ICS </a:t>
            </a:r>
            <a:r>
              <a:rPr lang="ko-KR" altLang="en-US" sz="1200" dirty="0"/>
              <a:t>데이터 획득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원격 접속은 이 레벨에서 주관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DMZ</a:t>
            </a:r>
            <a:br>
              <a:rPr lang="en-US" altLang="ko-KR" sz="1200" dirty="0"/>
            </a:br>
            <a:r>
              <a:rPr lang="en-US" altLang="ko-KR" sz="1200" dirty="0"/>
              <a:t>- Business zone</a:t>
            </a:r>
            <a:r>
              <a:rPr lang="ko-KR" altLang="en-US" sz="1200" dirty="0"/>
              <a:t>과 </a:t>
            </a:r>
            <a:r>
              <a:rPr lang="en-US" altLang="ko-KR" sz="1200" dirty="0"/>
              <a:t>Operation zone </a:t>
            </a:r>
            <a:r>
              <a:rPr lang="ko-KR" altLang="en-US" sz="1200" dirty="0"/>
              <a:t>사이에서 데이터를 공유하는 영역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서버를 </a:t>
            </a:r>
            <a:r>
              <a:rPr lang="en-US" altLang="ko-KR" sz="1200" dirty="0"/>
              <a:t>DMZ</a:t>
            </a:r>
            <a:r>
              <a:rPr lang="ko-KR" altLang="en-US" sz="1200" dirty="0"/>
              <a:t>에 둠으로써 업무망과 직접적인 연결 차단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컨트롤 네트워크에 대한 보안성↑</a:t>
            </a: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Operation zone (</a:t>
            </a:r>
            <a:r>
              <a:rPr lang="ko-KR" altLang="en-US" sz="1200" dirty="0"/>
              <a:t>레벨 </a:t>
            </a:r>
            <a:r>
              <a:rPr lang="en-US" altLang="ko-KR" sz="1200" dirty="0"/>
              <a:t>3)- </a:t>
            </a:r>
            <a:r>
              <a:rPr lang="ko-KR" altLang="en-US" sz="1200" dirty="0" err="1"/>
              <a:t>필드망</a:t>
            </a:r>
            <a:r>
              <a:rPr lang="ko-KR" altLang="en-US" sz="1200" dirty="0"/>
              <a:t> 관리</a:t>
            </a:r>
            <a:br>
              <a:rPr lang="en-US" altLang="ko-KR" sz="1200" dirty="0"/>
            </a:br>
            <a:r>
              <a:rPr lang="en-US" altLang="ko-KR" sz="1200" dirty="0"/>
              <a:t>- ICS </a:t>
            </a:r>
            <a:r>
              <a:rPr lang="ko-KR" altLang="en-US" sz="1200" dirty="0"/>
              <a:t>테스트 및 개발시스템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데이터 분석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sym typeface="Wingdings" panose="05000000000000000000" pitchFamily="2" charset="2"/>
              </a:rPr>
              <a:t>엔지니어링 설계 및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DHCP, LDAP, DNS, File server </a:t>
            </a:r>
            <a:r>
              <a:rPr lang="ko-KR" altLang="en-US" sz="1200" dirty="0">
                <a:sym typeface="Wingdings" panose="05000000000000000000" pitchFamily="2" charset="2"/>
              </a:rPr>
              <a:t>등의 </a:t>
            </a:r>
            <a:r>
              <a:rPr lang="en-US" altLang="ko-KR" sz="1200" dirty="0">
                <a:sym typeface="Wingdings" panose="05000000000000000000" pitchFamily="2" charset="2"/>
              </a:rPr>
              <a:t>IT </a:t>
            </a:r>
            <a:r>
              <a:rPr lang="ko-KR" altLang="en-US" sz="1200" dirty="0">
                <a:sym typeface="Wingdings" panose="05000000000000000000" pitchFamily="2" charset="2"/>
              </a:rPr>
              <a:t>서비스 운영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Level 1 &amp; Level 0 – </a:t>
            </a:r>
            <a:r>
              <a:rPr lang="ko-KR" altLang="en-US" sz="1200" dirty="0"/>
              <a:t>필드 장비</a:t>
            </a:r>
            <a:br>
              <a:rPr lang="en-US" altLang="ko-KR" sz="1200" dirty="0"/>
            </a:br>
            <a:r>
              <a:rPr lang="en-US" altLang="ko-KR" sz="1200" dirty="0"/>
              <a:t>- PLC, control processor, programmable, relay, RTU </a:t>
            </a:r>
            <a:r>
              <a:rPr lang="ko-KR" altLang="en-US" sz="1200" dirty="0"/>
              <a:t>등의 컨트롤 장치로 구성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- SIS(Safety Instrumented Systems) &amp; Protection Systems </a:t>
            </a:r>
            <a:r>
              <a:rPr lang="ko-KR" altLang="en-US" sz="1200" dirty="0">
                <a:sym typeface="Wingdings" panose="05000000000000000000" pitchFamily="2" charset="2"/>
              </a:rPr>
              <a:t>와 통합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827015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2.png"></Relationship><Relationship Id="rId4" Type="http://schemas.openxmlformats.org/officeDocument/2006/relationships/image" Target="../media/fImage1113321841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4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8" Type="http://schemas.openxmlformats.org/officeDocument/2006/relationships/image" Target="../media/fImage111332228467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8" Type="http://schemas.openxmlformats.org/officeDocument/2006/relationships/image" Target="../media/image8.png"></Relationship><Relationship Id="rId3" Type="http://schemas.openxmlformats.org/officeDocument/2006/relationships/image" Target="../media/image5.png"></Relationship><Relationship Id="rId2" Type="http://schemas.openxmlformats.org/officeDocument/2006/relationships/image" Target="../media/image9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fImage111332246334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11.png"></Relationship><Relationship Id="rId6" Type="http://schemas.openxmlformats.org/officeDocument/2006/relationships/image" Target="../media/image10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fImage111332266500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3.png"></Relationship><Relationship Id="rId4" Type="http://schemas.openxmlformats.org/officeDocument/2006/relationships/image" Target="../media/fImage111332289169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fImage111332305724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fImage111332321478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3" Type="http://schemas.openxmlformats.org/officeDocument/2006/relationships/image" Target="../media/image15.png"></Relationship><Relationship Id="rId2" Type="http://schemas.openxmlformats.org/officeDocument/2006/relationships/image" Target="../media/image14.png"></Relationship><Relationship Id="rId5" Type="http://schemas.openxmlformats.org/officeDocument/2006/relationships/image" Target="../media/fImage111332349358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ctrTitle" hasCustomPrompt="1"/>
          </p:nvPr>
        </p:nvSpPr>
        <p:spPr>
          <a:xfrm rot="0">
            <a:off x="3048000" y="2901315"/>
            <a:ext cx="9145270" cy="12814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 strike="noStrike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 hasCustomPrompt="1"/>
          </p:nvPr>
        </p:nvSpPr>
        <p:spPr>
          <a:xfrm rot="0">
            <a:off x="4018280" y="4687570"/>
            <a:ext cx="7955915" cy="13423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lnSpc>
                <a:spcPct val="114999"/>
              </a:lnSpc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en-US" altLang="ko-KR"/>
              <a:t>2017. 01. 18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순천향대학교 정보보호학과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이 성 원</a:t>
            </a:r>
            <a:endParaRPr lang="ko-KR" altLang="en-US"/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2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4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34740" y="2294255"/>
            <a:ext cx="7626985" cy="66103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634740" y="32131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34740" y="411797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289175"/>
            <a:ext cx="647700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213735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98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2" name="텍스트 상자 6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6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4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7665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67081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56108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44182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76149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67144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57759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449445"/>
            <a:ext cx="647700" cy="647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4" name="텍스트 상자 8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4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5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0290" y="133096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3590290" y="223520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90290" y="3125470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590290" y="4006215"/>
            <a:ext cx="7626350" cy="660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1325880"/>
            <a:ext cx="647700" cy="647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2235835"/>
            <a:ext cx="64770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3141980"/>
            <a:ext cx="647700" cy="647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014470"/>
            <a:ext cx="647700" cy="647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112395"/>
            <a:ext cx="6559550" cy="11830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85" y="4886325"/>
            <a:ext cx="647700" cy="647700"/>
          </a:xfrm>
          <a:prstGeom prst="rect">
            <a:avLst/>
          </a:prstGeom>
        </p:spPr>
      </p:pic>
      <p:sp>
        <p:nvSpPr>
          <p:cNvPr id="14" name="내용 개체 틀 4"/>
          <p:cNvSpPr>
            <a:spLocks noGrp="1"/>
          </p:cNvSpPr>
          <p:nvPr>
            <p:ph sz="quarter" idx="15" hasCustomPrompt="1"/>
          </p:nvPr>
        </p:nvSpPr>
        <p:spPr>
          <a:xfrm>
            <a:off x="3590925" y="4927600"/>
            <a:ext cx="7625715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2800" b="1" kern="1200" dirty="0" smtClean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  <p:pic>
        <p:nvPicPr>
          <p:cNvPr id="1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6" name="텍스트 상자 10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4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38550" y="3448685"/>
            <a:ext cx="8399145" cy="8388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사이버 물리 시스템 보안</a:t>
            </a:r>
            <a:endParaRPr lang="en-US" dirty="0"/>
          </a:p>
        </p:txBody>
      </p:sp>
      <p:pic>
        <p:nvPicPr>
          <p:cNvPr id="4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5" name="텍스트 상자 12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3"/>
          <p:cNvSpPr>
            <a:spLocks noGrp="1"/>
          </p:cNvSpPr>
          <p:nvPr>
            <p:ph type="title" hasCustomPrompt="1"/>
          </p:nvPr>
        </p:nvSpPr>
        <p:spPr>
          <a:xfrm>
            <a:off x="1209040" y="104140"/>
            <a:ext cx="10515600" cy="589915"/>
          </a:xfrm>
          <a:prstGeom prst="rect">
            <a:avLst/>
          </a:prstGeom>
        </p:spPr>
        <p:txBody>
          <a:bodyPr/>
          <a:lstStyle>
            <a:lvl1pPr>
              <a:defRPr lang="ko-KR" altLang="en-US" sz="3600" b="1" kern="12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5" name="내용 개체 틀 9"/>
          <p:cNvSpPr>
            <a:spLocks noGrp="1"/>
          </p:cNvSpPr>
          <p:nvPr>
            <p:ph sz="quarter" idx="11" hasCustomPrompt="1"/>
          </p:nvPr>
        </p:nvSpPr>
        <p:spPr>
          <a:xfrm>
            <a:off x="1475105" y="704215"/>
            <a:ext cx="8639175" cy="295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 cap="none" spc="0" baseline="0" dirty="0" smtClean="0">
                <a:ln w="3175">
                  <a:noFill/>
                </a:ln>
                <a:solidFill>
                  <a:srgbClr val="0537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테스트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6110" y="1468755"/>
            <a:ext cx="11005820" cy="4709795"/>
          </a:xfrm>
          <a:prstGeom prst="rect">
            <a:avLst/>
          </a:prstGeom>
        </p:spPr>
        <p:txBody>
          <a:bodyPr/>
          <a:lstStyle>
            <a:lvl1pPr marL="252000" indent="-306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u"/>
              <a:defRPr lang="ko-KR" altLang="en-US" sz="18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04000" indent="-252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l"/>
              <a:defRPr lang="ko-KR" altLang="en-US" sz="170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702000" indent="-234000">
              <a:lnSpc>
                <a:spcPct val="95000"/>
              </a:lnSpc>
              <a:buClr>
                <a:srgbClr val="053750"/>
              </a:buClr>
              <a:buFont typeface="Wingdings" panose="05000000000000000000" pitchFamily="2" charset="2"/>
              <a:buChar char="§"/>
              <a:defRPr lang="ko-KR" altLang="en-US" sz="1650" b="1" kern="1200" baseline="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00000" indent="-216000">
              <a:lnSpc>
                <a:spcPct val="95000"/>
              </a:lnSpc>
              <a:buClr>
                <a:srgbClr val="053750"/>
              </a:buClr>
              <a:defRPr lang="ko-KR" altLang="en-US" sz="1600" kern="1200" dirty="0" smtClean="0">
                <a:solidFill>
                  <a:srgbClr val="0537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1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2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Test</a:t>
            </a:r>
          </a:p>
        </p:txBody>
      </p:sp>
      <p:pic>
        <p:nvPicPr>
          <p:cNvPr id="7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8" name="텍스트 상자 14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3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140835" y="2268855"/>
            <a:ext cx="3910330" cy="2586355"/>
            <a:chOff x="4140835" y="2268855"/>
            <a:chExt cx="391033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26885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410710" y="2767330"/>
              <a:ext cx="337058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8000" b="0" dirty="0">
                  <a:solidFill>
                    <a:schemeClr val="tx1"/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endParaRPr lang="ko-KR" altLang="en-US" sz="8000" b="0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16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3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2_사용자 지정 레이아웃"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149600" y="2135505"/>
            <a:ext cx="5892800" cy="2586355"/>
            <a:chOff x="3149600" y="2135505"/>
            <a:chExt cx="5892800" cy="2586355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835" y="2135505"/>
              <a:ext cx="3910330" cy="25863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149600" y="2767330"/>
              <a:ext cx="5892800" cy="132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</a:t>
              </a:r>
              <a:r>
                <a:rPr lang="en-US" altLang="ko-KR" sz="8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</a:t>
              </a:r>
              <a:r>
                <a:rPr lang="en-US" altLang="ko-KR" sz="8000" b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</a:t>
              </a:r>
              <a:r>
                <a:rPr lang="en-US" altLang="ko-KR" sz="8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k</a:t>
              </a:r>
              <a:r>
                <a:rPr lang="en-US" altLang="ko-KR" sz="8000" b="0" baseline="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Y</a:t>
              </a:r>
              <a:r>
                <a:rPr lang="en-US" altLang="ko-KR" sz="80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</a:t>
              </a:r>
              <a:r>
                <a:rPr lang="en-US" altLang="ko-KR" sz="8000" b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u</a:t>
              </a:r>
              <a:endParaRPr lang="ko-KR" altLang="en-US" sz="8000" b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10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0460" y="6199505"/>
            <a:ext cx="541655" cy="544195"/>
          </a:xfrm>
          <a:prstGeom prst="rect"/>
          <a:noFill/>
        </p:spPr>
      </p:pic>
      <p:sp>
        <p:nvSpPr>
          <p:cNvPr id="11" name="텍스트 상자 18"/>
          <p:cNvSpPr txBox="1">
            <a:spLocks/>
          </p:cNvSpPr>
          <p:nvPr/>
        </p:nvSpPr>
        <p:spPr>
          <a:xfrm rot="0">
            <a:off x="10521315" y="6306820"/>
            <a:ext cx="145034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>
                <a:latin typeface="서울남산체 EB" charset="0"/>
                <a:ea typeface="서울남산체 EB" charset="0"/>
              </a:rPr>
              <a:t>일사분기취분기</a:t>
            </a: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5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10" Type="http://schemas.openxmlformats.org/officeDocument/2006/relationships/image" Target="../media/image1.png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65405" y="6487795"/>
            <a:ext cx="1704975" cy="27749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9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dt="0" ftr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0035933541.png"></Relationship><Relationship Id="rId3" Type="http://schemas.openxmlformats.org/officeDocument/2006/relationships/hyperlink" Target="http://www.kicomav.com/" TargetMode="External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003593388467.png"></Relationship><Relationship Id="rId3" Type="http://schemas.openxmlformats.org/officeDocument/2006/relationships/hyperlink" Target="http://www.kicomav.com/" TargetMode="External"></Relationship><Relationship Id="rId4" Type="http://schemas.openxmlformats.org/officeDocument/2006/relationships/image" Target="../media/fImage36413436334.png"></Relationship><Relationship Id="rId5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806123656500.pn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6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901315"/>
            <a:ext cx="9144635" cy="128079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4800" b="1">
                <a:solidFill>
                  <a:schemeClr val="bg1"/>
                </a:solidFill>
                <a:effectLst>
                  <a:innerShdw blurRad="114300" dist="0" dir="0">
                    <a:srgbClr val="000000">
                      <a:alpha val="100000"/>
                    </a:srgbClr>
                  </a:innerShdw>
                </a:effectLst>
                <a:latin typeface="함초롬돋움" charset="0"/>
                <a:ea typeface="함초롬돋움" charset="0"/>
                <a:cs typeface="함초롬돋움" charset="0"/>
              </a:defRPr>
            </a:lvl1pPr>
          </a:lstStyle>
          <a:p>
            <a:pPr marL="0" indent="0" latinLnBrk="0">
              <a:buFontTx/>
              <a:buNone/>
            </a:pPr>
            <a:r>
              <a:rPr lang="en-US" sz="2800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</a:rPr>
              <a:t>KicomAV를 활용한 취약점 점검 </a:t>
            </a:r>
            <a:r>
              <a:rPr lang="en-US" altLang="en-US" sz="2800" b="1" strike="noStrike">
                <a:solidFill>
                  <a:schemeClr val="bg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함초롬돋움" charset="0"/>
                <a:ea typeface="함초롬돋움" charset="0"/>
                <a:cs typeface="함초롬돋움" charset="0"/>
              </a:rPr>
              <a:t>자동화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 noGrp="1"/>
          </p:cNvSpPr>
          <p:nvPr>
            <p:ph type="subTitle" idx="1" hasCustomPrompt="1"/>
          </p:nvPr>
        </p:nvSpPr>
        <p:spPr>
          <a:xfrm rot="0">
            <a:off x="4009390" y="4687570"/>
            <a:ext cx="7955915" cy="13423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600" b="1">
                <a:latin typeface="함초롬돋움" charset="0"/>
                <a:ea typeface="함초롬돋움" charset="0"/>
                <a:cs typeface="함초롬돋움" charset="0"/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2022. 3. 17.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순천향대학교 정보보호학과 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이성원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6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34740" y="2294255"/>
            <a:ext cx="7626985" cy="66103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2"/>
          </p:nvPr>
        </p:nvSpPr>
        <p:spPr>
          <a:xfrm>
            <a:off x="3634740" y="3213100"/>
            <a:ext cx="7626985" cy="66103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계획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3634740" y="4117975"/>
            <a:ext cx="7626985" cy="66103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QnA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1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50" y="3448685"/>
            <a:ext cx="8399780" cy="839470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48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235" cy="5905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241236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kicomAV란 무엇인가?</a:t>
            </a:r>
            <a:endParaRPr lang="ko-KR" altLang="en-US"/>
          </a:p>
        </p:txBody>
      </p:sp>
      <p:pic>
        <p:nvPicPr>
          <p:cNvPr id="7" name="그림 10" descr="C:/Users/user/AppData/Roaming/PolarisOffice/ETemp/22588_18926352/fImage20035933541.png">
            <a:hlinkClick r:id="rId3"/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60395" y="1190625"/>
            <a:ext cx="5648960" cy="5487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235" cy="5905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285875" y="694690"/>
            <a:ext cx="241236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kicomAV란 무엇인가?</a:t>
            </a:r>
            <a:endParaRPr lang="ko-KR" altLang="en-US"/>
          </a:p>
        </p:txBody>
      </p:sp>
      <p:pic>
        <p:nvPicPr>
          <p:cNvPr id="7" name="Picture " descr="C:/Users/user/AppData/Roaming/PolarisOffice/ETemp/22588_18926352/fImage2003593388467.png">
            <a:hlinkClick r:id="rId3"/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190625"/>
            <a:ext cx="5648960" cy="5487035"/>
          </a:xfrm>
          <a:prstGeom prst="rect"/>
          <a:noFill/>
        </p:spPr>
      </p:pic>
      <p:sp>
        <p:nvSpPr>
          <p:cNvPr id="8" name="도형 11"/>
          <p:cNvSpPr>
            <a:spLocks/>
          </p:cNvSpPr>
          <p:nvPr/>
        </p:nvSpPr>
        <p:spPr>
          <a:xfrm rot="0">
            <a:off x="7203440" y="1997075"/>
            <a:ext cx="451993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오픈소스 바이러스 백신 엔진</a:t>
            </a:r>
            <a:endParaRPr lang="ko-KR" altLang="en-US"/>
          </a:p>
        </p:txBody>
      </p:sp>
      <p:sp>
        <p:nvSpPr>
          <p:cNvPr id="9" name="도형 12"/>
          <p:cNvSpPr>
            <a:spLocks/>
          </p:cNvSpPr>
          <p:nvPr/>
        </p:nvSpPr>
        <p:spPr>
          <a:xfrm rot="0">
            <a:off x="7884795" y="2774950"/>
            <a:ext cx="118999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파이썬</a:t>
            </a:r>
            <a:endParaRPr lang="ko-KR" altLang="en-US"/>
          </a:p>
        </p:txBody>
      </p:sp>
      <p:pic>
        <p:nvPicPr>
          <p:cNvPr id="10" name="그림 13" descr="C:/Users/user/AppData/Roaming/PolarisOffice/ETemp/22588_18926352/fImage3641343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06335" y="4637405"/>
            <a:ext cx="1819910" cy="1134110"/>
          </a:xfrm>
          <a:prstGeom prst="rect"/>
          <a:noFill/>
        </p:spPr>
      </p:pic>
      <p:sp>
        <p:nvSpPr>
          <p:cNvPr id="11" name="도형 14"/>
          <p:cNvSpPr>
            <a:spLocks/>
          </p:cNvSpPr>
          <p:nvPr/>
        </p:nvSpPr>
        <p:spPr>
          <a:xfrm rot="0">
            <a:off x="8508365" y="3467100"/>
            <a:ext cx="307022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KISA 성능 평가 통과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 txBox="1">
            <a:spLocks/>
          </p:cNvSpPr>
          <p:nvPr>
            <p:ph type="title"/>
          </p:nvPr>
        </p:nvSpPr>
        <p:spPr>
          <a:xfrm rot="0">
            <a:off x="1209040" y="104140"/>
            <a:ext cx="10516235" cy="5905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 b="1"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>
            <a:off x="1285875" y="694690"/>
            <a:ext cx="31051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028700" y="4716145"/>
            <a:ext cx="10180320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2400"/>
          </a:p>
        </p:txBody>
      </p:sp>
      <p:pic>
        <p:nvPicPr>
          <p:cNvPr id="15" name="Picture " descr="C:/Users/user/AppData/Roaming/PolarisOffice/ETemp/22588_18926352/fImage806123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2420" y="1601470"/>
            <a:ext cx="6487160" cy="4296410"/>
          </a:xfrm>
          <a:prstGeom prst="rect"/>
          <a:noFill/>
        </p:spPr>
      </p:pic>
      <p:sp>
        <p:nvSpPr>
          <p:cNvPr id="16" name="도형 18"/>
          <p:cNvSpPr>
            <a:spLocks/>
          </p:cNvSpPr>
          <p:nvPr/>
        </p:nvSpPr>
        <p:spPr>
          <a:xfrm rot="0">
            <a:off x="5217795" y="5987415"/>
            <a:ext cx="175323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실제 검사 화면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209040" y="104140"/>
            <a:ext cx="10516235" cy="59055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KicomAV</a:t>
            </a:r>
            <a:endParaRPr lang="ko-KR" altLang="en-US" sz="3600"/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1285875" y="694690"/>
            <a:ext cx="2969895" cy="36893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왜 KicomAV를 선정했는가?</a:t>
            </a:r>
            <a:endParaRPr lang="ko-KR" altLang="en-US"/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1072515" y="1653540"/>
            <a:ext cx="936180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1. 파이썬으로 제작되었으며, 윈도우, 리눅스용이든 상관없이 실행 가능함</a:t>
            </a:r>
            <a:endParaRPr lang="ko-KR" altLang="en-US"/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1082040" y="3500120"/>
            <a:ext cx="936180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3. 패킹된 윈도우 악성코드 처리 가능</a:t>
            </a:r>
            <a:endParaRPr lang="ko-KR" altLang="en-US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1072515" y="2546985"/>
            <a:ext cx="936180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2. 응용 프로그램, 또는 파일 코드 내부 검사기능 존재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4179B4-D5E5-4CD0-B260-BD61FA661605}"/>
              </a:ext>
            </a:extLst>
          </p:cNvPr>
          <p:cNvSpPr/>
          <p:nvPr/>
        </p:nvSpPr>
        <p:spPr>
          <a:xfrm>
            <a:off x="1028700" y="4716145"/>
            <a:ext cx="10180320" cy="4610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2400"/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1056005" y="5377180"/>
            <a:ext cx="9361805" cy="5842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200"/>
              <a:t>답은 KicomAV다.</a:t>
            </a:r>
            <a:endParaRPr lang="ko-KR" altLang="en-US" sz="3200"/>
          </a:p>
        </p:txBody>
      </p:sp>
      <p:sp>
        <p:nvSpPr>
          <p:cNvPr id="14" name="도형 15"/>
          <p:cNvSpPr>
            <a:spLocks/>
          </p:cNvSpPr>
          <p:nvPr/>
        </p:nvSpPr>
        <p:spPr>
          <a:xfrm rot="0">
            <a:off x="1084580" y="4429760"/>
            <a:ext cx="936180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4. 플러그인 형식으로 패턴 추가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0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3638550" y="3448685"/>
            <a:ext cx="8399780" cy="8394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 sz="40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209040" y="104140"/>
            <a:ext cx="10516235" cy="590550"/>
          </a:xfr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함초롬돋움" charset="0"/>
                <a:ea typeface="함초롬돋움" charset="0"/>
                <a:cs typeface="함초롬돋움" charset="0"/>
              </a:rPr>
              <a:t>계획</a:t>
            </a:r>
            <a:endParaRPr lang="ko-KR" altLang="en-US" sz="3600" b="1">
              <a:solidFill>
                <a:schemeClr val="bg1"/>
              </a:solidFill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ED20F2-C2CD-4EEA-8ECB-4ED78D9AE7C9}"/>
              </a:ext>
            </a:extLst>
          </p:cNvPr>
          <p:cNvSpPr/>
          <p:nvPr/>
        </p:nvSpPr>
        <p:spPr>
          <a:xfrm>
            <a:off x="1343660" y="694690"/>
            <a:ext cx="1681480" cy="36893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2022년 상반기</a:t>
            </a: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730885" y="3481705"/>
            <a:ext cx="237680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u="sng" b="1"/>
              <a:t>KicomAV 구조 분석</a:t>
            </a:r>
            <a:endParaRPr lang="ko-KR" altLang="en-US" u="sng" b="1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4260850" y="3248660"/>
            <a:ext cx="2376805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u="sng" b="1"/>
              <a:t>취약점 점검 사이트(CVE) 대상 </a:t>
            </a:r>
            <a:endParaRPr lang="ko-KR" altLang="en-US" u="sng" b="1"/>
          </a:p>
          <a:p>
            <a:pPr marL="0" indent="0" algn="ctr" latinLnBrk="0">
              <a:buFontTx/>
              <a:buNone/>
            </a:pPr>
            <a:r>
              <a:rPr lang="en-US" altLang="ko-KR" u="sng" b="1"/>
              <a:t>크롤러 개발</a:t>
            </a:r>
            <a:endParaRPr lang="ko-KR" altLang="en-US"/>
          </a:p>
        </p:txBody>
      </p:sp>
      <p:sp>
        <p:nvSpPr>
          <p:cNvPr id="10" name="양쪽 모서리가 둥근 사각형 17"/>
          <p:cNvSpPr>
            <a:spLocks/>
          </p:cNvSpPr>
          <p:nvPr/>
        </p:nvSpPr>
        <p:spPr>
          <a:xfrm rot="0">
            <a:off x="3674745" y="2197100"/>
            <a:ext cx="271780" cy="3025140"/>
          </a:xfrm>
          <a:prstGeom prst="round2Same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중간</a:t>
            </a:r>
            <a:endParaRPr lang="ko-KR" altLang="en-US" b="1"/>
          </a:p>
          <a:p>
            <a:pPr marL="0" indent="0" algn="ctr" latinLnBrk="0">
              <a:buFontTx/>
              <a:buNone/>
            </a:pPr>
            <a:r>
              <a:rPr lang="en-US" altLang="ko-KR" b="1"/>
              <a:t> 고사</a:t>
            </a:r>
            <a:endParaRPr lang="ko-KR" altLang="en-US"/>
          </a:p>
        </p:txBody>
      </p:sp>
      <p:sp>
        <p:nvSpPr>
          <p:cNvPr id="11" name="양쪽 모서리가 둥근 사각형 18"/>
          <p:cNvSpPr>
            <a:spLocks/>
          </p:cNvSpPr>
          <p:nvPr/>
        </p:nvSpPr>
        <p:spPr>
          <a:xfrm rot="0">
            <a:off x="6888480" y="2197100"/>
            <a:ext cx="271780" cy="3025140"/>
          </a:xfrm>
          <a:prstGeom prst="round2Same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기말</a:t>
            </a:r>
            <a:endParaRPr lang="ko-KR" altLang="en-US" b="1"/>
          </a:p>
          <a:p>
            <a:pPr marL="0" indent="0" algn="ctr" latinLnBrk="0">
              <a:buFontTx/>
              <a:buNone/>
            </a:pPr>
            <a:r>
              <a:rPr lang="en-US" altLang="ko-KR" b="1"/>
              <a:t> 고사</a:t>
            </a:r>
            <a:endParaRPr lang="ko-KR" altLang="en-US"/>
          </a:p>
        </p:txBody>
      </p:sp>
      <p:sp>
        <p:nvSpPr>
          <p:cNvPr id="12" name="양쪽 모서리가 둥근 사각형 19"/>
          <p:cNvSpPr>
            <a:spLocks/>
          </p:cNvSpPr>
          <p:nvPr/>
        </p:nvSpPr>
        <p:spPr>
          <a:xfrm rot="0">
            <a:off x="10149205" y="2197100"/>
            <a:ext cx="271780" cy="3025140"/>
          </a:xfrm>
          <a:prstGeom prst="round2SameRect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/>
              <a:t>계절</a:t>
            </a:r>
            <a:endParaRPr lang="ko-KR" altLang="en-US" b="1"/>
          </a:p>
          <a:p>
            <a:pPr marL="0" indent="0" algn="ctr" latinLnBrk="0">
              <a:buFontTx/>
              <a:buNone/>
            </a:pPr>
            <a:r>
              <a:rPr lang="en-US" altLang="ko-KR" b="1"/>
              <a:t> 학기</a:t>
            </a:r>
            <a:endParaRPr lang="ko-KR" altLang="en-US"/>
          </a:p>
        </p:txBody>
      </p:sp>
      <p:sp>
        <p:nvSpPr>
          <p:cNvPr id="13" name="텍스트 상자 19"/>
          <p:cNvSpPr txBox="1">
            <a:spLocks/>
          </p:cNvSpPr>
          <p:nvPr/>
        </p:nvSpPr>
        <p:spPr>
          <a:xfrm rot="0">
            <a:off x="7519035" y="3338195"/>
            <a:ext cx="237680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u="sng" b="1"/>
              <a:t>취약점 점검 자동화 도구 개발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2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208</Paragraphs>
  <Words>627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kiwan kang</dc:creator>
  <cp:lastModifiedBy>성원 이</cp:lastModifiedBy>
  <dc:title>사이버 물리 시스템 보안 연구실</dc:title>
  <cp:version>9.104.121.46349</cp:version>
  <dcterms:modified xsi:type="dcterms:W3CDTF">2018-10-10T09:00:44Z</dcterms:modified>
</cp:coreProperties>
</file>