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58"/>
  </p:notesMasterIdLst>
  <p:sldIdLst>
    <p:sldId id="315" r:id="rId2"/>
    <p:sldId id="257" r:id="rId3"/>
    <p:sldId id="270" r:id="rId4"/>
    <p:sldId id="271" r:id="rId5"/>
    <p:sldId id="272" r:id="rId6"/>
    <p:sldId id="275" r:id="rId7"/>
    <p:sldId id="273" r:id="rId8"/>
    <p:sldId id="274" r:id="rId9"/>
    <p:sldId id="277" r:id="rId10"/>
    <p:sldId id="276" r:id="rId11"/>
    <p:sldId id="279" r:id="rId12"/>
    <p:sldId id="280" r:id="rId13"/>
    <p:sldId id="281" r:id="rId14"/>
    <p:sldId id="282" r:id="rId15"/>
    <p:sldId id="283" r:id="rId16"/>
    <p:sldId id="263" r:id="rId17"/>
    <p:sldId id="258" r:id="rId18"/>
    <p:sldId id="259" r:id="rId19"/>
    <p:sldId id="260" r:id="rId20"/>
    <p:sldId id="261" r:id="rId21"/>
    <p:sldId id="262" r:id="rId22"/>
    <p:sldId id="264" r:id="rId23"/>
    <p:sldId id="265" r:id="rId24"/>
    <p:sldId id="266" r:id="rId25"/>
    <p:sldId id="267" r:id="rId26"/>
    <p:sldId id="268" r:id="rId27"/>
    <p:sldId id="269" r:id="rId28"/>
    <p:sldId id="287" r:id="rId29"/>
    <p:sldId id="285" r:id="rId30"/>
    <p:sldId id="286" r:id="rId31"/>
    <p:sldId id="284"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10" r:id="rId50"/>
    <p:sldId id="311" r:id="rId51"/>
    <p:sldId id="312" r:id="rId52"/>
    <p:sldId id="313" r:id="rId53"/>
    <p:sldId id="307" r:id="rId54"/>
    <p:sldId id="308" r:id="rId55"/>
    <p:sldId id="309" r:id="rId56"/>
    <p:sldId id="317" r:id="rId57"/>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8E1B27D-5038-4922-B5DF-23DB2A5AEDF5}">
          <p14:sldIdLst>
            <p14:sldId id="315"/>
            <p14:sldId id="257"/>
          </p14:sldIdLst>
        </p14:section>
        <p14:section name="Core concepts" id="{9565D04B-6C70-45AD-8745-6C345DE100A8}">
          <p14:sldIdLst>
            <p14:sldId id="270"/>
            <p14:sldId id="271"/>
            <p14:sldId id="272"/>
            <p14:sldId id="275"/>
            <p14:sldId id="273"/>
            <p14:sldId id="274"/>
            <p14:sldId id="277"/>
            <p14:sldId id="276"/>
            <p14:sldId id="279"/>
            <p14:sldId id="280"/>
            <p14:sldId id="281"/>
            <p14:sldId id="282"/>
            <p14:sldId id="283"/>
          </p14:sldIdLst>
        </p14:section>
        <p14:section name="MVVM pattern" id="{4CB3F889-C69C-443E-B4C7-06EE43365BD0}">
          <p14:sldIdLst>
            <p14:sldId id="263"/>
            <p14:sldId id="258"/>
            <p14:sldId id="259"/>
            <p14:sldId id="260"/>
            <p14:sldId id="261"/>
            <p14:sldId id="262"/>
            <p14:sldId id="264"/>
            <p14:sldId id="265"/>
            <p14:sldId id="266"/>
            <p14:sldId id="267"/>
            <p14:sldId id="268"/>
            <p14:sldId id="269"/>
          </p14:sldIdLst>
        </p14:section>
        <p14:section name="MVVM Light Introduction" id="{FDD50353-F227-4ACA-87E6-8EC7C207B41C}">
          <p14:sldIdLst>
            <p14:sldId id="287"/>
            <p14:sldId id="285"/>
            <p14:sldId id="286"/>
            <p14:sldId id="284"/>
          </p14:sldIdLst>
        </p14:section>
        <p14:section name="Linking view and viewmodel" id="{BAC89EA6-A5A8-4129-8F5B-3B53818F9AD0}">
          <p14:sldIdLst>
            <p14:sldId id="288"/>
            <p14:sldId id="289"/>
            <p14:sldId id="290"/>
          </p14:sldIdLst>
        </p14:section>
        <p14:section name="Commanding" id="{0A48B313-CB64-4663-9AC2-E17F8E0F0E0F}">
          <p14:sldIdLst>
            <p14:sldId id="291"/>
            <p14:sldId id="292"/>
            <p14:sldId id="293"/>
            <p14:sldId id="294"/>
            <p14:sldId id="295"/>
          </p14:sldIdLst>
        </p14:section>
        <p14:section name="Messaging" id="{7A949EBB-4785-483B-BD41-213457CF8AA3}">
          <p14:sldIdLst>
            <p14:sldId id="297"/>
            <p14:sldId id="298"/>
            <p14:sldId id="299"/>
            <p14:sldId id="300"/>
            <p14:sldId id="301"/>
          </p14:sldIdLst>
        </p14:section>
        <p14:section name="Navigation" id="{9F5DE924-3010-469C-91D4-355C8F60BB9F}">
          <p14:sldIdLst>
            <p14:sldId id="302"/>
            <p14:sldId id="303"/>
            <p14:sldId id="304"/>
            <p14:sldId id="305"/>
          </p14:sldIdLst>
        </p14:section>
        <p14:section name="Windows 8 specifics" id="{59CCFD3A-CABD-4837-B89E-EDB324E39B4B}">
          <p14:sldIdLst>
            <p14:sldId id="310"/>
            <p14:sldId id="311"/>
            <p14:sldId id="312"/>
            <p14:sldId id="313"/>
          </p14:sldIdLst>
        </p14:section>
        <p14:section name="Outro" id="{096985AC-5805-46A9-A214-B8954805C95C}">
          <p14:sldIdLst>
            <p14:sldId id="307"/>
            <p14:sldId id="308"/>
            <p14:sldId id="309"/>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E5CF5-BD00-401D-B3C4-72529A0A8F03}" type="datetimeFigureOut">
              <a:rPr lang="nl-BE" smtClean="0"/>
              <a:t>24/10/2012</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5ABEB6-29AC-4C32-B6C5-10AB2DDC2774}" type="slidenum">
              <a:rPr lang="nl-BE" smtClean="0"/>
              <a:t>‹#›</a:t>
            </a:fld>
            <a:endParaRPr lang="nl-BE"/>
          </a:p>
        </p:txBody>
      </p:sp>
    </p:spTree>
    <p:extLst>
      <p:ext uri="{BB962C8B-B14F-4D97-AF65-F5344CB8AC3E}">
        <p14:creationId xmlns:p14="http://schemas.microsoft.com/office/powerpoint/2010/main" val="239093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BD873F-2843-4840-B649-E5E0DBD772C6}" type="slidenum">
              <a:rPr lang="en-GB" smtClean="0"/>
              <a:t>1</a:t>
            </a:fld>
            <a:endParaRPr lang="en-GB"/>
          </a:p>
        </p:txBody>
      </p:sp>
    </p:spTree>
    <p:extLst>
      <p:ext uri="{BB962C8B-B14F-4D97-AF65-F5344CB8AC3E}">
        <p14:creationId xmlns:p14="http://schemas.microsoft.com/office/powerpoint/2010/main" val="228977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err="1" smtClean="0"/>
              <a:t>SimpleDataBinding</a:t>
            </a:r>
            <a:endParaRPr lang="en-GB" dirty="0" smtClean="0"/>
          </a:p>
          <a:p>
            <a:pPr marL="228600" indent="-228600">
              <a:buAutoNum type="arabicPeriod"/>
            </a:pPr>
            <a:endParaRPr lang="nl-BE" dirty="0"/>
          </a:p>
        </p:txBody>
      </p:sp>
      <p:sp>
        <p:nvSpPr>
          <p:cNvPr id="4" name="Slide Number Placeholder 3"/>
          <p:cNvSpPr>
            <a:spLocks noGrp="1"/>
          </p:cNvSpPr>
          <p:nvPr>
            <p:ph type="sldNum" sz="quarter" idx="10"/>
          </p:nvPr>
        </p:nvSpPr>
        <p:spPr/>
        <p:txBody>
          <a:bodyPr/>
          <a:lstStyle/>
          <a:p>
            <a:fld id="{E05ABEB6-29AC-4C32-B6C5-10AB2DDC2774}" type="slidenum">
              <a:rPr lang="nl-BE" smtClean="0"/>
              <a:t>9</a:t>
            </a:fld>
            <a:endParaRPr lang="nl-BE"/>
          </a:p>
        </p:txBody>
      </p:sp>
    </p:spTree>
    <p:extLst>
      <p:ext uri="{BB962C8B-B14F-4D97-AF65-F5344CB8AC3E}">
        <p14:creationId xmlns:p14="http://schemas.microsoft.com/office/powerpoint/2010/main" val="3751622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r>
              <a:rPr lang="en-GB" baseline="0" dirty="0" smtClean="0"/>
              <a:t> </a:t>
            </a:r>
            <a:r>
              <a:rPr lang="en-GB" dirty="0" err="1" smtClean="0"/>
              <a:t>SimpleDataBinding</a:t>
            </a:r>
            <a:endParaRPr lang="nl-BE" dirty="0"/>
          </a:p>
        </p:txBody>
      </p:sp>
      <p:sp>
        <p:nvSpPr>
          <p:cNvPr id="4" name="Slide Number Placeholder 3"/>
          <p:cNvSpPr>
            <a:spLocks noGrp="1"/>
          </p:cNvSpPr>
          <p:nvPr>
            <p:ph type="sldNum" sz="quarter" idx="10"/>
          </p:nvPr>
        </p:nvSpPr>
        <p:spPr/>
        <p:txBody>
          <a:bodyPr/>
          <a:lstStyle/>
          <a:p>
            <a:fld id="{E05ABEB6-29AC-4C32-B6C5-10AB2DDC2774}" type="slidenum">
              <a:rPr lang="nl-BE" smtClean="0"/>
              <a:t>11</a:t>
            </a:fld>
            <a:endParaRPr lang="nl-BE"/>
          </a:p>
        </p:txBody>
      </p:sp>
    </p:spTree>
    <p:extLst>
      <p:ext uri="{BB962C8B-B14F-4D97-AF65-F5344CB8AC3E}">
        <p14:creationId xmlns:p14="http://schemas.microsoft.com/office/powerpoint/2010/main" val="4146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a:t>
            </a:r>
            <a:r>
              <a:rPr lang="en-GB" dirty="0" err="1" smtClean="0"/>
              <a:t>SimpleDataBinding</a:t>
            </a:r>
            <a:endParaRPr lang="nl-BE" dirty="0"/>
          </a:p>
        </p:txBody>
      </p:sp>
      <p:sp>
        <p:nvSpPr>
          <p:cNvPr id="4" name="Slide Number Placeholder 3"/>
          <p:cNvSpPr>
            <a:spLocks noGrp="1"/>
          </p:cNvSpPr>
          <p:nvPr>
            <p:ph type="sldNum" sz="quarter" idx="10"/>
          </p:nvPr>
        </p:nvSpPr>
        <p:spPr/>
        <p:txBody>
          <a:bodyPr/>
          <a:lstStyle/>
          <a:p>
            <a:fld id="{E05ABEB6-29AC-4C32-B6C5-10AB2DDC2774}" type="slidenum">
              <a:rPr lang="nl-BE" smtClean="0"/>
              <a:t>15</a:t>
            </a:fld>
            <a:endParaRPr lang="nl-BE"/>
          </a:p>
        </p:txBody>
      </p:sp>
    </p:spTree>
    <p:extLst>
      <p:ext uri="{BB962C8B-B14F-4D97-AF65-F5344CB8AC3E}">
        <p14:creationId xmlns:p14="http://schemas.microsoft.com/office/powerpoint/2010/main" val="158968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nb-NO" smtClean="0"/>
          </a:p>
        </p:txBody>
      </p:sp>
      <p:sp>
        <p:nvSpPr>
          <p:cNvPr id="82947"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0AB07781-8265-4D8B-844C-3117B39270E0}" type="datetime8">
              <a:rPr lang="en-US"/>
              <a:pPr defTabSz="912813" fontAlgn="base">
                <a:spcBef>
                  <a:spcPct val="0"/>
                </a:spcBef>
                <a:spcAft>
                  <a:spcPct val="0"/>
                </a:spcAft>
              </a:pPr>
              <a:t>10/24/2012 8:35 PM</a:t>
            </a:fld>
            <a:endParaRPr lang="en-US"/>
          </a:p>
        </p:txBody>
      </p:sp>
      <p:sp>
        <p:nvSpPr>
          <p:cNvPr id="82948"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82949"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9F66957A-A156-43D0-8C0C-B5F2AE9F2B10}" type="slidenum">
              <a:rPr lang="en-US"/>
              <a:pPr defTabSz="912813" fontAlgn="base">
                <a:spcBef>
                  <a:spcPct val="0"/>
                </a:spcBef>
                <a:spcAft>
                  <a:spcPct val="0"/>
                </a:spcAft>
              </a:pPr>
              <a:t>22</a:t>
            </a:fld>
            <a:endParaRPr lang="en-US"/>
          </a:p>
        </p:txBody>
      </p:sp>
      <p:sp>
        <p:nvSpPr>
          <p:cNvPr id="82950" name="Slide Image Placeholder 11"/>
          <p:cNvSpPr>
            <a:spLocks noGrp="1" noRot="1" noChangeAspect="1" noTextEdit="1"/>
          </p:cNvSpPr>
          <p:nvPr>
            <p:ph type="sldImg"/>
          </p:nvPr>
        </p:nvSpPr>
        <p:spPr bwMode="auto">
          <a:noFill/>
          <a:ln>
            <a:solidFill>
              <a:srgbClr val="000000"/>
            </a:solidFill>
            <a:miter lim="800000"/>
            <a:headEnd/>
            <a:tailEnd/>
          </a:ln>
        </p:spPr>
      </p:sp>
      <p:sp>
        <p:nvSpPr>
          <p:cNvPr id="82951"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nb-NO"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b-NO"/>
          </a:p>
        </p:txBody>
      </p:sp>
      <p:sp>
        <p:nvSpPr>
          <p:cNvPr id="4" name="Slide Number Placeholder 3"/>
          <p:cNvSpPr>
            <a:spLocks noGrp="1"/>
          </p:cNvSpPr>
          <p:nvPr>
            <p:ph type="sldNum" sz="quarter" idx="10"/>
          </p:nvPr>
        </p:nvSpPr>
        <p:spPr/>
        <p:txBody>
          <a:bodyPr/>
          <a:lstStyle/>
          <a:p>
            <a:pPr>
              <a:defRPr/>
            </a:pPr>
            <a:fld id="{1095407E-8D78-438E-BB33-291213C0F160}" type="slidenum">
              <a:rPr lang="en-US" smtClean="0"/>
              <a:pPr>
                <a:defRPr/>
              </a:pPr>
              <a:t>23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BD873F-2843-4840-B649-E5E0DBD772C6}" type="slidenum">
              <a:rPr lang="en-GB" smtClean="0"/>
              <a:t>56</a:t>
            </a:fld>
            <a:endParaRPr lang="en-GB"/>
          </a:p>
        </p:txBody>
      </p:sp>
    </p:spTree>
    <p:extLst>
      <p:ext uri="{BB962C8B-B14F-4D97-AF65-F5344CB8AC3E}">
        <p14:creationId xmlns:p14="http://schemas.microsoft.com/office/powerpoint/2010/main" val="228977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5A101D-D526-412B-A611-973537450ED9}" type="datetimeFigureOut">
              <a:rPr lang="nl-BE" smtClean="0"/>
              <a:t>24/10/2012</a:t>
            </a:fld>
            <a:endParaRPr lang="nl-B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nl-BE"/>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E141C86-56BF-44CA-B30F-6E47D345E7AC}" type="slidenum">
              <a:rPr lang="nl-BE" smtClean="0"/>
              <a:t>‹#›</a:t>
            </a:fld>
            <a:endParaRPr lang="nl-BE"/>
          </a:p>
        </p:txBody>
      </p:sp>
    </p:spTree>
    <p:extLst>
      <p:ext uri="{BB962C8B-B14F-4D97-AF65-F5344CB8AC3E}">
        <p14:creationId xmlns:p14="http://schemas.microsoft.com/office/powerpoint/2010/main" val="328218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5A101D-D526-412B-A611-973537450ED9}" type="datetimeFigureOut">
              <a:rPr lang="nl-BE" smtClean="0"/>
              <a:t>24/10/2012</a:t>
            </a:fld>
            <a:endParaRPr lang="nl-B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nl-BE"/>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E141C86-56BF-44CA-B30F-6E47D345E7AC}" type="slidenum">
              <a:rPr lang="nl-BE" smtClean="0"/>
              <a:t>‹#›</a:t>
            </a:fld>
            <a:endParaRPr lang="nl-BE"/>
          </a:p>
        </p:txBody>
      </p:sp>
    </p:spTree>
    <p:extLst>
      <p:ext uri="{BB962C8B-B14F-4D97-AF65-F5344CB8AC3E}">
        <p14:creationId xmlns:p14="http://schemas.microsoft.com/office/powerpoint/2010/main" val="310556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5A101D-D526-412B-A611-973537450ED9}" type="datetimeFigureOut">
              <a:rPr lang="nl-BE" smtClean="0"/>
              <a:t>24/10/2012</a:t>
            </a:fld>
            <a:endParaRPr lang="nl-B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nl-BE"/>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E141C86-56BF-44CA-B30F-6E47D345E7AC}" type="slidenum">
              <a:rPr lang="nl-BE" smtClean="0"/>
              <a:t>‹#›</a:t>
            </a:fld>
            <a:endParaRPr lang="nl-BE"/>
          </a:p>
        </p:txBody>
      </p:sp>
    </p:spTree>
    <p:extLst>
      <p:ext uri="{BB962C8B-B14F-4D97-AF65-F5344CB8AC3E}">
        <p14:creationId xmlns:p14="http://schemas.microsoft.com/office/powerpoint/2010/main" val="1535212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2"/>
            <a:ext cx="8363937"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505053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1"/>
          </p:nvPr>
        </p:nvSpPr>
        <p:spPr>
          <a:xfrm>
            <a:off x="428596" y="1500174"/>
            <a:ext cx="8143875" cy="4572001"/>
          </a:xfrm>
        </p:spPr>
        <p:txBody>
          <a:bodyPr/>
          <a:lstStyle>
            <a:lvl1pPr marL="268288" indent="-268288">
              <a:buClr>
                <a:schemeClr val="tx1">
                  <a:lumMod val="65000"/>
                  <a:lumOff val="35000"/>
                </a:schemeClr>
              </a:buClr>
              <a:buFont typeface="Wingdings" pitchFamily="2" charset="2"/>
              <a:buChar char="§"/>
              <a:defRPr lang="en-US" sz="2400" b="1" kern="1200" smtClean="0">
                <a:solidFill>
                  <a:schemeClr val="tx2"/>
                </a:solidFill>
                <a:latin typeface="+mn-lt"/>
                <a:ea typeface="+mn-ea"/>
                <a:cs typeface="+mn-cs"/>
              </a:defRPr>
            </a:lvl1pPr>
            <a:lvl2pPr marL="536575" indent="-268288">
              <a:buClr>
                <a:schemeClr val="tx2"/>
              </a:buClr>
              <a:buSzPct val="100000"/>
              <a:buFont typeface="Arial" pitchFamily="34" charset="0"/>
              <a:buChar char="•"/>
              <a:defRPr lang="en-US" sz="2200" kern="1200" smtClean="0">
                <a:solidFill>
                  <a:schemeClr val="tx2"/>
                </a:solidFill>
                <a:latin typeface="+mn-lt"/>
                <a:ea typeface="+mn-ea"/>
                <a:cs typeface="+mn-cs"/>
              </a:defRPr>
            </a:lvl2pPr>
            <a:lvl3pPr marL="803275" indent="-268288">
              <a:buClr>
                <a:schemeClr val="tx1">
                  <a:lumMod val="65000"/>
                  <a:lumOff val="35000"/>
                </a:schemeClr>
              </a:buClr>
              <a:buSzPct val="100000"/>
              <a:buFont typeface="Wingdings" pitchFamily="2" charset="2"/>
              <a:buChar char=""/>
              <a:defRPr lang="en-US" sz="2000" kern="1200" smtClean="0">
                <a:solidFill>
                  <a:schemeClr val="tx2"/>
                </a:solidFill>
                <a:latin typeface="+mn-lt"/>
                <a:ea typeface="+mn-ea"/>
                <a:cs typeface="+mn-cs"/>
              </a:defRPr>
            </a:lvl3pPr>
            <a:lvl4pPr marL="1071563" indent="-228600">
              <a:buClr>
                <a:schemeClr val="tx1">
                  <a:lumMod val="65000"/>
                  <a:lumOff val="35000"/>
                </a:schemeClr>
              </a:buClr>
              <a:buFont typeface="Verdana" pitchFamily="34" charset="0"/>
              <a:buChar char="◦"/>
              <a:defRPr lang="en-US" sz="1800" kern="1200" smtClean="0">
                <a:solidFill>
                  <a:schemeClr val="tx2"/>
                </a:solidFill>
                <a:latin typeface="+mn-lt"/>
                <a:ea typeface="+mn-ea"/>
                <a:cs typeface="+mn-cs"/>
              </a:defRPr>
            </a:lvl4pPr>
          </a:lstStyle>
          <a:p>
            <a:pPr marL="268288" lvl="0" indent="-268288" algn="l" defTabSz="914400" rtl="0" eaLnBrk="1" latinLnBrk="0" hangingPunct="1">
              <a:spcBef>
                <a:spcPct val="20000"/>
              </a:spcBef>
              <a:buClr>
                <a:schemeClr val="tx2"/>
              </a:buClr>
              <a:buFont typeface="Wingdings" pitchFamily="2" charset="2"/>
              <a:buChar char="§"/>
            </a:pPr>
            <a:r>
              <a:rPr lang="en-US" smtClean="0"/>
              <a:t>Click to edit Master text styles</a:t>
            </a:r>
          </a:p>
          <a:p>
            <a:pPr marL="268288" lvl="1" indent="-268288" algn="l" defTabSz="914400" rtl="0" eaLnBrk="1" latinLnBrk="0" hangingPunct="1">
              <a:spcBef>
                <a:spcPct val="20000"/>
              </a:spcBef>
              <a:buClr>
                <a:schemeClr val="tx2"/>
              </a:buClr>
              <a:buFont typeface="Wingdings" pitchFamily="2" charset="2"/>
              <a:buChar char="§"/>
            </a:pPr>
            <a:r>
              <a:rPr lang="en-US" smtClean="0"/>
              <a:t>Second level</a:t>
            </a:r>
          </a:p>
          <a:p>
            <a:pPr marL="268288" lvl="2" indent="-268288" algn="l" defTabSz="914400" rtl="0" eaLnBrk="1" latinLnBrk="0" hangingPunct="1">
              <a:spcBef>
                <a:spcPct val="20000"/>
              </a:spcBef>
              <a:buClr>
                <a:schemeClr val="tx2"/>
              </a:buClr>
              <a:buFont typeface="Wingdings" pitchFamily="2" charset="2"/>
              <a:buChar char="§"/>
            </a:pPr>
            <a:r>
              <a:rPr lang="en-US" smtClean="0"/>
              <a:t>Third level</a:t>
            </a:r>
          </a:p>
          <a:p>
            <a:pPr marL="268288" lvl="3" indent="-268288" algn="l" defTabSz="914400" rtl="0" eaLnBrk="1" latinLnBrk="0" hangingPunct="1">
              <a:spcBef>
                <a:spcPct val="20000"/>
              </a:spcBef>
              <a:buClr>
                <a:schemeClr val="tx2"/>
              </a:buClr>
              <a:buFont typeface="Wingdings" pitchFamily="2" charset="2"/>
              <a:buChar char="§"/>
            </a:pPr>
            <a:r>
              <a:rPr lang="en-US" smtClean="0"/>
              <a:t>Fourth level</a:t>
            </a:r>
          </a:p>
        </p:txBody>
      </p:sp>
    </p:spTree>
    <p:extLst>
      <p:ext uri="{BB962C8B-B14F-4D97-AF65-F5344CB8AC3E}">
        <p14:creationId xmlns:p14="http://schemas.microsoft.com/office/powerpoint/2010/main" val="1658854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4895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5A101D-D526-412B-A611-973537450ED9}" type="datetimeFigureOut">
              <a:rPr lang="nl-BE" smtClean="0"/>
              <a:t>24/10/2012</a:t>
            </a:fld>
            <a:endParaRPr lang="nl-B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nl-BE"/>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E141C86-56BF-44CA-B30F-6E47D345E7AC}" type="slidenum">
              <a:rPr lang="nl-BE" smtClean="0"/>
              <a:t>‹#›</a:t>
            </a:fld>
            <a:endParaRPr lang="nl-BE"/>
          </a:p>
        </p:txBody>
      </p:sp>
    </p:spTree>
    <p:extLst>
      <p:ext uri="{BB962C8B-B14F-4D97-AF65-F5344CB8AC3E}">
        <p14:creationId xmlns:p14="http://schemas.microsoft.com/office/powerpoint/2010/main" val="400707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15A101D-D526-412B-A611-973537450ED9}" type="datetimeFigureOut">
              <a:rPr lang="nl-BE" smtClean="0"/>
              <a:t>24/10/2012</a:t>
            </a:fld>
            <a:endParaRPr lang="nl-B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nl-BE"/>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E141C86-56BF-44CA-B30F-6E47D345E7AC}" type="slidenum">
              <a:rPr lang="nl-BE" smtClean="0"/>
              <a:t>‹#›</a:t>
            </a:fld>
            <a:endParaRPr lang="nl-BE"/>
          </a:p>
        </p:txBody>
      </p:sp>
    </p:spTree>
    <p:extLst>
      <p:ext uri="{BB962C8B-B14F-4D97-AF65-F5344CB8AC3E}">
        <p14:creationId xmlns:p14="http://schemas.microsoft.com/office/powerpoint/2010/main" val="210587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15A101D-D526-412B-A611-973537450ED9}" type="datetimeFigureOut">
              <a:rPr lang="nl-BE" smtClean="0"/>
              <a:t>24/10/2012</a:t>
            </a:fld>
            <a:endParaRPr lang="nl-BE"/>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nl-BE"/>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E141C86-56BF-44CA-B30F-6E47D345E7AC}" type="slidenum">
              <a:rPr lang="nl-BE" smtClean="0"/>
              <a:t>‹#›</a:t>
            </a:fld>
            <a:endParaRPr lang="nl-BE"/>
          </a:p>
        </p:txBody>
      </p:sp>
    </p:spTree>
    <p:extLst>
      <p:ext uri="{BB962C8B-B14F-4D97-AF65-F5344CB8AC3E}">
        <p14:creationId xmlns:p14="http://schemas.microsoft.com/office/powerpoint/2010/main" val="277847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234937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15A101D-D526-412B-A611-973537450ED9}" type="datetimeFigureOut">
              <a:rPr lang="nl-BE" smtClean="0"/>
              <a:t>24/10/2012</a:t>
            </a:fld>
            <a:endParaRPr lang="nl-BE"/>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nl-BE"/>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E141C86-56BF-44CA-B30F-6E47D345E7AC}" type="slidenum">
              <a:rPr lang="nl-BE" smtClean="0"/>
              <a:t>‹#›</a:t>
            </a:fld>
            <a:endParaRPr lang="nl-BE"/>
          </a:p>
        </p:txBody>
      </p:sp>
    </p:spTree>
    <p:extLst>
      <p:ext uri="{BB962C8B-B14F-4D97-AF65-F5344CB8AC3E}">
        <p14:creationId xmlns:p14="http://schemas.microsoft.com/office/powerpoint/2010/main" val="303911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15A101D-D526-412B-A611-973537450ED9}" type="datetimeFigureOut">
              <a:rPr lang="nl-BE" smtClean="0"/>
              <a:t>24/10/2012</a:t>
            </a:fld>
            <a:endParaRPr lang="nl-B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nl-BE"/>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E141C86-56BF-44CA-B30F-6E47D345E7AC}" type="slidenum">
              <a:rPr lang="nl-BE" smtClean="0"/>
              <a:t>‹#›</a:t>
            </a:fld>
            <a:endParaRPr lang="nl-BE"/>
          </a:p>
        </p:txBody>
      </p:sp>
    </p:spTree>
    <p:extLst>
      <p:ext uri="{BB962C8B-B14F-4D97-AF65-F5344CB8AC3E}">
        <p14:creationId xmlns:p14="http://schemas.microsoft.com/office/powerpoint/2010/main" val="163019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15A101D-D526-412B-A611-973537450ED9}" type="datetimeFigureOut">
              <a:rPr lang="nl-BE" smtClean="0"/>
              <a:t>24/10/2012</a:t>
            </a:fld>
            <a:endParaRPr lang="nl-B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nl-BE"/>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E141C86-56BF-44CA-B30F-6E47D345E7AC}" type="slidenum">
              <a:rPr lang="nl-BE" smtClean="0"/>
              <a:t>‹#›</a:t>
            </a:fld>
            <a:endParaRPr lang="nl-BE"/>
          </a:p>
        </p:txBody>
      </p:sp>
    </p:spTree>
    <p:extLst>
      <p:ext uri="{BB962C8B-B14F-4D97-AF65-F5344CB8AC3E}">
        <p14:creationId xmlns:p14="http://schemas.microsoft.com/office/powerpoint/2010/main" val="316178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b="5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527" y="268883"/>
            <a:ext cx="1666875" cy="257175"/>
          </a:xfrm>
          <a:prstGeom prst="rect">
            <a:avLst/>
          </a:prstGeom>
        </p:spPr>
      </p:pic>
    </p:spTree>
    <p:extLst>
      <p:ext uri="{BB962C8B-B14F-4D97-AF65-F5344CB8AC3E}">
        <p14:creationId xmlns:p14="http://schemas.microsoft.com/office/powerpoint/2010/main" val="321589938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vvmlight.codeplex.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7" y="1988840"/>
            <a:ext cx="8458200" cy="1584175"/>
          </a:xfrm>
        </p:spPr>
        <p:txBody>
          <a:bodyPr>
            <a:noAutofit/>
          </a:bodyPr>
          <a:lstStyle/>
          <a:p>
            <a:pPr algn="l"/>
            <a:r>
              <a:rPr lang="en-US" sz="6000" dirty="0" smtClean="0"/>
              <a:t>Windows 8 apps and the MVVM pattern</a:t>
            </a:r>
            <a:endParaRPr lang="en-GB" sz="6000" dirty="0">
              <a:solidFill>
                <a:srgbClr val="213024"/>
              </a:solidFill>
            </a:endParaRPr>
          </a:p>
        </p:txBody>
      </p:sp>
      <p:sp>
        <p:nvSpPr>
          <p:cNvPr id="3" name="Subtitle 2"/>
          <p:cNvSpPr>
            <a:spLocks noGrp="1"/>
          </p:cNvSpPr>
          <p:nvPr>
            <p:ph type="subTitle" idx="1"/>
          </p:nvPr>
        </p:nvSpPr>
        <p:spPr>
          <a:xfrm>
            <a:off x="349782" y="3692624"/>
            <a:ext cx="6400800" cy="1752600"/>
          </a:xfrm>
        </p:spPr>
        <p:txBody>
          <a:bodyPr>
            <a:normAutofit/>
          </a:bodyPr>
          <a:lstStyle/>
          <a:p>
            <a:pPr algn="l"/>
            <a:r>
              <a:rPr lang="en-GB" sz="2000" dirty="0" smtClean="0">
                <a:solidFill>
                  <a:srgbClr val="213024"/>
                </a:solidFill>
                <a:latin typeface="Univers Condensed"/>
                <a:ea typeface="Calibri"/>
                <a:cs typeface="Times New Roman"/>
              </a:rPr>
              <a:t>SILVERLIGHTSHOW.NET WEBINARS SERIES</a:t>
            </a:r>
          </a:p>
          <a:p>
            <a:pPr algn="l"/>
            <a:r>
              <a:rPr lang="en-GB" sz="1400" b="1" dirty="0">
                <a:solidFill>
                  <a:srgbClr val="9CA69E"/>
                </a:solidFill>
                <a:latin typeface="Univers Condensed"/>
                <a:ea typeface="Calibri"/>
                <a:cs typeface="Times New Roman"/>
              </a:rPr>
              <a:t>GILL CLEEREN, </a:t>
            </a:r>
            <a:r>
              <a:rPr lang="en-GB" sz="1400" b="1" dirty="0" smtClean="0">
                <a:solidFill>
                  <a:srgbClr val="9CA69E"/>
                </a:solidFill>
                <a:latin typeface="Univers Condensed"/>
                <a:ea typeface="Calibri"/>
                <a:cs typeface="Times New Roman"/>
              </a:rPr>
              <a:t>October 16</a:t>
            </a:r>
            <a:r>
              <a:rPr lang="en-GB" sz="1400" b="1" baseline="30000" dirty="0" smtClean="0">
                <a:solidFill>
                  <a:srgbClr val="9CA69E"/>
                </a:solidFill>
                <a:latin typeface="Univers Condensed"/>
                <a:ea typeface="Calibri"/>
                <a:cs typeface="Times New Roman"/>
              </a:rPr>
              <a:t>th</a:t>
            </a:r>
            <a:r>
              <a:rPr lang="en-GB" sz="1400" b="1" dirty="0" smtClean="0">
                <a:solidFill>
                  <a:srgbClr val="9CA69E"/>
                </a:solidFill>
                <a:latin typeface="Univers Condensed"/>
                <a:ea typeface="Calibri"/>
                <a:cs typeface="Times New Roman"/>
              </a:rPr>
              <a:t> 2012</a:t>
            </a:r>
            <a:endParaRPr lang="en-GB" sz="1400" b="1" dirty="0">
              <a:solidFill>
                <a:srgbClr val="9CA69E"/>
              </a:solidFill>
              <a:latin typeface="Univers Condensed"/>
              <a:ea typeface="Calibri"/>
              <a:cs typeface="Times New Roman"/>
            </a:endParaRPr>
          </a:p>
          <a:p>
            <a:pPr algn="l"/>
            <a:r>
              <a:rPr lang="en-GB" sz="1400" b="1" dirty="0" smtClean="0">
                <a:solidFill>
                  <a:srgbClr val="9CA69E"/>
                </a:solidFill>
                <a:latin typeface="Univers Condensed"/>
                <a:ea typeface="Calibri"/>
                <a:cs typeface="Times New Roman"/>
              </a:rPr>
              <a:t>www.snowball.be - gill.cleeren@ordina.be - @</a:t>
            </a:r>
            <a:r>
              <a:rPr lang="en-GB" sz="1400" b="1" dirty="0" err="1" smtClean="0">
                <a:solidFill>
                  <a:srgbClr val="9CA69E"/>
                </a:solidFill>
                <a:latin typeface="Univers Condensed"/>
                <a:ea typeface="Calibri"/>
                <a:cs typeface="Times New Roman"/>
              </a:rPr>
              <a:t>gillcleeren</a:t>
            </a:r>
            <a:endParaRPr lang="en-GB" sz="1400" b="1" dirty="0">
              <a:solidFill>
                <a:srgbClr val="9CA69E"/>
              </a:solidFill>
              <a:latin typeface="Univers Condensed"/>
              <a:ea typeface="Calibri"/>
              <a:cs typeface="Times New Roman"/>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7" y="268883"/>
            <a:ext cx="1666875" cy="257175"/>
          </a:xfrm>
          <a:prstGeom prst="rect">
            <a:avLst/>
          </a:prstGeom>
        </p:spPr>
      </p:pic>
      <p:sp>
        <p:nvSpPr>
          <p:cNvPr id="5" name="Rectangle 4"/>
          <p:cNvSpPr/>
          <p:nvPr/>
        </p:nvSpPr>
        <p:spPr>
          <a:xfrm>
            <a:off x="-5970" y="2996952"/>
            <a:ext cx="179512" cy="504000"/>
          </a:xfrm>
          <a:prstGeom prst="rect">
            <a:avLst/>
          </a:prstGeom>
          <a:solidFill>
            <a:srgbClr val="213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aseline="-25000" dirty="0"/>
          </a:p>
        </p:txBody>
      </p:sp>
    </p:spTree>
    <p:extLst>
      <p:ext uri="{BB962C8B-B14F-4D97-AF65-F5344CB8AC3E}">
        <p14:creationId xmlns:p14="http://schemas.microsoft.com/office/powerpoint/2010/main" val="1815290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templates</a:t>
            </a:r>
            <a:endParaRPr lang="nl-BE" dirty="0"/>
          </a:p>
        </p:txBody>
      </p:sp>
      <p:sp>
        <p:nvSpPr>
          <p:cNvPr id="3" name="Content Placeholder 2"/>
          <p:cNvSpPr>
            <a:spLocks noGrp="1"/>
          </p:cNvSpPr>
          <p:nvPr>
            <p:ph idx="1"/>
          </p:nvPr>
        </p:nvSpPr>
        <p:spPr/>
        <p:txBody>
          <a:bodyPr>
            <a:normAutofit fontScale="92500" lnSpcReduction="10000"/>
          </a:bodyPr>
          <a:lstStyle/>
          <a:p>
            <a:r>
              <a:rPr lang="en-GB" dirty="0" smtClean="0"/>
              <a:t>Block of XAML that is generated for each item of the source list</a:t>
            </a:r>
          </a:p>
          <a:p>
            <a:r>
              <a:rPr lang="en-GB" dirty="0" smtClean="0"/>
              <a:t>Mostly used on List controls such as the </a:t>
            </a:r>
            <a:r>
              <a:rPr lang="en-GB" dirty="0" err="1" smtClean="0"/>
              <a:t>GridView</a:t>
            </a:r>
            <a:r>
              <a:rPr lang="en-GB" dirty="0" smtClean="0"/>
              <a:t> or </a:t>
            </a:r>
            <a:r>
              <a:rPr lang="en-GB" dirty="0" err="1" smtClean="0"/>
              <a:t>ListView</a:t>
            </a:r>
            <a:endParaRPr lang="en-GB" dirty="0" smtClean="0"/>
          </a:p>
          <a:p>
            <a:r>
              <a:rPr lang="en-GB" dirty="0" smtClean="0"/>
              <a:t>Uses regular data binding syntax</a:t>
            </a:r>
          </a:p>
          <a:p>
            <a:pPr lvl="1"/>
            <a:r>
              <a:rPr lang="en-GB" dirty="0" smtClean="0"/>
              <a:t>Source for binding is the individual item</a:t>
            </a:r>
          </a:p>
          <a:p>
            <a:r>
              <a:rPr lang="en-GB" dirty="0" smtClean="0"/>
              <a:t>Windows 8 doesn’t know</a:t>
            </a:r>
          </a:p>
          <a:p>
            <a:pPr lvl="1"/>
            <a:r>
              <a:rPr lang="en-GB" dirty="0" err="1" smtClean="0"/>
              <a:t>AncestorType</a:t>
            </a:r>
            <a:r>
              <a:rPr lang="en-GB" dirty="0" smtClean="0"/>
              <a:t>/</a:t>
            </a:r>
            <a:r>
              <a:rPr lang="en-GB" dirty="0" err="1" smtClean="0"/>
              <a:t>AncestorLevel</a:t>
            </a:r>
            <a:r>
              <a:rPr lang="en-GB" dirty="0" smtClean="0"/>
              <a:t> for </a:t>
            </a:r>
            <a:r>
              <a:rPr lang="en-GB" dirty="0" err="1" smtClean="0"/>
              <a:t>RelativeSource</a:t>
            </a:r>
            <a:r>
              <a:rPr lang="en-GB" dirty="0" smtClean="0"/>
              <a:t> Binding</a:t>
            </a:r>
          </a:p>
          <a:p>
            <a:pPr lvl="1"/>
            <a:r>
              <a:rPr lang="en-GB" dirty="0" smtClean="0"/>
              <a:t>Implicit data templates</a:t>
            </a:r>
            <a:endParaRPr lang="nl-BE" dirty="0"/>
          </a:p>
        </p:txBody>
      </p:sp>
    </p:spTree>
    <p:extLst>
      <p:ext uri="{BB962C8B-B14F-4D97-AF65-F5344CB8AC3E}">
        <p14:creationId xmlns:p14="http://schemas.microsoft.com/office/powerpoint/2010/main" val="118990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templates</a:t>
            </a:r>
            <a:endParaRPr lang="nl-BE" dirty="0"/>
          </a:p>
        </p:txBody>
      </p:sp>
      <p:sp>
        <p:nvSpPr>
          <p:cNvPr id="3" name="Text Placeholder 2"/>
          <p:cNvSpPr>
            <a:spLocks noGrp="1"/>
          </p:cNvSpPr>
          <p:nvPr>
            <p:ph type="body" idx="1"/>
          </p:nvPr>
        </p:nvSpPr>
        <p:spPr/>
        <p:txBody>
          <a:bodyPr/>
          <a:lstStyle/>
          <a:p>
            <a:r>
              <a:rPr lang="en-GB" dirty="0" smtClean="0"/>
              <a:t>DEMO</a:t>
            </a:r>
            <a:endParaRPr lang="nl-BE" dirty="0"/>
          </a:p>
        </p:txBody>
      </p:sp>
    </p:spTree>
    <p:extLst>
      <p:ext uri="{BB962C8B-B14F-4D97-AF65-F5344CB8AC3E}">
        <p14:creationId xmlns:p14="http://schemas.microsoft.com/office/powerpoint/2010/main" val="355707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INotifyPropertyChanged</a:t>
            </a:r>
            <a:endParaRPr lang="nl-BE" dirty="0"/>
          </a:p>
        </p:txBody>
      </p:sp>
      <p:sp>
        <p:nvSpPr>
          <p:cNvPr id="3" name="Text Placeholder 2"/>
          <p:cNvSpPr>
            <a:spLocks noGrp="1"/>
          </p:cNvSpPr>
          <p:nvPr>
            <p:ph idx="1"/>
          </p:nvPr>
        </p:nvSpPr>
        <p:spPr>
          <a:xfrm>
            <a:off x="457200" y="1600201"/>
            <a:ext cx="8229600" cy="2332856"/>
          </a:xfrm>
        </p:spPr>
        <p:txBody>
          <a:bodyPr>
            <a:normAutofit lnSpcReduction="10000"/>
          </a:bodyPr>
          <a:lstStyle/>
          <a:p>
            <a:pPr>
              <a:buClrTx/>
              <a:buFont typeface="Arial" pitchFamily="34" charset="0"/>
              <a:buChar char="•"/>
            </a:pPr>
            <a:r>
              <a:rPr lang="en-GB" b="0" dirty="0" smtClean="0">
                <a:solidFill>
                  <a:schemeClr val="tx1"/>
                </a:solidFill>
              </a:rPr>
              <a:t>Synchronization doesn’t work </a:t>
            </a:r>
            <a:r>
              <a:rPr lang="en-GB" b="0" dirty="0" err="1" smtClean="0">
                <a:solidFill>
                  <a:schemeClr val="tx1"/>
                </a:solidFill>
              </a:rPr>
              <a:t>automagically</a:t>
            </a:r>
            <a:r>
              <a:rPr lang="en-GB" b="0" dirty="0" smtClean="0">
                <a:solidFill>
                  <a:schemeClr val="tx1"/>
                </a:solidFill>
              </a:rPr>
              <a:t>!</a:t>
            </a:r>
          </a:p>
          <a:p>
            <a:pPr lvl="1">
              <a:buFont typeface="Arial" pitchFamily="34" charset="0"/>
              <a:buChar char="•"/>
            </a:pPr>
            <a:r>
              <a:rPr lang="en-GB" dirty="0" smtClean="0"/>
              <a:t>Source needs to implement </a:t>
            </a:r>
            <a:r>
              <a:rPr lang="en-GB" dirty="0" err="1" smtClean="0"/>
              <a:t>INotifyPropertyChanged</a:t>
            </a:r>
            <a:endParaRPr lang="en-GB" dirty="0" smtClean="0"/>
          </a:p>
          <a:p>
            <a:pPr lvl="1">
              <a:buFont typeface="Arial" pitchFamily="34" charset="0"/>
              <a:buChar char="•"/>
            </a:pPr>
            <a:r>
              <a:rPr lang="en-GB" b="0" dirty="0" smtClean="0">
                <a:solidFill>
                  <a:schemeClr val="tx1"/>
                </a:solidFill>
              </a:rPr>
              <a:t>If so, source update will result in target update</a:t>
            </a:r>
          </a:p>
          <a:p>
            <a:pPr lvl="1">
              <a:buFont typeface="Arial" pitchFamily="34" charset="0"/>
              <a:buChar char="•"/>
            </a:pPr>
            <a:r>
              <a:rPr lang="en-GB" dirty="0" err="1" smtClean="0"/>
              <a:t>TwoWay</a:t>
            </a:r>
            <a:r>
              <a:rPr lang="en-GB" dirty="0" smtClean="0"/>
              <a:t> enables bidirectional flow of data</a:t>
            </a:r>
            <a:endParaRPr lang="nl-BE" b="0"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27E2C0BD-727E-4404-9554-428CCF6763F0}" type="slidenum">
              <a:rPr lang="en-US" smtClean="0"/>
              <a:pPr/>
              <a:t>12</a:t>
            </a:fld>
            <a:endParaRPr lang="en-US" dirty="0"/>
          </a:p>
        </p:txBody>
      </p:sp>
      <p:sp>
        <p:nvSpPr>
          <p:cNvPr id="5" name="Rectangle 4"/>
          <p:cNvSpPr/>
          <p:nvPr/>
        </p:nvSpPr>
        <p:spPr>
          <a:xfrm>
            <a:off x="414314" y="3933056"/>
            <a:ext cx="8280920" cy="280076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nl-BE" sz="1600" dirty="0">
                <a:solidFill>
                  <a:schemeClr val="tx1"/>
                </a:solidFill>
                <a:latin typeface="Consolas" pitchFamily="49" charset="0"/>
                <a:cs typeface="Consolas" pitchFamily="49" charset="0"/>
              </a:rPr>
              <a:t>namespace System.ComponentModel</a:t>
            </a:r>
          </a:p>
          <a:p>
            <a:r>
              <a:rPr lang="nl-BE" sz="1600" dirty="0">
                <a:solidFill>
                  <a:schemeClr val="tx1"/>
                </a:solidFill>
                <a:latin typeface="Consolas" pitchFamily="49" charset="0"/>
                <a:cs typeface="Consolas" pitchFamily="49" charset="0"/>
              </a:rPr>
              <a:t>{</a:t>
            </a:r>
          </a:p>
          <a:p>
            <a:r>
              <a:rPr lang="nl-BE" sz="1600" dirty="0">
                <a:solidFill>
                  <a:schemeClr val="tx1"/>
                </a:solidFill>
                <a:latin typeface="Consolas" pitchFamily="49" charset="0"/>
                <a:cs typeface="Consolas" pitchFamily="49" charset="0"/>
              </a:rPr>
              <a:t>    // Summary:</a:t>
            </a:r>
          </a:p>
          <a:p>
            <a:r>
              <a:rPr lang="en-US" sz="1600" dirty="0">
                <a:solidFill>
                  <a:schemeClr val="tx1"/>
                </a:solidFill>
                <a:latin typeface="Consolas" pitchFamily="49" charset="0"/>
                <a:cs typeface="Consolas" pitchFamily="49" charset="0"/>
              </a:rPr>
              <a:t>    //     Notifies clients that a property value has changed.</a:t>
            </a:r>
          </a:p>
          <a:p>
            <a:r>
              <a:rPr lang="nl-BE" sz="1600" dirty="0">
                <a:solidFill>
                  <a:schemeClr val="tx1"/>
                </a:solidFill>
                <a:latin typeface="Consolas" pitchFamily="49" charset="0"/>
                <a:cs typeface="Consolas" pitchFamily="49" charset="0"/>
              </a:rPr>
              <a:t>    public interface INotifyPropertyChanged</a:t>
            </a:r>
          </a:p>
          <a:p>
            <a:r>
              <a:rPr lang="nl-BE" sz="1600" dirty="0">
                <a:solidFill>
                  <a:schemeClr val="tx1"/>
                </a:solidFill>
                <a:latin typeface="Consolas" pitchFamily="49" charset="0"/>
                <a:cs typeface="Consolas" pitchFamily="49" charset="0"/>
              </a:rPr>
              <a:t>    {</a:t>
            </a:r>
          </a:p>
          <a:p>
            <a:r>
              <a:rPr lang="nl-BE" sz="1600" dirty="0">
                <a:solidFill>
                  <a:schemeClr val="tx1"/>
                </a:solidFill>
                <a:latin typeface="Consolas" pitchFamily="49" charset="0"/>
                <a:cs typeface="Consolas" pitchFamily="49" charset="0"/>
              </a:rPr>
              <a:t>        // Summary:</a:t>
            </a:r>
          </a:p>
          <a:p>
            <a:r>
              <a:rPr lang="en-US" sz="1600" dirty="0">
                <a:solidFill>
                  <a:schemeClr val="tx1"/>
                </a:solidFill>
                <a:latin typeface="Consolas" pitchFamily="49" charset="0"/>
                <a:cs typeface="Consolas" pitchFamily="49" charset="0"/>
              </a:rPr>
              <a:t>        //     Occurs when a property value changes.</a:t>
            </a:r>
          </a:p>
          <a:p>
            <a:r>
              <a:rPr lang="nl-BE" sz="1600" dirty="0">
                <a:solidFill>
                  <a:schemeClr val="tx1"/>
                </a:solidFill>
                <a:latin typeface="Consolas" pitchFamily="49" charset="0"/>
                <a:cs typeface="Consolas" pitchFamily="49" charset="0"/>
              </a:rPr>
              <a:t>        event PropertyChangedEventHandler PropertyChanged;</a:t>
            </a:r>
          </a:p>
          <a:p>
            <a:r>
              <a:rPr lang="nl-BE" sz="1600" dirty="0">
                <a:solidFill>
                  <a:schemeClr val="tx1"/>
                </a:solidFill>
                <a:latin typeface="Consolas" pitchFamily="49" charset="0"/>
                <a:cs typeface="Consolas" pitchFamily="49" charset="0"/>
              </a:rPr>
              <a:t>    }</a:t>
            </a:r>
          </a:p>
          <a:p>
            <a:r>
              <a:rPr lang="nl-BE" sz="1600" dirty="0">
                <a:solidFill>
                  <a:schemeClr val="tx1"/>
                </a:solidFill>
                <a:latin typeface="Consolas" pitchFamily="49" charset="0"/>
                <a:cs typeface="Consolas" pitchFamily="49" charset="0"/>
              </a:rPr>
              <a:t>}</a:t>
            </a:r>
          </a:p>
        </p:txBody>
      </p:sp>
    </p:spTree>
    <p:extLst>
      <p:ext uri="{BB962C8B-B14F-4D97-AF65-F5344CB8AC3E}">
        <p14:creationId xmlns:p14="http://schemas.microsoft.com/office/powerpoint/2010/main" val="17315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INotifyPropertyChanged</a:t>
            </a:r>
          </a:p>
        </p:txBody>
      </p:sp>
      <p:sp>
        <p:nvSpPr>
          <p:cNvPr id="3" name="Text Placeholder 2"/>
          <p:cNvSpPr>
            <a:spLocks noGrp="1"/>
          </p:cNvSpPr>
          <p:nvPr>
            <p:ph type="body" sz="quarter" idx="11"/>
          </p:nvPr>
        </p:nvSpPr>
        <p:spPr/>
        <p:txBody>
          <a:bodyPr>
            <a:normAutofit/>
          </a:bodyPr>
          <a:lstStyle/>
          <a:p>
            <a:pPr>
              <a:buClrTx/>
              <a:buFont typeface="Arial" pitchFamily="34" charset="0"/>
              <a:buChar char="•"/>
            </a:pPr>
            <a:r>
              <a:rPr lang="nl-BE" b="0" dirty="0">
                <a:solidFill>
                  <a:schemeClr val="tx1"/>
                </a:solidFill>
              </a:rPr>
              <a:t>PropertyChanged is to be raised when value of the property changes</a:t>
            </a:r>
          </a:p>
          <a:p>
            <a:pPr>
              <a:buClrTx/>
              <a:buFont typeface="Arial" pitchFamily="34" charset="0"/>
              <a:buChar char="•"/>
            </a:pPr>
            <a:r>
              <a:rPr lang="nl-BE" b="0" dirty="0">
                <a:solidFill>
                  <a:schemeClr val="tx1"/>
                </a:solidFill>
              </a:rPr>
              <a:t>Only works when binding is set to OneWay or TwoWay</a:t>
            </a:r>
          </a:p>
          <a:p>
            <a:pPr lvl="1">
              <a:buClrTx/>
            </a:pPr>
            <a:r>
              <a:rPr lang="nl-BE" sz="2000" dirty="0">
                <a:solidFill>
                  <a:schemeClr val="tx1"/>
                </a:solidFill>
              </a:rPr>
              <a:t>Won’t work if binding is set to OneTime</a:t>
            </a:r>
          </a:p>
          <a:p>
            <a:pPr>
              <a:buClrTx/>
              <a:buFont typeface="Arial" pitchFamily="34" charset="0"/>
              <a:buChar char="•"/>
            </a:pPr>
            <a:r>
              <a:rPr lang="nl-BE" b="0" dirty="0" smtClean="0">
                <a:solidFill>
                  <a:schemeClr val="tx1"/>
                </a:solidFill>
              </a:rPr>
              <a:t>Windows 8 checks </a:t>
            </a:r>
            <a:r>
              <a:rPr lang="nl-BE" b="0" dirty="0">
                <a:solidFill>
                  <a:schemeClr val="tx1"/>
                </a:solidFill>
              </a:rPr>
              <a:t>item being bound</a:t>
            </a:r>
          </a:p>
          <a:p>
            <a:pPr lvl="1">
              <a:buClrTx/>
            </a:pPr>
            <a:r>
              <a:rPr lang="nl-BE" sz="2000" dirty="0">
                <a:solidFill>
                  <a:schemeClr val="tx1"/>
                </a:solidFill>
              </a:rPr>
              <a:t>If it implements the interface, it will start listening for events and update UI accordingly</a:t>
            </a:r>
          </a:p>
          <a:p>
            <a:pPr lvl="1">
              <a:buClrTx/>
            </a:pPr>
            <a:r>
              <a:rPr lang="nl-BE" sz="2000" dirty="0">
                <a:solidFill>
                  <a:schemeClr val="tx1"/>
                </a:solidFill>
              </a:rPr>
              <a:t>If not, it will not react to eventual changes of the source</a:t>
            </a:r>
          </a:p>
          <a:p>
            <a:pPr>
              <a:buClrTx/>
              <a:buFont typeface="Arial" pitchFamily="34" charset="0"/>
              <a:buChar char="•"/>
            </a:pPr>
            <a:endParaRPr lang="nl-BE" b="0" dirty="0"/>
          </a:p>
        </p:txBody>
      </p:sp>
      <p:sp>
        <p:nvSpPr>
          <p:cNvPr id="4" name="Slide Number Placeholder 3"/>
          <p:cNvSpPr>
            <a:spLocks noGrp="1"/>
          </p:cNvSpPr>
          <p:nvPr>
            <p:ph type="sldNum" sz="quarter" idx="4294967295"/>
          </p:nvPr>
        </p:nvSpPr>
        <p:spPr>
          <a:xfrm>
            <a:off x="6444208" y="6537600"/>
            <a:ext cx="2133600" cy="285752"/>
          </a:xfrm>
          <a:prstGeom prst="rect">
            <a:avLst/>
          </a:prstGeom>
        </p:spPr>
        <p:txBody>
          <a:bodyPr/>
          <a:lstStyle/>
          <a:p>
            <a:fld id="{27E2C0BD-727E-4404-9554-428CCF6763F0}" type="slidenum">
              <a:rPr lang="en-US" smtClean="0"/>
              <a:pPr/>
              <a:t>13</a:t>
            </a:fld>
            <a:endParaRPr lang="en-US" dirty="0"/>
          </a:p>
        </p:txBody>
      </p:sp>
    </p:spTree>
    <p:extLst>
      <p:ext uri="{BB962C8B-B14F-4D97-AF65-F5344CB8AC3E}">
        <p14:creationId xmlns:p14="http://schemas.microsoft.com/office/powerpoint/2010/main" val="360750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INotifyCollectionChanged</a:t>
            </a:r>
            <a:endParaRPr lang="nl-BE" dirty="0"/>
          </a:p>
        </p:txBody>
      </p:sp>
      <p:sp>
        <p:nvSpPr>
          <p:cNvPr id="3" name="Text Placeholder 2"/>
          <p:cNvSpPr>
            <a:spLocks noGrp="1"/>
          </p:cNvSpPr>
          <p:nvPr>
            <p:ph type="body" sz="quarter" idx="11"/>
          </p:nvPr>
        </p:nvSpPr>
        <p:spPr/>
        <p:txBody>
          <a:bodyPr>
            <a:normAutofit/>
          </a:bodyPr>
          <a:lstStyle/>
          <a:p>
            <a:pPr>
              <a:buClrTx/>
              <a:buFont typeface="Arial" pitchFamily="34" charset="0"/>
              <a:buChar char="•"/>
            </a:pPr>
            <a:r>
              <a:rPr lang="nl-BE" b="0" dirty="0">
                <a:solidFill>
                  <a:schemeClr val="tx1"/>
                </a:solidFill>
              </a:rPr>
              <a:t>Also exists for collections in form of INotifyCollectionChanged interface</a:t>
            </a:r>
          </a:p>
          <a:p>
            <a:pPr>
              <a:buClrTx/>
              <a:buFont typeface="Arial" pitchFamily="34" charset="0"/>
              <a:buChar char="•"/>
            </a:pPr>
            <a:r>
              <a:rPr lang="nl-BE" b="0" dirty="0">
                <a:solidFill>
                  <a:schemeClr val="tx1"/>
                </a:solidFill>
              </a:rPr>
              <a:t>ObservableCollection&lt;T&gt; already implements this</a:t>
            </a:r>
          </a:p>
          <a:p>
            <a:pPr lvl="1">
              <a:buClrTx/>
            </a:pPr>
            <a:r>
              <a:rPr lang="nl-BE" sz="2000" dirty="0">
                <a:solidFill>
                  <a:schemeClr val="tx1"/>
                </a:solidFill>
              </a:rPr>
              <a:t>Update will only show updates of collection, not indivual items</a:t>
            </a:r>
          </a:p>
          <a:p>
            <a:pPr>
              <a:buClrTx/>
              <a:buFont typeface="Arial" pitchFamily="34" charset="0"/>
              <a:buChar char="•"/>
            </a:pPr>
            <a:r>
              <a:rPr lang="nl-BE" b="0" dirty="0">
                <a:solidFill>
                  <a:schemeClr val="tx1"/>
                </a:solidFill>
              </a:rPr>
              <a:t>Sync therefore does not work on List&lt;T</a:t>
            </a:r>
            <a:r>
              <a:rPr lang="nl-BE" b="0" dirty="0" smtClean="0">
                <a:solidFill>
                  <a:schemeClr val="tx1"/>
                </a:solidFill>
              </a:rPr>
              <a:t>&gt;</a:t>
            </a:r>
          </a:p>
          <a:p>
            <a:pPr>
              <a:buClrTx/>
              <a:buFont typeface="Arial" pitchFamily="34" charset="0"/>
              <a:buChar char="•"/>
            </a:pPr>
            <a:r>
              <a:rPr lang="en-GB" b="0" dirty="0" err="1" smtClean="0">
                <a:solidFill>
                  <a:schemeClr val="tx1"/>
                </a:solidFill>
              </a:rPr>
              <a:t>ObservableVector</a:t>
            </a:r>
            <a:r>
              <a:rPr lang="en-GB" b="0" dirty="0" smtClean="0">
                <a:solidFill>
                  <a:schemeClr val="tx1"/>
                </a:solidFill>
              </a:rPr>
              <a:t>&lt;T&gt; also works</a:t>
            </a:r>
          </a:p>
          <a:p>
            <a:pPr lvl="1">
              <a:buClrTx/>
            </a:pPr>
            <a:r>
              <a:rPr lang="en-GB" dirty="0" smtClean="0">
                <a:solidFill>
                  <a:schemeClr val="tx1"/>
                </a:solidFill>
              </a:rPr>
              <a:t>This is a specific </a:t>
            </a:r>
            <a:r>
              <a:rPr lang="en-GB" dirty="0" err="1" smtClean="0">
                <a:solidFill>
                  <a:schemeClr val="tx1"/>
                </a:solidFill>
              </a:rPr>
              <a:t>WinRT</a:t>
            </a:r>
            <a:r>
              <a:rPr lang="en-GB" dirty="0" smtClean="0">
                <a:solidFill>
                  <a:schemeClr val="tx1"/>
                </a:solidFill>
              </a:rPr>
              <a:t> type</a:t>
            </a:r>
            <a:endParaRPr lang="nl-BE" b="0" dirty="0">
              <a:solidFill>
                <a:schemeClr val="tx1"/>
              </a:solidFill>
            </a:endParaRPr>
          </a:p>
          <a:p>
            <a:pPr>
              <a:buClrTx/>
              <a:buFont typeface="Arial" pitchFamily="34" charset="0"/>
              <a:buChar char="•"/>
            </a:pPr>
            <a:endParaRPr lang="nl-BE" sz="2800" b="0" dirty="0"/>
          </a:p>
        </p:txBody>
      </p:sp>
      <p:sp>
        <p:nvSpPr>
          <p:cNvPr id="4" name="Slide Number Placeholder 3"/>
          <p:cNvSpPr>
            <a:spLocks noGrp="1"/>
          </p:cNvSpPr>
          <p:nvPr>
            <p:ph type="sldNum" sz="quarter" idx="4294967295"/>
          </p:nvPr>
        </p:nvSpPr>
        <p:spPr>
          <a:xfrm>
            <a:off x="6444208" y="6537600"/>
            <a:ext cx="2133600" cy="285752"/>
          </a:xfrm>
          <a:prstGeom prst="rect">
            <a:avLst/>
          </a:prstGeom>
        </p:spPr>
        <p:txBody>
          <a:bodyPr/>
          <a:lstStyle/>
          <a:p>
            <a:fld id="{27E2C0BD-727E-4404-9554-428CCF6763F0}" type="slidenum">
              <a:rPr lang="en-US" smtClean="0"/>
              <a:pPr/>
              <a:t>14</a:t>
            </a:fld>
            <a:endParaRPr lang="en-US" dirty="0"/>
          </a:p>
        </p:txBody>
      </p:sp>
    </p:spTree>
    <p:extLst>
      <p:ext uri="{BB962C8B-B14F-4D97-AF65-F5344CB8AC3E}">
        <p14:creationId xmlns:p14="http://schemas.microsoft.com/office/powerpoint/2010/main" val="2856379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INotifyPropertyChanged</a:t>
            </a:r>
            <a:r>
              <a:rPr lang="en-GB" dirty="0" smtClean="0"/>
              <a:t> and </a:t>
            </a:r>
            <a:r>
              <a:rPr lang="en-GB" dirty="0" err="1" smtClean="0"/>
              <a:t>INOtifyCollectionchanged</a:t>
            </a:r>
            <a:endParaRPr lang="nl-BE" dirty="0"/>
          </a:p>
        </p:txBody>
      </p:sp>
      <p:sp>
        <p:nvSpPr>
          <p:cNvPr id="3" name="Text Placeholder 2"/>
          <p:cNvSpPr>
            <a:spLocks noGrp="1"/>
          </p:cNvSpPr>
          <p:nvPr>
            <p:ph type="body" idx="1"/>
          </p:nvPr>
        </p:nvSpPr>
        <p:spPr/>
        <p:txBody>
          <a:bodyPr/>
          <a:lstStyle/>
          <a:p>
            <a:r>
              <a:rPr lang="en-GB" dirty="0" smtClean="0"/>
              <a:t>DEMO</a:t>
            </a:r>
            <a:endParaRPr lang="nl-BE" dirty="0"/>
          </a:p>
        </p:txBody>
      </p:sp>
    </p:spTree>
    <p:extLst>
      <p:ext uri="{BB962C8B-B14F-4D97-AF65-F5344CB8AC3E}">
        <p14:creationId xmlns:p14="http://schemas.microsoft.com/office/powerpoint/2010/main" val="351409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MVVM pattern</a:t>
            </a:r>
            <a:endParaRPr lang="nl-BE" dirty="0"/>
          </a:p>
        </p:txBody>
      </p:sp>
      <p:sp>
        <p:nvSpPr>
          <p:cNvPr id="3" name="Text Placeholder 2"/>
          <p:cNvSpPr>
            <a:spLocks noGrp="1"/>
          </p:cNvSpPr>
          <p:nvPr>
            <p:ph type="body" idx="1"/>
          </p:nvPr>
        </p:nvSpPr>
        <p:spPr/>
        <p:txBody>
          <a:bodyPr/>
          <a:lstStyle/>
          <a:p>
            <a:endParaRPr lang="nl-BE"/>
          </a:p>
        </p:txBody>
      </p:sp>
    </p:spTree>
    <p:extLst>
      <p:ext uri="{BB962C8B-B14F-4D97-AF65-F5344CB8AC3E}">
        <p14:creationId xmlns:p14="http://schemas.microsoft.com/office/powerpoint/2010/main" val="41343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MVVM?</a:t>
            </a:r>
            <a:endParaRPr lang="nl-BE" dirty="0"/>
          </a:p>
        </p:txBody>
      </p:sp>
      <p:sp>
        <p:nvSpPr>
          <p:cNvPr id="3" name="Content Placeholder 2"/>
          <p:cNvSpPr>
            <a:spLocks noGrp="1"/>
          </p:cNvSpPr>
          <p:nvPr>
            <p:ph idx="1"/>
          </p:nvPr>
        </p:nvSpPr>
        <p:spPr/>
        <p:txBody>
          <a:bodyPr>
            <a:normAutofit/>
          </a:bodyPr>
          <a:lstStyle/>
          <a:p>
            <a:r>
              <a:rPr lang="nl-BE" dirty="0" smtClean="0"/>
              <a:t>MVVM :</a:t>
            </a:r>
          </a:p>
          <a:p>
            <a:pPr lvl="1">
              <a:defRPr/>
            </a:pPr>
            <a:r>
              <a:rPr lang="en-US" dirty="0">
                <a:solidFill>
                  <a:schemeClr val="tx1">
                    <a:lumMod val="75000"/>
                    <a:lumOff val="25000"/>
                  </a:schemeClr>
                </a:solidFill>
              </a:rPr>
              <a:t>is an architectural pattern created by John </a:t>
            </a:r>
            <a:r>
              <a:rPr lang="en-US" dirty="0" err="1">
                <a:solidFill>
                  <a:schemeClr val="tx1">
                    <a:lumMod val="75000"/>
                    <a:lumOff val="25000"/>
                  </a:schemeClr>
                </a:solidFill>
              </a:rPr>
              <a:t>Gossman</a:t>
            </a:r>
            <a:r>
              <a:rPr lang="en-US" dirty="0">
                <a:solidFill>
                  <a:schemeClr val="tx1">
                    <a:lumMod val="75000"/>
                    <a:lumOff val="25000"/>
                  </a:schemeClr>
                </a:solidFill>
              </a:rPr>
              <a:t> from WPF team</a:t>
            </a:r>
          </a:p>
          <a:p>
            <a:pPr lvl="1">
              <a:defRPr/>
            </a:pPr>
            <a:r>
              <a:rPr lang="en-US" dirty="0">
                <a:solidFill>
                  <a:schemeClr val="tx1">
                    <a:lumMod val="75000"/>
                    <a:lumOff val="25000"/>
                  </a:schemeClr>
                </a:solidFill>
              </a:rPr>
              <a:t>is a variation of MVC pattern</a:t>
            </a:r>
          </a:p>
          <a:p>
            <a:pPr lvl="1">
              <a:defRPr/>
            </a:pPr>
            <a:r>
              <a:rPr lang="en-US" dirty="0">
                <a:solidFill>
                  <a:schemeClr val="tx1">
                    <a:lumMod val="75000"/>
                    <a:lumOff val="25000"/>
                  </a:schemeClr>
                </a:solidFill>
              </a:rPr>
              <a:t>is similar to Martin Fowler’s </a:t>
            </a:r>
            <a:r>
              <a:rPr lang="en-US" dirty="0" err="1">
                <a:solidFill>
                  <a:schemeClr val="tx1">
                    <a:lumMod val="75000"/>
                    <a:lumOff val="25000"/>
                  </a:schemeClr>
                </a:solidFill>
              </a:rPr>
              <a:t>PresentationModel</a:t>
            </a:r>
            <a:r>
              <a:rPr lang="en-US" dirty="0">
                <a:solidFill>
                  <a:schemeClr val="tx1">
                    <a:lumMod val="75000"/>
                    <a:lumOff val="25000"/>
                  </a:schemeClr>
                </a:solidFill>
              </a:rPr>
              <a:t> pattern</a:t>
            </a:r>
          </a:p>
          <a:p>
            <a:pPr lvl="1">
              <a:defRPr/>
            </a:pPr>
            <a:r>
              <a:rPr lang="en-US" dirty="0">
                <a:solidFill>
                  <a:schemeClr val="tx1">
                    <a:lumMod val="75000"/>
                    <a:lumOff val="25000"/>
                  </a:schemeClr>
                </a:solidFill>
              </a:rPr>
              <a:t>works because of </a:t>
            </a:r>
            <a:r>
              <a:rPr lang="en-US" dirty="0" smtClean="0">
                <a:solidFill>
                  <a:schemeClr val="tx1">
                    <a:lumMod val="75000"/>
                    <a:lumOff val="25000"/>
                  </a:schemeClr>
                </a:solidFill>
              </a:rPr>
              <a:t>XAML data </a:t>
            </a:r>
            <a:r>
              <a:rPr lang="en-US" dirty="0">
                <a:solidFill>
                  <a:schemeClr val="tx1">
                    <a:lumMod val="75000"/>
                    <a:lumOff val="25000"/>
                  </a:schemeClr>
                </a:solidFill>
              </a:rPr>
              <a:t>Binding &amp; commanding</a:t>
            </a:r>
          </a:p>
          <a:p>
            <a:pPr marL="0" indent="0">
              <a:buNone/>
            </a:pPr>
            <a:endParaRPr lang="nl-BE" dirty="0"/>
          </a:p>
        </p:txBody>
      </p:sp>
    </p:spTree>
    <p:extLst>
      <p:ext uri="{BB962C8B-B14F-4D97-AF65-F5344CB8AC3E}">
        <p14:creationId xmlns:p14="http://schemas.microsoft.com/office/powerpoint/2010/main" val="2405503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MVVM?</a:t>
            </a:r>
            <a:endParaRPr lang="nl-BE" dirty="0"/>
          </a:p>
        </p:txBody>
      </p:sp>
      <p:sp>
        <p:nvSpPr>
          <p:cNvPr id="3" name="Content Placeholder 2"/>
          <p:cNvSpPr>
            <a:spLocks noGrp="1"/>
          </p:cNvSpPr>
          <p:nvPr>
            <p:ph idx="1"/>
          </p:nvPr>
        </p:nvSpPr>
        <p:spPr/>
        <p:txBody>
          <a:bodyPr/>
          <a:lstStyle/>
          <a:p>
            <a:endParaRPr lang="nl-BE"/>
          </a:p>
        </p:txBody>
      </p:sp>
      <p:pic>
        <p:nvPicPr>
          <p:cNvPr id="4" name="Picture 3" descr="http://openlightgroup.net/Portals/0/Blog/Files/1/84/WLW-TheRevolutionHasBegun_10247-image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780928"/>
            <a:ext cx="5498638" cy="1733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72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MVVM</a:t>
            </a:r>
            <a:endParaRPr lang="nl-BE" dirty="0"/>
          </a:p>
        </p:txBody>
      </p:sp>
      <p:sp>
        <p:nvSpPr>
          <p:cNvPr id="3" name="Content Placeholder 2"/>
          <p:cNvSpPr>
            <a:spLocks noGrp="1"/>
          </p:cNvSpPr>
          <p:nvPr>
            <p:ph idx="1"/>
          </p:nvPr>
        </p:nvSpPr>
        <p:spPr/>
        <p:txBody>
          <a:bodyPr/>
          <a:lstStyle/>
          <a:p>
            <a:r>
              <a:rPr lang="nl-BE" dirty="0" smtClean="0"/>
              <a:t>V is part for the designer</a:t>
            </a:r>
          </a:p>
          <a:p>
            <a:r>
              <a:rPr lang="nl-BE" dirty="0" smtClean="0"/>
              <a:t>M is for the </a:t>
            </a:r>
            <a:r>
              <a:rPr lang="nl-BE" dirty="0" smtClean="0"/>
              <a:t>developer</a:t>
            </a:r>
            <a:endParaRPr lang="nl-BE" dirty="0" smtClean="0"/>
          </a:p>
          <a:p>
            <a:r>
              <a:rPr lang="nl-BE" dirty="0" smtClean="0"/>
              <a:t>VM glues both these objects together</a:t>
            </a:r>
          </a:p>
          <a:p>
            <a:pPr lvl="1"/>
            <a:r>
              <a:rPr lang="nl-BE" dirty="0" smtClean="0"/>
              <a:t>V can bind to properties of VM</a:t>
            </a:r>
          </a:p>
          <a:p>
            <a:pPr lvl="1"/>
            <a:r>
              <a:rPr lang="nl-BE" dirty="0" smtClean="0"/>
              <a:t>VM remodels data so it is usable for the V</a:t>
            </a:r>
          </a:p>
          <a:p>
            <a:endParaRPr lang="nl-BE" dirty="0"/>
          </a:p>
        </p:txBody>
      </p:sp>
    </p:spTree>
    <p:extLst>
      <p:ext uri="{BB962C8B-B14F-4D97-AF65-F5344CB8AC3E}">
        <p14:creationId xmlns:p14="http://schemas.microsoft.com/office/powerpoint/2010/main" val="103550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nl-BE" dirty="0"/>
          </a:p>
        </p:txBody>
      </p:sp>
      <p:sp>
        <p:nvSpPr>
          <p:cNvPr id="3" name="Content Placeholder 2"/>
          <p:cNvSpPr>
            <a:spLocks noGrp="1"/>
          </p:cNvSpPr>
          <p:nvPr>
            <p:ph idx="1"/>
          </p:nvPr>
        </p:nvSpPr>
        <p:spPr>
          <a:xfrm>
            <a:off x="457200" y="1600200"/>
            <a:ext cx="8229600" cy="5141168"/>
          </a:xfrm>
        </p:spPr>
        <p:txBody>
          <a:bodyPr>
            <a:normAutofit fontScale="70000" lnSpcReduction="20000"/>
          </a:bodyPr>
          <a:lstStyle/>
          <a:p>
            <a:pPr fontAlgn="ctr"/>
            <a:r>
              <a:rPr lang="en-GB" dirty="0" smtClean="0"/>
              <a:t>Core concepts</a:t>
            </a:r>
          </a:p>
          <a:p>
            <a:pPr lvl="1" fontAlgn="ctr"/>
            <a:r>
              <a:rPr lang="en-GB" dirty="0" smtClean="0"/>
              <a:t>Data binding in Windows 8</a:t>
            </a:r>
            <a:endParaRPr lang="en-GB" dirty="0" smtClean="0">
              <a:effectLst/>
            </a:endParaRPr>
          </a:p>
          <a:p>
            <a:pPr lvl="1" fontAlgn="ctr"/>
            <a:r>
              <a:rPr lang="en-GB" dirty="0" smtClean="0"/>
              <a:t>Data templates</a:t>
            </a:r>
            <a:endParaRPr lang="en-GB" dirty="0" smtClean="0">
              <a:effectLst/>
            </a:endParaRPr>
          </a:p>
          <a:p>
            <a:pPr lvl="1" fontAlgn="ctr"/>
            <a:r>
              <a:rPr lang="en-GB" dirty="0" err="1" smtClean="0"/>
              <a:t>INotifyPropertyChanged</a:t>
            </a:r>
            <a:r>
              <a:rPr lang="en-GB" dirty="0" smtClean="0"/>
              <a:t> &amp; </a:t>
            </a:r>
            <a:r>
              <a:rPr lang="en-GB" dirty="0" err="1" smtClean="0"/>
              <a:t>INotifyCollectionChanged</a:t>
            </a:r>
            <a:endParaRPr lang="en-GB" dirty="0" smtClean="0">
              <a:effectLst/>
            </a:endParaRPr>
          </a:p>
          <a:p>
            <a:pPr fontAlgn="ctr"/>
            <a:r>
              <a:rPr lang="en-GB" dirty="0" smtClean="0"/>
              <a:t>The MVVM pattern</a:t>
            </a:r>
          </a:p>
          <a:p>
            <a:pPr lvl="1" fontAlgn="ctr"/>
            <a:r>
              <a:rPr lang="en-GB" dirty="0" smtClean="0"/>
              <a:t>What </a:t>
            </a:r>
            <a:r>
              <a:rPr lang="en-GB" dirty="0"/>
              <a:t>is MVVM</a:t>
            </a:r>
            <a:endParaRPr lang="en-GB" dirty="0" smtClean="0">
              <a:effectLst/>
            </a:endParaRPr>
          </a:p>
          <a:p>
            <a:pPr lvl="1" fontAlgn="ctr"/>
            <a:r>
              <a:rPr lang="en-GB" dirty="0"/>
              <a:t>Why </a:t>
            </a:r>
            <a:r>
              <a:rPr lang="en-GB" dirty="0" smtClean="0"/>
              <a:t>and why not MVVM</a:t>
            </a:r>
            <a:endParaRPr lang="en-GB" dirty="0" smtClean="0">
              <a:effectLst/>
            </a:endParaRPr>
          </a:p>
          <a:p>
            <a:pPr lvl="1" fontAlgn="ctr"/>
            <a:r>
              <a:rPr lang="en-GB" dirty="0"/>
              <a:t>Parts of </a:t>
            </a:r>
            <a:r>
              <a:rPr lang="en-GB" dirty="0" smtClean="0"/>
              <a:t>MVVM</a:t>
            </a:r>
          </a:p>
          <a:p>
            <a:pPr fontAlgn="ctr"/>
            <a:r>
              <a:rPr lang="en-GB" dirty="0" smtClean="0">
                <a:effectLst/>
              </a:rPr>
              <a:t>MVVM Light introduction</a:t>
            </a:r>
          </a:p>
          <a:p>
            <a:pPr fontAlgn="ctr"/>
            <a:r>
              <a:rPr lang="en-GB" dirty="0" smtClean="0"/>
              <a:t>Linking </a:t>
            </a:r>
            <a:r>
              <a:rPr lang="en-GB" dirty="0"/>
              <a:t>view and </a:t>
            </a:r>
            <a:r>
              <a:rPr lang="en-GB" dirty="0" err="1"/>
              <a:t>viewmodel</a:t>
            </a:r>
            <a:endParaRPr lang="en-GB" dirty="0" smtClean="0">
              <a:effectLst/>
            </a:endParaRPr>
          </a:p>
          <a:p>
            <a:pPr fontAlgn="ctr"/>
            <a:r>
              <a:rPr lang="en-GB" dirty="0" smtClean="0"/>
              <a:t>Commanding</a:t>
            </a:r>
            <a:endParaRPr lang="en-GB" dirty="0" smtClean="0">
              <a:effectLst/>
            </a:endParaRPr>
          </a:p>
          <a:p>
            <a:pPr lvl="1" fontAlgn="ctr"/>
            <a:r>
              <a:rPr lang="en-GB" dirty="0" err="1" smtClean="0"/>
              <a:t>EventToCommand</a:t>
            </a:r>
            <a:r>
              <a:rPr lang="en-GB" dirty="0" smtClean="0"/>
              <a:t>?</a:t>
            </a:r>
            <a:endParaRPr lang="en-GB" dirty="0" smtClean="0">
              <a:effectLst/>
            </a:endParaRPr>
          </a:p>
          <a:p>
            <a:pPr fontAlgn="ctr"/>
            <a:r>
              <a:rPr lang="en-GB" dirty="0" smtClean="0"/>
              <a:t>Messaging</a:t>
            </a:r>
            <a:endParaRPr lang="en-GB" dirty="0" smtClean="0">
              <a:effectLst/>
            </a:endParaRPr>
          </a:p>
          <a:p>
            <a:pPr fontAlgn="ctr"/>
            <a:r>
              <a:rPr lang="en-GB" dirty="0" smtClean="0"/>
              <a:t>Navigation and other servicing</a:t>
            </a:r>
          </a:p>
          <a:p>
            <a:pPr fontAlgn="ctr"/>
            <a:r>
              <a:rPr lang="en-GB" dirty="0" smtClean="0">
                <a:effectLst/>
              </a:rPr>
              <a:t>Contracts and MVVM</a:t>
            </a:r>
          </a:p>
        </p:txBody>
      </p:sp>
    </p:spTree>
    <p:extLst>
      <p:ext uri="{BB962C8B-B14F-4D97-AF65-F5344CB8AC3E}">
        <p14:creationId xmlns:p14="http://schemas.microsoft.com/office/powerpoint/2010/main" val="146266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Why MVVM</a:t>
            </a:r>
            <a:endParaRPr lang="nl-BE" dirty="0"/>
          </a:p>
        </p:txBody>
      </p:sp>
      <p:sp>
        <p:nvSpPr>
          <p:cNvPr id="3" name="Content Placeholder 2"/>
          <p:cNvSpPr>
            <a:spLocks noGrp="1"/>
          </p:cNvSpPr>
          <p:nvPr>
            <p:ph idx="1"/>
          </p:nvPr>
        </p:nvSpPr>
        <p:spPr/>
        <p:txBody>
          <a:bodyPr>
            <a:normAutofit fontScale="77500" lnSpcReduction="20000"/>
          </a:bodyPr>
          <a:lstStyle/>
          <a:p>
            <a:r>
              <a:rPr lang="nl-BE" dirty="0" smtClean="0"/>
              <a:t>Better SoC (Seperation of Concerns)</a:t>
            </a:r>
            <a:endParaRPr lang="nl-BE" dirty="0"/>
          </a:p>
          <a:p>
            <a:r>
              <a:rPr lang="nl-BE" dirty="0" smtClean="0"/>
              <a:t>More maintainable</a:t>
            </a:r>
          </a:p>
          <a:p>
            <a:pPr lvl="1">
              <a:defRPr/>
            </a:pPr>
            <a:r>
              <a:rPr lang="en-US" dirty="0">
                <a:solidFill>
                  <a:schemeClr val="tx1">
                    <a:lumMod val="75000"/>
                    <a:lumOff val="25000"/>
                  </a:schemeClr>
                </a:solidFill>
              </a:rPr>
              <a:t>Model never needs to be changed to support changes to the view</a:t>
            </a:r>
          </a:p>
          <a:p>
            <a:pPr lvl="1">
              <a:defRPr/>
            </a:pPr>
            <a:r>
              <a:rPr lang="en-US" dirty="0" err="1">
                <a:solidFill>
                  <a:schemeClr val="tx1">
                    <a:lumMod val="75000"/>
                    <a:lumOff val="25000"/>
                  </a:schemeClr>
                </a:solidFill>
              </a:rPr>
              <a:t>ViewModel</a:t>
            </a:r>
            <a:r>
              <a:rPr lang="en-US" dirty="0">
                <a:solidFill>
                  <a:schemeClr val="tx1">
                    <a:lumMod val="75000"/>
                    <a:lumOff val="25000"/>
                  </a:schemeClr>
                </a:solidFill>
              </a:rPr>
              <a:t> rarely needs to be changed to support changes to the </a:t>
            </a:r>
            <a:r>
              <a:rPr lang="en-US" dirty="0" smtClean="0">
                <a:solidFill>
                  <a:schemeClr val="tx1">
                    <a:lumMod val="75000"/>
                    <a:lumOff val="25000"/>
                  </a:schemeClr>
                </a:solidFill>
              </a:rPr>
              <a:t>view</a:t>
            </a:r>
          </a:p>
          <a:p>
            <a:pPr lvl="1">
              <a:defRPr/>
            </a:pPr>
            <a:r>
              <a:rPr lang="en-US" dirty="0" smtClean="0">
                <a:solidFill>
                  <a:schemeClr val="tx1">
                    <a:lumMod val="75000"/>
                    <a:lumOff val="25000"/>
                  </a:schemeClr>
                </a:solidFill>
              </a:rPr>
              <a:t>Code is easier to find</a:t>
            </a:r>
            <a:endParaRPr lang="en-US" dirty="0">
              <a:solidFill>
                <a:schemeClr val="tx1">
                  <a:lumMod val="75000"/>
                  <a:lumOff val="25000"/>
                </a:schemeClr>
              </a:solidFill>
            </a:endParaRPr>
          </a:p>
          <a:p>
            <a:r>
              <a:rPr lang="nl-BE" dirty="0" smtClean="0"/>
              <a:t>More testable </a:t>
            </a:r>
          </a:p>
          <a:p>
            <a:pPr lvl="1"/>
            <a:r>
              <a:rPr lang="en-US" dirty="0" err="1" smtClean="0">
                <a:solidFill>
                  <a:schemeClr val="tx1">
                    <a:lumMod val="75000"/>
                    <a:lumOff val="25000"/>
                  </a:schemeClr>
                </a:solidFill>
              </a:rPr>
              <a:t>ViewModel</a:t>
            </a:r>
            <a:r>
              <a:rPr lang="en-US" dirty="0" smtClean="0">
                <a:solidFill>
                  <a:schemeClr val="tx1">
                    <a:lumMod val="75000"/>
                    <a:lumOff val="25000"/>
                  </a:schemeClr>
                </a:solidFill>
              </a:rPr>
              <a:t> </a:t>
            </a:r>
            <a:r>
              <a:rPr lang="en-US" dirty="0">
                <a:solidFill>
                  <a:schemeClr val="tx1">
                    <a:lumMod val="75000"/>
                    <a:lumOff val="25000"/>
                  </a:schemeClr>
                </a:solidFill>
              </a:rPr>
              <a:t>is easier to unit test than code-behind or event driven </a:t>
            </a:r>
            <a:r>
              <a:rPr lang="en-US" dirty="0" smtClean="0">
                <a:solidFill>
                  <a:schemeClr val="tx1">
                    <a:lumMod val="75000"/>
                    <a:lumOff val="25000"/>
                  </a:schemeClr>
                </a:solidFill>
              </a:rPr>
              <a:t>code</a:t>
            </a:r>
          </a:p>
          <a:p>
            <a:pPr lvl="2"/>
            <a:r>
              <a:rPr lang="en-GB" dirty="0"/>
              <a:t>Eliminates the need to do code behind which leaves the UI all in XAML </a:t>
            </a:r>
            <a:endParaRPr lang="fr-CA" dirty="0">
              <a:solidFill>
                <a:schemeClr val="tx1">
                  <a:lumMod val="75000"/>
                  <a:lumOff val="25000"/>
                </a:schemeClr>
              </a:solidFill>
            </a:endParaRPr>
          </a:p>
          <a:p>
            <a:r>
              <a:rPr lang="nl-BE" dirty="0" smtClean="0"/>
              <a:t>Because the framework have the power to support it</a:t>
            </a:r>
            <a:endParaRPr lang="nl-BE" dirty="0"/>
          </a:p>
          <a:p>
            <a:pPr lvl="1"/>
            <a:r>
              <a:rPr lang="nl-BE" dirty="0" smtClean="0"/>
              <a:t>Databinding/DataContext/Observable pattern</a:t>
            </a:r>
          </a:p>
          <a:p>
            <a:endParaRPr lang="en-US" dirty="0"/>
          </a:p>
          <a:p>
            <a:endParaRPr lang="nl-BE" dirty="0"/>
          </a:p>
        </p:txBody>
      </p:sp>
    </p:spTree>
    <p:extLst>
      <p:ext uri="{BB962C8B-B14F-4D97-AF65-F5344CB8AC3E}">
        <p14:creationId xmlns:p14="http://schemas.microsoft.com/office/powerpoint/2010/main" val="2076422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Why not MVVM</a:t>
            </a:r>
            <a:endParaRPr lang="nl-BE" dirty="0"/>
          </a:p>
        </p:txBody>
      </p:sp>
      <p:sp>
        <p:nvSpPr>
          <p:cNvPr id="3" name="Content Placeholder 2"/>
          <p:cNvSpPr>
            <a:spLocks noGrp="1"/>
          </p:cNvSpPr>
          <p:nvPr>
            <p:ph idx="1"/>
          </p:nvPr>
        </p:nvSpPr>
        <p:spPr/>
        <p:txBody>
          <a:bodyPr>
            <a:normAutofit lnSpcReduction="10000"/>
          </a:bodyPr>
          <a:lstStyle/>
          <a:p>
            <a:pPr fontAlgn="auto">
              <a:spcAft>
                <a:spcPts val="0"/>
              </a:spcAft>
              <a:buFont typeface="Arial" pitchFamily="34" charset="0"/>
              <a:buChar char="•"/>
              <a:defRPr/>
            </a:pPr>
            <a:r>
              <a:rPr lang="en-US" dirty="0" smtClean="0">
                <a:solidFill>
                  <a:schemeClr val="tx1">
                    <a:lumMod val="75000"/>
                    <a:lumOff val="25000"/>
                  </a:schemeClr>
                </a:solidFill>
              </a:rPr>
              <a:t>Lack </a:t>
            </a:r>
            <a:r>
              <a:rPr lang="en-US" dirty="0">
                <a:solidFill>
                  <a:schemeClr val="tx1">
                    <a:lumMod val="75000"/>
                    <a:lumOff val="25000"/>
                  </a:schemeClr>
                </a:solidFill>
              </a:rPr>
              <a:t>of standardization so everyone has own </a:t>
            </a:r>
            <a:r>
              <a:rPr lang="en-US" dirty="0" smtClean="0">
                <a:solidFill>
                  <a:schemeClr val="tx1">
                    <a:lumMod val="75000"/>
                    <a:lumOff val="25000"/>
                  </a:schemeClr>
                </a:solidFill>
              </a:rPr>
              <a:t>favor</a:t>
            </a:r>
          </a:p>
          <a:p>
            <a:pPr lvl="1">
              <a:buFont typeface="Arial" pitchFamily="34" charset="0"/>
              <a:buChar char="•"/>
              <a:defRPr/>
            </a:pPr>
            <a:r>
              <a:rPr lang="en-US" dirty="0" smtClean="0">
                <a:solidFill>
                  <a:schemeClr val="tx1">
                    <a:lumMod val="75000"/>
                    <a:lumOff val="25000"/>
                  </a:schemeClr>
                </a:solidFill>
              </a:rPr>
              <a:t>Windows 8 Grid template has its own “MVVM” model</a:t>
            </a:r>
          </a:p>
          <a:p>
            <a:pPr lvl="1">
              <a:buFont typeface="Arial" pitchFamily="34" charset="0"/>
              <a:buChar char="•"/>
              <a:defRPr/>
            </a:pPr>
            <a:r>
              <a:rPr lang="en-US" dirty="0" smtClean="0">
                <a:solidFill>
                  <a:schemeClr val="tx1">
                    <a:lumMod val="75000"/>
                    <a:lumOff val="25000"/>
                  </a:schemeClr>
                </a:solidFill>
              </a:rPr>
              <a:t>Message </a:t>
            </a:r>
            <a:r>
              <a:rPr lang="en-US" dirty="0">
                <a:solidFill>
                  <a:schemeClr val="tx1">
                    <a:lumMod val="75000"/>
                    <a:lumOff val="25000"/>
                  </a:schemeClr>
                </a:solidFill>
              </a:rPr>
              <a:t>to community is not clear</a:t>
            </a:r>
            <a:r>
              <a:rPr lang="en-US" dirty="0" smtClean="0">
                <a:solidFill>
                  <a:schemeClr val="tx1">
                    <a:lumMod val="75000"/>
                    <a:lumOff val="25000"/>
                  </a:schemeClr>
                </a:solidFill>
              </a:rPr>
              <a:t>!!</a:t>
            </a:r>
            <a:endParaRPr lang="en-US" dirty="0">
              <a:solidFill>
                <a:schemeClr val="tx1">
                  <a:lumMod val="75000"/>
                  <a:lumOff val="25000"/>
                </a:schemeClr>
              </a:solidFill>
            </a:endParaRPr>
          </a:p>
          <a:p>
            <a:pPr fontAlgn="auto">
              <a:spcAft>
                <a:spcPts val="0"/>
              </a:spcAft>
              <a:buFont typeface="Arial" pitchFamily="34" charset="0"/>
              <a:buChar char="•"/>
              <a:defRPr/>
            </a:pPr>
            <a:r>
              <a:rPr lang="en-US" dirty="0">
                <a:solidFill>
                  <a:schemeClr val="tx1">
                    <a:lumMod val="75000"/>
                    <a:lumOff val="25000"/>
                  </a:schemeClr>
                </a:solidFill>
              </a:rPr>
              <a:t>For simple UI, M-V-VM can be </a:t>
            </a:r>
            <a:r>
              <a:rPr lang="en-US" dirty="0" smtClean="0">
                <a:solidFill>
                  <a:schemeClr val="tx1">
                    <a:lumMod val="75000"/>
                    <a:lumOff val="25000"/>
                  </a:schemeClr>
                </a:solidFill>
              </a:rPr>
              <a:t>overkill</a:t>
            </a:r>
          </a:p>
          <a:p>
            <a:pPr fontAlgn="auto">
              <a:spcAft>
                <a:spcPts val="0"/>
              </a:spcAft>
              <a:buFont typeface="Arial" pitchFamily="34" charset="0"/>
              <a:buChar char="•"/>
              <a:defRPr/>
            </a:pPr>
            <a:r>
              <a:rPr lang="en-US" dirty="0">
                <a:solidFill>
                  <a:schemeClr val="tx1">
                    <a:lumMod val="75000"/>
                    <a:lumOff val="25000"/>
                  </a:schemeClr>
                </a:solidFill>
              </a:rPr>
              <a:t>Too much code needed</a:t>
            </a:r>
          </a:p>
          <a:p>
            <a:pPr lvl="1">
              <a:defRPr/>
            </a:pPr>
            <a:r>
              <a:rPr lang="en-US" dirty="0" err="1">
                <a:solidFill>
                  <a:schemeClr val="tx1">
                    <a:lumMod val="75000"/>
                    <a:lumOff val="25000"/>
                  </a:schemeClr>
                </a:solidFill>
              </a:rPr>
              <a:t>INotifyPropertyChanged</a:t>
            </a:r>
            <a:endParaRPr lang="en-US" dirty="0">
              <a:solidFill>
                <a:schemeClr val="tx1">
                  <a:lumMod val="75000"/>
                  <a:lumOff val="25000"/>
                </a:schemeClr>
              </a:solidFill>
            </a:endParaRPr>
          </a:p>
          <a:p>
            <a:pPr lvl="1">
              <a:defRPr/>
            </a:pPr>
            <a:r>
              <a:rPr lang="en-US" dirty="0">
                <a:solidFill>
                  <a:schemeClr val="tx1">
                    <a:lumMod val="75000"/>
                    <a:lumOff val="25000"/>
                  </a:schemeClr>
                </a:solidFill>
              </a:rPr>
              <a:t>Commands</a:t>
            </a:r>
          </a:p>
          <a:p>
            <a:pPr fontAlgn="auto">
              <a:spcAft>
                <a:spcPts val="0"/>
              </a:spcAft>
              <a:buFont typeface="Arial" pitchFamily="34" charset="0"/>
              <a:buChar char="•"/>
              <a:defRPr/>
            </a:pPr>
            <a:endParaRPr lang="en-US" dirty="0" smtClean="0">
              <a:solidFill>
                <a:schemeClr val="tx1">
                  <a:lumMod val="75000"/>
                  <a:lumOff val="25000"/>
                </a:schemeClr>
              </a:solidFill>
            </a:endParaRPr>
          </a:p>
          <a:p>
            <a:endParaRPr lang="nl-BE" dirty="0"/>
          </a:p>
        </p:txBody>
      </p:sp>
    </p:spTree>
    <p:extLst>
      <p:ext uri="{BB962C8B-B14F-4D97-AF65-F5344CB8AC3E}">
        <p14:creationId xmlns:p14="http://schemas.microsoft.com/office/powerpoint/2010/main" val="1235345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smtClean="0"/>
              <a:t>Everything in code-behind</a:t>
            </a:r>
            <a:endParaRPr dirty="0">
              <a:solidFill>
                <a:schemeClr val="tx2"/>
              </a:solidFill>
            </a:endParaRPr>
          </a:p>
        </p:txBody>
      </p:sp>
      <p:sp>
        <p:nvSpPr>
          <p:cNvPr id="27" name="Rounded Rectangle 5"/>
          <p:cNvSpPr/>
          <p:nvPr/>
        </p:nvSpPr>
        <p:spPr bwMode="auto">
          <a:xfrm>
            <a:off x="5486400" y="3276601"/>
            <a:ext cx="2209800" cy="882953"/>
          </a:xfrm>
          <a:prstGeom prst="roundRect">
            <a:avLst>
              <a:gd name="adj" fmla="val 9033"/>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36" tIns="45718" rIns="91436" bIns="45718" anchor="ctr"/>
          <a:lstStyle/>
          <a:p>
            <a:pPr algn="ctr" defTabSz="914099" fontAlgn="auto">
              <a:spcBef>
                <a:spcPts val="0"/>
              </a:spcBef>
              <a:spcAft>
                <a:spcPts val="0"/>
              </a:spcAft>
              <a:defRPr/>
            </a:pPr>
            <a:r>
              <a:rPr lang="en-US" sz="2000" dirty="0">
                <a:solidFill>
                  <a:schemeClr val="tx1"/>
                </a:solidFill>
                <a:effectLst>
                  <a:outerShdw blurRad="38100" dist="38100" dir="2700000" algn="tl">
                    <a:srgbClr val="000000">
                      <a:alpha val="43137"/>
                    </a:srgbClr>
                  </a:outerShdw>
                </a:effectLst>
              </a:rPr>
              <a:t>Data Model</a:t>
            </a:r>
          </a:p>
        </p:txBody>
      </p:sp>
      <p:sp>
        <p:nvSpPr>
          <p:cNvPr id="28" name="Rounded Rectangle 6"/>
          <p:cNvSpPr/>
          <p:nvPr/>
        </p:nvSpPr>
        <p:spPr bwMode="auto">
          <a:xfrm>
            <a:off x="1693224" y="1701800"/>
            <a:ext cx="2269177" cy="26416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lstStyle/>
          <a:p>
            <a:pPr algn="ctr" defTabSz="914099">
              <a:defRPr/>
            </a:pPr>
            <a:r>
              <a:rPr lang="en-US" sz="2000" dirty="0">
                <a:solidFill>
                  <a:schemeClr val="tx1"/>
                </a:solidFill>
                <a:effectLst>
                  <a:outerShdw blurRad="38100" dist="38100" dir="2700000" algn="tl">
                    <a:srgbClr val="000000">
                      <a:alpha val="43137"/>
                    </a:srgbClr>
                  </a:outerShdw>
                </a:effectLst>
              </a:rPr>
              <a:t>View</a:t>
            </a:r>
          </a:p>
        </p:txBody>
      </p:sp>
      <p:sp>
        <p:nvSpPr>
          <p:cNvPr id="31" name="Rounded Rectangle 7"/>
          <p:cNvSpPr/>
          <p:nvPr/>
        </p:nvSpPr>
        <p:spPr bwMode="auto">
          <a:xfrm>
            <a:off x="1828800" y="2286002"/>
            <a:ext cx="1981200" cy="882953"/>
          </a:xfrm>
          <a:prstGeom prst="roundRect">
            <a:avLst>
              <a:gd name="adj" fmla="val 903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r>
              <a:rPr lang="en-US" sz="2000" dirty="0">
                <a:solidFill>
                  <a:schemeClr val="tx1"/>
                </a:solidFill>
                <a:effectLst>
                  <a:outerShdw blurRad="38100" dist="38100" dir="2700000" algn="tl">
                    <a:srgbClr val="000000">
                      <a:alpha val="43137"/>
                    </a:srgbClr>
                  </a:outerShdw>
                </a:effectLst>
              </a:rPr>
              <a:t>XAML</a:t>
            </a:r>
          </a:p>
        </p:txBody>
      </p:sp>
      <p:sp>
        <p:nvSpPr>
          <p:cNvPr id="32" name="Rounded Rectangle 4"/>
          <p:cNvSpPr/>
          <p:nvPr/>
        </p:nvSpPr>
        <p:spPr bwMode="auto">
          <a:xfrm>
            <a:off x="1828800" y="3276602"/>
            <a:ext cx="1981200" cy="882953"/>
          </a:xfrm>
          <a:prstGeom prst="roundRect">
            <a:avLst>
              <a:gd name="adj" fmla="val 903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r>
              <a:rPr lang="en-US" sz="2000" dirty="0">
                <a:solidFill>
                  <a:schemeClr val="tx1"/>
                </a:solidFill>
                <a:effectLst>
                  <a:outerShdw blurRad="38100" dist="38100" dir="2700000" algn="tl">
                    <a:srgbClr val="000000">
                      <a:alpha val="43137"/>
                    </a:srgbClr>
                  </a:outerShdw>
                </a:effectLst>
              </a:rPr>
              <a:t>Code-Behind</a:t>
            </a:r>
          </a:p>
          <a:p>
            <a:pPr algn="ctr" defTabSz="914099">
              <a:defRPr/>
            </a:pPr>
            <a:r>
              <a:rPr lang="en-US" sz="2000" dirty="0">
                <a:solidFill>
                  <a:schemeClr val="tx1"/>
                </a:solidFill>
                <a:effectLst>
                  <a:outerShdw blurRad="38100" dist="38100" dir="2700000" algn="tl">
                    <a:srgbClr val="000000">
                      <a:alpha val="43137"/>
                    </a:srgbClr>
                  </a:outerShdw>
                </a:effectLst>
              </a:rPr>
              <a:t>Event Handlers</a:t>
            </a:r>
          </a:p>
        </p:txBody>
      </p:sp>
      <p:cxnSp>
        <p:nvCxnSpPr>
          <p:cNvPr id="34" name="Rett pil 33"/>
          <p:cNvCxnSpPr/>
          <p:nvPr/>
        </p:nvCxnSpPr>
        <p:spPr>
          <a:xfrm flipV="1">
            <a:off x="3810000" y="3717925"/>
            <a:ext cx="16764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433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pPr defTabSz="914363" fontAlgn="auto">
              <a:spcAft>
                <a:spcPts val="0"/>
              </a:spcAft>
              <a:defRPr/>
            </a:pPr>
            <a:r>
              <a:rPr dirty="0" smtClean="0"/>
              <a:t>Model </a:t>
            </a:r>
            <a:r>
              <a:rPr lang="nb-NO" dirty="0" smtClean="0"/>
              <a:t>–</a:t>
            </a:r>
            <a:r>
              <a:rPr dirty="0" smtClean="0"/>
              <a:t> View </a:t>
            </a:r>
            <a:r>
              <a:rPr lang="nb-NO" dirty="0" smtClean="0"/>
              <a:t>–</a:t>
            </a:r>
            <a:r>
              <a:rPr dirty="0" smtClean="0"/>
              <a:t> </a:t>
            </a:r>
            <a:r>
              <a:rPr dirty="0" err="1" smtClean="0"/>
              <a:t>ViewModel</a:t>
            </a:r>
            <a:endParaRPr dirty="0"/>
          </a:p>
        </p:txBody>
      </p:sp>
      <p:sp>
        <p:nvSpPr>
          <p:cNvPr id="3" name="Content Placeholder 2"/>
          <p:cNvSpPr>
            <a:spLocks noGrp="1"/>
          </p:cNvSpPr>
          <p:nvPr>
            <p:ph idx="1"/>
          </p:nvPr>
        </p:nvSpPr>
        <p:spPr/>
        <p:txBody>
          <a:bodyPr/>
          <a:lstStyle/>
          <a:p>
            <a:endParaRPr lang="nl-BE"/>
          </a:p>
        </p:txBody>
      </p:sp>
      <p:sp>
        <p:nvSpPr>
          <p:cNvPr id="5" name="Rounded Rectangle 5"/>
          <p:cNvSpPr/>
          <p:nvPr/>
        </p:nvSpPr>
        <p:spPr bwMode="auto">
          <a:xfrm>
            <a:off x="5562600" y="4419600"/>
            <a:ext cx="2209800" cy="990600"/>
          </a:xfrm>
          <a:prstGeom prst="roundRect">
            <a:avLst>
              <a:gd name="adj" fmla="val 9033"/>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36" tIns="45718" rIns="91436" bIns="45718" anchor="ctr"/>
          <a:lstStyle/>
          <a:p>
            <a:pPr algn="ctr" defTabSz="914099" fontAlgn="auto">
              <a:spcBef>
                <a:spcPts val="0"/>
              </a:spcBef>
              <a:spcAft>
                <a:spcPts val="0"/>
              </a:spcAft>
              <a:defRPr/>
            </a:pPr>
            <a:r>
              <a:rPr lang="en-US" sz="2000" dirty="0">
                <a:solidFill>
                  <a:schemeClr val="tx1"/>
                </a:solidFill>
                <a:effectLst>
                  <a:outerShdw blurRad="38100" dist="38100" dir="2700000" algn="tl">
                    <a:srgbClr val="000000">
                      <a:alpha val="43137"/>
                    </a:srgbClr>
                  </a:outerShdw>
                </a:effectLst>
              </a:rPr>
              <a:t>Data Model</a:t>
            </a:r>
          </a:p>
        </p:txBody>
      </p:sp>
      <p:sp>
        <p:nvSpPr>
          <p:cNvPr id="6" name="Rounded Rectangle 6"/>
          <p:cNvSpPr/>
          <p:nvPr/>
        </p:nvSpPr>
        <p:spPr bwMode="auto">
          <a:xfrm>
            <a:off x="1752602" y="1295401"/>
            <a:ext cx="2438399" cy="2095996"/>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lstStyle/>
          <a:p>
            <a:pPr algn="ctr" defTabSz="914099">
              <a:defRPr/>
            </a:pPr>
            <a:r>
              <a:rPr lang="en-US" sz="2000" dirty="0">
                <a:solidFill>
                  <a:schemeClr val="tx1"/>
                </a:solidFill>
                <a:effectLst>
                  <a:outerShdw blurRad="38100" dist="38100" dir="2700000" algn="tl">
                    <a:srgbClr val="000000">
                      <a:alpha val="43137"/>
                    </a:srgbClr>
                  </a:outerShdw>
                </a:effectLst>
              </a:rPr>
              <a:t>View</a:t>
            </a:r>
          </a:p>
        </p:txBody>
      </p:sp>
      <p:sp>
        <p:nvSpPr>
          <p:cNvPr id="9" name="Rounded Rectangle 7"/>
          <p:cNvSpPr/>
          <p:nvPr/>
        </p:nvSpPr>
        <p:spPr bwMode="auto">
          <a:xfrm>
            <a:off x="1905000" y="1791197"/>
            <a:ext cx="2133600" cy="882953"/>
          </a:xfrm>
          <a:prstGeom prst="roundRect">
            <a:avLst>
              <a:gd name="adj" fmla="val 903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r>
              <a:rPr lang="en-US" sz="2000" dirty="0">
                <a:solidFill>
                  <a:schemeClr val="tx1"/>
                </a:solidFill>
                <a:effectLst>
                  <a:outerShdw blurRad="38100" dist="38100" dir="2700000" algn="tl">
                    <a:srgbClr val="000000">
                      <a:alpha val="43137"/>
                    </a:srgbClr>
                  </a:outerShdw>
                </a:effectLst>
              </a:rPr>
              <a:t>XAML</a:t>
            </a:r>
          </a:p>
        </p:txBody>
      </p:sp>
      <p:sp>
        <p:nvSpPr>
          <p:cNvPr id="10" name="Rounded Rectangle 4"/>
          <p:cNvSpPr/>
          <p:nvPr/>
        </p:nvSpPr>
        <p:spPr bwMode="auto">
          <a:xfrm>
            <a:off x="1905000" y="2781798"/>
            <a:ext cx="2133600" cy="457199"/>
          </a:xfrm>
          <a:prstGeom prst="roundRect">
            <a:avLst>
              <a:gd name="adj" fmla="val 903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r>
              <a:rPr lang="en-US" sz="2000" dirty="0">
                <a:solidFill>
                  <a:schemeClr val="tx1"/>
                </a:solidFill>
                <a:effectLst>
                  <a:outerShdw blurRad="38100" dist="38100" dir="2700000" algn="tl">
                    <a:srgbClr val="000000">
                      <a:alpha val="43137"/>
                    </a:srgbClr>
                  </a:outerShdw>
                </a:effectLst>
              </a:rPr>
              <a:t>Code-Behind</a:t>
            </a:r>
          </a:p>
        </p:txBody>
      </p:sp>
      <p:sp>
        <p:nvSpPr>
          <p:cNvPr id="13" name="Rounded Rectangle 6"/>
          <p:cNvSpPr/>
          <p:nvPr/>
        </p:nvSpPr>
        <p:spPr bwMode="auto">
          <a:xfrm>
            <a:off x="1735779" y="4114802"/>
            <a:ext cx="2438399" cy="1600199"/>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lstStyle/>
          <a:p>
            <a:pPr algn="ctr" defTabSz="914099">
              <a:defRPr/>
            </a:pPr>
            <a:r>
              <a:rPr lang="en-US" sz="2000" dirty="0" smtClean="0">
                <a:solidFill>
                  <a:schemeClr val="tx1"/>
                </a:solidFill>
                <a:effectLst>
                  <a:outerShdw blurRad="38100" dist="38100" dir="2700000" algn="tl">
                    <a:srgbClr val="000000">
                      <a:alpha val="43137"/>
                    </a:srgbClr>
                  </a:outerShdw>
                </a:effectLst>
              </a:rPr>
              <a:t>View Model</a:t>
            </a:r>
            <a:endParaRPr lang="en-US" sz="2000" dirty="0">
              <a:solidFill>
                <a:schemeClr val="tx1"/>
              </a:solidFill>
              <a:effectLst>
                <a:outerShdw blurRad="38100" dist="38100" dir="2700000" algn="tl">
                  <a:srgbClr val="000000">
                    <a:alpha val="43137"/>
                  </a:srgbClr>
                </a:outerShdw>
              </a:effectLst>
            </a:endParaRPr>
          </a:p>
        </p:txBody>
      </p:sp>
      <p:sp>
        <p:nvSpPr>
          <p:cNvPr id="14" name="Rounded Rectangle 8"/>
          <p:cNvSpPr/>
          <p:nvPr/>
        </p:nvSpPr>
        <p:spPr bwMode="auto">
          <a:xfrm>
            <a:off x="1905000" y="4603449"/>
            <a:ext cx="2133600" cy="882953"/>
          </a:xfrm>
          <a:prstGeom prst="roundRect">
            <a:avLst>
              <a:gd name="adj" fmla="val 9033"/>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91436" tIns="45718" rIns="91436" bIns="45718" anchor="ctr"/>
          <a:lstStyle/>
          <a:p>
            <a:pPr algn="ctr" defTabSz="914099" fontAlgn="auto">
              <a:spcBef>
                <a:spcPts val="0"/>
              </a:spcBef>
              <a:spcAft>
                <a:spcPts val="0"/>
              </a:spcAft>
              <a:defRPr/>
            </a:pPr>
            <a:r>
              <a:rPr lang="en-US" sz="2000" dirty="0">
                <a:solidFill>
                  <a:schemeClr val="tx1"/>
                </a:solidFill>
                <a:effectLst>
                  <a:outerShdw blurRad="38100" dist="38100" dir="2700000" algn="tl">
                    <a:srgbClr val="000000">
                      <a:alpha val="43137"/>
                    </a:srgbClr>
                  </a:outerShdw>
                </a:effectLst>
              </a:rPr>
              <a:t>State + Operations</a:t>
            </a:r>
          </a:p>
        </p:txBody>
      </p:sp>
      <p:cxnSp>
        <p:nvCxnSpPr>
          <p:cNvPr id="16" name="Rett pil 15"/>
          <p:cNvCxnSpPr/>
          <p:nvPr/>
        </p:nvCxnSpPr>
        <p:spPr>
          <a:xfrm flipV="1">
            <a:off x="4173538" y="4914900"/>
            <a:ext cx="13890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Rett pil 24"/>
          <p:cNvCxnSpPr/>
          <p:nvPr/>
        </p:nvCxnSpPr>
        <p:spPr>
          <a:xfrm rot="5400000">
            <a:off x="2601120" y="3744120"/>
            <a:ext cx="723900" cy="174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Rett pil 28"/>
          <p:cNvCxnSpPr/>
          <p:nvPr/>
        </p:nvCxnSpPr>
        <p:spPr>
          <a:xfrm flipV="1">
            <a:off x="4173538" y="2381249"/>
            <a:ext cx="17462" cy="2533651"/>
          </a:xfrm>
          <a:prstGeom prst="curvedConnector3">
            <a:avLst>
              <a:gd name="adj1" fmla="val 61181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kstSylinder 39"/>
          <p:cNvSpPr txBox="1">
            <a:spLocks noChangeArrowheads="1"/>
          </p:cNvSpPr>
          <p:nvPr/>
        </p:nvSpPr>
        <p:spPr bwMode="auto">
          <a:xfrm>
            <a:off x="5257800" y="3316289"/>
            <a:ext cx="1524000" cy="646331"/>
          </a:xfrm>
          <a:prstGeom prst="rect">
            <a:avLst/>
          </a:prstGeom>
          <a:noFill/>
          <a:ln w="9525">
            <a:noFill/>
            <a:miter lim="800000"/>
            <a:headEnd/>
            <a:tailEnd/>
          </a:ln>
        </p:spPr>
        <p:txBody>
          <a:bodyPr>
            <a:spAutoFit/>
          </a:bodyPr>
          <a:lstStyle/>
          <a:p>
            <a:r>
              <a:rPr lang="en-US" b="1" dirty="0">
                <a:latin typeface="Calibri" pitchFamily="34" charset="0"/>
              </a:rPr>
              <a:t>Change notification</a:t>
            </a:r>
          </a:p>
        </p:txBody>
      </p:sp>
      <p:sp>
        <p:nvSpPr>
          <p:cNvPr id="41" name="TekstSylinder 40"/>
          <p:cNvSpPr txBox="1">
            <a:spLocks noChangeArrowheads="1"/>
          </p:cNvSpPr>
          <p:nvPr/>
        </p:nvSpPr>
        <p:spPr bwMode="auto">
          <a:xfrm>
            <a:off x="3048000" y="3429001"/>
            <a:ext cx="1676400" cy="646331"/>
          </a:xfrm>
          <a:prstGeom prst="rect">
            <a:avLst/>
          </a:prstGeom>
          <a:noFill/>
          <a:ln w="9525">
            <a:noFill/>
            <a:miter lim="800000"/>
            <a:headEnd/>
            <a:tailEnd/>
          </a:ln>
        </p:spPr>
        <p:txBody>
          <a:bodyPr>
            <a:spAutoFit/>
          </a:bodyPr>
          <a:lstStyle/>
          <a:p>
            <a:r>
              <a:rPr lang="en-US" b="1">
                <a:latin typeface="Calibri" pitchFamily="34" charset="0"/>
              </a:rPr>
              <a:t>Data-binding and commands</a:t>
            </a:r>
          </a:p>
        </p:txBody>
      </p:sp>
    </p:spTree>
    <p:extLst>
      <p:ext uri="{BB962C8B-B14F-4D97-AF65-F5344CB8AC3E}">
        <p14:creationId xmlns:p14="http://schemas.microsoft.com/office/powerpoint/2010/main" val="1379739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The parts of MVVM</a:t>
            </a:r>
            <a:endParaRPr lang="nl-BE" dirty="0"/>
          </a:p>
        </p:txBody>
      </p:sp>
      <p:sp>
        <p:nvSpPr>
          <p:cNvPr id="3" name="Content Placeholder 2"/>
          <p:cNvSpPr>
            <a:spLocks noGrp="1"/>
          </p:cNvSpPr>
          <p:nvPr>
            <p:ph idx="1"/>
          </p:nvPr>
        </p:nvSpPr>
        <p:spPr/>
        <p:txBody>
          <a:bodyPr>
            <a:normAutofit/>
          </a:bodyPr>
          <a:lstStyle/>
          <a:p>
            <a:endParaRPr lang="nl-BE" dirty="0" smtClean="0"/>
          </a:p>
          <a:p>
            <a:endParaRPr lang="nl-BE" dirty="0"/>
          </a:p>
          <a:p>
            <a:endParaRPr lang="nl-BE" dirty="0" smtClean="0"/>
          </a:p>
          <a:p>
            <a:endParaRPr lang="nl-BE" dirty="0"/>
          </a:p>
          <a:p>
            <a:pPr fontAlgn="auto">
              <a:spcAft>
                <a:spcPts val="0"/>
              </a:spcAft>
              <a:buFont typeface="Arial" pitchFamily="34" charset="0"/>
              <a:buChar char="•"/>
              <a:defRPr/>
            </a:pPr>
            <a:r>
              <a:rPr lang="en-US" dirty="0">
                <a:solidFill>
                  <a:schemeClr val="tx1">
                    <a:lumMod val="75000"/>
                    <a:lumOff val="25000"/>
                  </a:schemeClr>
                </a:solidFill>
              </a:rPr>
              <a:t>View knows </a:t>
            </a:r>
            <a:r>
              <a:rPr lang="en-US" dirty="0" err="1">
                <a:solidFill>
                  <a:schemeClr val="tx1">
                    <a:lumMod val="75000"/>
                    <a:lumOff val="25000"/>
                  </a:schemeClr>
                </a:solidFill>
              </a:rPr>
              <a:t>ViewModel</a:t>
            </a:r>
            <a:endParaRPr lang="en-US" dirty="0">
              <a:solidFill>
                <a:schemeClr val="tx1">
                  <a:lumMod val="75000"/>
                  <a:lumOff val="25000"/>
                </a:schemeClr>
              </a:solidFill>
            </a:endParaRPr>
          </a:p>
          <a:p>
            <a:pPr fontAlgn="auto">
              <a:spcAft>
                <a:spcPts val="0"/>
              </a:spcAft>
              <a:buFont typeface="Arial" pitchFamily="34" charset="0"/>
              <a:buChar char="•"/>
              <a:defRPr/>
            </a:pPr>
            <a:r>
              <a:rPr lang="en-US" dirty="0" err="1">
                <a:solidFill>
                  <a:schemeClr val="tx1">
                    <a:lumMod val="75000"/>
                    <a:lumOff val="25000"/>
                  </a:schemeClr>
                </a:solidFill>
              </a:rPr>
              <a:t>ViewModel</a:t>
            </a:r>
            <a:r>
              <a:rPr lang="en-US" dirty="0">
                <a:solidFill>
                  <a:schemeClr val="tx1">
                    <a:lumMod val="75000"/>
                    <a:lumOff val="25000"/>
                  </a:schemeClr>
                </a:solidFill>
              </a:rPr>
              <a:t> knows Models</a:t>
            </a:r>
          </a:p>
          <a:p>
            <a:pPr fontAlgn="auto">
              <a:spcAft>
                <a:spcPts val="0"/>
              </a:spcAft>
              <a:buFont typeface="Arial" pitchFamily="34" charset="0"/>
              <a:buChar char="•"/>
              <a:defRPr/>
            </a:pPr>
            <a:r>
              <a:rPr lang="en-US" dirty="0">
                <a:solidFill>
                  <a:schemeClr val="tx1">
                    <a:lumMod val="75000"/>
                    <a:lumOff val="25000"/>
                  </a:schemeClr>
                </a:solidFill>
              </a:rPr>
              <a:t>But not vice versa.</a:t>
            </a:r>
            <a:endParaRPr lang="fr-CA" dirty="0">
              <a:solidFill>
                <a:schemeClr val="tx1">
                  <a:lumMod val="75000"/>
                  <a:lumOff val="25000"/>
                </a:schemeClr>
              </a:solidFill>
            </a:endParaRPr>
          </a:p>
          <a:p>
            <a:pPr marL="0" indent="0">
              <a:buNone/>
            </a:pPr>
            <a:endParaRPr lang="nl-BE" dirty="0"/>
          </a:p>
        </p:txBody>
      </p:sp>
      <p:sp>
        <p:nvSpPr>
          <p:cNvPr id="5" name="Rounded Rectangle 4"/>
          <p:cNvSpPr/>
          <p:nvPr/>
        </p:nvSpPr>
        <p:spPr>
          <a:xfrm>
            <a:off x="1447800" y="2132856"/>
            <a:ext cx="1600200" cy="762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fr-FR"/>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dirty="0" smtClean="0"/>
              <a:t>View</a:t>
            </a:r>
            <a:endParaRPr lang="en-US" dirty="0"/>
          </a:p>
        </p:txBody>
      </p:sp>
      <p:sp>
        <p:nvSpPr>
          <p:cNvPr id="6" name="Rounded Rectangle 5"/>
          <p:cNvSpPr/>
          <p:nvPr/>
        </p:nvSpPr>
        <p:spPr>
          <a:xfrm>
            <a:off x="3657600" y="2132856"/>
            <a:ext cx="1600200" cy="762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fr-FR"/>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dirty="0" err="1" smtClean="0"/>
              <a:t>ViewModel</a:t>
            </a:r>
            <a:endParaRPr lang="en-US" dirty="0"/>
          </a:p>
        </p:txBody>
      </p:sp>
      <p:sp>
        <p:nvSpPr>
          <p:cNvPr id="7" name="Rounded Rectangle 6"/>
          <p:cNvSpPr/>
          <p:nvPr/>
        </p:nvSpPr>
        <p:spPr>
          <a:xfrm>
            <a:off x="6096000" y="2132856"/>
            <a:ext cx="1600200" cy="7620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defPPr>
              <a:defRPr lang="fr-FR"/>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dirty="0" smtClean="0"/>
              <a:t>Model</a:t>
            </a:r>
            <a:endParaRPr lang="en-US" dirty="0"/>
          </a:p>
        </p:txBody>
      </p:sp>
      <p:cxnSp>
        <p:nvCxnSpPr>
          <p:cNvPr id="8" name="Straight Arrow Connector 7"/>
          <p:cNvCxnSpPr>
            <a:stCxn id="5" idx="3"/>
            <a:endCxn id="6" idx="1"/>
          </p:cNvCxnSpPr>
          <p:nvPr/>
        </p:nvCxnSpPr>
        <p:spPr>
          <a:xfrm>
            <a:off x="3048000" y="2513857"/>
            <a:ext cx="609600" cy="1588"/>
          </a:xfrm>
          <a:prstGeom prst="straightConnector1">
            <a:avLst/>
          </a:prstGeom>
          <a:ln>
            <a:tailEnd type="arrow"/>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Arrow Connector 8"/>
          <p:cNvCxnSpPr>
            <a:stCxn id="6" idx="3"/>
            <a:endCxn id="7" idx="1"/>
          </p:cNvCxnSpPr>
          <p:nvPr/>
        </p:nvCxnSpPr>
        <p:spPr>
          <a:xfrm>
            <a:off x="5257800" y="2513857"/>
            <a:ext cx="838200" cy="1588"/>
          </a:xfrm>
          <a:prstGeom prst="straightConnector1">
            <a:avLst/>
          </a:prstGeom>
          <a:ln>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674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The View</a:t>
            </a:r>
            <a:endParaRPr lang="nl-BE" dirty="0"/>
          </a:p>
        </p:txBody>
      </p:sp>
      <p:sp>
        <p:nvSpPr>
          <p:cNvPr id="3" name="Content Placeholder 2"/>
          <p:cNvSpPr>
            <a:spLocks noGrp="1"/>
          </p:cNvSpPr>
          <p:nvPr>
            <p:ph idx="1"/>
          </p:nvPr>
        </p:nvSpPr>
        <p:spPr/>
        <p:txBody>
          <a:bodyPr/>
          <a:lstStyle/>
          <a:p>
            <a:pPr fontAlgn="auto">
              <a:spcAft>
                <a:spcPts val="0"/>
              </a:spcAft>
              <a:buFont typeface="Arial" pitchFamily="34" charset="0"/>
              <a:buChar char="•"/>
              <a:defRPr/>
            </a:pPr>
            <a:r>
              <a:rPr lang="en-US" dirty="0" smtClean="0">
                <a:solidFill>
                  <a:schemeClr val="tx1">
                    <a:lumMod val="75000"/>
                    <a:lumOff val="25000"/>
                  </a:schemeClr>
                </a:solidFill>
              </a:rPr>
              <a:t>The view</a:t>
            </a:r>
          </a:p>
          <a:p>
            <a:pPr lvl="1">
              <a:defRPr/>
            </a:pPr>
            <a:r>
              <a:rPr lang="en-US" dirty="0" smtClean="0">
                <a:solidFill>
                  <a:schemeClr val="tx1">
                    <a:lumMod val="75000"/>
                    <a:lumOff val="25000"/>
                  </a:schemeClr>
                </a:solidFill>
              </a:rPr>
              <a:t>represents </a:t>
            </a:r>
            <a:r>
              <a:rPr lang="en-US" dirty="0">
                <a:solidFill>
                  <a:schemeClr val="tx1">
                    <a:lumMod val="75000"/>
                    <a:lumOff val="25000"/>
                  </a:schemeClr>
                </a:solidFill>
              </a:rPr>
              <a:t>the user interface that the user will see.</a:t>
            </a:r>
          </a:p>
          <a:p>
            <a:pPr lvl="1">
              <a:defRPr/>
            </a:pPr>
            <a:r>
              <a:rPr lang="en-US" dirty="0">
                <a:solidFill>
                  <a:schemeClr val="tx1">
                    <a:lumMod val="75000"/>
                    <a:lumOff val="25000"/>
                  </a:schemeClr>
                </a:solidFill>
              </a:rPr>
              <a:t>can be a user control or Data Template</a:t>
            </a:r>
          </a:p>
          <a:p>
            <a:pPr lvl="1">
              <a:defRPr/>
            </a:pPr>
            <a:r>
              <a:rPr lang="en-US" dirty="0">
                <a:solidFill>
                  <a:schemeClr val="tx1">
                    <a:lumMod val="75000"/>
                    <a:lumOff val="25000"/>
                  </a:schemeClr>
                </a:solidFill>
              </a:rPr>
              <a:t>shouldn't contain any logic that you want to test</a:t>
            </a:r>
          </a:p>
          <a:p>
            <a:pPr lvl="1">
              <a:defRPr/>
            </a:pPr>
            <a:r>
              <a:rPr lang="en-US" dirty="0" smtClean="0">
                <a:solidFill>
                  <a:schemeClr val="tx1">
                    <a:lumMod val="75000"/>
                    <a:lumOff val="25000"/>
                  </a:schemeClr>
                </a:solidFill>
              </a:rPr>
              <a:t>should be kept as </a:t>
            </a:r>
            <a:r>
              <a:rPr lang="en-US" dirty="0">
                <a:solidFill>
                  <a:schemeClr val="tx1">
                    <a:lumMod val="75000"/>
                    <a:lumOff val="25000"/>
                  </a:schemeClr>
                </a:solidFill>
              </a:rPr>
              <a:t>simple as possible.</a:t>
            </a:r>
            <a:endParaRPr lang="fr-CA" dirty="0">
              <a:solidFill>
                <a:schemeClr val="tx1">
                  <a:lumMod val="75000"/>
                  <a:lumOff val="25000"/>
                </a:schemeClr>
              </a:solidFill>
            </a:endParaRPr>
          </a:p>
          <a:p>
            <a:endParaRPr lang="nl-BE" dirty="0"/>
          </a:p>
        </p:txBody>
      </p:sp>
    </p:spTree>
    <p:extLst>
      <p:ext uri="{BB962C8B-B14F-4D97-AF65-F5344CB8AC3E}">
        <p14:creationId xmlns:p14="http://schemas.microsoft.com/office/powerpoint/2010/main" val="3759036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The ViewModel</a:t>
            </a:r>
            <a:endParaRPr lang="nl-BE" dirty="0"/>
          </a:p>
        </p:txBody>
      </p:sp>
      <p:sp>
        <p:nvSpPr>
          <p:cNvPr id="3" name="Content Placeholder 2"/>
          <p:cNvSpPr>
            <a:spLocks noGrp="1"/>
          </p:cNvSpPr>
          <p:nvPr>
            <p:ph idx="1"/>
          </p:nvPr>
        </p:nvSpPr>
        <p:spPr/>
        <p:txBody>
          <a:bodyPr>
            <a:normAutofit/>
          </a:bodyPr>
          <a:lstStyle/>
          <a:p>
            <a:pPr fontAlgn="auto">
              <a:spcAft>
                <a:spcPts val="0"/>
              </a:spcAft>
              <a:buFont typeface="Arial" pitchFamily="34" charset="0"/>
              <a:buChar char="•"/>
              <a:defRPr/>
            </a:pPr>
            <a:r>
              <a:rPr lang="en-US" dirty="0">
                <a:solidFill>
                  <a:schemeClr val="tx1">
                    <a:lumMod val="75000"/>
                    <a:lumOff val="25000"/>
                  </a:schemeClr>
                </a:solidFill>
              </a:rPr>
              <a:t>An abstraction of View</a:t>
            </a:r>
          </a:p>
          <a:p>
            <a:pPr fontAlgn="auto">
              <a:spcAft>
                <a:spcPts val="0"/>
              </a:spcAft>
              <a:buFont typeface="Arial" pitchFamily="34" charset="0"/>
              <a:buChar char="•"/>
              <a:defRPr/>
            </a:pPr>
            <a:r>
              <a:rPr lang="en-US" dirty="0">
                <a:solidFill>
                  <a:schemeClr val="tx1">
                    <a:lumMod val="75000"/>
                    <a:lumOff val="25000"/>
                  </a:schemeClr>
                </a:solidFill>
              </a:rPr>
              <a:t>Connector between View and Model</a:t>
            </a:r>
          </a:p>
          <a:p>
            <a:pPr fontAlgn="auto">
              <a:spcAft>
                <a:spcPts val="0"/>
              </a:spcAft>
              <a:buFont typeface="Arial" pitchFamily="34" charset="0"/>
              <a:buChar char="•"/>
              <a:defRPr/>
            </a:pPr>
            <a:r>
              <a:rPr lang="en-US" dirty="0">
                <a:solidFill>
                  <a:schemeClr val="tx1">
                    <a:lumMod val="75000"/>
                    <a:lumOff val="25000"/>
                  </a:schemeClr>
                </a:solidFill>
              </a:rPr>
              <a:t>Keep View State, Value Conversion</a:t>
            </a:r>
          </a:p>
          <a:p>
            <a:pPr fontAlgn="auto">
              <a:spcAft>
                <a:spcPts val="0"/>
              </a:spcAft>
              <a:buFont typeface="Arial" pitchFamily="34" charset="0"/>
              <a:buChar char="•"/>
              <a:defRPr/>
            </a:pPr>
            <a:r>
              <a:rPr lang="en-US" dirty="0">
                <a:solidFill>
                  <a:schemeClr val="tx1">
                    <a:lumMod val="75000"/>
                    <a:lumOff val="25000"/>
                  </a:schemeClr>
                </a:solidFill>
              </a:rPr>
              <a:t>No strong or weak (via Interface) reference of View</a:t>
            </a:r>
          </a:p>
          <a:p>
            <a:pPr fontAlgn="auto">
              <a:spcAft>
                <a:spcPts val="0"/>
              </a:spcAft>
              <a:buFont typeface="Arial" pitchFamily="34" charset="0"/>
              <a:buChar char="•"/>
              <a:defRPr/>
            </a:pPr>
            <a:r>
              <a:rPr lang="en-US" dirty="0">
                <a:solidFill>
                  <a:schemeClr val="tx1">
                    <a:lumMod val="75000"/>
                    <a:lumOff val="25000"/>
                  </a:schemeClr>
                </a:solidFill>
              </a:rPr>
              <a:t>Make VM as testable as possible (e.g. no call to Singleton class)</a:t>
            </a:r>
          </a:p>
          <a:p>
            <a:pPr fontAlgn="auto">
              <a:spcAft>
                <a:spcPts val="0"/>
              </a:spcAft>
              <a:buFont typeface="Arial" pitchFamily="34" charset="0"/>
              <a:buChar char="•"/>
              <a:defRPr/>
            </a:pPr>
            <a:r>
              <a:rPr lang="en-US" dirty="0">
                <a:solidFill>
                  <a:schemeClr val="tx1">
                    <a:lumMod val="75000"/>
                    <a:lumOff val="25000"/>
                  </a:schemeClr>
                </a:solidFill>
              </a:rPr>
              <a:t>No Control related Stuff in VM</a:t>
            </a:r>
          </a:p>
          <a:p>
            <a:endParaRPr lang="nl-BE" dirty="0"/>
          </a:p>
        </p:txBody>
      </p:sp>
    </p:spTree>
    <p:extLst>
      <p:ext uri="{BB962C8B-B14F-4D97-AF65-F5344CB8AC3E}">
        <p14:creationId xmlns:p14="http://schemas.microsoft.com/office/powerpoint/2010/main" val="13640434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The Model</a:t>
            </a:r>
            <a:endParaRPr lang="nl-BE" dirty="0"/>
          </a:p>
        </p:txBody>
      </p:sp>
      <p:sp>
        <p:nvSpPr>
          <p:cNvPr id="3" name="Content Placeholder 2"/>
          <p:cNvSpPr>
            <a:spLocks noGrp="1"/>
          </p:cNvSpPr>
          <p:nvPr>
            <p:ph idx="1"/>
          </p:nvPr>
        </p:nvSpPr>
        <p:spPr/>
        <p:txBody>
          <a:bodyPr/>
          <a:lstStyle/>
          <a:p>
            <a:pPr fontAlgn="auto">
              <a:spcAft>
                <a:spcPts val="0"/>
              </a:spcAft>
              <a:buFont typeface="Arial" pitchFamily="34" charset="0"/>
              <a:buChar char="•"/>
              <a:defRPr/>
            </a:pPr>
            <a:r>
              <a:rPr lang="en-US" dirty="0" smtClean="0">
                <a:solidFill>
                  <a:schemeClr val="tx1">
                    <a:lumMod val="75000"/>
                    <a:lumOff val="25000"/>
                  </a:schemeClr>
                </a:solidFill>
              </a:rPr>
              <a:t>Can </a:t>
            </a:r>
            <a:r>
              <a:rPr lang="en-US" dirty="0">
                <a:solidFill>
                  <a:schemeClr val="tx1">
                    <a:lumMod val="75000"/>
                    <a:lumOff val="25000"/>
                  </a:schemeClr>
                </a:solidFill>
              </a:rPr>
              <a:t>be Data Model, DTO, POCO, auto-generated proxy of domain class and UI Model based on how you want to have the separation between Domain Service and Presentation Layer</a:t>
            </a:r>
          </a:p>
          <a:p>
            <a:pPr fontAlgn="auto">
              <a:spcAft>
                <a:spcPts val="0"/>
              </a:spcAft>
              <a:buFont typeface="Arial" pitchFamily="34" charset="0"/>
              <a:buChar char="•"/>
              <a:defRPr/>
            </a:pPr>
            <a:r>
              <a:rPr lang="en-US" dirty="0">
                <a:solidFill>
                  <a:schemeClr val="tx1">
                    <a:lumMod val="75000"/>
                    <a:lumOff val="25000"/>
                  </a:schemeClr>
                </a:solidFill>
              </a:rPr>
              <a:t>No reference to </a:t>
            </a:r>
            <a:r>
              <a:rPr lang="en-US" dirty="0" err="1">
                <a:solidFill>
                  <a:schemeClr val="tx1">
                    <a:lumMod val="75000"/>
                    <a:lumOff val="25000"/>
                  </a:schemeClr>
                </a:solidFill>
              </a:rPr>
              <a:t>ViewModel</a:t>
            </a:r>
            <a:endParaRPr lang="en-US" dirty="0">
              <a:solidFill>
                <a:schemeClr val="tx1">
                  <a:lumMod val="75000"/>
                  <a:lumOff val="25000"/>
                </a:schemeClr>
              </a:solidFill>
            </a:endParaRPr>
          </a:p>
          <a:p>
            <a:endParaRPr lang="nl-BE" dirty="0"/>
          </a:p>
        </p:txBody>
      </p:sp>
    </p:spTree>
    <p:extLst>
      <p:ext uri="{BB962C8B-B14F-4D97-AF65-F5344CB8AC3E}">
        <p14:creationId xmlns:p14="http://schemas.microsoft.com/office/powerpoint/2010/main" val="3914523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rPr>
              <a:t>MVVM Light introduction</a:t>
            </a:r>
            <a:endParaRPr lang="nl-BE" dirty="0"/>
          </a:p>
        </p:txBody>
      </p:sp>
      <p:sp>
        <p:nvSpPr>
          <p:cNvPr id="3" name="Text Placeholder 2"/>
          <p:cNvSpPr>
            <a:spLocks noGrp="1"/>
          </p:cNvSpPr>
          <p:nvPr>
            <p:ph type="body" idx="1"/>
          </p:nvPr>
        </p:nvSpPr>
        <p:spPr/>
        <p:txBody>
          <a:bodyPr/>
          <a:lstStyle/>
          <a:p>
            <a:endParaRPr lang="nl-BE"/>
          </a:p>
        </p:txBody>
      </p:sp>
    </p:spTree>
    <p:extLst>
      <p:ext uri="{BB962C8B-B14F-4D97-AF65-F5344CB8AC3E}">
        <p14:creationId xmlns:p14="http://schemas.microsoft.com/office/powerpoint/2010/main" val="1375805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MVVM Light</a:t>
            </a:r>
            <a:endParaRPr lang="nl-BE" dirty="0"/>
          </a:p>
        </p:txBody>
      </p:sp>
      <p:sp>
        <p:nvSpPr>
          <p:cNvPr id="3" name="Content Placeholder 2"/>
          <p:cNvSpPr>
            <a:spLocks noGrp="1"/>
          </p:cNvSpPr>
          <p:nvPr>
            <p:ph idx="1"/>
          </p:nvPr>
        </p:nvSpPr>
        <p:spPr/>
        <p:txBody>
          <a:bodyPr/>
          <a:lstStyle/>
          <a:p>
            <a:r>
              <a:rPr lang="en-GB" dirty="0" smtClean="0"/>
              <a:t>Open-source project by Laurent Bugnion</a:t>
            </a:r>
          </a:p>
          <a:p>
            <a:pPr lvl="1"/>
            <a:r>
              <a:rPr lang="nl-BE" dirty="0" smtClean="0">
                <a:hlinkClick r:id="rId2"/>
              </a:rPr>
              <a:t>http://mvvmlight.codeplex.com/</a:t>
            </a:r>
            <a:endParaRPr lang="nl-BE" dirty="0" smtClean="0"/>
          </a:p>
          <a:p>
            <a:r>
              <a:rPr lang="en-GB" dirty="0" smtClean="0"/>
              <a:t>Light-weight, base classes for MVVM implementation</a:t>
            </a:r>
          </a:p>
          <a:p>
            <a:pPr lvl="1"/>
            <a:r>
              <a:rPr lang="en-GB" dirty="0" smtClean="0"/>
              <a:t>Not a real framework</a:t>
            </a:r>
          </a:p>
          <a:p>
            <a:pPr lvl="1"/>
            <a:r>
              <a:rPr lang="en-GB" dirty="0" smtClean="0"/>
              <a:t>Contains base implementation for </a:t>
            </a:r>
            <a:r>
              <a:rPr lang="en-GB" dirty="0" err="1" smtClean="0"/>
              <a:t>ViewModel</a:t>
            </a:r>
            <a:r>
              <a:rPr lang="en-GB" dirty="0" smtClean="0"/>
              <a:t>, Messaging, Locator…</a:t>
            </a: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116632"/>
            <a:ext cx="25812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1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 concepts</a:t>
            </a:r>
            <a:endParaRPr lang="nl-BE" dirty="0"/>
          </a:p>
        </p:txBody>
      </p:sp>
      <p:sp>
        <p:nvSpPr>
          <p:cNvPr id="3" name="Text Placeholder 2"/>
          <p:cNvSpPr>
            <a:spLocks noGrp="1"/>
          </p:cNvSpPr>
          <p:nvPr>
            <p:ph type="body" idx="1"/>
          </p:nvPr>
        </p:nvSpPr>
        <p:spPr/>
        <p:txBody>
          <a:bodyPr/>
          <a:lstStyle/>
          <a:p>
            <a:endParaRPr lang="nl-BE"/>
          </a:p>
        </p:txBody>
      </p:sp>
    </p:spTree>
    <p:extLst>
      <p:ext uri="{BB962C8B-B14F-4D97-AF65-F5344CB8AC3E}">
        <p14:creationId xmlns:p14="http://schemas.microsoft.com/office/powerpoint/2010/main" val="337513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Most important classes of MVVM Light</a:t>
            </a:r>
            <a:endParaRPr lang="nl-BE" dirty="0"/>
          </a:p>
        </p:txBody>
      </p:sp>
      <p:sp>
        <p:nvSpPr>
          <p:cNvPr id="3" name="Content Placeholder 2"/>
          <p:cNvSpPr>
            <a:spLocks noGrp="1"/>
          </p:cNvSpPr>
          <p:nvPr>
            <p:ph idx="1"/>
          </p:nvPr>
        </p:nvSpPr>
        <p:spPr/>
        <p:txBody>
          <a:bodyPr>
            <a:normAutofit fontScale="92500" lnSpcReduction="20000"/>
          </a:bodyPr>
          <a:lstStyle/>
          <a:p>
            <a:r>
              <a:rPr lang="en-GB" dirty="0" err="1" smtClean="0"/>
              <a:t>ViewModel</a:t>
            </a:r>
            <a:endParaRPr lang="en-GB" dirty="0" smtClean="0"/>
          </a:p>
          <a:p>
            <a:pPr lvl="1"/>
            <a:r>
              <a:rPr lang="en-GB" dirty="0" err="1" smtClean="0"/>
              <a:t>ViewModelBase</a:t>
            </a:r>
            <a:endParaRPr lang="en-GB" dirty="0" smtClean="0"/>
          </a:p>
          <a:p>
            <a:r>
              <a:rPr lang="en-GB" dirty="0" smtClean="0"/>
              <a:t>Commands</a:t>
            </a:r>
          </a:p>
          <a:p>
            <a:pPr lvl="1"/>
            <a:r>
              <a:rPr lang="en-GB" dirty="0" err="1" smtClean="0"/>
              <a:t>RelayCommand</a:t>
            </a:r>
            <a:endParaRPr lang="en-GB" dirty="0" smtClean="0"/>
          </a:p>
          <a:p>
            <a:pPr lvl="1"/>
            <a:r>
              <a:rPr lang="en-GB" dirty="0" err="1" smtClean="0"/>
              <a:t>EventToCommand</a:t>
            </a:r>
            <a:endParaRPr lang="en-GB" dirty="0" smtClean="0"/>
          </a:p>
          <a:p>
            <a:r>
              <a:rPr lang="en-GB" dirty="0" smtClean="0"/>
              <a:t>Messaging</a:t>
            </a:r>
          </a:p>
          <a:p>
            <a:pPr lvl="1"/>
            <a:r>
              <a:rPr lang="en-GB" dirty="0" smtClean="0"/>
              <a:t>Messenger</a:t>
            </a:r>
          </a:p>
          <a:p>
            <a:pPr lvl="1"/>
            <a:r>
              <a:rPr lang="en-GB" dirty="0" smtClean="0"/>
              <a:t>Several types of messages</a:t>
            </a:r>
          </a:p>
          <a:p>
            <a:r>
              <a:rPr lang="en-GB" dirty="0" smtClean="0"/>
              <a:t>IOC</a:t>
            </a:r>
          </a:p>
          <a:p>
            <a:pPr lvl="1"/>
            <a:r>
              <a:rPr lang="en-GB" dirty="0" err="1" smtClean="0"/>
              <a:t>SimpleIOC</a:t>
            </a:r>
            <a:endParaRPr lang="nl-BE" dirty="0"/>
          </a:p>
        </p:txBody>
      </p:sp>
    </p:spTree>
    <p:extLst>
      <p:ext uri="{BB962C8B-B14F-4D97-AF65-F5344CB8AC3E}">
        <p14:creationId xmlns:p14="http://schemas.microsoft.com/office/powerpoint/2010/main" val="3625248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Looking at a sample MVVM implementation</a:t>
            </a:r>
            <a:endParaRPr lang="nl-BE" dirty="0"/>
          </a:p>
        </p:txBody>
      </p:sp>
      <p:sp>
        <p:nvSpPr>
          <p:cNvPr id="3" name="Text Placeholder 2"/>
          <p:cNvSpPr>
            <a:spLocks noGrp="1"/>
          </p:cNvSpPr>
          <p:nvPr>
            <p:ph type="body" idx="1"/>
          </p:nvPr>
        </p:nvSpPr>
        <p:spPr/>
        <p:txBody>
          <a:bodyPr/>
          <a:lstStyle/>
          <a:p>
            <a:r>
              <a:rPr lang="en-GB" dirty="0" smtClean="0"/>
              <a:t>DEMO</a:t>
            </a:r>
            <a:endParaRPr lang="nl-BE" dirty="0"/>
          </a:p>
        </p:txBody>
      </p:sp>
    </p:spTree>
    <p:extLst>
      <p:ext uri="{BB962C8B-B14F-4D97-AF65-F5344CB8AC3E}">
        <p14:creationId xmlns:p14="http://schemas.microsoft.com/office/powerpoint/2010/main" val="652641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Linking the View and the </a:t>
            </a:r>
            <a:r>
              <a:rPr lang="en-GB" dirty="0" err="1" smtClean="0"/>
              <a:t>ViewModel</a:t>
            </a:r>
            <a:endParaRPr lang="nl-BE" dirty="0"/>
          </a:p>
        </p:txBody>
      </p:sp>
      <p:sp>
        <p:nvSpPr>
          <p:cNvPr id="3" name="Content Placeholder 2"/>
          <p:cNvSpPr>
            <a:spLocks noGrp="1"/>
          </p:cNvSpPr>
          <p:nvPr>
            <p:ph idx="1"/>
          </p:nvPr>
        </p:nvSpPr>
        <p:spPr/>
        <p:txBody>
          <a:bodyPr/>
          <a:lstStyle/>
          <a:p>
            <a:r>
              <a:rPr lang="en-GB" dirty="0" smtClean="0"/>
              <a:t>A view needs to “find” its </a:t>
            </a:r>
            <a:r>
              <a:rPr lang="en-GB" dirty="0" err="1" smtClean="0"/>
              <a:t>ViewModel</a:t>
            </a:r>
            <a:endParaRPr lang="en-GB" dirty="0" smtClean="0"/>
          </a:p>
          <a:p>
            <a:pPr lvl="1"/>
            <a:r>
              <a:rPr lang="en-GB" dirty="0" err="1" smtClean="0"/>
              <a:t>ViewModel</a:t>
            </a:r>
            <a:r>
              <a:rPr lang="en-GB" dirty="0" smtClean="0"/>
              <a:t> is the </a:t>
            </a:r>
            <a:r>
              <a:rPr lang="en-GB" dirty="0" err="1" smtClean="0"/>
              <a:t>DataContext</a:t>
            </a:r>
            <a:endParaRPr lang="en-GB" dirty="0" smtClean="0"/>
          </a:p>
          <a:p>
            <a:r>
              <a:rPr lang="en-GB" dirty="0" smtClean="0"/>
              <a:t>2 options:	</a:t>
            </a:r>
          </a:p>
          <a:p>
            <a:pPr lvl="1"/>
            <a:r>
              <a:rPr lang="en-GB" dirty="0" smtClean="0"/>
              <a:t>View First</a:t>
            </a:r>
          </a:p>
          <a:p>
            <a:pPr lvl="1"/>
            <a:r>
              <a:rPr lang="en-GB" dirty="0" err="1" smtClean="0"/>
              <a:t>ViewModel</a:t>
            </a:r>
            <a:r>
              <a:rPr lang="en-GB" dirty="0" smtClean="0"/>
              <a:t> First</a:t>
            </a:r>
            <a:endParaRPr lang="nl-BE" dirty="0"/>
          </a:p>
        </p:txBody>
      </p:sp>
    </p:spTree>
    <p:extLst>
      <p:ext uri="{BB962C8B-B14F-4D97-AF65-F5344CB8AC3E}">
        <p14:creationId xmlns:p14="http://schemas.microsoft.com/office/powerpoint/2010/main" val="924407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Locator pattern</a:t>
            </a:r>
            <a:endParaRPr lang="nl-BE" dirty="0"/>
          </a:p>
        </p:txBody>
      </p:sp>
      <p:sp>
        <p:nvSpPr>
          <p:cNvPr id="3" name="Content Placeholder 2"/>
          <p:cNvSpPr>
            <a:spLocks noGrp="1"/>
          </p:cNvSpPr>
          <p:nvPr>
            <p:ph idx="1"/>
          </p:nvPr>
        </p:nvSpPr>
        <p:spPr/>
        <p:txBody>
          <a:bodyPr>
            <a:normAutofit fontScale="92500" lnSpcReduction="20000"/>
          </a:bodyPr>
          <a:lstStyle/>
          <a:p>
            <a:r>
              <a:rPr lang="en-US" dirty="0" smtClean="0"/>
              <a:t>Implemented through a class that contains all VMs as </a:t>
            </a:r>
            <a:r>
              <a:rPr lang="en-US" dirty="0" smtClean="0"/>
              <a:t>properties</a:t>
            </a:r>
            <a:endParaRPr lang="en-US" dirty="0" smtClean="0"/>
          </a:p>
          <a:p>
            <a:r>
              <a:rPr lang="en-US" dirty="0" smtClean="0"/>
              <a:t>An instance is then made available as Resource</a:t>
            </a:r>
          </a:p>
          <a:p>
            <a:r>
              <a:rPr lang="en-US" dirty="0" smtClean="0"/>
              <a:t>All Views can bind, no code needed in View</a:t>
            </a:r>
          </a:p>
          <a:p>
            <a:pPr lvl="1"/>
            <a:r>
              <a:rPr lang="en-US" dirty="0" smtClean="0"/>
              <a:t>Clean way </a:t>
            </a:r>
          </a:p>
          <a:p>
            <a:pPr lvl="1"/>
            <a:r>
              <a:rPr lang="en-US" dirty="0" smtClean="0"/>
              <a:t>Not good since all VMs need to be known upfront</a:t>
            </a:r>
          </a:p>
          <a:p>
            <a:r>
              <a:rPr lang="en-US" dirty="0" smtClean="0"/>
              <a:t>Property for each available VM</a:t>
            </a:r>
          </a:p>
          <a:p>
            <a:r>
              <a:rPr lang="en-US" dirty="0" smtClean="0"/>
              <a:t>Not easy if more than one instance exists of a View</a:t>
            </a:r>
          </a:p>
          <a:p>
            <a:pPr lvl="1"/>
            <a:r>
              <a:rPr lang="en-US" dirty="0" smtClean="0"/>
              <a:t>In this case, some form of IOC is recommended</a:t>
            </a:r>
          </a:p>
          <a:p>
            <a:endParaRPr lang="nl-BE" dirty="0"/>
          </a:p>
        </p:txBody>
      </p:sp>
    </p:spTree>
    <p:extLst>
      <p:ext uri="{BB962C8B-B14F-4D97-AF65-F5344CB8AC3E}">
        <p14:creationId xmlns:p14="http://schemas.microsoft.com/office/powerpoint/2010/main" val="2985706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Locator pattern</a:t>
            </a:r>
            <a:endParaRPr lang="nl-BE" dirty="0"/>
          </a:p>
        </p:txBody>
      </p:sp>
      <p:sp>
        <p:nvSpPr>
          <p:cNvPr id="3" name="Text Placeholder 2"/>
          <p:cNvSpPr>
            <a:spLocks noGrp="1"/>
          </p:cNvSpPr>
          <p:nvPr>
            <p:ph type="body" idx="1"/>
          </p:nvPr>
        </p:nvSpPr>
        <p:spPr/>
        <p:txBody>
          <a:bodyPr/>
          <a:lstStyle/>
          <a:p>
            <a:r>
              <a:rPr lang="en-GB" dirty="0" smtClean="0"/>
              <a:t>DEMO</a:t>
            </a:r>
            <a:endParaRPr lang="nl-BE" dirty="0"/>
          </a:p>
        </p:txBody>
      </p:sp>
    </p:spTree>
    <p:extLst>
      <p:ext uri="{BB962C8B-B14F-4D97-AF65-F5344CB8AC3E}">
        <p14:creationId xmlns:p14="http://schemas.microsoft.com/office/powerpoint/2010/main" val="678157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Commanding</a:t>
            </a:r>
            <a:endParaRPr lang="nl-BE" dirty="0"/>
          </a:p>
        </p:txBody>
      </p:sp>
      <p:sp>
        <p:nvSpPr>
          <p:cNvPr id="3" name="Text Placeholder 2"/>
          <p:cNvSpPr>
            <a:spLocks noGrp="1"/>
          </p:cNvSpPr>
          <p:nvPr>
            <p:ph type="body" idx="1"/>
          </p:nvPr>
        </p:nvSpPr>
        <p:spPr/>
        <p:txBody>
          <a:bodyPr/>
          <a:lstStyle/>
          <a:p>
            <a:endParaRPr lang="nl-BE"/>
          </a:p>
        </p:txBody>
      </p:sp>
    </p:spTree>
    <p:extLst>
      <p:ext uri="{BB962C8B-B14F-4D97-AF65-F5344CB8AC3E}">
        <p14:creationId xmlns:p14="http://schemas.microsoft.com/office/powerpoint/2010/main" val="2351941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Commands</a:t>
            </a:r>
            <a:endParaRPr lang="nl-BE" dirty="0"/>
          </a:p>
        </p:txBody>
      </p:sp>
      <p:sp>
        <p:nvSpPr>
          <p:cNvPr id="3" name="Content Placeholder 2"/>
          <p:cNvSpPr>
            <a:spLocks noGrp="1"/>
          </p:cNvSpPr>
          <p:nvPr>
            <p:ph idx="1"/>
          </p:nvPr>
        </p:nvSpPr>
        <p:spPr/>
        <p:txBody>
          <a:bodyPr/>
          <a:lstStyle/>
          <a:p>
            <a:r>
              <a:rPr lang="en-GB" dirty="0" smtClean="0"/>
              <a:t>MVVM-based code have no event handlers in code-behind</a:t>
            </a:r>
          </a:p>
          <a:p>
            <a:r>
              <a:rPr lang="en-GB" dirty="0" smtClean="0"/>
              <a:t>How to handle events happening in the UI?</a:t>
            </a:r>
          </a:p>
          <a:p>
            <a:pPr lvl="1">
              <a:buFont typeface="Wingdings"/>
              <a:buChar char="à"/>
            </a:pPr>
            <a:r>
              <a:rPr lang="en-GB" dirty="0" smtClean="0"/>
              <a:t>Commands</a:t>
            </a:r>
          </a:p>
          <a:p>
            <a:r>
              <a:rPr lang="en-GB" dirty="0" err="1" smtClean="0"/>
              <a:t>WinRT</a:t>
            </a:r>
            <a:r>
              <a:rPr lang="en-GB" dirty="0" smtClean="0"/>
              <a:t> has the </a:t>
            </a:r>
            <a:r>
              <a:rPr lang="en-GB" dirty="0" err="1" smtClean="0"/>
              <a:t>ICommand</a:t>
            </a:r>
            <a:r>
              <a:rPr lang="en-GB" dirty="0" smtClean="0"/>
              <a:t> interface</a:t>
            </a:r>
          </a:p>
          <a:p>
            <a:pPr lvl="1"/>
            <a:r>
              <a:rPr lang="en-GB" dirty="0" smtClean="0"/>
              <a:t>Execute()</a:t>
            </a:r>
          </a:p>
          <a:p>
            <a:pPr lvl="1"/>
            <a:r>
              <a:rPr lang="en-GB" dirty="0" err="1" smtClean="0"/>
              <a:t>CanExecute</a:t>
            </a:r>
            <a:r>
              <a:rPr lang="en-GB" dirty="0" smtClean="0"/>
              <a:t>()</a:t>
            </a:r>
          </a:p>
          <a:p>
            <a:pPr lvl="1"/>
            <a:r>
              <a:rPr lang="en-GB" dirty="0" err="1" smtClean="0"/>
              <a:t>CanExecuteChanged</a:t>
            </a:r>
            <a:r>
              <a:rPr lang="en-GB" dirty="0" smtClean="0"/>
              <a:t> event</a:t>
            </a:r>
            <a:endParaRPr lang="nl-BE" dirty="0"/>
          </a:p>
        </p:txBody>
      </p:sp>
    </p:spTree>
    <p:extLst>
      <p:ext uri="{BB962C8B-B14F-4D97-AF65-F5344CB8AC3E}">
        <p14:creationId xmlns:p14="http://schemas.microsoft.com/office/powerpoint/2010/main" val="1907903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Commands</a:t>
            </a:r>
            <a:endParaRPr lang="nl-BE" dirty="0"/>
          </a:p>
        </p:txBody>
      </p:sp>
      <p:sp>
        <p:nvSpPr>
          <p:cNvPr id="3" name="Content Placeholder 2"/>
          <p:cNvSpPr>
            <a:spLocks noGrp="1"/>
          </p:cNvSpPr>
          <p:nvPr>
            <p:ph idx="1"/>
          </p:nvPr>
        </p:nvSpPr>
        <p:spPr/>
        <p:txBody>
          <a:bodyPr>
            <a:normAutofit fontScale="92500" lnSpcReduction="10000"/>
          </a:bodyPr>
          <a:lstStyle/>
          <a:p>
            <a:r>
              <a:rPr lang="en-GB" dirty="0"/>
              <a:t>Way to create commands:</a:t>
            </a:r>
          </a:p>
          <a:p>
            <a:pPr lvl="1"/>
            <a:r>
              <a:rPr lang="en-GB" dirty="0" smtClean="0"/>
              <a:t>Write </a:t>
            </a:r>
            <a:r>
              <a:rPr lang="en-GB" dirty="0" err="1" smtClean="0"/>
              <a:t>ICommand</a:t>
            </a:r>
            <a:r>
              <a:rPr lang="en-GB" dirty="0" smtClean="0"/>
              <a:t> implementation</a:t>
            </a:r>
          </a:p>
          <a:p>
            <a:pPr lvl="1"/>
            <a:r>
              <a:rPr lang="en-GB" dirty="0" smtClean="0"/>
              <a:t>Create instance on VM</a:t>
            </a:r>
          </a:p>
          <a:p>
            <a:pPr lvl="1"/>
            <a:r>
              <a:rPr lang="en-GB" dirty="0" smtClean="0"/>
              <a:t>Bind Command property of control to this instance</a:t>
            </a:r>
            <a:endParaRPr lang="nl-BE" sz="2600" dirty="0" smtClean="0"/>
          </a:p>
          <a:p>
            <a:r>
              <a:rPr lang="en-GB" dirty="0" smtClean="0"/>
              <a:t>Works only on some controls</a:t>
            </a:r>
          </a:p>
          <a:p>
            <a:r>
              <a:rPr lang="en-GB" dirty="0" smtClean="0"/>
              <a:t>For others, we need to use </a:t>
            </a:r>
            <a:r>
              <a:rPr lang="en-GB" dirty="0" err="1" smtClean="0"/>
              <a:t>EventToCommand</a:t>
            </a:r>
            <a:r>
              <a:rPr lang="en-GB" dirty="0" smtClean="0"/>
              <a:t> class</a:t>
            </a:r>
          </a:p>
          <a:p>
            <a:pPr lvl="1"/>
            <a:r>
              <a:rPr lang="en-GB" dirty="0" smtClean="0"/>
              <a:t>Allows linking of an event with a Command on the </a:t>
            </a:r>
            <a:r>
              <a:rPr lang="en-GB" dirty="0" err="1" smtClean="0"/>
              <a:t>ViewModel</a:t>
            </a:r>
            <a:endParaRPr lang="en-GB" dirty="0" smtClean="0"/>
          </a:p>
          <a:p>
            <a:pPr lvl="1"/>
            <a:r>
              <a:rPr lang="en-GB" dirty="0" smtClean="0"/>
              <a:t>… Oops, it’s not available in </a:t>
            </a:r>
            <a:r>
              <a:rPr lang="en-GB" dirty="0" err="1" smtClean="0"/>
              <a:t>WinRT</a:t>
            </a:r>
            <a:r>
              <a:rPr lang="en-GB" dirty="0" smtClean="0"/>
              <a:t>!!!!</a:t>
            </a:r>
            <a:endParaRPr lang="nl-BE" dirty="0"/>
          </a:p>
        </p:txBody>
      </p:sp>
    </p:spTree>
    <p:extLst>
      <p:ext uri="{BB962C8B-B14F-4D97-AF65-F5344CB8AC3E}">
        <p14:creationId xmlns:p14="http://schemas.microsoft.com/office/powerpoint/2010/main" val="433262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Using </a:t>
            </a:r>
            <a:r>
              <a:rPr lang="en-GB" dirty="0" err="1" smtClean="0"/>
              <a:t>EventToCommand</a:t>
            </a:r>
            <a:r>
              <a:rPr lang="en-GB" dirty="0" smtClean="0"/>
              <a:t> as a </a:t>
            </a:r>
            <a:r>
              <a:rPr lang="en-GB" dirty="0" err="1" smtClean="0"/>
              <a:t>behavior</a:t>
            </a:r>
            <a:endParaRPr lang="nl-BE" dirty="0"/>
          </a:p>
        </p:txBody>
      </p:sp>
      <p:sp>
        <p:nvSpPr>
          <p:cNvPr id="3" name="Content Placeholder 2"/>
          <p:cNvSpPr>
            <a:spLocks noGrp="1"/>
          </p:cNvSpPr>
          <p:nvPr>
            <p:ph idx="1"/>
          </p:nvPr>
        </p:nvSpPr>
        <p:spPr/>
        <p:txBody>
          <a:bodyPr/>
          <a:lstStyle/>
          <a:p>
            <a:r>
              <a:rPr lang="en-GB" dirty="0" smtClean="0"/>
              <a:t>Take a look at </a:t>
            </a:r>
            <a:r>
              <a:rPr lang="nl-BE" dirty="0"/>
              <a:t>WinRTBehaviors </a:t>
            </a:r>
            <a:r>
              <a:rPr lang="nl-BE" dirty="0" smtClean="0"/>
              <a:t>on CodePlex	</a:t>
            </a:r>
            <a:endParaRPr lang="nl-BE" dirty="0"/>
          </a:p>
        </p:txBody>
      </p:sp>
      <p:sp>
        <p:nvSpPr>
          <p:cNvPr id="4" name="TextBox 3"/>
          <p:cNvSpPr txBox="1"/>
          <p:nvPr/>
        </p:nvSpPr>
        <p:spPr>
          <a:xfrm>
            <a:off x="179512" y="2564904"/>
            <a:ext cx="8656665" cy="258532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nl-BE" dirty="0" smtClean="0"/>
              <a:t>&lt;Button </a:t>
            </a:r>
            <a:r>
              <a:rPr lang="nl-BE" dirty="0"/>
              <a:t>x:Name="btnSubmit" Content="Submit"    </a:t>
            </a:r>
          </a:p>
          <a:p>
            <a:r>
              <a:rPr lang="nl-BE" dirty="0"/>
              <a:t>                    FontFamily="{StaticResource MyFont}" FontSize="{StaticResource MyFontSize</a:t>
            </a:r>
            <a:r>
              <a:rPr lang="nl-BE" dirty="0" smtClean="0"/>
              <a:t>}"</a:t>
            </a:r>
            <a:endParaRPr lang="nl-BE" dirty="0"/>
          </a:p>
          <a:p>
            <a:r>
              <a:rPr lang="nl-BE" dirty="0"/>
              <a:t>                    HorizontalAlignment="Center" Margin="0,20,0,0"&gt; </a:t>
            </a:r>
          </a:p>
          <a:p>
            <a:r>
              <a:rPr lang="nl-BE" dirty="0"/>
              <a:t>                &lt;WinRtBehaviors:Interaction.Behaviors&gt; </a:t>
            </a:r>
          </a:p>
          <a:p>
            <a:r>
              <a:rPr lang="nl-BE" dirty="0"/>
              <a:t>                    &lt;Win8nl_Behavior:EventToCommandBehavior Event="Tapped"       </a:t>
            </a:r>
          </a:p>
          <a:p>
            <a:r>
              <a:rPr lang="nl-BE" dirty="0"/>
              <a:t>                                                  Command="AreYouSureCommand"        </a:t>
            </a:r>
          </a:p>
          <a:p>
            <a:r>
              <a:rPr lang="nl-BE" dirty="0"/>
              <a:t>                                                  CommandParameter="{Binding MyName}"/&gt; </a:t>
            </a:r>
          </a:p>
          <a:p>
            <a:r>
              <a:rPr lang="nl-BE" dirty="0"/>
              <a:t>                &lt;/WinRtBehaviors:Interaction.Behaviors&gt; </a:t>
            </a:r>
          </a:p>
          <a:p>
            <a:r>
              <a:rPr lang="nl-BE" dirty="0"/>
              <a:t>            &lt;/Button</a:t>
            </a:r>
            <a:r>
              <a:rPr lang="nl-BE" dirty="0" smtClean="0"/>
              <a:t>&gt;</a:t>
            </a:r>
            <a:endParaRPr lang="nl-BE" dirty="0"/>
          </a:p>
        </p:txBody>
      </p:sp>
    </p:spTree>
    <p:extLst>
      <p:ext uri="{BB962C8B-B14F-4D97-AF65-F5344CB8AC3E}">
        <p14:creationId xmlns:p14="http://schemas.microsoft.com/office/powerpoint/2010/main" val="4207004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Commanding</a:t>
            </a:r>
            <a:endParaRPr lang="nl-BE" dirty="0"/>
          </a:p>
        </p:txBody>
      </p:sp>
      <p:sp>
        <p:nvSpPr>
          <p:cNvPr id="3" name="Text Placeholder 2"/>
          <p:cNvSpPr>
            <a:spLocks noGrp="1"/>
          </p:cNvSpPr>
          <p:nvPr>
            <p:ph type="body" idx="1"/>
          </p:nvPr>
        </p:nvSpPr>
        <p:spPr/>
        <p:txBody>
          <a:bodyPr/>
          <a:lstStyle/>
          <a:p>
            <a:r>
              <a:rPr lang="en-GB" dirty="0" smtClean="0"/>
              <a:t>DEMO</a:t>
            </a:r>
            <a:endParaRPr lang="nl-BE" dirty="0"/>
          </a:p>
        </p:txBody>
      </p:sp>
    </p:spTree>
    <p:extLst>
      <p:ext uri="{BB962C8B-B14F-4D97-AF65-F5344CB8AC3E}">
        <p14:creationId xmlns:p14="http://schemas.microsoft.com/office/powerpoint/2010/main" val="70649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Databinding</a:t>
            </a:r>
            <a:endParaRPr lang="nl-BE" dirty="0"/>
          </a:p>
        </p:txBody>
      </p:sp>
      <p:sp>
        <p:nvSpPr>
          <p:cNvPr id="3" name="Text Placeholder 2"/>
          <p:cNvSpPr>
            <a:spLocks noGrp="1"/>
          </p:cNvSpPr>
          <p:nvPr>
            <p:ph type="body" idx="1"/>
          </p:nvPr>
        </p:nvSpPr>
        <p:spPr/>
        <p:txBody>
          <a:bodyPr/>
          <a:lstStyle/>
          <a:p>
            <a:endParaRPr lang="nl-BE"/>
          </a:p>
        </p:txBody>
      </p:sp>
    </p:spTree>
    <p:extLst>
      <p:ext uri="{BB962C8B-B14F-4D97-AF65-F5344CB8AC3E}">
        <p14:creationId xmlns:p14="http://schemas.microsoft.com/office/powerpoint/2010/main" val="1475580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Messaging</a:t>
            </a:r>
            <a:endParaRPr lang="nl-BE" dirty="0"/>
          </a:p>
        </p:txBody>
      </p:sp>
      <p:sp>
        <p:nvSpPr>
          <p:cNvPr id="3" name="Text Placeholder 2"/>
          <p:cNvSpPr>
            <a:spLocks noGrp="1"/>
          </p:cNvSpPr>
          <p:nvPr>
            <p:ph type="body" idx="1"/>
          </p:nvPr>
        </p:nvSpPr>
        <p:spPr/>
        <p:txBody>
          <a:bodyPr/>
          <a:lstStyle/>
          <a:p>
            <a:endParaRPr lang="nl-BE"/>
          </a:p>
        </p:txBody>
      </p:sp>
    </p:spTree>
    <p:extLst>
      <p:ext uri="{BB962C8B-B14F-4D97-AF65-F5344CB8AC3E}">
        <p14:creationId xmlns:p14="http://schemas.microsoft.com/office/powerpoint/2010/main" val="3906790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Communication between VMs</a:t>
            </a:r>
          </a:p>
        </p:txBody>
      </p:sp>
      <p:sp>
        <p:nvSpPr>
          <p:cNvPr id="4" name="Rounded Rectangle 6"/>
          <p:cNvSpPr>
            <a:spLocks noChangeAspect="1"/>
          </p:cNvSpPr>
          <p:nvPr/>
        </p:nvSpPr>
        <p:spPr bwMode="auto">
          <a:xfrm>
            <a:off x="1371602" y="2895600"/>
            <a:ext cx="1280159" cy="4572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nchorCtr="0"/>
          <a:lstStyle/>
          <a:p>
            <a:pPr algn="ctr" defTabSz="914099"/>
            <a:r>
              <a:rPr lang="en-US" sz="1400" dirty="0">
                <a:solidFill>
                  <a:schemeClr val="tx1"/>
                </a:solidFill>
              </a:rPr>
              <a:t>View Model</a:t>
            </a:r>
          </a:p>
        </p:txBody>
      </p:sp>
      <p:sp>
        <p:nvSpPr>
          <p:cNvPr id="5" name="Rounded Rectangle 6"/>
          <p:cNvSpPr>
            <a:spLocks noChangeAspect="1"/>
          </p:cNvSpPr>
          <p:nvPr/>
        </p:nvSpPr>
        <p:spPr bwMode="auto">
          <a:xfrm>
            <a:off x="1371602" y="3962400"/>
            <a:ext cx="1280159" cy="4572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nchorCtr="0"/>
          <a:lstStyle/>
          <a:p>
            <a:pPr algn="ctr" defTabSz="914099">
              <a:defRPr/>
            </a:pPr>
            <a:r>
              <a:rPr lang="en-US" sz="1400" dirty="0" smtClean="0">
                <a:solidFill>
                  <a:schemeClr val="tx1"/>
                </a:solidFill>
              </a:rPr>
              <a:t>View Model</a:t>
            </a:r>
            <a:endParaRPr lang="en-US" sz="1400" dirty="0">
              <a:solidFill>
                <a:schemeClr val="tx1"/>
              </a:solidFill>
            </a:endParaRPr>
          </a:p>
        </p:txBody>
      </p:sp>
      <p:sp>
        <p:nvSpPr>
          <p:cNvPr id="6" name="Rounded Rectangle 6"/>
          <p:cNvSpPr>
            <a:spLocks noChangeAspect="1"/>
          </p:cNvSpPr>
          <p:nvPr/>
        </p:nvSpPr>
        <p:spPr bwMode="auto">
          <a:xfrm>
            <a:off x="3124202" y="5257800"/>
            <a:ext cx="1280159" cy="4572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nchorCtr="0"/>
          <a:lstStyle/>
          <a:p>
            <a:pPr algn="ctr" defTabSz="914099"/>
            <a:r>
              <a:rPr lang="en-US" sz="1400" dirty="0">
                <a:solidFill>
                  <a:schemeClr val="tx1"/>
                </a:solidFill>
              </a:rPr>
              <a:t>View Model</a:t>
            </a:r>
          </a:p>
        </p:txBody>
      </p:sp>
      <p:sp>
        <p:nvSpPr>
          <p:cNvPr id="7" name="Rounded Rectangle 6"/>
          <p:cNvSpPr>
            <a:spLocks noChangeAspect="1"/>
          </p:cNvSpPr>
          <p:nvPr/>
        </p:nvSpPr>
        <p:spPr bwMode="auto">
          <a:xfrm>
            <a:off x="4876802" y="5257800"/>
            <a:ext cx="1280159" cy="4572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nchorCtr="0"/>
          <a:lstStyle/>
          <a:p>
            <a:pPr algn="ctr" defTabSz="914099"/>
            <a:r>
              <a:rPr lang="en-US" sz="1400" dirty="0">
                <a:solidFill>
                  <a:schemeClr val="tx1"/>
                </a:solidFill>
              </a:rPr>
              <a:t>View Model</a:t>
            </a:r>
          </a:p>
        </p:txBody>
      </p:sp>
      <p:sp>
        <p:nvSpPr>
          <p:cNvPr id="8" name="Rounded Rectangle 6"/>
          <p:cNvSpPr>
            <a:spLocks noChangeAspect="1"/>
          </p:cNvSpPr>
          <p:nvPr/>
        </p:nvSpPr>
        <p:spPr bwMode="auto">
          <a:xfrm>
            <a:off x="6477002" y="3962400"/>
            <a:ext cx="1280159" cy="4572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nchorCtr="0"/>
          <a:lstStyle/>
          <a:p>
            <a:pPr algn="ctr" defTabSz="914099"/>
            <a:r>
              <a:rPr lang="en-US" sz="1400" dirty="0">
                <a:solidFill>
                  <a:schemeClr val="tx1"/>
                </a:solidFill>
              </a:rPr>
              <a:t>View Model</a:t>
            </a:r>
          </a:p>
        </p:txBody>
      </p:sp>
      <p:sp>
        <p:nvSpPr>
          <p:cNvPr id="9" name="Rounded Rectangle 6"/>
          <p:cNvSpPr>
            <a:spLocks noChangeAspect="1"/>
          </p:cNvSpPr>
          <p:nvPr/>
        </p:nvSpPr>
        <p:spPr bwMode="auto">
          <a:xfrm>
            <a:off x="6477002" y="2895600"/>
            <a:ext cx="1280159" cy="4572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nchorCtr="0"/>
          <a:lstStyle/>
          <a:p>
            <a:pPr algn="ctr" defTabSz="914099"/>
            <a:r>
              <a:rPr lang="en-US" sz="1400" dirty="0">
                <a:solidFill>
                  <a:schemeClr val="tx1"/>
                </a:solidFill>
              </a:rPr>
              <a:t>View Model</a:t>
            </a:r>
          </a:p>
        </p:txBody>
      </p:sp>
      <p:sp>
        <p:nvSpPr>
          <p:cNvPr id="10" name="Rounded Rectangle 6"/>
          <p:cNvSpPr>
            <a:spLocks noChangeAspect="1"/>
          </p:cNvSpPr>
          <p:nvPr/>
        </p:nvSpPr>
        <p:spPr bwMode="auto">
          <a:xfrm>
            <a:off x="2971802" y="1447800"/>
            <a:ext cx="1280159" cy="4572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nchorCtr="0"/>
          <a:lstStyle/>
          <a:p>
            <a:pPr algn="ctr" defTabSz="914099"/>
            <a:r>
              <a:rPr lang="en-US" sz="1400" dirty="0">
                <a:solidFill>
                  <a:schemeClr val="tx1"/>
                </a:solidFill>
              </a:rPr>
              <a:t>View Model</a:t>
            </a:r>
          </a:p>
        </p:txBody>
      </p:sp>
      <p:sp>
        <p:nvSpPr>
          <p:cNvPr id="11" name="Rounded Rectangle 6"/>
          <p:cNvSpPr>
            <a:spLocks noChangeAspect="1"/>
          </p:cNvSpPr>
          <p:nvPr/>
        </p:nvSpPr>
        <p:spPr bwMode="auto">
          <a:xfrm>
            <a:off x="4876802" y="1447800"/>
            <a:ext cx="1280159" cy="4572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nchorCtr="0"/>
          <a:lstStyle/>
          <a:p>
            <a:pPr algn="ctr" defTabSz="914099"/>
            <a:r>
              <a:rPr lang="en-US" sz="1400" dirty="0">
                <a:solidFill>
                  <a:schemeClr val="tx1"/>
                </a:solidFill>
              </a:rPr>
              <a:t>View Model</a:t>
            </a:r>
          </a:p>
        </p:txBody>
      </p:sp>
      <p:cxnSp>
        <p:nvCxnSpPr>
          <p:cNvPr id="12" name="Rett pil 28"/>
          <p:cNvCxnSpPr>
            <a:cxnSpLocks noChangeAspect="1"/>
            <a:stCxn id="4" idx="3"/>
            <a:endCxn id="10" idx="2"/>
          </p:cNvCxnSpPr>
          <p:nvPr/>
        </p:nvCxnSpPr>
        <p:spPr>
          <a:xfrm flipV="1">
            <a:off x="2651761" y="1905000"/>
            <a:ext cx="960121" cy="1219200"/>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Rett pil 28"/>
          <p:cNvCxnSpPr>
            <a:cxnSpLocks noChangeAspect="1"/>
            <a:stCxn id="4" idx="3"/>
            <a:endCxn id="5" idx="3"/>
          </p:cNvCxnSpPr>
          <p:nvPr/>
        </p:nvCxnSpPr>
        <p:spPr>
          <a:xfrm>
            <a:off x="2651759" y="3124200"/>
            <a:ext cx="1588" cy="1066800"/>
          </a:xfrm>
          <a:prstGeom prst="curvedConnector3">
            <a:avLst>
              <a:gd name="adj1" fmla="val 55182637"/>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Rett pil 28"/>
          <p:cNvCxnSpPr>
            <a:cxnSpLocks noChangeAspect="1"/>
            <a:stCxn id="11" idx="2"/>
            <a:endCxn id="6" idx="0"/>
          </p:cNvCxnSpPr>
          <p:nvPr/>
        </p:nvCxnSpPr>
        <p:spPr>
          <a:xfrm rot="5400000">
            <a:off x="2964180" y="2705100"/>
            <a:ext cx="3352800" cy="1752600"/>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28"/>
          <p:cNvCxnSpPr>
            <a:cxnSpLocks noChangeAspect="1"/>
            <a:stCxn id="10" idx="3"/>
            <a:endCxn id="9" idx="1"/>
          </p:cNvCxnSpPr>
          <p:nvPr/>
        </p:nvCxnSpPr>
        <p:spPr>
          <a:xfrm>
            <a:off x="4251961" y="1676400"/>
            <a:ext cx="2225041" cy="1447800"/>
          </a:xfrm>
          <a:prstGeom prst="curvedConnector3">
            <a:avLst>
              <a:gd name="adj1" fmla="val 19178"/>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Rett pil 28"/>
          <p:cNvCxnSpPr>
            <a:cxnSpLocks noChangeAspect="1"/>
            <a:stCxn id="8" idx="1"/>
            <a:endCxn id="7" idx="0"/>
          </p:cNvCxnSpPr>
          <p:nvPr/>
        </p:nvCxnSpPr>
        <p:spPr>
          <a:xfrm rot="10800000" flipV="1">
            <a:off x="5516880" y="4191000"/>
            <a:ext cx="960120" cy="1066800"/>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Rett pil 28"/>
          <p:cNvCxnSpPr>
            <a:cxnSpLocks noChangeAspect="1"/>
            <a:stCxn id="7" idx="1"/>
            <a:endCxn id="10" idx="2"/>
          </p:cNvCxnSpPr>
          <p:nvPr/>
        </p:nvCxnSpPr>
        <p:spPr>
          <a:xfrm rot="10800000">
            <a:off x="3611880" y="1905000"/>
            <a:ext cx="1264920" cy="3581400"/>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Rett pil 28"/>
          <p:cNvCxnSpPr>
            <a:cxnSpLocks noChangeAspect="1"/>
            <a:stCxn id="8" idx="3"/>
            <a:endCxn id="9" idx="3"/>
          </p:cNvCxnSpPr>
          <p:nvPr/>
        </p:nvCxnSpPr>
        <p:spPr>
          <a:xfrm flipV="1">
            <a:off x="7757159" y="3124200"/>
            <a:ext cx="1588" cy="1066800"/>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Rett pil 28"/>
          <p:cNvCxnSpPr>
            <a:cxnSpLocks noChangeAspect="1"/>
            <a:stCxn id="8" idx="1"/>
            <a:endCxn id="4" idx="3"/>
          </p:cNvCxnSpPr>
          <p:nvPr/>
        </p:nvCxnSpPr>
        <p:spPr>
          <a:xfrm rot="10800000">
            <a:off x="2651762" y="3124200"/>
            <a:ext cx="3825241" cy="1066800"/>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16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Horizontal)">
                                      <p:cBhvr>
                                        <p:cTn id="7" dur="500"/>
                                        <p:tgtEl>
                                          <p:spTgt spid="12"/>
                                        </p:tgtEl>
                                      </p:cBhvr>
                                    </p:animEffect>
                                  </p:childTnLst>
                                </p:cTn>
                              </p:par>
                              <p:par>
                                <p:cTn id="8" presetID="16" presetClass="entr" presetSubtype="2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Horizontal)">
                                      <p:cBhvr>
                                        <p:cTn id="10" dur="500"/>
                                        <p:tgtEl>
                                          <p:spTgt spid="13"/>
                                        </p:tgtEl>
                                      </p:cBhvr>
                                    </p:animEffect>
                                  </p:childTnLst>
                                </p:cTn>
                              </p:par>
                              <p:par>
                                <p:cTn id="11" presetID="16" presetClass="entr" presetSubtype="26"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inHorizontal)">
                                      <p:cBhvr>
                                        <p:cTn id="13" dur="500"/>
                                        <p:tgtEl>
                                          <p:spTgt spid="19"/>
                                        </p:tgtEl>
                                      </p:cBhvr>
                                    </p:animEffect>
                                  </p:childTnLst>
                                </p:cTn>
                              </p:par>
                              <p:par>
                                <p:cTn id="14" presetID="16" presetClass="entr" presetSubtype="2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Horizontal)">
                                      <p:cBhvr>
                                        <p:cTn id="16" dur="500"/>
                                        <p:tgtEl>
                                          <p:spTgt spid="14"/>
                                        </p:tgtEl>
                                      </p:cBhvr>
                                    </p:animEffect>
                                  </p:childTnLst>
                                </p:cTn>
                              </p:par>
                              <p:par>
                                <p:cTn id="17" presetID="16" presetClass="entr" presetSubtype="26"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inHorizontal)">
                                      <p:cBhvr>
                                        <p:cTn id="19" dur="500"/>
                                        <p:tgtEl>
                                          <p:spTgt spid="18"/>
                                        </p:tgtEl>
                                      </p:cBhvr>
                                    </p:animEffect>
                                  </p:childTnLst>
                                </p:cTn>
                              </p:par>
                              <p:par>
                                <p:cTn id="20" presetID="16" presetClass="entr" presetSubtype="26"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Horizontal)">
                                      <p:cBhvr>
                                        <p:cTn id="22" dur="500"/>
                                        <p:tgtEl>
                                          <p:spTgt spid="15"/>
                                        </p:tgtEl>
                                      </p:cBhvr>
                                    </p:animEffect>
                                  </p:childTnLst>
                                </p:cTn>
                              </p:par>
                              <p:par>
                                <p:cTn id="23" presetID="16" presetClass="entr" presetSubtype="26"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Horizontal)">
                                      <p:cBhvr>
                                        <p:cTn id="25" dur="500"/>
                                        <p:tgtEl>
                                          <p:spTgt spid="16"/>
                                        </p:tgtEl>
                                      </p:cBhvr>
                                    </p:animEffect>
                                  </p:childTnLst>
                                </p:cTn>
                              </p:par>
                              <p:par>
                                <p:cTn id="26" presetID="16" presetClass="entr" presetSubtype="26"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Horizontal)">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Messaging</a:t>
            </a:r>
            <a:endParaRPr lang="nl-BE" dirty="0"/>
          </a:p>
        </p:txBody>
      </p:sp>
      <p:sp>
        <p:nvSpPr>
          <p:cNvPr id="4" name="Rounded Rectangle 5"/>
          <p:cNvSpPr>
            <a:spLocks noChangeAspect="1"/>
          </p:cNvSpPr>
          <p:nvPr/>
        </p:nvSpPr>
        <p:spPr bwMode="auto">
          <a:xfrm>
            <a:off x="7590695" y="2438400"/>
            <a:ext cx="1019907" cy="457200"/>
          </a:xfrm>
          <a:prstGeom prst="roundRect">
            <a:avLst>
              <a:gd name="adj" fmla="val 9033"/>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36" tIns="45718" rIns="91436" bIns="45718" anchor="ctr"/>
          <a:lstStyle/>
          <a:p>
            <a:pPr algn="ctr" defTabSz="914099" fontAlgn="auto">
              <a:spcBef>
                <a:spcPts val="0"/>
              </a:spcBef>
              <a:spcAft>
                <a:spcPts val="0"/>
              </a:spcAft>
              <a:defRPr/>
            </a:pPr>
            <a:r>
              <a:rPr lang="en-US" sz="1200" dirty="0">
                <a:solidFill>
                  <a:schemeClr val="tx1"/>
                </a:solidFill>
                <a:effectLst>
                  <a:outerShdw blurRad="38100" dist="38100" dir="2700000" algn="tl">
                    <a:srgbClr val="000000">
                      <a:alpha val="43137"/>
                    </a:srgbClr>
                  </a:outerShdw>
                </a:effectLst>
              </a:rPr>
              <a:t>Data Model</a:t>
            </a:r>
          </a:p>
        </p:txBody>
      </p:sp>
      <p:sp>
        <p:nvSpPr>
          <p:cNvPr id="5" name="Rounded Rectangle 6"/>
          <p:cNvSpPr>
            <a:spLocks noChangeAspect="1"/>
          </p:cNvSpPr>
          <p:nvPr/>
        </p:nvSpPr>
        <p:spPr bwMode="auto">
          <a:xfrm>
            <a:off x="5990495" y="914400"/>
            <a:ext cx="838199" cy="11430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lstStyle/>
          <a:p>
            <a:pPr algn="ctr" defTabSz="914099"/>
            <a:r>
              <a:rPr lang="en-US" sz="1200" dirty="0">
                <a:solidFill>
                  <a:schemeClr val="tx1"/>
                </a:solidFill>
                <a:effectLst>
                  <a:outerShdw blurRad="38100" dist="38100" dir="2700000" algn="tl">
                    <a:srgbClr val="000000">
                      <a:alpha val="43137"/>
                    </a:srgbClr>
                  </a:outerShdw>
                </a:effectLst>
              </a:rPr>
              <a:t>View</a:t>
            </a:r>
          </a:p>
        </p:txBody>
      </p:sp>
      <p:sp>
        <p:nvSpPr>
          <p:cNvPr id="6" name="Rounded Rectangle 7"/>
          <p:cNvSpPr>
            <a:spLocks noChangeAspect="1"/>
          </p:cNvSpPr>
          <p:nvPr/>
        </p:nvSpPr>
        <p:spPr bwMode="auto">
          <a:xfrm>
            <a:off x="6066692" y="1181597"/>
            <a:ext cx="685800" cy="266203"/>
          </a:xfrm>
          <a:prstGeom prst="roundRect">
            <a:avLst>
              <a:gd name="adj" fmla="val 9033"/>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lgn="ctr" defTabSz="914099"/>
            <a:r>
              <a:rPr lang="en-US" sz="1200" dirty="0">
                <a:solidFill>
                  <a:schemeClr val="tx1"/>
                </a:solidFill>
                <a:effectLst>
                  <a:outerShdw blurRad="38100" dist="38100" dir="2700000" algn="tl">
                    <a:srgbClr val="000000">
                      <a:alpha val="43137"/>
                    </a:srgbClr>
                  </a:outerShdw>
                </a:effectLst>
              </a:rPr>
              <a:t>XAML</a:t>
            </a:r>
          </a:p>
        </p:txBody>
      </p:sp>
      <p:sp>
        <p:nvSpPr>
          <p:cNvPr id="7" name="Rounded Rectangle 4"/>
          <p:cNvSpPr>
            <a:spLocks noChangeAspect="1"/>
          </p:cNvSpPr>
          <p:nvPr/>
        </p:nvSpPr>
        <p:spPr bwMode="auto">
          <a:xfrm>
            <a:off x="6066692" y="1524002"/>
            <a:ext cx="685800" cy="457199"/>
          </a:xfrm>
          <a:prstGeom prst="roundRect">
            <a:avLst>
              <a:gd name="adj" fmla="val 903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r>
              <a:rPr lang="en-US" sz="1100" dirty="0">
                <a:solidFill>
                  <a:schemeClr val="tx1"/>
                </a:solidFill>
                <a:effectLst>
                  <a:outerShdw blurRad="38100" dist="38100" dir="2700000" algn="tl">
                    <a:srgbClr val="000000">
                      <a:alpha val="43137"/>
                    </a:srgbClr>
                  </a:outerShdw>
                </a:effectLst>
              </a:rPr>
              <a:t>Code-Behind</a:t>
            </a:r>
          </a:p>
        </p:txBody>
      </p:sp>
      <p:cxnSp>
        <p:nvCxnSpPr>
          <p:cNvPr id="8" name="Rett pil 15"/>
          <p:cNvCxnSpPr>
            <a:cxnSpLocks noChangeAspect="1"/>
            <a:stCxn id="21" idx="3"/>
            <a:endCxn id="4" idx="1"/>
          </p:cNvCxnSpPr>
          <p:nvPr/>
        </p:nvCxnSpPr>
        <p:spPr>
          <a:xfrm>
            <a:off x="7209693" y="2667001"/>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Rett pil 24"/>
          <p:cNvCxnSpPr>
            <a:cxnSpLocks noChangeAspect="1"/>
            <a:stCxn id="5" idx="2"/>
            <a:endCxn id="21" idx="0"/>
          </p:cNvCxnSpPr>
          <p:nvPr/>
        </p:nvCxnSpPr>
        <p:spPr>
          <a:xfrm rot="5400000">
            <a:off x="6295293" y="2171701"/>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Rett pil 28"/>
          <p:cNvCxnSpPr>
            <a:cxnSpLocks noChangeAspect="1"/>
            <a:stCxn id="21" idx="3"/>
            <a:endCxn id="5" idx="3"/>
          </p:cNvCxnSpPr>
          <p:nvPr/>
        </p:nvCxnSpPr>
        <p:spPr>
          <a:xfrm flipH="1" flipV="1">
            <a:off x="6828694" y="1485901"/>
            <a:ext cx="381001" cy="1181100"/>
          </a:xfrm>
          <a:prstGeom prst="curvedConnector3">
            <a:avLst>
              <a:gd name="adj1" fmla="val -6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le 5"/>
          <p:cNvSpPr>
            <a:spLocks noChangeAspect="1"/>
          </p:cNvSpPr>
          <p:nvPr/>
        </p:nvSpPr>
        <p:spPr bwMode="auto">
          <a:xfrm>
            <a:off x="2438402" y="2667000"/>
            <a:ext cx="1019907" cy="457200"/>
          </a:xfrm>
          <a:prstGeom prst="roundRect">
            <a:avLst>
              <a:gd name="adj" fmla="val 9033"/>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36" tIns="45718" rIns="91436" bIns="45718" anchor="ctr"/>
          <a:lstStyle/>
          <a:p>
            <a:pPr algn="ctr" defTabSz="914099" fontAlgn="auto">
              <a:spcBef>
                <a:spcPts val="0"/>
              </a:spcBef>
              <a:spcAft>
                <a:spcPts val="0"/>
              </a:spcAft>
              <a:defRPr/>
            </a:pPr>
            <a:r>
              <a:rPr lang="en-US" sz="1200" dirty="0">
                <a:solidFill>
                  <a:schemeClr val="tx1"/>
                </a:solidFill>
                <a:effectLst>
                  <a:outerShdw blurRad="38100" dist="38100" dir="2700000" algn="tl">
                    <a:srgbClr val="000000">
                      <a:alpha val="43137"/>
                    </a:srgbClr>
                  </a:outerShdw>
                </a:effectLst>
              </a:rPr>
              <a:t>Data Model</a:t>
            </a:r>
          </a:p>
        </p:txBody>
      </p:sp>
      <p:sp>
        <p:nvSpPr>
          <p:cNvPr id="12" name="Rounded Rectangle 6"/>
          <p:cNvSpPr>
            <a:spLocks noChangeAspect="1"/>
          </p:cNvSpPr>
          <p:nvPr/>
        </p:nvSpPr>
        <p:spPr bwMode="auto">
          <a:xfrm>
            <a:off x="838202" y="1143000"/>
            <a:ext cx="838199" cy="11430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lstStyle/>
          <a:p>
            <a:pPr algn="ctr" defTabSz="914099">
              <a:defRPr/>
            </a:pPr>
            <a:r>
              <a:rPr lang="en-US" sz="1200" dirty="0">
                <a:solidFill>
                  <a:schemeClr val="tx1"/>
                </a:solidFill>
                <a:effectLst>
                  <a:outerShdw blurRad="38100" dist="38100" dir="2700000" algn="tl">
                    <a:srgbClr val="000000">
                      <a:alpha val="43137"/>
                    </a:srgbClr>
                  </a:outerShdw>
                </a:effectLst>
              </a:rPr>
              <a:t>View</a:t>
            </a:r>
          </a:p>
        </p:txBody>
      </p:sp>
      <p:sp>
        <p:nvSpPr>
          <p:cNvPr id="13" name="Rounded Rectangle 7"/>
          <p:cNvSpPr>
            <a:spLocks noChangeAspect="1"/>
          </p:cNvSpPr>
          <p:nvPr/>
        </p:nvSpPr>
        <p:spPr bwMode="auto">
          <a:xfrm>
            <a:off x="914399" y="1410197"/>
            <a:ext cx="685800" cy="266203"/>
          </a:xfrm>
          <a:prstGeom prst="roundRect">
            <a:avLst>
              <a:gd name="adj" fmla="val 9033"/>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lgn="ctr" defTabSz="914099">
              <a:defRPr/>
            </a:pPr>
            <a:r>
              <a:rPr lang="en-US" sz="1200" dirty="0">
                <a:solidFill>
                  <a:schemeClr val="tx1"/>
                </a:solidFill>
                <a:effectLst>
                  <a:outerShdw blurRad="38100" dist="38100" dir="2700000" algn="tl">
                    <a:srgbClr val="000000">
                      <a:alpha val="43137"/>
                    </a:srgbClr>
                  </a:outerShdw>
                </a:effectLst>
              </a:rPr>
              <a:t>XAML</a:t>
            </a:r>
          </a:p>
        </p:txBody>
      </p:sp>
      <p:sp>
        <p:nvSpPr>
          <p:cNvPr id="14" name="Rounded Rectangle 4"/>
          <p:cNvSpPr>
            <a:spLocks noChangeAspect="1"/>
          </p:cNvSpPr>
          <p:nvPr/>
        </p:nvSpPr>
        <p:spPr bwMode="auto">
          <a:xfrm>
            <a:off x="914399" y="1752600"/>
            <a:ext cx="685800" cy="457199"/>
          </a:xfrm>
          <a:prstGeom prst="roundRect">
            <a:avLst>
              <a:gd name="adj" fmla="val 903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r>
              <a:rPr lang="en-US" sz="1100" dirty="0">
                <a:solidFill>
                  <a:schemeClr val="tx1"/>
                </a:solidFill>
                <a:effectLst>
                  <a:outerShdw blurRad="38100" dist="38100" dir="2700000" algn="tl">
                    <a:srgbClr val="000000">
                      <a:alpha val="43137"/>
                    </a:srgbClr>
                  </a:outerShdw>
                </a:effectLst>
              </a:rPr>
              <a:t>Code-Behind</a:t>
            </a:r>
          </a:p>
        </p:txBody>
      </p:sp>
      <p:cxnSp>
        <p:nvCxnSpPr>
          <p:cNvPr id="15" name="Rett pil 15"/>
          <p:cNvCxnSpPr>
            <a:cxnSpLocks noChangeAspect="1"/>
            <a:stCxn id="23" idx="3"/>
            <a:endCxn id="11" idx="1"/>
          </p:cNvCxnSpPr>
          <p:nvPr/>
        </p:nvCxnSpPr>
        <p:spPr>
          <a:xfrm>
            <a:off x="2057400" y="2895601"/>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Rett pil 24"/>
          <p:cNvCxnSpPr>
            <a:cxnSpLocks noChangeAspect="1"/>
            <a:stCxn id="12" idx="2"/>
            <a:endCxn id="23" idx="0"/>
          </p:cNvCxnSpPr>
          <p:nvPr/>
        </p:nvCxnSpPr>
        <p:spPr>
          <a:xfrm rot="5400000">
            <a:off x="1143000" y="2400301"/>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Rett pil 28"/>
          <p:cNvCxnSpPr>
            <a:cxnSpLocks noChangeAspect="1"/>
            <a:stCxn id="23" idx="3"/>
            <a:endCxn id="12" idx="3"/>
          </p:cNvCxnSpPr>
          <p:nvPr/>
        </p:nvCxnSpPr>
        <p:spPr>
          <a:xfrm flipH="1" flipV="1">
            <a:off x="1676401" y="1714501"/>
            <a:ext cx="381001" cy="1181100"/>
          </a:xfrm>
          <a:prstGeom prst="curvedConnector3">
            <a:avLst>
              <a:gd name="adj1" fmla="val -6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Rett pil 28"/>
          <p:cNvCxnSpPr>
            <a:cxnSpLocks noChangeAspect="1"/>
            <a:endCxn id="32" idx="1"/>
          </p:cNvCxnSpPr>
          <p:nvPr/>
        </p:nvCxnSpPr>
        <p:spPr>
          <a:xfrm rot="16200000" flipH="1">
            <a:off x="923448" y="3482197"/>
            <a:ext cx="2329356" cy="1919749"/>
          </a:xfrm>
          <a:prstGeom prst="curvedConnector2">
            <a:avLst/>
          </a:prstGeom>
          <a:ln w="254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Rett pil 28"/>
          <p:cNvCxnSpPr>
            <a:cxnSpLocks noChangeAspect="1"/>
            <a:stCxn id="32" idx="3"/>
            <a:endCxn id="21" idx="2"/>
          </p:cNvCxnSpPr>
          <p:nvPr/>
        </p:nvCxnSpPr>
        <p:spPr>
          <a:xfrm flipV="1">
            <a:off x="4941276" y="3048000"/>
            <a:ext cx="1468317" cy="2558751"/>
          </a:xfrm>
          <a:prstGeom prst="curvedConnector2">
            <a:avLst/>
          </a:prstGeom>
          <a:ln w="254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Rounded Rectangle 5"/>
          <p:cNvSpPr>
            <a:spLocks noChangeAspect="1"/>
          </p:cNvSpPr>
          <p:nvPr/>
        </p:nvSpPr>
        <p:spPr bwMode="auto">
          <a:xfrm>
            <a:off x="762002" y="3048000"/>
            <a:ext cx="1019907" cy="457200"/>
          </a:xfrm>
          <a:prstGeom prst="roundRect">
            <a:avLst>
              <a:gd name="adj" fmla="val 9033"/>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r>
              <a:rPr lang="en-US" sz="1600" dirty="0" smtClean="0">
                <a:solidFill>
                  <a:schemeClr val="tx1"/>
                </a:solidFill>
                <a:effectLst>
                  <a:outerShdw blurRad="38100" dist="38100" dir="2700000" algn="tl">
                    <a:srgbClr val="000000">
                      <a:alpha val="43137"/>
                    </a:srgbClr>
                  </a:outerShdw>
                </a:effectLst>
              </a:rPr>
              <a:t>Message</a:t>
            </a:r>
            <a:endParaRPr lang="en-US" sz="1600" dirty="0">
              <a:solidFill>
                <a:schemeClr val="tx1"/>
              </a:solidFill>
              <a:effectLst>
                <a:outerShdw blurRad="38100" dist="38100" dir="2700000" algn="tl">
                  <a:srgbClr val="000000">
                    <a:alpha val="43137"/>
                  </a:srgbClr>
                </a:outerShdw>
              </a:effectLst>
            </a:endParaRPr>
          </a:p>
        </p:txBody>
      </p:sp>
      <p:sp>
        <p:nvSpPr>
          <p:cNvPr id="21" name="Rounded Rectangle 6"/>
          <p:cNvSpPr>
            <a:spLocks noChangeAspect="1"/>
          </p:cNvSpPr>
          <p:nvPr/>
        </p:nvSpPr>
        <p:spPr bwMode="auto">
          <a:xfrm>
            <a:off x="5609493" y="2286000"/>
            <a:ext cx="1600200" cy="7620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lstStyle/>
          <a:p>
            <a:pPr algn="ctr" defTabSz="914099"/>
            <a:r>
              <a:rPr lang="en-US" sz="1200" dirty="0">
                <a:solidFill>
                  <a:schemeClr val="tx1"/>
                </a:solidFill>
                <a:effectLst>
                  <a:outerShdw blurRad="38100" dist="38100" dir="2700000" algn="tl">
                    <a:srgbClr val="000000">
                      <a:alpha val="43137"/>
                    </a:srgbClr>
                  </a:outerShdw>
                </a:effectLst>
              </a:rPr>
              <a:t>View Model</a:t>
            </a:r>
          </a:p>
        </p:txBody>
      </p:sp>
      <p:sp>
        <p:nvSpPr>
          <p:cNvPr id="22" name="Rounded Rectangle 8"/>
          <p:cNvSpPr>
            <a:spLocks noChangeAspect="1"/>
          </p:cNvSpPr>
          <p:nvPr/>
        </p:nvSpPr>
        <p:spPr bwMode="auto">
          <a:xfrm>
            <a:off x="5685692" y="2590802"/>
            <a:ext cx="1447800" cy="380999"/>
          </a:xfrm>
          <a:prstGeom prst="roundRect">
            <a:avLst>
              <a:gd name="adj" fmla="val 9033"/>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91436" tIns="45718" rIns="91436" bIns="45718" anchor="ctr"/>
          <a:lstStyle/>
          <a:p>
            <a:pPr algn="ctr" defTabSz="914099"/>
            <a:r>
              <a:rPr lang="en-US" sz="1200" dirty="0">
                <a:solidFill>
                  <a:schemeClr val="tx1"/>
                </a:solidFill>
                <a:effectLst>
                  <a:outerShdw blurRad="38100" dist="38100" dir="2700000" algn="tl">
                    <a:srgbClr val="000000">
                      <a:alpha val="43137"/>
                    </a:srgbClr>
                  </a:outerShdw>
                </a:effectLst>
              </a:rPr>
              <a:t>State + Operations</a:t>
            </a:r>
          </a:p>
        </p:txBody>
      </p:sp>
      <p:sp>
        <p:nvSpPr>
          <p:cNvPr id="23" name="Rounded Rectangle 6"/>
          <p:cNvSpPr>
            <a:spLocks noChangeAspect="1"/>
          </p:cNvSpPr>
          <p:nvPr/>
        </p:nvSpPr>
        <p:spPr bwMode="auto">
          <a:xfrm>
            <a:off x="457200" y="2514600"/>
            <a:ext cx="1600200" cy="7620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lstStyle/>
          <a:p>
            <a:pPr algn="ctr" defTabSz="914099"/>
            <a:r>
              <a:rPr lang="en-US" sz="1200" dirty="0">
                <a:solidFill>
                  <a:schemeClr val="tx1"/>
                </a:solidFill>
                <a:effectLst>
                  <a:outerShdw blurRad="38100" dist="38100" dir="2700000" algn="tl">
                    <a:srgbClr val="000000">
                      <a:alpha val="43137"/>
                    </a:srgbClr>
                  </a:outerShdw>
                </a:effectLst>
              </a:rPr>
              <a:t>View Model</a:t>
            </a:r>
          </a:p>
        </p:txBody>
      </p:sp>
      <p:sp>
        <p:nvSpPr>
          <p:cNvPr id="24" name="Rounded Rectangle 8"/>
          <p:cNvSpPr>
            <a:spLocks noChangeAspect="1"/>
          </p:cNvSpPr>
          <p:nvPr/>
        </p:nvSpPr>
        <p:spPr bwMode="auto">
          <a:xfrm>
            <a:off x="533399" y="2819402"/>
            <a:ext cx="1447800" cy="380999"/>
          </a:xfrm>
          <a:prstGeom prst="roundRect">
            <a:avLst>
              <a:gd name="adj" fmla="val 9033"/>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91436" tIns="45718" rIns="91436" bIns="45718" anchor="ctr"/>
          <a:lstStyle/>
          <a:p>
            <a:pPr algn="ctr" defTabSz="914099" fontAlgn="auto">
              <a:spcBef>
                <a:spcPts val="0"/>
              </a:spcBef>
              <a:spcAft>
                <a:spcPts val="0"/>
              </a:spcAft>
              <a:defRPr/>
            </a:pPr>
            <a:r>
              <a:rPr lang="en-US" sz="1200" dirty="0">
                <a:solidFill>
                  <a:schemeClr val="tx1"/>
                </a:solidFill>
                <a:effectLst>
                  <a:outerShdw blurRad="38100" dist="38100" dir="2700000" algn="tl">
                    <a:srgbClr val="000000">
                      <a:alpha val="43137"/>
                    </a:srgbClr>
                  </a:outerShdw>
                </a:effectLst>
              </a:rPr>
              <a:t>State + Operations</a:t>
            </a:r>
          </a:p>
        </p:txBody>
      </p:sp>
      <p:sp>
        <p:nvSpPr>
          <p:cNvPr id="25" name="Rounded Rectangle 6"/>
          <p:cNvSpPr>
            <a:spLocks noChangeAspect="1"/>
          </p:cNvSpPr>
          <p:nvPr/>
        </p:nvSpPr>
        <p:spPr bwMode="auto">
          <a:xfrm>
            <a:off x="7239002" y="3810000"/>
            <a:ext cx="838199" cy="11430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lstStyle/>
          <a:p>
            <a:pPr algn="ctr" defTabSz="914099"/>
            <a:r>
              <a:rPr lang="en-US" sz="1200" dirty="0">
                <a:solidFill>
                  <a:schemeClr val="tx1"/>
                </a:solidFill>
                <a:effectLst>
                  <a:outerShdw blurRad="38100" dist="38100" dir="2700000" algn="tl">
                    <a:srgbClr val="000000">
                      <a:alpha val="43137"/>
                    </a:srgbClr>
                  </a:outerShdw>
                </a:effectLst>
              </a:rPr>
              <a:t>View</a:t>
            </a:r>
          </a:p>
        </p:txBody>
      </p:sp>
      <p:sp>
        <p:nvSpPr>
          <p:cNvPr id="26" name="Rounded Rectangle 7"/>
          <p:cNvSpPr>
            <a:spLocks noChangeAspect="1"/>
          </p:cNvSpPr>
          <p:nvPr/>
        </p:nvSpPr>
        <p:spPr bwMode="auto">
          <a:xfrm>
            <a:off x="7315199" y="4077197"/>
            <a:ext cx="685800" cy="266203"/>
          </a:xfrm>
          <a:prstGeom prst="roundRect">
            <a:avLst>
              <a:gd name="adj" fmla="val 9033"/>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lgn="ctr" defTabSz="914099"/>
            <a:r>
              <a:rPr lang="en-US" sz="1200" dirty="0">
                <a:solidFill>
                  <a:schemeClr val="tx1"/>
                </a:solidFill>
                <a:effectLst>
                  <a:outerShdw blurRad="38100" dist="38100" dir="2700000" algn="tl">
                    <a:srgbClr val="000000">
                      <a:alpha val="43137"/>
                    </a:srgbClr>
                  </a:outerShdw>
                </a:effectLst>
              </a:rPr>
              <a:t>XAML</a:t>
            </a:r>
          </a:p>
        </p:txBody>
      </p:sp>
      <p:sp>
        <p:nvSpPr>
          <p:cNvPr id="27" name="Rounded Rectangle 4"/>
          <p:cNvSpPr>
            <a:spLocks noChangeAspect="1"/>
          </p:cNvSpPr>
          <p:nvPr/>
        </p:nvSpPr>
        <p:spPr bwMode="auto">
          <a:xfrm>
            <a:off x="7315199" y="4419602"/>
            <a:ext cx="685800" cy="457199"/>
          </a:xfrm>
          <a:prstGeom prst="roundRect">
            <a:avLst>
              <a:gd name="adj" fmla="val 903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r>
              <a:rPr lang="en-US" sz="1100" dirty="0">
                <a:solidFill>
                  <a:schemeClr val="tx1"/>
                </a:solidFill>
                <a:effectLst>
                  <a:outerShdw blurRad="38100" dist="38100" dir="2700000" algn="tl">
                    <a:srgbClr val="000000">
                      <a:alpha val="43137"/>
                    </a:srgbClr>
                  </a:outerShdw>
                </a:effectLst>
              </a:rPr>
              <a:t>Code-Behind</a:t>
            </a:r>
          </a:p>
        </p:txBody>
      </p:sp>
      <p:cxnSp>
        <p:nvCxnSpPr>
          <p:cNvPr id="28" name="Rett pil 24"/>
          <p:cNvCxnSpPr>
            <a:cxnSpLocks noChangeAspect="1"/>
            <a:stCxn id="25" idx="2"/>
            <a:endCxn id="33" idx="0"/>
          </p:cNvCxnSpPr>
          <p:nvPr/>
        </p:nvCxnSpPr>
        <p:spPr>
          <a:xfrm rot="5400000">
            <a:off x="7543800" y="5067301"/>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Rett pil 28"/>
          <p:cNvCxnSpPr>
            <a:cxnSpLocks noChangeAspect="1"/>
            <a:stCxn id="33" idx="3"/>
            <a:endCxn id="25" idx="3"/>
          </p:cNvCxnSpPr>
          <p:nvPr/>
        </p:nvCxnSpPr>
        <p:spPr>
          <a:xfrm flipH="1" flipV="1">
            <a:off x="8077201" y="4381501"/>
            <a:ext cx="381001" cy="1181100"/>
          </a:xfrm>
          <a:prstGeom prst="curvedConnector3">
            <a:avLst>
              <a:gd name="adj1" fmla="val -6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Rett pil 28"/>
          <p:cNvCxnSpPr>
            <a:cxnSpLocks noChangeAspect="1"/>
            <a:stCxn id="32" idx="3"/>
            <a:endCxn id="33" idx="1"/>
          </p:cNvCxnSpPr>
          <p:nvPr/>
        </p:nvCxnSpPr>
        <p:spPr>
          <a:xfrm flipV="1">
            <a:off x="4941276" y="5562600"/>
            <a:ext cx="1916724" cy="44151"/>
          </a:xfrm>
          <a:prstGeom prst="curvedConnector3">
            <a:avLst>
              <a:gd name="adj1" fmla="val 50000"/>
            </a:avLst>
          </a:prstGeom>
          <a:ln w="254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Rounded Rectangle 5"/>
          <p:cNvSpPr>
            <a:spLocks noChangeAspect="1"/>
          </p:cNvSpPr>
          <p:nvPr/>
        </p:nvSpPr>
        <p:spPr bwMode="auto">
          <a:xfrm>
            <a:off x="3733802" y="5410200"/>
            <a:ext cx="1019907" cy="457200"/>
          </a:xfrm>
          <a:prstGeom prst="roundRect">
            <a:avLst>
              <a:gd name="adj" fmla="val 9033"/>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r>
              <a:rPr lang="en-US" sz="1600" dirty="0" smtClean="0">
                <a:solidFill>
                  <a:schemeClr val="tx1"/>
                </a:solidFill>
                <a:effectLst>
                  <a:outerShdw blurRad="38100" dist="38100" dir="2700000" algn="tl">
                    <a:srgbClr val="000000">
                      <a:alpha val="43137"/>
                    </a:srgbClr>
                  </a:outerShdw>
                </a:effectLst>
              </a:rPr>
              <a:t>Message</a:t>
            </a:r>
            <a:endParaRPr lang="en-US" sz="1600" dirty="0">
              <a:solidFill>
                <a:schemeClr val="tx1"/>
              </a:solidFill>
              <a:effectLst>
                <a:outerShdw blurRad="38100" dist="38100" dir="2700000" algn="tl">
                  <a:srgbClr val="000000">
                    <a:alpha val="43137"/>
                  </a:srgbClr>
                </a:outerShdw>
              </a:effectLst>
            </a:endParaRPr>
          </a:p>
        </p:txBody>
      </p:sp>
      <p:sp>
        <p:nvSpPr>
          <p:cNvPr id="32" name="Rounded Rectangle 5"/>
          <p:cNvSpPr>
            <a:spLocks noChangeAspect="1"/>
          </p:cNvSpPr>
          <p:nvPr/>
        </p:nvSpPr>
        <p:spPr bwMode="auto">
          <a:xfrm>
            <a:off x="3048000" y="5182395"/>
            <a:ext cx="1893276" cy="848711"/>
          </a:xfrm>
          <a:prstGeom prst="roundRect">
            <a:avLst>
              <a:gd name="adj" fmla="val 9033"/>
            </a:avLst>
          </a:prstGeom>
          <a:ln>
            <a:solidFill>
              <a:srgbClr val="FD0FB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fontAlgn="auto">
              <a:spcBef>
                <a:spcPts val="0"/>
              </a:spcBef>
              <a:spcAft>
                <a:spcPts val="0"/>
              </a:spcAft>
              <a:defRPr/>
            </a:pPr>
            <a:r>
              <a:rPr lang="en-US" dirty="0" smtClean="0">
                <a:solidFill>
                  <a:schemeClr val="tx1"/>
                </a:solidFill>
                <a:effectLst>
                  <a:outerShdw blurRad="38100" dist="38100" dir="2700000" algn="tl">
                    <a:srgbClr val="000000">
                      <a:alpha val="43137"/>
                    </a:srgbClr>
                  </a:outerShdw>
                </a:effectLst>
              </a:rPr>
              <a:t>Event Aggregator</a:t>
            </a:r>
            <a:endParaRPr lang="en-US" dirty="0">
              <a:solidFill>
                <a:schemeClr val="tx1"/>
              </a:solidFill>
              <a:effectLst>
                <a:outerShdw blurRad="38100" dist="38100" dir="2700000" algn="tl">
                  <a:srgbClr val="000000">
                    <a:alpha val="43137"/>
                  </a:srgbClr>
                </a:outerShdw>
              </a:effectLst>
            </a:endParaRPr>
          </a:p>
        </p:txBody>
      </p:sp>
      <p:sp>
        <p:nvSpPr>
          <p:cNvPr id="33" name="Rounded Rectangle 6"/>
          <p:cNvSpPr>
            <a:spLocks noChangeAspect="1"/>
          </p:cNvSpPr>
          <p:nvPr/>
        </p:nvSpPr>
        <p:spPr bwMode="auto">
          <a:xfrm>
            <a:off x="6858000" y="5181600"/>
            <a:ext cx="1600200" cy="76200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lstStyle/>
          <a:p>
            <a:pPr algn="ctr" defTabSz="914099"/>
            <a:r>
              <a:rPr lang="en-US" sz="1200" dirty="0">
                <a:solidFill>
                  <a:schemeClr val="tx1"/>
                </a:solidFill>
                <a:effectLst>
                  <a:outerShdw blurRad="38100" dist="38100" dir="2700000" algn="tl">
                    <a:srgbClr val="000000">
                      <a:alpha val="43137"/>
                    </a:srgbClr>
                  </a:outerShdw>
                </a:effectLst>
              </a:rPr>
              <a:t>View Model</a:t>
            </a:r>
          </a:p>
        </p:txBody>
      </p:sp>
      <p:sp>
        <p:nvSpPr>
          <p:cNvPr id="34" name="Rounded Rectangle 8"/>
          <p:cNvSpPr>
            <a:spLocks noChangeAspect="1"/>
          </p:cNvSpPr>
          <p:nvPr/>
        </p:nvSpPr>
        <p:spPr bwMode="auto">
          <a:xfrm>
            <a:off x="6934199" y="5486402"/>
            <a:ext cx="1447800" cy="380999"/>
          </a:xfrm>
          <a:prstGeom prst="roundRect">
            <a:avLst>
              <a:gd name="adj" fmla="val 9033"/>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91436" tIns="45718" rIns="91436" bIns="45718" anchor="ctr"/>
          <a:lstStyle/>
          <a:p>
            <a:pPr algn="ctr" defTabSz="914099"/>
            <a:r>
              <a:rPr lang="en-US" sz="1200" dirty="0">
                <a:solidFill>
                  <a:schemeClr val="tx1"/>
                </a:solidFill>
                <a:effectLst>
                  <a:outerShdw blurRad="38100" dist="38100" dir="2700000" algn="tl">
                    <a:srgbClr val="000000">
                      <a:alpha val="43137"/>
                    </a:srgbClr>
                  </a:outerShdw>
                </a:effectLst>
              </a:rPr>
              <a:t>State + Operations</a:t>
            </a:r>
          </a:p>
        </p:txBody>
      </p:sp>
      <p:sp>
        <p:nvSpPr>
          <p:cNvPr id="35" name="TekstSylinder 39"/>
          <p:cNvSpPr txBox="1">
            <a:spLocks noChangeArrowheads="1"/>
          </p:cNvSpPr>
          <p:nvPr/>
        </p:nvSpPr>
        <p:spPr bwMode="auto">
          <a:xfrm>
            <a:off x="1524000" y="3581402"/>
            <a:ext cx="1524000" cy="584775"/>
          </a:xfrm>
          <a:prstGeom prst="rect">
            <a:avLst/>
          </a:prstGeom>
          <a:noFill/>
          <a:ln w="9525">
            <a:noFill/>
            <a:miter lim="800000"/>
            <a:headEnd/>
            <a:tailEnd/>
          </a:ln>
        </p:spPr>
        <p:txBody>
          <a:bodyPr>
            <a:spAutoFit/>
          </a:bodyPr>
          <a:lstStyle/>
          <a:p>
            <a:r>
              <a:rPr lang="en-US" sz="1600" b="1" dirty="0" smtClean="0">
                <a:latin typeface="Calibri" pitchFamily="34" charset="0"/>
              </a:rPr>
              <a:t>Publish messages</a:t>
            </a:r>
            <a:endParaRPr lang="en-US" sz="1600" b="1" dirty="0">
              <a:latin typeface="Calibri" pitchFamily="34" charset="0"/>
            </a:endParaRPr>
          </a:p>
        </p:txBody>
      </p:sp>
      <p:sp>
        <p:nvSpPr>
          <p:cNvPr id="36" name="TekstSylinder 39"/>
          <p:cNvSpPr txBox="1">
            <a:spLocks noChangeArrowheads="1"/>
          </p:cNvSpPr>
          <p:nvPr/>
        </p:nvSpPr>
        <p:spPr bwMode="auto">
          <a:xfrm>
            <a:off x="4876800" y="4444426"/>
            <a:ext cx="1524000" cy="584775"/>
          </a:xfrm>
          <a:prstGeom prst="rect">
            <a:avLst/>
          </a:prstGeom>
          <a:noFill/>
          <a:ln w="9525">
            <a:noFill/>
            <a:miter lim="800000"/>
            <a:headEnd/>
            <a:tailEnd/>
          </a:ln>
        </p:spPr>
        <p:txBody>
          <a:bodyPr>
            <a:spAutoFit/>
          </a:bodyPr>
          <a:lstStyle/>
          <a:p>
            <a:r>
              <a:rPr lang="en-US" sz="1600" b="1" dirty="0" smtClean="0">
                <a:latin typeface="Calibri" pitchFamily="34" charset="0"/>
              </a:rPr>
              <a:t>Subscribe to messages</a:t>
            </a:r>
            <a:endParaRPr lang="en-US" sz="1600" b="1" dirty="0">
              <a:latin typeface="Calibri" pitchFamily="34" charset="0"/>
            </a:endParaRPr>
          </a:p>
        </p:txBody>
      </p:sp>
    </p:spTree>
    <p:extLst>
      <p:ext uri="{BB962C8B-B14F-4D97-AF65-F5344CB8AC3E}">
        <p14:creationId xmlns:p14="http://schemas.microsoft.com/office/powerpoint/2010/main" val="250600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2"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childTnLst>
                          </p:cTn>
                        </p:par>
                        <p:par>
                          <p:cTn id="15" fill="hold">
                            <p:stCondLst>
                              <p:cond delay="500"/>
                            </p:stCondLst>
                            <p:childTnLst>
                              <p:par>
                                <p:cTn id="16" presetID="0" presetClass="path" presetSubtype="0" accel="50000" decel="50000" fill="hold" grpId="0" nodeType="afterEffect">
                                  <p:stCondLst>
                                    <p:cond delay="0"/>
                                  </p:stCondLst>
                                  <p:childTnLst>
                                    <p:animMotion origin="layout" path="M -0.00677 0.01111 C 0.00608 0.05069 0.0342 0.19305 0.06927 0.24861 C 0.10434 0.30416 0.16823 0.33194 0.20365 0.34444 C 0.23907 0.35694 0.26597 0.32801 0.28229 0.32361 " pathEditMode="relative" rAng="0" ptsTypes="aaaa">
                                      <p:cBhvr>
                                        <p:cTn id="17" dur="2000" fill="hold"/>
                                        <p:tgtEl>
                                          <p:spTgt spid="20"/>
                                        </p:tgtEl>
                                        <p:attrNameLst>
                                          <p:attrName>ppt_x</p:attrName>
                                          <p:attrName>ppt_y</p:attrName>
                                        </p:attrNameLst>
                                      </p:cBhvr>
                                      <p:rCtr x="144" y="173"/>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0.28594 0.34305 C 0.31893 0.33657 0.43663 0.3625 0.48282 0.30555 C 0.529 0.24861 0.55 0.06412 0.56302 0.00139 C 0.57604 -0.06134 0.56129 -0.05579 0.56094 -0.07084 " pathEditMode="relative" rAng="0" ptsTypes="aaaa">
                                      <p:cBhvr>
                                        <p:cTn id="21" dur="2000" fill="hold"/>
                                        <p:tgtEl>
                                          <p:spTgt spid="20"/>
                                        </p:tgtEl>
                                        <p:attrNameLst>
                                          <p:attrName>ppt_x</p:attrName>
                                          <p:attrName>ppt_y</p:attrName>
                                        </p:attrNameLst>
                                      </p:cBhvr>
                                      <p:rCtr x="145" y="-197"/>
                                    </p:animMotion>
                                  </p:childTnLst>
                                </p:cTn>
                              </p:par>
                              <p:par>
                                <p:cTn id="22" presetID="63" presetClass="path" presetSubtype="0" accel="50000" decel="50000" fill="hold" grpId="2" nodeType="withEffect">
                                  <p:stCondLst>
                                    <p:cond delay="0"/>
                                  </p:stCondLst>
                                  <p:childTnLst>
                                    <p:animMotion origin="layout" path="M -2.5E-6 -2.22222E-6 L 0.33594 -2.22222E-6 " pathEditMode="relative" rAng="0" ptsTypes="AA">
                                      <p:cBhvr>
                                        <p:cTn id="23" dur="3000" fill="hold"/>
                                        <p:tgtEl>
                                          <p:spTgt spid="31"/>
                                        </p:tgtEl>
                                        <p:attrNameLst>
                                          <p:attrName>ppt_x</p:attrName>
                                          <p:attrName>ppt_y</p:attrName>
                                        </p:attrNameLst>
                                      </p:cBhvr>
                                      <p:rCtr x="168" y="0"/>
                                    </p:animMotion>
                                  </p:childTnLst>
                                </p:cTn>
                              </p:par>
                            </p:childTnLst>
                          </p:cTn>
                        </p:par>
                        <p:par>
                          <p:cTn id="24" fill="hold">
                            <p:stCondLst>
                              <p:cond delay="3000"/>
                            </p:stCondLst>
                            <p:childTnLst>
                              <p:par>
                                <p:cTn id="25" presetID="53" presetClass="exit" presetSubtype="0" fill="hold" nodeType="afterEffect">
                                  <p:stCondLst>
                                    <p:cond delay="0"/>
                                  </p:stCondLst>
                                  <p:childTnLst>
                                    <p:anim calcmode="lin" valueType="num">
                                      <p:cBhvr>
                                        <p:cTn id="26" dur="1000"/>
                                        <p:tgtEl>
                                          <p:spTgt spid="20"/>
                                        </p:tgtEl>
                                        <p:attrNameLst>
                                          <p:attrName>ppt_w</p:attrName>
                                        </p:attrNameLst>
                                      </p:cBhvr>
                                      <p:tavLst>
                                        <p:tav tm="0">
                                          <p:val>
                                            <p:strVal val="ppt_w"/>
                                          </p:val>
                                        </p:tav>
                                        <p:tav tm="100000">
                                          <p:val>
                                            <p:fltVal val="0"/>
                                          </p:val>
                                        </p:tav>
                                      </p:tavLst>
                                    </p:anim>
                                    <p:anim calcmode="lin" valueType="num">
                                      <p:cBhvr>
                                        <p:cTn id="27" dur="1000"/>
                                        <p:tgtEl>
                                          <p:spTgt spid="20"/>
                                        </p:tgtEl>
                                        <p:attrNameLst>
                                          <p:attrName>ppt_h</p:attrName>
                                        </p:attrNameLst>
                                      </p:cBhvr>
                                      <p:tavLst>
                                        <p:tav tm="0">
                                          <p:val>
                                            <p:strVal val="ppt_h"/>
                                          </p:val>
                                        </p:tav>
                                        <p:tav tm="100000">
                                          <p:val>
                                            <p:fltVal val="0"/>
                                          </p:val>
                                        </p:tav>
                                      </p:tavLst>
                                    </p:anim>
                                    <p:animEffect transition="out" filter="fade">
                                      <p:cBhvr>
                                        <p:cTn id="28" dur="1000"/>
                                        <p:tgtEl>
                                          <p:spTgt spid="20"/>
                                        </p:tgtEl>
                                      </p:cBhvr>
                                    </p:animEffect>
                                    <p:set>
                                      <p:cBhvr>
                                        <p:cTn id="29" dur="1" fill="hold">
                                          <p:stCondLst>
                                            <p:cond delay="999"/>
                                          </p:stCondLst>
                                        </p:cTn>
                                        <p:tgtEl>
                                          <p:spTgt spid="20"/>
                                        </p:tgtEl>
                                        <p:attrNameLst>
                                          <p:attrName>style.visibility</p:attrName>
                                        </p:attrNameLst>
                                      </p:cBhvr>
                                      <p:to>
                                        <p:strVal val="hidden"/>
                                      </p:to>
                                    </p:set>
                                  </p:childTnLst>
                                </p:cTn>
                              </p:par>
                              <p:par>
                                <p:cTn id="30" presetID="53" presetClass="exit" presetSubtype="0" fill="hold" grpId="1" nodeType="withEffect">
                                  <p:stCondLst>
                                    <p:cond delay="0"/>
                                  </p:stCondLst>
                                  <p:childTnLst>
                                    <p:anim calcmode="lin" valueType="num">
                                      <p:cBhvr>
                                        <p:cTn id="31" dur="1000"/>
                                        <p:tgtEl>
                                          <p:spTgt spid="31"/>
                                        </p:tgtEl>
                                        <p:attrNameLst>
                                          <p:attrName>ppt_w</p:attrName>
                                        </p:attrNameLst>
                                      </p:cBhvr>
                                      <p:tavLst>
                                        <p:tav tm="0">
                                          <p:val>
                                            <p:strVal val="ppt_w"/>
                                          </p:val>
                                        </p:tav>
                                        <p:tav tm="100000">
                                          <p:val>
                                            <p:fltVal val="0"/>
                                          </p:val>
                                        </p:tav>
                                      </p:tavLst>
                                    </p:anim>
                                    <p:anim calcmode="lin" valueType="num">
                                      <p:cBhvr>
                                        <p:cTn id="32" dur="1000"/>
                                        <p:tgtEl>
                                          <p:spTgt spid="31"/>
                                        </p:tgtEl>
                                        <p:attrNameLst>
                                          <p:attrName>ppt_h</p:attrName>
                                        </p:attrNameLst>
                                      </p:cBhvr>
                                      <p:tavLst>
                                        <p:tav tm="0">
                                          <p:val>
                                            <p:strVal val="ppt_h"/>
                                          </p:val>
                                        </p:tav>
                                        <p:tav tm="100000">
                                          <p:val>
                                            <p:fltVal val="0"/>
                                          </p:val>
                                        </p:tav>
                                      </p:tavLst>
                                    </p:anim>
                                    <p:animEffect transition="out" filter="fade">
                                      <p:cBhvr>
                                        <p:cTn id="33" dur="1000"/>
                                        <p:tgtEl>
                                          <p:spTgt spid="31"/>
                                        </p:tgtEl>
                                      </p:cBhvr>
                                    </p:animEffect>
                                    <p:set>
                                      <p:cBhvr>
                                        <p:cTn id="34" dur="1" fill="hold">
                                          <p:stCondLst>
                                            <p:cond delay="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31" grpId="0" animBg="1"/>
      <p:bldP spid="31" grpId="1" animBg="1"/>
      <p:bldP spid="31"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Communication between VMs</a:t>
            </a:r>
            <a:endParaRPr lang="nl-BE" dirty="0"/>
          </a:p>
        </p:txBody>
      </p:sp>
      <p:sp>
        <p:nvSpPr>
          <p:cNvPr id="3" name="Text Placeholder 2"/>
          <p:cNvSpPr>
            <a:spLocks noGrp="1"/>
          </p:cNvSpPr>
          <p:nvPr>
            <p:ph idx="1"/>
          </p:nvPr>
        </p:nvSpPr>
        <p:spPr/>
        <p:txBody>
          <a:bodyPr>
            <a:normAutofit fontScale="85000" lnSpcReduction="10000"/>
          </a:bodyPr>
          <a:lstStyle/>
          <a:p>
            <a:r>
              <a:rPr lang="nl-BE" dirty="0"/>
              <a:t>VM’s need to be able to talk to each other, eg: send messages to each other</a:t>
            </a:r>
          </a:p>
          <a:p>
            <a:pPr lvl="1"/>
            <a:r>
              <a:rPr lang="nl-BE" dirty="0" smtClean="0"/>
              <a:t>Not a good idea to have each VM reference all other VMs</a:t>
            </a:r>
            <a:endParaRPr lang="nl-BE" dirty="0"/>
          </a:p>
          <a:p>
            <a:r>
              <a:rPr lang="nl-BE" dirty="0"/>
              <a:t>Solution</a:t>
            </a:r>
            <a:r>
              <a:rPr lang="nl-BE" dirty="0" smtClean="0"/>
              <a:t>:</a:t>
            </a:r>
          </a:p>
          <a:p>
            <a:pPr lvl="1"/>
            <a:r>
              <a:rPr lang="nl-BE" dirty="0" smtClean="0"/>
              <a:t>Event Aggregator/mediator/messenger</a:t>
            </a:r>
            <a:endParaRPr lang="nl-BE" dirty="0"/>
          </a:p>
          <a:p>
            <a:pPr lvl="1"/>
            <a:r>
              <a:rPr lang="nl-BE" dirty="0" smtClean="0"/>
              <a:t>VM can register to receive messages of a certain type (for example string messages)</a:t>
            </a:r>
            <a:endParaRPr lang="nl-BE" dirty="0"/>
          </a:p>
          <a:p>
            <a:pPr lvl="1"/>
            <a:r>
              <a:rPr lang="nl-BE" dirty="0" smtClean="0"/>
              <a:t>Another VM can register with the same messenger to send messages</a:t>
            </a:r>
          </a:p>
          <a:p>
            <a:pPr lvl="1"/>
            <a:r>
              <a:rPr lang="nl-BE" dirty="0" smtClean="0"/>
              <a:t>This allows both VMs to communicate with each other without tight coupling</a:t>
            </a:r>
            <a:endParaRPr lang="en-US" dirty="0"/>
          </a:p>
          <a:p>
            <a:endParaRPr lang="nl-BE" dirty="0"/>
          </a:p>
        </p:txBody>
      </p:sp>
    </p:spTree>
    <p:extLst>
      <p:ext uri="{BB962C8B-B14F-4D97-AF65-F5344CB8AC3E}">
        <p14:creationId xmlns:p14="http://schemas.microsoft.com/office/powerpoint/2010/main" val="4223609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Messaging</a:t>
            </a:r>
            <a:endParaRPr lang="nl-BE" dirty="0"/>
          </a:p>
        </p:txBody>
      </p:sp>
      <p:sp>
        <p:nvSpPr>
          <p:cNvPr id="3" name="Text Placeholder 2"/>
          <p:cNvSpPr>
            <a:spLocks noGrp="1"/>
          </p:cNvSpPr>
          <p:nvPr>
            <p:ph type="body" idx="1"/>
          </p:nvPr>
        </p:nvSpPr>
        <p:spPr/>
        <p:txBody>
          <a:bodyPr/>
          <a:lstStyle/>
          <a:p>
            <a:r>
              <a:rPr lang="en-GB" dirty="0" smtClean="0"/>
              <a:t>DEMO</a:t>
            </a:r>
            <a:endParaRPr lang="nl-BE" dirty="0"/>
          </a:p>
        </p:txBody>
      </p:sp>
    </p:spTree>
    <p:extLst>
      <p:ext uri="{BB962C8B-B14F-4D97-AF65-F5344CB8AC3E}">
        <p14:creationId xmlns:p14="http://schemas.microsoft.com/office/powerpoint/2010/main" val="2168797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Navigation, Dialogs</a:t>
            </a:r>
            <a:br>
              <a:rPr lang="en-GB" dirty="0" smtClean="0"/>
            </a:br>
            <a:r>
              <a:rPr lang="en-GB" dirty="0" smtClean="0"/>
              <a:t>and other servicing</a:t>
            </a:r>
            <a:endParaRPr lang="nl-BE" dirty="0"/>
          </a:p>
        </p:txBody>
      </p:sp>
      <p:sp>
        <p:nvSpPr>
          <p:cNvPr id="3" name="Text Placeholder 2"/>
          <p:cNvSpPr>
            <a:spLocks noGrp="1"/>
          </p:cNvSpPr>
          <p:nvPr>
            <p:ph type="body" idx="1"/>
          </p:nvPr>
        </p:nvSpPr>
        <p:spPr/>
        <p:txBody>
          <a:bodyPr/>
          <a:lstStyle/>
          <a:p>
            <a:endParaRPr lang="nl-BE"/>
          </a:p>
        </p:txBody>
      </p:sp>
    </p:spTree>
    <p:extLst>
      <p:ext uri="{BB962C8B-B14F-4D97-AF65-F5344CB8AC3E}">
        <p14:creationId xmlns:p14="http://schemas.microsoft.com/office/powerpoint/2010/main" val="3387046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External servicing</a:t>
            </a:r>
            <a:endParaRPr lang="nl-BE" dirty="0"/>
          </a:p>
        </p:txBody>
      </p:sp>
      <p:sp>
        <p:nvSpPr>
          <p:cNvPr id="3" name="Content Placeholder 2"/>
          <p:cNvSpPr>
            <a:spLocks noGrp="1"/>
          </p:cNvSpPr>
          <p:nvPr>
            <p:ph idx="1"/>
          </p:nvPr>
        </p:nvSpPr>
        <p:spPr/>
        <p:txBody>
          <a:bodyPr>
            <a:normAutofit lnSpcReduction="10000"/>
          </a:bodyPr>
          <a:lstStyle/>
          <a:p>
            <a:r>
              <a:rPr lang="en-GB" dirty="0" smtClean="0"/>
              <a:t>Many tasks remain open</a:t>
            </a:r>
          </a:p>
          <a:p>
            <a:pPr lvl="1"/>
            <a:r>
              <a:rPr lang="en-GB" dirty="0" smtClean="0"/>
              <a:t>Don’t belong in View</a:t>
            </a:r>
          </a:p>
          <a:p>
            <a:pPr lvl="1"/>
            <a:r>
              <a:rPr lang="en-GB" dirty="0" smtClean="0"/>
              <a:t>Don’t belong in </a:t>
            </a:r>
            <a:r>
              <a:rPr lang="en-GB" dirty="0" err="1" smtClean="0"/>
              <a:t>ViewModel</a:t>
            </a:r>
            <a:endParaRPr lang="en-GB" dirty="0" smtClean="0"/>
          </a:p>
          <a:p>
            <a:r>
              <a:rPr lang="en-GB" dirty="0" smtClean="0"/>
              <a:t>If this is the case, they should be an separate service</a:t>
            </a:r>
          </a:p>
          <a:p>
            <a:pPr lvl="1"/>
            <a:r>
              <a:rPr lang="en-GB" dirty="0" smtClean="0"/>
              <a:t>Navigation</a:t>
            </a:r>
          </a:p>
          <a:p>
            <a:pPr lvl="1"/>
            <a:r>
              <a:rPr lang="en-GB" dirty="0" smtClean="0"/>
              <a:t>Showing a dialog, error…</a:t>
            </a:r>
          </a:p>
          <a:p>
            <a:pPr lvl="1"/>
            <a:r>
              <a:rPr lang="en-GB" dirty="0" smtClean="0"/>
              <a:t>Loading data into the model</a:t>
            </a:r>
          </a:p>
          <a:p>
            <a:pPr lvl="1"/>
            <a:r>
              <a:rPr lang="en-GB" dirty="0" smtClean="0"/>
              <a:t>…</a:t>
            </a:r>
            <a:endParaRPr lang="nl-BE" dirty="0"/>
          </a:p>
        </p:txBody>
      </p:sp>
    </p:spTree>
    <p:extLst>
      <p:ext uri="{BB962C8B-B14F-4D97-AF65-F5344CB8AC3E}">
        <p14:creationId xmlns:p14="http://schemas.microsoft.com/office/powerpoint/2010/main" val="3225517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External servicing</a:t>
            </a:r>
            <a:endParaRPr lang="nl-BE" dirty="0"/>
          </a:p>
        </p:txBody>
      </p:sp>
      <p:sp>
        <p:nvSpPr>
          <p:cNvPr id="3" name="Content Placeholder 2"/>
          <p:cNvSpPr>
            <a:spLocks noGrp="1"/>
          </p:cNvSpPr>
          <p:nvPr>
            <p:ph idx="1"/>
          </p:nvPr>
        </p:nvSpPr>
        <p:spPr/>
        <p:txBody>
          <a:bodyPr/>
          <a:lstStyle/>
          <a:p>
            <a:r>
              <a:rPr lang="en-GB" dirty="0" smtClean="0"/>
              <a:t>An external service is nothing more than a class that does </a:t>
            </a:r>
            <a:r>
              <a:rPr lang="en-GB" u="sng" dirty="0" smtClean="0"/>
              <a:t>ONE</a:t>
            </a:r>
            <a:r>
              <a:rPr lang="en-GB" dirty="0" smtClean="0"/>
              <a:t> specific job</a:t>
            </a:r>
          </a:p>
          <a:p>
            <a:pPr lvl="1"/>
            <a:r>
              <a:rPr lang="en-GB" dirty="0" smtClean="0"/>
              <a:t>Remember the SOC principle</a:t>
            </a:r>
          </a:p>
          <a:p>
            <a:r>
              <a:rPr lang="en-GB" dirty="0" smtClean="0"/>
              <a:t>An instance of these classes is often created application-wide</a:t>
            </a:r>
          </a:p>
          <a:p>
            <a:pPr lvl="1"/>
            <a:r>
              <a:rPr lang="en-GB" dirty="0" smtClean="0"/>
              <a:t>An IOC is recommended for this task</a:t>
            </a:r>
          </a:p>
          <a:p>
            <a:endParaRPr lang="nl-BE" dirty="0"/>
          </a:p>
        </p:txBody>
      </p:sp>
    </p:spTree>
    <p:extLst>
      <p:ext uri="{BB962C8B-B14F-4D97-AF65-F5344CB8AC3E}">
        <p14:creationId xmlns:p14="http://schemas.microsoft.com/office/powerpoint/2010/main" val="2351453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Navigation, Dialogs</a:t>
            </a:r>
            <a:br>
              <a:rPr lang="en-GB" dirty="0" smtClean="0"/>
            </a:br>
            <a:r>
              <a:rPr lang="en-GB" dirty="0" smtClean="0"/>
              <a:t>and other servicing</a:t>
            </a:r>
            <a:endParaRPr lang="nl-BE" dirty="0"/>
          </a:p>
        </p:txBody>
      </p:sp>
      <p:sp>
        <p:nvSpPr>
          <p:cNvPr id="3" name="Text Placeholder 2"/>
          <p:cNvSpPr>
            <a:spLocks noGrp="1"/>
          </p:cNvSpPr>
          <p:nvPr>
            <p:ph type="body" idx="1"/>
          </p:nvPr>
        </p:nvSpPr>
        <p:spPr/>
        <p:txBody>
          <a:bodyPr/>
          <a:lstStyle/>
          <a:p>
            <a:r>
              <a:rPr lang="en-GB" dirty="0" smtClean="0"/>
              <a:t>DEMO</a:t>
            </a:r>
            <a:endParaRPr lang="nl-BE" dirty="0"/>
          </a:p>
        </p:txBody>
      </p:sp>
    </p:spTree>
    <p:extLst>
      <p:ext uri="{BB962C8B-B14F-4D97-AF65-F5344CB8AC3E}">
        <p14:creationId xmlns:p14="http://schemas.microsoft.com/office/powerpoint/2010/main" val="680134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8 specifics</a:t>
            </a:r>
            <a:endParaRPr lang="nl-BE" dirty="0"/>
          </a:p>
        </p:txBody>
      </p:sp>
      <p:sp>
        <p:nvSpPr>
          <p:cNvPr id="3" name="Text Placeholder 2"/>
          <p:cNvSpPr>
            <a:spLocks noGrp="1"/>
          </p:cNvSpPr>
          <p:nvPr>
            <p:ph type="body" idx="1"/>
          </p:nvPr>
        </p:nvSpPr>
        <p:spPr/>
        <p:txBody>
          <a:bodyPr/>
          <a:lstStyle/>
          <a:p>
            <a:endParaRPr lang="nl-BE"/>
          </a:p>
        </p:txBody>
      </p:sp>
    </p:spTree>
    <p:extLst>
      <p:ext uri="{BB962C8B-B14F-4D97-AF65-F5344CB8AC3E}">
        <p14:creationId xmlns:p14="http://schemas.microsoft.com/office/powerpoint/2010/main" val="224534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Data binding explained</a:t>
            </a:r>
            <a:endParaRPr lang="nl-BE" dirty="0"/>
          </a:p>
        </p:txBody>
      </p:sp>
      <p:sp>
        <p:nvSpPr>
          <p:cNvPr id="3" name="Text Placeholder 2"/>
          <p:cNvSpPr>
            <a:spLocks noGrp="1"/>
          </p:cNvSpPr>
          <p:nvPr>
            <p:ph type="body" sz="quarter" idx="11"/>
          </p:nvPr>
        </p:nvSpPr>
        <p:spPr>
          <a:xfrm>
            <a:off x="428596" y="1500174"/>
            <a:ext cx="8607900" cy="5357826"/>
          </a:xfrm>
        </p:spPr>
        <p:txBody>
          <a:bodyPr>
            <a:normAutofit/>
          </a:bodyPr>
          <a:lstStyle/>
          <a:p>
            <a:pPr>
              <a:buClrTx/>
              <a:buFont typeface="Arial" pitchFamily="34" charset="0"/>
              <a:buChar char="•"/>
            </a:pPr>
            <a:r>
              <a:rPr lang="nl-BE" b="0" dirty="0">
                <a:solidFill>
                  <a:schemeClr val="tx1"/>
                </a:solidFill>
              </a:rPr>
              <a:t>Data + </a:t>
            </a:r>
            <a:r>
              <a:rPr lang="nl-BE" b="0" dirty="0" smtClean="0">
                <a:solidFill>
                  <a:schemeClr val="tx1"/>
                </a:solidFill>
              </a:rPr>
              <a:t>binding</a:t>
            </a:r>
          </a:p>
          <a:p>
            <a:pPr lvl="1">
              <a:buClrTx/>
            </a:pPr>
            <a:r>
              <a:rPr lang="nl-BE" sz="2000" dirty="0" smtClean="0">
                <a:solidFill>
                  <a:schemeClr val="tx1"/>
                </a:solidFill>
              </a:rPr>
              <a:t>Data</a:t>
            </a:r>
            <a:r>
              <a:rPr lang="nl-BE" sz="2000" dirty="0">
                <a:solidFill>
                  <a:schemeClr val="tx1"/>
                </a:solidFill>
              </a:rPr>
              <a:t>: properties of objects or collections thereof</a:t>
            </a:r>
          </a:p>
          <a:p>
            <a:pPr lvl="1">
              <a:buClrTx/>
            </a:pPr>
            <a:r>
              <a:rPr lang="nl-BE" sz="2000" dirty="0">
                <a:solidFill>
                  <a:schemeClr val="tx1"/>
                </a:solidFill>
              </a:rPr>
              <a:t>Binding: linking these to properties of controls</a:t>
            </a:r>
          </a:p>
          <a:p>
            <a:pPr>
              <a:buClrTx/>
              <a:buFont typeface="Arial" pitchFamily="34" charset="0"/>
              <a:buChar char="•"/>
            </a:pPr>
            <a:r>
              <a:rPr lang="nl-BE" b="0" dirty="0">
                <a:solidFill>
                  <a:schemeClr val="tx1"/>
                </a:solidFill>
              </a:rPr>
              <a:t>Infrastructure for binding control properties to objects and collections</a:t>
            </a:r>
          </a:p>
          <a:p>
            <a:pPr lvl="1">
              <a:buClrTx/>
            </a:pPr>
            <a:r>
              <a:rPr lang="nl-BE" sz="2000" dirty="0" smtClean="0">
                <a:solidFill>
                  <a:schemeClr val="tx1"/>
                </a:solidFill>
              </a:rPr>
              <a:t>“</a:t>
            </a:r>
            <a:r>
              <a:rPr lang="nl-BE" b="0" dirty="0" smtClean="0">
                <a:solidFill>
                  <a:schemeClr val="tx1"/>
                </a:solidFill>
              </a:rPr>
              <a:t>Loosely </a:t>
            </a:r>
            <a:r>
              <a:rPr lang="nl-BE" b="0" dirty="0">
                <a:solidFill>
                  <a:schemeClr val="tx1"/>
                </a:solidFill>
              </a:rPr>
              <a:t>coupled model</a:t>
            </a:r>
          </a:p>
          <a:p>
            <a:pPr lvl="1">
              <a:buClrTx/>
            </a:pPr>
            <a:r>
              <a:rPr lang="nl-BE" sz="2000" dirty="0">
                <a:solidFill>
                  <a:schemeClr val="tx1"/>
                </a:solidFill>
              </a:rPr>
              <a:t>Bound control doesn’t need to know to what is being bound to</a:t>
            </a:r>
          </a:p>
          <a:p>
            <a:pPr>
              <a:buClrTx/>
              <a:buFont typeface="Arial" pitchFamily="34" charset="0"/>
              <a:buChar char="•"/>
            </a:pPr>
            <a:r>
              <a:rPr lang="nl-BE" b="0" dirty="0">
                <a:solidFill>
                  <a:schemeClr val="tx1"/>
                </a:solidFill>
              </a:rPr>
              <a:t>Databinding </a:t>
            </a:r>
            <a:r>
              <a:rPr lang="nl-BE" b="0" dirty="0" smtClean="0">
                <a:solidFill>
                  <a:schemeClr val="tx1"/>
                </a:solidFill>
              </a:rPr>
              <a:t>exists in</a:t>
            </a:r>
            <a:endParaRPr lang="nl-BE" b="0" dirty="0">
              <a:solidFill>
                <a:schemeClr val="tx1"/>
              </a:solidFill>
            </a:endParaRPr>
          </a:p>
          <a:p>
            <a:pPr lvl="1">
              <a:buClrTx/>
            </a:pPr>
            <a:r>
              <a:rPr lang="en-GB" sz="2000" dirty="0" smtClean="0">
                <a:solidFill>
                  <a:schemeClr val="tx1"/>
                </a:solidFill>
              </a:rPr>
              <a:t>Silverlight</a:t>
            </a:r>
            <a:endParaRPr lang="nl-BE" sz="2000" dirty="0" smtClean="0">
              <a:solidFill>
                <a:schemeClr val="tx1"/>
              </a:solidFill>
            </a:endParaRPr>
          </a:p>
          <a:p>
            <a:pPr lvl="1">
              <a:buClrTx/>
            </a:pPr>
            <a:r>
              <a:rPr lang="nl-BE" sz="2000" dirty="0" smtClean="0">
                <a:solidFill>
                  <a:schemeClr val="tx1"/>
                </a:solidFill>
              </a:rPr>
              <a:t>WPF</a:t>
            </a:r>
            <a:endParaRPr lang="nl-BE" sz="2000" dirty="0">
              <a:solidFill>
                <a:schemeClr val="tx1"/>
              </a:solidFill>
            </a:endParaRPr>
          </a:p>
          <a:p>
            <a:pPr lvl="1">
              <a:buClrTx/>
            </a:pPr>
            <a:r>
              <a:rPr lang="nl-BE" sz="2000" dirty="0">
                <a:solidFill>
                  <a:schemeClr val="tx1"/>
                </a:solidFill>
              </a:rPr>
              <a:t>ASP.NET</a:t>
            </a:r>
          </a:p>
          <a:p>
            <a:pPr lvl="1">
              <a:buClrTx/>
            </a:pPr>
            <a:r>
              <a:rPr lang="nl-BE" sz="2000" dirty="0">
                <a:solidFill>
                  <a:schemeClr val="tx1"/>
                </a:solidFill>
              </a:rPr>
              <a:t>Windows Forms</a:t>
            </a:r>
          </a:p>
          <a:p>
            <a:pPr lvl="1">
              <a:buClrTx/>
            </a:pPr>
            <a:r>
              <a:rPr lang="en-GB" sz="2000" dirty="0">
                <a:solidFill>
                  <a:schemeClr val="tx1"/>
                </a:solidFill>
              </a:rPr>
              <a:t>Windows 8</a:t>
            </a:r>
            <a:endParaRPr lang="nl-BE" sz="2000" dirty="0">
              <a:solidFill>
                <a:schemeClr val="tx1"/>
              </a:solidFill>
            </a:endParaRPr>
          </a:p>
        </p:txBody>
      </p:sp>
      <p:sp>
        <p:nvSpPr>
          <p:cNvPr id="4" name="Slide Number Placeholder 3"/>
          <p:cNvSpPr>
            <a:spLocks noGrp="1"/>
          </p:cNvSpPr>
          <p:nvPr>
            <p:ph type="sldNum" sz="quarter" idx="4294967295"/>
          </p:nvPr>
        </p:nvSpPr>
        <p:spPr>
          <a:xfrm>
            <a:off x="6444208" y="6537600"/>
            <a:ext cx="2133600" cy="285752"/>
          </a:xfrm>
          <a:prstGeom prst="rect">
            <a:avLst/>
          </a:prstGeom>
        </p:spPr>
        <p:txBody>
          <a:bodyPr/>
          <a:lstStyle/>
          <a:p>
            <a:fld id="{27E2C0BD-727E-4404-9554-428CCF6763F0}" type="slidenum">
              <a:rPr lang="en-US" smtClean="0"/>
              <a:pPr/>
              <a:t>5</a:t>
            </a:fld>
            <a:endParaRPr lang="en-US" dirty="0"/>
          </a:p>
        </p:txBody>
      </p:sp>
    </p:spTree>
    <p:extLst>
      <p:ext uri="{BB962C8B-B14F-4D97-AF65-F5344CB8AC3E}">
        <p14:creationId xmlns:p14="http://schemas.microsoft.com/office/powerpoint/2010/main" val="3859490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Contracts</a:t>
            </a:r>
            <a:endParaRPr lang="nl-BE" dirty="0"/>
          </a:p>
        </p:txBody>
      </p:sp>
      <p:sp>
        <p:nvSpPr>
          <p:cNvPr id="3" name="Content Placeholder 2"/>
          <p:cNvSpPr>
            <a:spLocks noGrp="1"/>
          </p:cNvSpPr>
          <p:nvPr>
            <p:ph idx="1"/>
          </p:nvPr>
        </p:nvSpPr>
        <p:spPr/>
        <p:txBody>
          <a:bodyPr/>
          <a:lstStyle/>
          <a:p>
            <a:r>
              <a:rPr lang="en-GB" dirty="0" smtClean="0"/>
              <a:t>Sharing</a:t>
            </a:r>
          </a:p>
          <a:p>
            <a:pPr lvl="1"/>
            <a:r>
              <a:rPr lang="en-GB" dirty="0" smtClean="0"/>
              <a:t>Allows apps to share information with other apps</a:t>
            </a:r>
          </a:p>
          <a:p>
            <a:pPr lvl="1"/>
            <a:r>
              <a:rPr lang="en-GB" dirty="0" smtClean="0"/>
              <a:t>Mediator pattern</a:t>
            </a:r>
          </a:p>
          <a:p>
            <a:r>
              <a:rPr lang="en-GB" dirty="0" smtClean="0"/>
              <a:t>Search</a:t>
            </a:r>
          </a:p>
          <a:p>
            <a:pPr lvl="1"/>
            <a:r>
              <a:rPr lang="en-GB" dirty="0" smtClean="0"/>
              <a:t>Creates a unified way of searching in the content of the app</a:t>
            </a:r>
          </a:p>
          <a:p>
            <a:endParaRPr lang="nl-BE" dirty="0"/>
          </a:p>
        </p:txBody>
      </p:sp>
    </p:spTree>
    <p:extLst>
      <p:ext uri="{BB962C8B-B14F-4D97-AF65-F5344CB8AC3E}">
        <p14:creationId xmlns:p14="http://schemas.microsoft.com/office/powerpoint/2010/main" val="2839243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Contracts in MVVM</a:t>
            </a:r>
            <a:endParaRPr lang="nl-BE" dirty="0"/>
          </a:p>
        </p:txBody>
      </p:sp>
      <p:sp>
        <p:nvSpPr>
          <p:cNvPr id="3" name="Content Placeholder 2"/>
          <p:cNvSpPr>
            <a:spLocks noGrp="1"/>
          </p:cNvSpPr>
          <p:nvPr>
            <p:ph idx="1"/>
          </p:nvPr>
        </p:nvSpPr>
        <p:spPr/>
        <p:txBody>
          <a:bodyPr/>
          <a:lstStyle/>
          <a:p>
            <a:r>
              <a:rPr lang="en-GB" dirty="0" smtClean="0"/>
              <a:t>Using contracts from MVVM</a:t>
            </a:r>
          </a:p>
          <a:p>
            <a:pPr lvl="1"/>
            <a:r>
              <a:rPr lang="en-GB" dirty="0" smtClean="0"/>
              <a:t>Service-type solution</a:t>
            </a:r>
          </a:p>
          <a:p>
            <a:pPr lvl="1"/>
            <a:r>
              <a:rPr lang="en-GB" dirty="0" smtClean="0"/>
              <a:t>Event-based model</a:t>
            </a:r>
          </a:p>
          <a:p>
            <a:pPr lvl="1"/>
            <a:r>
              <a:rPr lang="en-GB" dirty="0" smtClean="0"/>
              <a:t>Works by calling from </a:t>
            </a:r>
            <a:r>
              <a:rPr lang="en-GB" dirty="0" err="1" smtClean="0"/>
              <a:t>ViewModel</a:t>
            </a:r>
            <a:r>
              <a:rPr lang="en-GB" dirty="0" smtClean="0"/>
              <a:t> without problems</a:t>
            </a:r>
            <a:endParaRPr lang="nl-BE" dirty="0"/>
          </a:p>
        </p:txBody>
      </p:sp>
    </p:spTree>
    <p:extLst>
      <p:ext uri="{BB962C8B-B14F-4D97-AF65-F5344CB8AC3E}">
        <p14:creationId xmlns:p14="http://schemas.microsoft.com/office/powerpoint/2010/main" val="3861323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the share contract using MVVM</a:t>
            </a:r>
            <a:endParaRPr lang="nl-BE" dirty="0"/>
          </a:p>
        </p:txBody>
      </p:sp>
      <p:sp>
        <p:nvSpPr>
          <p:cNvPr id="3" name="Text Placeholder 2"/>
          <p:cNvSpPr>
            <a:spLocks noGrp="1"/>
          </p:cNvSpPr>
          <p:nvPr>
            <p:ph type="body" idx="1"/>
          </p:nvPr>
        </p:nvSpPr>
        <p:spPr/>
        <p:txBody>
          <a:bodyPr/>
          <a:lstStyle/>
          <a:p>
            <a:r>
              <a:rPr lang="en-GB" dirty="0" smtClean="0"/>
              <a:t>DEMO</a:t>
            </a:r>
            <a:endParaRPr lang="nl-BE" dirty="0"/>
          </a:p>
        </p:txBody>
      </p:sp>
    </p:spTree>
    <p:extLst>
      <p:ext uri="{BB962C8B-B14F-4D97-AF65-F5344CB8AC3E}">
        <p14:creationId xmlns:p14="http://schemas.microsoft.com/office/powerpoint/2010/main" val="2911737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nl-BE" dirty="0"/>
          </a:p>
        </p:txBody>
      </p:sp>
      <p:sp>
        <p:nvSpPr>
          <p:cNvPr id="3" name="Content Placeholder 2"/>
          <p:cNvSpPr>
            <a:spLocks noGrp="1"/>
          </p:cNvSpPr>
          <p:nvPr>
            <p:ph idx="1"/>
          </p:nvPr>
        </p:nvSpPr>
        <p:spPr/>
        <p:txBody>
          <a:bodyPr/>
          <a:lstStyle/>
          <a:p>
            <a:r>
              <a:rPr lang="en-GB" dirty="0" smtClean="0"/>
              <a:t>MVVM allows us to build more maintainable Windows 8 apps</a:t>
            </a:r>
          </a:p>
          <a:p>
            <a:r>
              <a:rPr lang="en-GB" dirty="0" smtClean="0"/>
              <a:t>Not very different from MVVM in Silverlight, WP7 or WPF</a:t>
            </a:r>
          </a:p>
          <a:p>
            <a:r>
              <a:rPr lang="en-GB" dirty="0" smtClean="0"/>
              <a:t>MVVM Light is a solid base</a:t>
            </a:r>
          </a:p>
        </p:txBody>
      </p:sp>
    </p:spTree>
    <p:extLst>
      <p:ext uri="{BB962C8B-B14F-4D97-AF65-F5344CB8AC3E}">
        <p14:creationId xmlns:p14="http://schemas.microsoft.com/office/powerpoint/2010/main" val="11173621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Thanks!</a:t>
            </a:r>
            <a:endParaRPr lang="nl-BE" dirty="0"/>
          </a:p>
        </p:txBody>
      </p:sp>
      <p:sp>
        <p:nvSpPr>
          <p:cNvPr id="3" name="Text Placeholder 2"/>
          <p:cNvSpPr>
            <a:spLocks noGrp="1"/>
          </p:cNvSpPr>
          <p:nvPr>
            <p:ph type="body" idx="1"/>
          </p:nvPr>
        </p:nvSpPr>
        <p:spPr/>
        <p:txBody>
          <a:bodyPr/>
          <a:lstStyle/>
          <a:p>
            <a:endParaRPr lang="nl-BE"/>
          </a:p>
        </p:txBody>
      </p:sp>
    </p:spTree>
    <p:extLst>
      <p:ext uri="{BB962C8B-B14F-4D97-AF65-F5344CB8AC3E}">
        <p14:creationId xmlns:p14="http://schemas.microsoft.com/office/powerpoint/2010/main" val="4442045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Q&amp;A</a:t>
            </a:r>
            <a:endParaRPr lang="nl-BE" dirty="0"/>
          </a:p>
        </p:txBody>
      </p:sp>
      <p:sp>
        <p:nvSpPr>
          <p:cNvPr id="3" name="Text Placeholder 2"/>
          <p:cNvSpPr>
            <a:spLocks noGrp="1"/>
          </p:cNvSpPr>
          <p:nvPr>
            <p:ph type="body" idx="1"/>
          </p:nvPr>
        </p:nvSpPr>
        <p:spPr/>
        <p:txBody>
          <a:bodyPr/>
          <a:lstStyle/>
          <a:p>
            <a:endParaRPr lang="nl-BE"/>
          </a:p>
        </p:txBody>
      </p:sp>
    </p:spTree>
    <p:extLst>
      <p:ext uri="{BB962C8B-B14F-4D97-AF65-F5344CB8AC3E}">
        <p14:creationId xmlns:p14="http://schemas.microsoft.com/office/powerpoint/2010/main" val="2688826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7" y="1988840"/>
            <a:ext cx="8458200" cy="1584175"/>
          </a:xfrm>
        </p:spPr>
        <p:txBody>
          <a:bodyPr>
            <a:noAutofit/>
          </a:bodyPr>
          <a:lstStyle/>
          <a:p>
            <a:pPr algn="l"/>
            <a:r>
              <a:rPr lang="en-US" sz="6000" dirty="0" smtClean="0"/>
              <a:t>Windows 8 apps and the MVVM pattern</a:t>
            </a:r>
            <a:endParaRPr lang="en-GB" sz="6000" dirty="0">
              <a:solidFill>
                <a:srgbClr val="213024"/>
              </a:solidFill>
            </a:endParaRPr>
          </a:p>
        </p:txBody>
      </p:sp>
      <p:sp>
        <p:nvSpPr>
          <p:cNvPr id="3" name="Subtitle 2"/>
          <p:cNvSpPr>
            <a:spLocks noGrp="1"/>
          </p:cNvSpPr>
          <p:nvPr>
            <p:ph type="subTitle" idx="1"/>
          </p:nvPr>
        </p:nvSpPr>
        <p:spPr>
          <a:xfrm>
            <a:off x="349782" y="3692624"/>
            <a:ext cx="6400800" cy="1752600"/>
          </a:xfrm>
        </p:spPr>
        <p:txBody>
          <a:bodyPr>
            <a:normAutofit/>
          </a:bodyPr>
          <a:lstStyle/>
          <a:p>
            <a:pPr algn="l"/>
            <a:r>
              <a:rPr lang="en-GB" sz="2000" dirty="0" smtClean="0">
                <a:solidFill>
                  <a:srgbClr val="213024"/>
                </a:solidFill>
                <a:latin typeface="Univers Condensed"/>
                <a:ea typeface="Calibri"/>
                <a:cs typeface="Times New Roman"/>
              </a:rPr>
              <a:t>SILVERLIGHTSHOW.NET WEBINARS SERIES</a:t>
            </a:r>
          </a:p>
          <a:p>
            <a:pPr algn="l"/>
            <a:r>
              <a:rPr lang="en-GB" sz="1400" b="1" dirty="0">
                <a:solidFill>
                  <a:srgbClr val="9CA69E"/>
                </a:solidFill>
                <a:latin typeface="Univers Condensed"/>
                <a:ea typeface="Calibri"/>
                <a:cs typeface="Times New Roman"/>
              </a:rPr>
              <a:t>GILL CLEEREN, </a:t>
            </a:r>
            <a:r>
              <a:rPr lang="en-GB" sz="1400" b="1" dirty="0" smtClean="0">
                <a:solidFill>
                  <a:srgbClr val="9CA69E"/>
                </a:solidFill>
                <a:latin typeface="Univers Condensed"/>
                <a:ea typeface="Calibri"/>
                <a:cs typeface="Times New Roman"/>
              </a:rPr>
              <a:t>October 16</a:t>
            </a:r>
            <a:r>
              <a:rPr lang="en-GB" sz="1400" b="1" baseline="30000" dirty="0" smtClean="0">
                <a:solidFill>
                  <a:srgbClr val="9CA69E"/>
                </a:solidFill>
                <a:latin typeface="Univers Condensed"/>
                <a:ea typeface="Calibri"/>
                <a:cs typeface="Times New Roman"/>
              </a:rPr>
              <a:t>th</a:t>
            </a:r>
            <a:r>
              <a:rPr lang="en-GB" sz="1400" b="1" dirty="0" smtClean="0">
                <a:solidFill>
                  <a:srgbClr val="9CA69E"/>
                </a:solidFill>
                <a:latin typeface="Univers Condensed"/>
                <a:ea typeface="Calibri"/>
                <a:cs typeface="Times New Roman"/>
              </a:rPr>
              <a:t> 2012</a:t>
            </a:r>
            <a:endParaRPr lang="en-GB" sz="1400" b="1" dirty="0">
              <a:solidFill>
                <a:srgbClr val="9CA69E"/>
              </a:solidFill>
              <a:latin typeface="Univers Condensed"/>
              <a:ea typeface="Calibri"/>
              <a:cs typeface="Times New Roman"/>
            </a:endParaRPr>
          </a:p>
          <a:p>
            <a:pPr algn="l"/>
            <a:r>
              <a:rPr lang="en-GB" sz="1400" b="1" dirty="0" smtClean="0">
                <a:solidFill>
                  <a:srgbClr val="9CA69E"/>
                </a:solidFill>
                <a:latin typeface="Univers Condensed"/>
                <a:ea typeface="Calibri"/>
                <a:cs typeface="Times New Roman"/>
              </a:rPr>
              <a:t>www.snowball.be - gill.cleeren@ordina.be - @</a:t>
            </a:r>
            <a:r>
              <a:rPr lang="en-GB" sz="1400" b="1" dirty="0" err="1" smtClean="0">
                <a:solidFill>
                  <a:srgbClr val="9CA69E"/>
                </a:solidFill>
                <a:latin typeface="Univers Condensed"/>
                <a:ea typeface="Calibri"/>
                <a:cs typeface="Times New Roman"/>
              </a:rPr>
              <a:t>gillcleeren</a:t>
            </a:r>
            <a:endParaRPr lang="en-GB" sz="1400" b="1" dirty="0">
              <a:solidFill>
                <a:srgbClr val="9CA69E"/>
              </a:solidFill>
              <a:latin typeface="Univers Condensed"/>
              <a:ea typeface="Calibri"/>
              <a:cs typeface="Times New Roman"/>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7" y="268883"/>
            <a:ext cx="1666875" cy="257175"/>
          </a:xfrm>
          <a:prstGeom prst="rect">
            <a:avLst/>
          </a:prstGeom>
        </p:spPr>
      </p:pic>
      <p:sp>
        <p:nvSpPr>
          <p:cNvPr id="5" name="Rectangle 4"/>
          <p:cNvSpPr/>
          <p:nvPr/>
        </p:nvSpPr>
        <p:spPr>
          <a:xfrm>
            <a:off x="-5970" y="2996952"/>
            <a:ext cx="179512" cy="504000"/>
          </a:xfrm>
          <a:prstGeom prst="rect">
            <a:avLst/>
          </a:prstGeom>
          <a:solidFill>
            <a:srgbClr val="213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aseline="-25000" dirty="0"/>
          </a:p>
        </p:txBody>
      </p:sp>
    </p:spTree>
    <p:extLst>
      <p:ext uri="{BB962C8B-B14F-4D97-AF65-F5344CB8AC3E}">
        <p14:creationId xmlns:p14="http://schemas.microsoft.com/office/powerpoint/2010/main" val="1614416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Data binding explained</a:t>
            </a:r>
          </a:p>
        </p:txBody>
      </p:sp>
      <p:sp>
        <p:nvSpPr>
          <p:cNvPr id="3" name="Text Placeholder 2"/>
          <p:cNvSpPr>
            <a:spLocks noGrp="1"/>
          </p:cNvSpPr>
          <p:nvPr>
            <p:ph type="body" sz="quarter" idx="11"/>
          </p:nvPr>
        </p:nvSpPr>
        <p:spPr>
          <a:xfrm>
            <a:off x="428596" y="1500174"/>
            <a:ext cx="8143875" cy="4953162"/>
          </a:xfrm>
        </p:spPr>
        <p:txBody>
          <a:bodyPr>
            <a:normAutofit lnSpcReduction="10000"/>
          </a:bodyPr>
          <a:lstStyle/>
          <a:p>
            <a:pPr>
              <a:buClrTx/>
              <a:buFont typeface="Arial" pitchFamily="34" charset="0"/>
              <a:buChar char="•"/>
            </a:pPr>
            <a:r>
              <a:rPr lang="nl-BE" sz="2800" b="0" dirty="0">
                <a:solidFill>
                  <a:schemeClr val="tx1"/>
                </a:solidFill>
              </a:rPr>
              <a:t>A binding is defined by 4 items:</a:t>
            </a:r>
          </a:p>
          <a:p>
            <a:pPr lvl="1">
              <a:buClrTx/>
            </a:pPr>
            <a:r>
              <a:rPr lang="nl-BE" dirty="0">
                <a:solidFill>
                  <a:schemeClr val="tx1"/>
                </a:solidFill>
              </a:rPr>
              <a:t>Source object</a:t>
            </a:r>
          </a:p>
          <a:p>
            <a:pPr lvl="1">
              <a:buClrTx/>
            </a:pPr>
            <a:r>
              <a:rPr lang="nl-BE" dirty="0">
                <a:solidFill>
                  <a:schemeClr val="tx1"/>
                </a:solidFill>
              </a:rPr>
              <a:t>Source property</a:t>
            </a:r>
          </a:p>
          <a:p>
            <a:pPr lvl="1">
              <a:buClrTx/>
            </a:pPr>
            <a:r>
              <a:rPr lang="nl-BE" dirty="0">
                <a:solidFill>
                  <a:schemeClr val="tx1"/>
                </a:solidFill>
              </a:rPr>
              <a:t>Target object (must be dependency object)</a:t>
            </a:r>
          </a:p>
          <a:p>
            <a:pPr lvl="1">
              <a:buClrTx/>
            </a:pPr>
            <a:r>
              <a:rPr lang="nl-BE" dirty="0">
                <a:solidFill>
                  <a:schemeClr val="tx1"/>
                </a:solidFill>
              </a:rPr>
              <a:t>Target property (must be dependency property)</a:t>
            </a:r>
          </a:p>
          <a:p>
            <a:pPr lvl="1">
              <a:buClrTx/>
            </a:pPr>
            <a:endParaRPr lang="nl-BE" dirty="0">
              <a:solidFill>
                <a:schemeClr val="tx1"/>
              </a:solidFill>
            </a:endParaRPr>
          </a:p>
          <a:p>
            <a:pPr lvl="1">
              <a:buClrTx/>
            </a:pPr>
            <a:endParaRPr lang="nl-BE" dirty="0">
              <a:solidFill>
                <a:schemeClr val="tx1"/>
              </a:solidFill>
            </a:endParaRPr>
          </a:p>
          <a:p>
            <a:pPr lvl="1">
              <a:buClrTx/>
            </a:pPr>
            <a:endParaRPr lang="nl-BE" dirty="0">
              <a:solidFill>
                <a:schemeClr val="tx1"/>
              </a:solidFill>
            </a:endParaRPr>
          </a:p>
          <a:p>
            <a:pPr lvl="1">
              <a:buClrTx/>
            </a:pPr>
            <a:endParaRPr lang="nl-BE" sz="2600" dirty="0">
              <a:solidFill>
                <a:schemeClr val="tx1"/>
              </a:solidFill>
            </a:endParaRPr>
          </a:p>
          <a:p>
            <a:pPr lvl="1">
              <a:buClrTx/>
            </a:pPr>
            <a:endParaRPr lang="nl-BE" sz="2600" dirty="0">
              <a:solidFill>
                <a:schemeClr val="tx1"/>
              </a:solidFill>
            </a:endParaRPr>
          </a:p>
          <a:p>
            <a:pPr>
              <a:buClrTx/>
              <a:buFont typeface="Arial" pitchFamily="34" charset="0"/>
              <a:buChar char="•"/>
            </a:pPr>
            <a:r>
              <a:rPr lang="nl-BE" sz="2600" b="0" dirty="0" smtClean="0">
                <a:solidFill>
                  <a:schemeClr val="tx1"/>
                </a:solidFill>
              </a:rPr>
              <a:t>Data binding works on in-memory data</a:t>
            </a:r>
          </a:p>
          <a:p>
            <a:pPr lvl="1">
              <a:buClrTx/>
            </a:pPr>
            <a:r>
              <a:rPr lang="en-GB" dirty="0" smtClean="0">
                <a:solidFill>
                  <a:schemeClr val="tx1"/>
                </a:solidFill>
              </a:rPr>
              <a:t>Coming from a service possibly</a:t>
            </a:r>
            <a:endParaRPr lang="nl-BE" dirty="0">
              <a:solidFill>
                <a:schemeClr val="tx1"/>
              </a:solidFill>
            </a:endParaRPr>
          </a:p>
          <a:p>
            <a:pPr>
              <a:buClrTx/>
              <a:buFont typeface="Arial" pitchFamily="34" charset="0"/>
              <a:buChar char="•"/>
            </a:pPr>
            <a:endParaRPr lang="nl-BE" dirty="0"/>
          </a:p>
        </p:txBody>
      </p:sp>
      <p:sp>
        <p:nvSpPr>
          <p:cNvPr id="4" name="Slide Number Placeholder 3"/>
          <p:cNvSpPr>
            <a:spLocks noGrp="1"/>
          </p:cNvSpPr>
          <p:nvPr>
            <p:ph type="sldNum" sz="quarter" idx="4294967295"/>
          </p:nvPr>
        </p:nvSpPr>
        <p:spPr>
          <a:xfrm>
            <a:off x="6444208" y="6537600"/>
            <a:ext cx="2133600" cy="285752"/>
          </a:xfrm>
          <a:prstGeom prst="rect">
            <a:avLst/>
          </a:prstGeom>
        </p:spPr>
        <p:txBody>
          <a:bodyPr/>
          <a:lstStyle/>
          <a:p>
            <a:fld id="{27E2C0BD-727E-4404-9554-428CCF6763F0}" type="slidenum">
              <a:rPr lang="en-US" smtClean="0"/>
              <a:pPr/>
              <a:t>6</a:t>
            </a:fld>
            <a:endParaRPr lang="en-US" dirty="0"/>
          </a:p>
        </p:txBody>
      </p:sp>
      <p:pic>
        <p:nvPicPr>
          <p:cNvPr id="5" name="Picture 4" descr="9843_02_01a.png"/>
          <p:cNvPicPr/>
          <p:nvPr/>
        </p:nvPicPr>
        <p:blipFill>
          <a:blip r:embed="rId2" cstate="print"/>
          <a:stretch>
            <a:fillRect/>
          </a:stretch>
        </p:blipFill>
        <p:spPr>
          <a:xfrm>
            <a:off x="2057400" y="3645024"/>
            <a:ext cx="5029200" cy="1297940"/>
          </a:xfrm>
          <a:prstGeom prst="rect">
            <a:avLst/>
          </a:prstGeom>
        </p:spPr>
      </p:pic>
    </p:spTree>
    <p:extLst>
      <p:ext uri="{BB962C8B-B14F-4D97-AF65-F5344CB8AC3E}">
        <p14:creationId xmlns:p14="http://schemas.microsoft.com/office/powerpoint/2010/main" val="317971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Data binding</a:t>
            </a:r>
            <a:endParaRPr lang="nl-BE" dirty="0"/>
          </a:p>
        </p:txBody>
      </p:sp>
      <p:sp>
        <p:nvSpPr>
          <p:cNvPr id="3" name="Content Placeholder 2"/>
          <p:cNvSpPr>
            <a:spLocks noGrp="1"/>
          </p:cNvSpPr>
          <p:nvPr>
            <p:ph idx="1"/>
          </p:nvPr>
        </p:nvSpPr>
        <p:spPr>
          <a:xfrm>
            <a:off x="457200" y="1600200"/>
            <a:ext cx="8229600" cy="5141168"/>
          </a:xfrm>
        </p:spPr>
        <p:txBody>
          <a:bodyPr>
            <a:normAutofit fontScale="77500" lnSpcReduction="20000"/>
          </a:bodyPr>
          <a:lstStyle/>
          <a:p>
            <a:r>
              <a:rPr lang="nl-BE" dirty="0" smtClean="0"/>
              <a:t>What is supported in Windows 8?</a:t>
            </a:r>
          </a:p>
          <a:p>
            <a:pPr lvl="1"/>
            <a:r>
              <a:rPr lang="nl-BE" dirty="0" smtClean="0"/>
              <a:t>Regular data binding </a:t>
            </a:r>
          </a:p>
          <a:p>
            <a:pPr lvl="1"/>
            <a:r>
              <a:rPr lang="nl-BE" dirty="0" smtClean="0"/>
              <a:t>Element binding</a:t>
            </a:r>
          </a:p>
          <a:p>
            <a:pPr lvl="1"/>
            <a:r>
              <a:rPr lang="nl-BE" dirty="0" smtClean="0"/>
              <a:t>Converters</a:t>
            </a:r>
          </a:p>
          <a:p>
            <a:pPr lvl="1"/>
            <a:r>
              <a:rPr lang="nl-BE" dirty="0" smtClean="0"/>
              <a:t>Model binding</a:t>
            </a:r>
          </a:p>
          <a:p>
            <a:pPr lvl="1"/>
            <a:r>
              <a:rPr lang="nl-BE" dirty="0" smtClean="0"/>
              <a:t>Indexers</a:t>
            </a:r>
          </a:p>
          <a:p>
            <a:pPr lvl="1"/>
            <a:r>
              <a:rPr lang="nl-BE" dirty="0" smtClean="0"/>
              <a:t>Data templating</a:t>
            </a:r>
          </a:p>
          <a:p>
            <a:pPr lvl="1"/>
            <a:r>
              <a:rPr lang="nl-BE" dirty="0" smtClean="0"/>
              <a:t>Binding to a CollectionViewSource</a:t>
            </a:r>
          </a:p>
          <a:p>
            <a:pPr lvl="1"/>
            <a:r>
              <a:rPr lang="nl-BE" dirty="0" smtClean="0"/>
              <a:t>Notifications</a:t>
            </a:r>
          </a:p>
          <a:p>
            <a:pPr lvl="2"/>
            <a:r>
              <a:rPr lang="nl-BE" dirty="0" smtClean="0"/>
              <a:t>Single objects</a:t>
            </a:r>
          </a:p>
          <a:p>
            <a:pPr lvl="2"/>
            <a:r>
              <a:rPr lang="nl-BE" dirty="0" smtClean="0"/>
              <a:t>Collections</a:t>
            </a:r>
          </a:p>
          <a:p>
            <a:pPr lvl="1"/>
            <a:r>
              <a:rPr lang="nl-BE" dirty="0" smtClean="0"/>
              <a:t>Binding to </a:t>
            </a:r>
          </a:p>
          <a:p>
            <a:pPr lvl="2"/>
            <a:r>
              <a:rPr lang="nl-BE" dirty="0" smtClean="0"/>
              <a:t>JSON collections</a:t>
            </a:r>
          </a:p>
          <a:p>
            <a:pPr lvl="2"/>
            <a:r>
              <a:rPr lang="nl-BE" dirty="0" smtClean="0"/>
              <a:t>WCF service</a:t>
            </a:r>
          </a:p>
          <a:p>
            <a:pPr lvl="1"/>
            <a:r>
              <a:rPr lang="nl-BE" dirty="0" smtClean="0"/>
              <a:t>Exceptions in output window</a:t>
            </a:r>
            <a:endParaRPr lang="nl-BE" dirty="0"/>
          </a:p>
        </p:txBody>
      </p:sp>
    </p:spTree>
    <p:extLst>
      <p:ext uri="{BB962C8B-B14F-4D97-AF65-F5344CB8AC3E}">
        <p14:creationId xmlns:p14="http://schemas.microsoft.com/office/powerpoint/2010/main" val="3562723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That means...</a:t>
            </a:r>
            <a:endParaRPr lang="nl-BE" dirty="0"/>
          </a:p>
        </p:txBody>
      </p:sp>
      <p:sp>
        <p:nvSpPr>
          <p:cNvPr id="3" name="Content Placeholder 2"/>
          <p:cNvSpPr>
            <a:spLocks noGrp="1"/>
          </p:cNvSpPr>
          <p:nvPr>
            <p:ph idx="1"/>
          </p:nvPr>
        </p:nvSpPr>
        <p:spPr/>
        <p:txBody>
          <a:bodyPr/>
          <a:lstStyle/>
          <a:p>
            <a:r>
              <a:rPr lang="nl-BE" dirty="0" smtClean="0"/>
              <a:t>No StringFormat, FallbackValue,...</a:t>
            </a:r>
          </a:p>
          <a:p>
            <a:r>
              <a:rPr lang="nl-BE" dirty="0" smtClean="0"/>
              <a:t>No custom markup extensions</a:t>
            </a:r>
          </a:p>
          <a:p>
            <a:r>
              <a:rPr lang="nl-BE" dirty="0" smtClean="0"/>
              <a:t>No implicit data templates</a:t>
            </a:r>
          </a:p>
          <a:p>
            <a:r>
              <a:rPr lang="nl-BE" dirty="0" smtClean="0"/>
              <a:t>No data binding breakpoints</a:t>
            </a:r>
          </a:p>
          <a:p>
            <a:pPr marL="0" indent="0">
              <a:buNone/>
            </a:pPr>
            <a:r>
              <a:rPr lang="nl-BE" dirty="0" smtClean="0"/>
              <a:t>...</a:t>
            </a:r>
          </a:p>
          <a:p>
            <a:pPr marL="0" indent="0">
              <a:buNone/>
            </a:pPr>
            <a:endParaRPr lang="nl-BE" dirty="0"/>
          </a:p>
          <a:p>
            <a:pPr marL="0" indent="0">
              <a:buNone/>
            </a:pPr>
            <a:r>
              <a:rPr lang="nl-BE" dirty="0" smtClean="0"/>
              <a:t>More or less at the level of Silverlight 3</a:t>
            </a:r>
            <a:endParaRPr lang="nl-BE" dirty="0"/>
          </a:p>
        </p:txBody>
      </p:sp>
    </p:spTree>
    <p:extLst>
      <p:ext uri="{BB962C8B-B14F-4D97-AF65-F5344CB8AC3E}">
        <p14:creationId xmlns:p14="http://schemas.microsoft.com/office/powerpoint/2010/main" val="3160348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data binding</a:t>
            </a:r>
            <a:endParaRPr lang="nl-BE" dirty="0"/>
          </a:p>
        </p:txBody>
      </p:sp>
      <p:sp>
        <p:nvSpPr>
          <p:cNvPr id="3" name="Text Placeholder 2"/>
          <p:cNvSpPr>
            <a:spLocks noGrp="1"/>
          </p:cNvSpPr>
          <p:nvPr>
            <p:ph type="body" idx="1"/>
          </p:nvPr>
        </p:nvSpPr>
        <p:spPr/>
        <p:txBody>
          <a:bodyPr/>
          <a:lstStyle/>
          <a:p>
            <a:r>
              <a:rPr lang="en-GB" dirty="0" smtClean="0"/>
              <a:t>DEMO</a:t>
            </a:r>
            <a:endParaRPr lang="nl-BE" dirty="0"/>
          </a:p>
        </p:txBody>
      </p:sp>
    </p:spTree>
    <p:extLst>
      <p:ext uri="{BB962C8B-B14F-4D97-AF65-F5344CB8AC3E}">
        <p14:creationId xmlns:p14="http://schemas.microsoft.com/office/powerpoint/2010/main" val="3005656542"/>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0</TotalTime>
  <Words>1564</Words>
  <Application>Microsoft Office PowerPoint</Application>
  <PresentationFormat>On-screen Show (4:3)</PresentationFormat>
  <Paragraphs>361</Paragraphs>
  <Slides>56</Slides>
  <Notes>7</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Theme1</vt:lpstr>
      <vt:lpstr>Windows 8 apps and the MVVM pattern</vt:lpstr>
      <vt:lpstr>Agenda</vt:lpstr>
      <vt:lpstr>core concepts</vt:lpstr>
      <vt:lpstr>Databinding</vt:lpstr>
      <vt:lpstr>Data binding explained</vt:lpstr>
      <vt:lpstr>Data binding explained</vt:lpstr>
      <vt:lpstr>Data binding</vt:lpstr>
      <vt:lpstr>That means...</vt:lpstr>
      <vt:lpstr>Simple data binding</vt:lpstr>
      <vt:lpstr>Data templates</vt:lpstr>
      <vt:lpstr>Data templates</vt:lpstr>
      <vt:lpstr>INotifyPropertyChanged</vt:lpstr>
      <vt:lpstr>INotifyPropertyChanged</vt:lpstr>
      <vt:lpstr>INotifyCollectionChanged</vt:lpstr>
      <vt:lpstr>INotifyPropertyChanged and INOtifyCollectionchanged</vt:lpstr>
      <vt:lpstr>The MVVM pattern</vt:lpstr>
      <vt:lpstr>What is MVVM?</vt:lpstr>
      <vt:lpstr>What is MVVM?</vt:lpstr>
      <vt:lpstr>Understanding MVVM</vt:lpstr>
      <vt:lpstr>Why MVVM</vt:lpstr>
      <vt:lpstr>Why not MVVM</vt:lpstr>
      <vt:lpstr>Everything in code-behind</vt:lpstr>
      <vt:lpstr>Model – View – ViewModel</vt:lpstr>
      <vt:lpstr>The parts of MVVM</vt:lpstr>
      <vt:lpstr>The View</vt:lpstr>
      <vt:lpstr>The ViewModel</vt:lpstr>
      <vt:lpstr>The Model</vt:lpstr>
      <vt:lpstr>MVVM Light introduction</vt:lpstr>
      <vt:lpstr>MVVM Light</vt:lpstr>
      <vt:lpstr>Most important classes of MVVM Light</vt:lpstr>
      <vt:lpstr>Looking at a sample MVVM implementation</vt:lpstr>
      <vt:lpstr>Linking the View and the ViewModel</vt:lpstr>
      <vt:lpstr>Locator pattern</vt:lpstr>
      <vt:lpstr>The Locator pattern</vt:lpstr>
      <vt:lpstr>Commanding</vt:lpstr>
      <vt:lpstr>Commands</vt:lpstr>
      <vt:lpstr>Commands</vt:lpstr>
      <vt:lpstr>Using EventToCommand as a behavior</vt:lpstr>
      <vt:lpstr>Commanding</vt:lpstr>
      <vt:lpstr>Messaging</vt:lpstr>
      <vt:lpstr>Communication between VMs</vt:lpstr>
      <vt:lpstr>Messaging</vt:lpstr>
      <vt:lpstr>Communication between VMs</vt:lpstr>
      <vt:lpstr>Messaging</vt:lpstr>
      <vt:lpstr>Navigation, Dialogs and other servicing</vt:lpstr>
      <vt:lpstr>External servicing</vt:lpstr>
      <vt:lpstr>External servicing</vt:lpstr>
      <vt:lpstr>Navigation, Dialogs and other servicing</vt:lpstr>
      <vt:lpstr>Windows 8 specifics</vt:lpstr>
      <vt:lpstr>Contracts</vt:lpstr>
      <vt:lpstr>Contracts in MVVM</vt:lpstr>
      <vt:lpstr>Adding the share contract using MVVM</vt:lpstr>
      <vt:lpstr>Summary</vt:lpstr>
      <vt:lpstr>Thanks!</vt:lpstr>
      <vt:lpstr>Q&amp;A</vt:lpstr>
      <vt:lpstr>Windows 8 apps and the MVVM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2012-09-30T21:59:07Z</dcterms:created>
  <dcterms:modified xsi:type="dcterms:W3CDTF">2012-10-24T18:38:09Z</dcterms:modified>
</cp:coreProperties>
</file>