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7" r:id="rId1"/>
  </p:sldMasterIdLst>
  <p:notesMasterIdLst>
    <p:notesMasterId r:id="rId15"/>
  </p:notesMasterIdLst>
  <p:sldIdLst>
    <p:sldId id="256" r:id="rId2"/>
    <p:sldId id="260" r:id="rId3"/>
    <p:sldId id="259" r:id="rId4"/>
    <p:sldId id="269" r:id="rId5"/>
    <p:sldId id="261" r:id="rId6"/>
    <p:sldId id="266" r:id="rId7"/>
    <p:sldId id="267" r:id="rId8"/>
    <p:sldId id="262" r:id="rId9"/>
    <p:sldId id="258" r:id="rId10"/>
    <p:sldId id="268" r:id="rId11"/>
    <p:sldId id="263" r:id="rId12"/>
    <p:sldId id="264" r:id="rId13"/>
    <p:sldId id="265"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1"/>
    <p:restoredTop sz="73545"/>
  </p:normalViewPr>
  <p:slideViewPr>
    <p:cSldViewPr snapToGrid="0" snapToObjects="1">
      <p:cViewPr varScale="1">
        <p:scale>
          <a:sx n="69" d="100"/>
          <a:sy n="69" d="100"/>
        </p:scale>
        <p:origin x="1048" y="19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3" d="100"/>
          <a:sy n="73" d="100"/>
        </p:scale>
        <p:origin x="2448"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E9B6E-30BC-2A44-A3C2-1E9BF1F5A9F6}" type="datetimeFigureOut">
              <a:rPr lang="fr-FR" smtClean="0"/>
              <a:t>12/04/2018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5AC53-C964-5F44-A694-F31B68632186}" type="slidenum">
              <a:rPr lang="fr-FR" smtClean="0"/>
              <a:t>‹N°›</a:t>
            </a:fld>
            <a:endParaRPr lang="fr-FR"/>
          </a:p>
        </p:txBody>
      </p:sp>
    </p:spTree>
    <p:extLst>
      <p:ext uri="{BB962C8B-B14F-4D97-AF65-F5344CB8AC3E}">
        <p14:creationId xmlns:p14="http://schemas.microsoft.com/office/powerpoint/2010/main" val="956940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1</a:t>
            </a:fld>
            <a:endParaRPr lang="fr-FR"/>
          </a:p>
        </p:txBody>
      </p:sp>
    </p:spTree>
    <p:extLst>
      <p:ext uri="{BB962C8B-B14F-4D97-AF65-F5344CB8AC3E}">
        <p14:creationId xmlns:p14="http://schemas.microsoft.com/office/powerpoint/2010/main" val="1880352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10</a:t>
            </a:fld>
            <a:endParaRPr lang="fr-FR"/>
          </a:p>
        </p:txBody>
      </p:sp>
    </p:spTree>
    <p:extLst>
      <p:ext uri="{BB962C8B-B14F-4D97-AF65-F5344CB8AC3E}">
        <p14:creationId xmlns:p14="http://schemas.microsoft.com/office/powerpoint/2010/main" val="1488919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i="1" dirty="0"/>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11</a:t>
            </a:fld>
            <a:endParaRPr lang="fr-FR"/>
          </a:p>
        </p:txBody>
      </p:sp>
    </p:spTree>
    <p:extLst>
      <p:ext uri="{BB962C8B-B14F-4D97-AF65-F5344CB8AC3E}">
        <p14:creationId xmlns:p14="http://schemas.microsoft.com/office/powerpoint/2010/main" val="69331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12</a:t>
            </a:fld>
            <a:endParaRPr lang="fr-FR"/>
          </a:p>
        </p:txBody>
      </p:sp>
    </p:spTree>
    <p:extLst>
      <p:ext uri="{BB962C8B-B14F-4D97-AF65-F5344CB8AC3E}">
        <p14:creationId xmlns:p14="http://schemas.microsoft.com/office/powerpoint/2010/main" val="1883490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13</a:t>
            </a:fld>
            <a:endParaRPr lang="fr-FR"/>
          </a:p>
        </p:txBody>
      </p:sp>
    </p:spTree>
    <p:extLst>
      <p:ext uri="{BB962C8B-B14F-4D97-AF65-F5344CB8AC3E}">
        <p14:creationId xmlns:p14="http://schemas.microsoft.com/office/powerpoint/2010/main" val="2381743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2</a:t>
            </a:fld>
            <a:endParaRPr lang="fr-FR"/>
          </a:p>
        </p:txBody>
      </p:sp>
    </p:spTree>
    <p:extLst>
      <p:ext uri="{BB962C8B-B14F-4D97-AF65-F5344CB8AC3E}">
        <p14:creationId xmlns:p14="http://schemas.microsoft.com/office/powerpoint/2010/main" val="2501677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PAGE D’ACCUEIL:</a:t>
            </a:r>
          </a:p>
          <a:p>
            <a:r>
              <a:rPr lang="fr-FR" dirty="0"/>
              <a:t>-Nom de l’application avec une phrase pensée pour incité les gens à commencer la création de leur m</a:t>
            </a:r>
            <a:r>
              <a:rPr lang="fr-CA" dirty="0" err="1"/>
              <a:t>eme</a:t>
            </a:r>
            <a:r>
              <a:rPr lang="fr-CA" dirty="0"/>
              <a:t>.</a:t>
            </a:r>
            <a:endParaRPr lang="fr-FR" dirty="0"/>
          </a:p>
          <a:p>
            <a:r>
              <a:rPr lang="fr-FR" dirty="0"/>
              <a:t>-Un bouton   ’’COMMENCER ICI ’’  qui mène vers l’activité modèle.</a:t>
            </a:r>
          </a:p>
          <a:p>
            <a:r>
              <a:rPr lang="fr-FR" dirty="0"/>
              <a:t>-Il y a aussi un pop-up qui demande une permission à l’utilisateur pour avoir accès à leur appareil photo, galerie et pour le partage de photo.</a:t>
            </a:r>
          </a:p>
          <a:p>
            <a:endParaRPr lang="fr-FR" dirty="0"/>
          </a:p>
          <a:p>
            <a:r>
              <a:rPr lang="fr-FR" dirty="0"/>
              <a:t>CHOIX  DE MODELES:</a:t>
            </a:r>
          </a:p>
          <a:p>
            <a:r>
              <a:rPr lang="fr-FR" dirty="0"/>
              <a:t>-quatre choix de modèles s’offrent à l’utilisateur:</a:t>
            </a:r>
          </a:p>
          <a:p>
            <a:r>
              <a:rPr lang="fr-FR" dirty="0"/>
              <a:t>	1)Brain </a:t>
            </a:r>
            <a:r>
              <a:rPr lang="fr-FR" dirty="0" err="1"/>
              <a:t>Meme</a:t>
            </a:r>
            <a:r>
              <a:rPr lang="fr-FR" dirty="0"/>
              <a:t> qui possède quatre zones de textes.</a:t>
            </a:r>
          </a:p>
          <a:p>
            <a:r>
              <a:rPr lang="fr-FR" dirty="0"/>
              <a:t>	2)Drake </a:t>
            </a:r>
            <a:r>
              <a:rPr lang="fr-FR" dirty="0" err="1"/>
              <a:t>Meme</a:t>
            </a:r>
            <a:r>
              <a:rPr lang="fr-FR" dirty="0"/>
              <a:t> qui possède deux zones de textes.</a:t>
            </a:r>
          </a:p>
          <a:p>
            <a:r>
              <a:rPr lang="fr-FR" dirty="0"/>
              <a:t>	3)Twitter </a:t>
            </a:r>
            <a:r>
              <a:rPr lang="fr-FR" dirty="0" err="1"/>
              <a:t>Meme</a:t>
            </a:r>
            <a:r>
              <a:rPr lang="fr-FR" dirty="0"/>
              <a:t> qui donne un gabarit pour insérer une photo de son choix</a:t>
            </a:r>
          </a:p>
          <a:p>
            <a:r>
              <a:rPr lang="fr-FR" dirty="0"/>
              <a:t>	4) Patrick </a:t>
            </a:r>
            <a:r>
              <a:rPr lang="fr-FR" dirty="0" err="1"/>
              <a:t>Meme</a:t>
            </a:r>
            <a:r>
              <a:rPr lang="fr-FR" dirty="0"/>
              <a:t> qui possède une zone de texte.</a:t>
            </a:r>
          </a:p>
          <a:p>
            <a:r>
              <a:rPr lang="fr-FR" dirty="0"/>
              <a:t>-Une fois le choix fait, une icône apparaît pour donner un feedback à l’utilisateur de sa sélection et la barre de progression augmente d’un niveau.</a:t>
            </a:r>
          </a:p>
          <a:p>
            <a:r>
              <a:rPr lang="fr-FR" dirty="0"/>
              <a:t>-Si aucun modèle choisi (en cliquant deux fois sur une image), on ne peut pas peser sur le bouton continuer et un message apparaît: « Vous devez sélectionner un modèle avant de continuer »</a:t>
            </a:r>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3</a:t>
            </a:fld>
            <a:endParaRPr lang="fr-FR"/>
          </a:p>
        </p:txBody>
      </p:sp>
    </p:spTree>
    <p:extLst>
      <p:ext uri="{BB962C8B-B14F-4D97-AF65-F5344CB8AC3E}">
        <p14:creationId xmlns:p14="http://schemas.microsoft.com/office/powerpoint/2010/main" val="3236392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Fragment Modele2:</a:t>
            </a:r>
          </a:p>
          <a:p>
            <a:r>
              <a:rPr lang="fr-FR" dirty="0"/>
              <a:t>Selon l’image choisie, on a quatre types de modèles. Tous les modèles ont des zones de textes prédéfinies identifié par des </a:t>
            </a:r>
            <a:r>
              <a:rPr lang="fr-FR" dirty="0" err="1"/>
              <a:t>hints</a:t>
            </a:r>
            <a:r>
              <a:rPr lang="fr-FR" dirty="0"/>
              <a:t>:   ’’Écrire ici… ’’. Le Twitter </a:t>
            </a:r>
            <a:r>
              <a:rPr lang="fr-FR" dirty="0" err="1"/>
              <a:t>Meme</a:t>
            </a:r>
            <a:r>
              <a:rPr lang="fr-FR" dirty="0"/>
              <a:t> a en plus 3 boutons qui permettent de prendre une photo avec l’appareil et la mettre comme image, choisir une photo de la galerie de l’appareil et puis de faire une rotation de l’image choisie. Le bouton continuer amène à l’activité Aperçu.</a:t>
            </a:r>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4</a:t>
            </a:fld>
            <a:endParaRPr lang="fr-FR"/>
          </a:p>
        </p:txBody>
      </p:sp>
    </p:spTree>
    <p:extLst>
      <p:ext uri="{BB962C8B-B14F-4D97-AF65-F5344CB8AC3E}">
        <p14:creationId xmlns:p14="http://schemas.microsoft.com/office/powerpoint/2010/main" val="4065838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TWITTER MEME</a:t>
            </a:r>
          </a:p>
          <a:p>
            <a:r>
              <a:rPr lang="fr-FR" dirty="0"/>
              <a:t>Lorsqu’on clique sur l’icône de la caméra dans le Twitter </a:t>
            </a:r>
            <a:r>
              <a:rPr lang="fr-FR" dirty="0" err="1"/>
              <a:t>Meme</a:t>
            </a:r>
            <a:r>
              <a:rPr lang="fr-FR" dirty="0"/>
              <a:t>, on accède à l’appareil photo. </a:t>
            </a:r>
          </a:p>
          <a:p>
            <a:r>
              <a:rPr lang="fr-FR" dirty="0"/>
              <a:t>Lorsqu’on clique sur l’icône d’une « montage » on a accès à la galerie de l’appareil photo. </a:t>
            </a:r>
          </a:p>
          <a:p>
            <a:r>
              <a:rPr lang="fr-FR" dirty="0"/>
              <a:t>Lorsqu’on clique sur l’icône de deux flèches, on donne une rotation à l’image choisie.</a:t>
            </a:r>
          </a:p>
          <a:p>
            <a:r>
              <a:rPr lang="fr-FR" dirty="0"/>
              <a:t>-Ce sont des captures d’écrans de l’émulateur d’où les pixels de couleurs.-</a:t>
            </a:r>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5</a:t>
            </a:fld>
            <a:endParaRPr lang="fr-FR"/>
          </a:p>
        </p:txBody>
      </p:sp>
    </p:spTree>
    <p:extLst>
      <p:ext uri="{BB962C8B-B14F-4D97-AF65-F5344CB8AC3E}">
        <p14:creationId xmlns:p14="http://schemas.microsoft.com/office/powerpoint/2010/main" val="756362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APERCU:</a:t>
            </a:r>
          </a:p>
          <a:p>
            <a:r>
              <a:rPr lang="fr-FR" dirty="0"/>
              <a:t>Montre une capture d’écran du « </a:t>
            </a:r>
            <a:r>
              <a:rPr lang="fr-FR" dirty="0" err="1"/>
              <a:t>meme</a:t>
            </a:r>
            <a:r>
              <a:rPr lang="fr-FR" dirty="0"/>
              <a:t> ». Si la personne est satisfaite du résultat, elle peut l’enregistrer ou la partager. Si clique sur « Enregistrer l’aperçu » un message ‘’Sauvegardé’’ apparaitra et l’image sera enregistrée dans la galerie. Si on clique sur « partager » alors on sera dirigé vers le réseau social choisi.</a:t>
            </a:r>
          </a:p>
          <a:p>
            <a:endParaRPr lang="fr-FR" dirty="0"/>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6</a:t>
            </a:fld>
            <a:endParaRPr lang="fr-FR"/>
          </a:p>
        </p:txBody>
      </p:sp>
    </p:spTree>
    <p:extLst>
      <p:ext uri="{BB962C8B-B14F-4D97-AF65-F5344CB8AC3E}">
        <p14:creationId xmlns:p14="http://schemas.microsoft.com/office/powerpoint/2010/main" val="3845772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7</a:t>
            </a:fld>
            <a:endParaRPr lang="fr-FR"/>
          </a:p>
        </p:txBody>
      </p:sp>
    </p:spTree>
    <p:extLst>
      <p:ext uri="{BB962C8B-B14F-4D97-AF65-F5344CB8AC3E}">
        <p14:creationId xmlns:p14="http://schemas.microsoft.com/office/powerpoint/2010/main" val="1068139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8</a:t>
            </a:fld>
            <a:endParaRPr lang="fr-FR"/>
          </a:p>
        </p:txBody>
      </p:sp>
    </p:spTree>
    <p:extLst>
      <p:ext uri="{BB962C8B-B14F-4D97-AF65-F5344CB8AC3E}">
        <p14:creationId xmlns:p14="http://schemas.microsoft.com/office/powerpoint/2010/main" val="523362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9</a:t>
            </a:fld>
            <a:endParaRPr lang="fr-FR"/>
          </a:p>
        </p:txBody>
      </p:sp>
    </p:spTree>
    <p:extLst>
      <p:ext uri="{BB962C8B-B14F-4D97-AF65-F5344CB8AC3E}">
        <p14:creationId xmlns:p14="http://schemas.microsoft.com/office/powerpoint/2010/main" val="327400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5CB8DF62-8075-A64F-833B-CBA37D94524C}" type="datetimeFigureOut">
              <a:rPr lang="fr-FR" smtClean="0"/>
              <a:t>12/04/2018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2018813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CB8DF62-8075-A64F-833B-CBA37D94524C}" type="datetimeFigureOut">
              <a:rPr lang="fr-FR" smtClean="0"/>
              <a:t>12/04/2018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249315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CB8DF62-8075-A64F-833B-CBA37D94524C}" type="datetimeFigureOut">
              <a:rPr lang="fr-FR" smtClean="0"/>
              <a:t>12/04/2018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3B220-9F85-5A40-9BF8-B012F7DFC14F}"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66239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CB8DF62-8075-A64F-833B-CBA37D94524C}" type="datetimeFigureOut">
              <a:rPr lang="fr-FR" smtClean="0"/>
              <a:t>12/04/2018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1178914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avec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CB8DF62-8075-A64F-833B-CBA37D94524C}" type="datetimeFigureOut">
              <a:rPr lang="fr-FR" smtClean="0"/>
              <a:t>12/04/2018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3B220-9F85-5A40-9BF8-B012F7DFC14F}"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8829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CB8DF62-8075-A64F-833B-CBA37D94524C}" type="datetimeFigureOut">
              <a:rPr lang="fr-FR" smtClean="0"/>
              <a:t>12/04/2018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3252132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CB8DF62-8075-A64F-833B-CBA37D94524C}" type="datetimeFigureOut">
              <a:rPr lang="fr-FR" smtClean="0"/>
              <a:t>12/04/2018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1840320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CB8DF62-8075-A64F-833B-CBA37D94524C}" type="datetimeFigureOut">
              <a:rPr lang="fr-FR" smtClean="0"/>
              <a:t>12/04/2018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2990585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CB8DF62-8075-A64F-833B-CBA37D94524C}" type="datetimeFigureOut">
              <a:rPr lang="fr-FR" smtClean="0"/>
              <a:t>12/04/2018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1191878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CB8DF62-8075-A64F-833B-CBA37D94524C}" type="datetimeFigureOut">
              <a:rPr lang="fr-FR" smtClean="0"/>
              <a:t>12/04/2018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28365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CB8DF62-8075-A64F-833B-CBA37D94524C}" type="datetimeFigureOut">
              <a:rPr lang="fr-FR" smtClean="0"/>
              <a:t>12/04/2018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3888506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CB8DF62-8075-A64F-833B-CBA37D94524C}" type="datetimeFigureOut">
              <a:rPr lang="fr-FR" smtClean="0"/>
              <a:t>12/04/2018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75372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CB8DF62-8075-A64F-833B-CBA37D94524C}" type="datetimeFigureOut">
              <a:rPr lang="fr-FR" smtClean="0"/>
              <a:t>12/04/2018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365820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8DF62-8075-A64F-833B-CBA37D94524C}" type="datetimeFigureOut">
              <a:rPr lang="fr-FR" smtClean="0"/>
              <a:t>12/04/2018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187230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CB8DF62-8075-A64F-833B-CBA37D94524C}" type="datetimeFigureOut">
              <a:rPr lang="fr-FR" smtClean="0"/>
              <a:t>12/04/2018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2856408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CB8DF62-8075-A64F-833B-CBA37D94524C}" type="datetimeFigureOut">
              <a:rPr lang="fr-FR" smtClean="0"/>
              <a:t>12/04/2018</a:t>
            </a:fld>
            <a:endParaRPr lang="fr-F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162804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B8DF62-8075-A64F-833B-CBA37D94524C}" type="datetimeFigureOut">
              <a:rPr lang="fr-FR" smtClean="0"/>
              <a:t>12/04/2018</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763B220-9F85-5A40-9BF8-B012F7DFC14F}" type="slidenum">
              <a:rPr lang="fr-FR" smtClean="0"/>
              <a:t>‹N°›</a:t>
            </a:fld>
            <a:endParaRPr lang="fr-FR"/>
          </a:p>
        </p:txBody>
      </p:sp>
    </p:spTree>
    <p:extLst>
      <p:ext uri="{BB962C8B-B14F-4D97-AF65-F5344CB8AC3E}">
        <p14:creationId xmlns:p14="http://schemas.microsoft.com/office/powerpoint/2010/main" val="3546892090"/>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7E36B-C5DD-3541-96C4-8EB69BF44D04}"/>
              </a:ext>
            </a:extLst>
          </p:cNvPr>
          <p:cNvSpPr/>
          <p:nvPr/>
        </p:nvSpPr>
        <p:spPr>
          <a:xfrm>
            <a:off x="0" y="4765119"/>
            <a:ext cx="6096000" cy="2092881"/>
          </a:xfrm>
          <a:prstGeom prst="rect">
            <a:avLst/>
          </a:prstGeom>
        </p:spPr>
        <p:txBody>
          <a:bodyPr>
            <a:spAutoFit/>
          </a:bodyPr>
          <a:lstStyle/>
          <a:p>
            <a:pPr>
              <a:spcAft>
                <a:spcPts val="1200"/>
              </a:spcAft>
            </a:pPr>
            <a:r>
              <a:rPr lang="en-US" dirty="0">
                <a:solidFill>
                  <a:srgbClr val="000000"/>
                </a:solidFill>
                <a:latin typeface="MS Gothic" panose="020B0609070205080204" pitchFamily="49" charset="-128"/>
                <a:ea typeface="Calibri" panose="020F0502020204030204" pitchFamily="34" charset="0"/>
                <a:cs typeface="MS Gothic" panose="020B0609070205080204" pitchFamily="49" charset="-128"/>
              </a:rPr>
              <a:t> </a:t>
            </a:r>
            <a:endParaRPr lang="fr-CA"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fr-FR" b="1" dirty="0">
                <a:solidFill>
                  <a:srgbClr val="000000"/>
                </a:solidFill>
                <a:latin typeface="Arial" panose="020B0604020202020204" pitchFamily="34" charset="0"/>
                <a:ea typeface="Calibri" panose="020F0502020204030204" pitchFamily="34" charset="0"/>
                <a:cs typeface="Times New Roman" panose="02020603050405020304" pitchFamily="18" charset="0"/>
              </a:rPr>
              <a:t>Membre de l’équipe : </a:t>
            </a:r>
            <a:endParaRPr lang="fr-CA"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fr-FR" dirty="0">
                <a:solidFill>
                  <a:srgbClr val="000000"/>
                </a:solidFill>
                <a:latin typeface="Arial" panose="020B0604020202020204" pitchFamily="34" charset="0"/>
                <a:ea typeface="Calibri" panose="020F0502020204030204" pitchFamily="34" charset="0"/>
                <a:cs typeface="Times New Roman" panose="02020603050405020304" pitchFamily="18" charset="0"/>
              </a:rPr>
              <a:t>Sarah Gagné-Garon (1056500) </a:t>
            </a:r>
            <a:endParaRPr lang="fr-CA"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fr-FR" dirty="0">
                <a:solidFill>
                  <a:srgbClr val="000000"/>
                </a:solidFill>
                <a:latin typeface="Arial" panose="020B0604020202020204" pitchFamily="34" charset="0"/>
                <a:ea typeface="Calibri" panose="020F0502020204030204" pitchFamily="34" charset="0"/>
                <a:cs typeface="Times New Roman" panose="02020603050405020304" pitchFamily="18" charset="0"/>
              </a:rPr>
              <a:t>Olivier Provost (20101738) </a:t>
            </a:r>
            <a:endParaRPr lang="fr-CA"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fr-FR"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Moïka</a:t>
            </a:r>
            <a:r>
              <a:rPr lang="fr-FR" dirty="0">
                <a:solidFill>
                  <a:srgbClr val="000000"/>
                </a:solidFill>
                <a:latin typeface="Arial" panose="020B0604020202020204" pitchFamily="34" charset="0"/>
                <a:ea typeface="Calibri" panose="020F0502020204030204" pitchFamily="34" charset="0"/>
                <a:cs typeface="Times New Roman" panose="02020603050405020304" pitchFamily="18" charset="0"/>
              </a:rPr>
              <a:t> Sauvé (20090119) </a:t>
            </a:r>
            <a:endParaRPr lang="fr-CA"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8EEF2666-87F7-7C42-BB9F-EA3DB22CDCF5}"/>
              </a:ext>
            </a:extLst>
          </p:cNvPr>
          <p:cNvSpPr/>
          <p:nvPr/>
        </p:nvSpPr>
        <p:spPr>
          <a:xfrm>
            <a:off x="3048000" y="317125"/>
            <a:ext cx="538628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fr-FR" sz="5400" b="1" cap="none" spc="0" dirty="0">
                <a:ln/>
                <a:solidFill>
                  <a:schemeClr val="accent4"/>
                </a:solidFill>
                <a:effectLst/>
              </a:rPr>
              <a:t>MEME PAS GAME</a:t>
            </a:r>
          </a:p>
        </p:txBody>
      </p:sp>
      <p:pic>
        <p:nvPicPr>
          <p:cNvPr id="7" name="Image 6">
            <a:extLst>
              <a:ext uri="{FF2B5EF4-FFF2-40B4-BE49-F238E27FC236}">
                <a16:creationId xmlns:a16="http://schemas.microsoft.com/office/drawing/2014/main" id="{C801F3DA-AD5A-FE49-9E3D-CB94D6BA8B08}"/>
              </a:ext>
            </a:extLst>
          </p:cNvPr>
          <p:cNvPicPr>
            <a:picLocks noChangeAspect="1"/>
          </p:cNvPicPr>
          <p:nvPr/>
        </p:nvPicPr>
        <p:blipFill>
          <a:blip r:embed="rId3"/>
          <a:stretch>
            <a:fillRect/>
          </a:stretch>
        </p:blipFill>
        <p:spPr>
          <a:xfrm>
            <a:off x="4846588" y="1695811"/>
            <a:ext cx="1789101" cy="1704216"/>
          </a:xfrm>
          <a:prstGeom prst="rect">
            <a:avLst/>
          </a:prstGeom>
        </p:spPr>
      </p:pic>
      <p:sp>
        <p:nvSpPr>
          <p:cNvPr id="8" name="ZoneTexte 7">
            <a:extLst>
              <a:ext uri="{FF2B5EF4-FFF2-40B4-BE49-F238E27FC236}">
                <a16:creationId xmlns:a16="http://schemas.microsoft.com/office/drawing/2014/main" id="{1052374F-7D65-EC43-AC1E-7A6FACBDC851}"/>
              </a:ext>
            </a:extLst>
          </p:cNvPr>
          <p:cNvSpPr txBox="1"/>
          <p:nvPr/>
        </p:nvSpPr>
        <p:spPr>
          <a:xfrm>
            <a:off x="2908291" y="3855383"/>
            <a:ext cx="5665697" cy="646331"/>
          </a:xfrm>
          <a:prstGeom prst="rect">
            <a:avLst/>
          </a:prstGeom>
          <a:noFill/>
        </p:spPr>
        <p:txBody>
          <a:bodyPr wrap="square" rtlCol="0">
            <a:spAutoFit/>
          </a:bodyPr>
          <a:lstStyle/>
          <a:p>
            <a:pPr algn="ctr"/>
            <a:r>
              <a:rPr lang="fr-FR" dirty="0"/>
              <a:t>L’APPLICATION QUI VOUS PERMET DE CRÉER RAPIDEMENT DES  MEMES </a:t>
            </a:r>
            <a:endParaRPr lang="fr-FR" u="sng" dirty="0"/>
          </a:p>
        </p:txBody>
      </p:sp>
    </p:spTree>
    <p:extLst>
      <p:ext uri="{BB962C8B-B14F-4D97-AF65-F5344CB8AC3E}">
        <p14:creationId xmlns:p14="http://schemas.microsoft.com/office/powerpoint/2010/main" val="1888090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D3903-3F93-9945-BDC3-DDDA91661857}"/>
              </a:ext>
            </a:extLst>
          </p:cNvPr>
          <p:cNvSpPr/>
          <p:nvPr/>
        </p:nvSpPr>
        <p:spPr>
          <a:xfrm>
            <a:off x="609600" y="206207"/>
            <a:ext cx="4987682" cy="707886"/>
          </a:xfrm>
          <a:prstGeom prst="rect">
            <a:avLst/>
          </a:prstGeom>
          <a:noFill/>
        </p:spPr>
        <p:txBody>
          <a:bodyPr wrap="square" lIns="91440" tIns="45720" rIns="91440" bIns="45720">
            <a:spAutoFit/>
          </a:bodyPr>
          <a:lstStyle/>
          <a:p>
            <a:pPr algn="ctr"/>
            <a:r>
              <a:rPr lang="fr-FR" sz="4000" b="0" cap="none" spc="0" dirty="0">
                <a:ln w="0"/>
                <a:solidFill>
                  <a:schemeClr val="tx1"/>
                </a:solidFill>
                <a:effectLst>
                  <a:outerShdw blurRad="38100" dist="19050" dir="2700000" algn="tl" rotWithShape="0">
                    <a:schemeClr val="dk1">
                      <a:alpha val="40000"/>
                    </a:schemeClr>
                  </a:outerShdw>
                </a:effectLst>
              </a:rPr>
              <a:t>UTILISABILITÉ SUITE:</a:t>
            </a:r>
          </a:p>
        </p:txBody>
      </p:sp>
      <p:sp>
        <p:nvSpPr>
          <p:cNvPr id="3" name="ZoneTexte 2">
            <a:extLst>
              <a:ext uri="{FF2B5EF4-FFF2-40B4-BE49-F238E27FC236}">
                <a16:creationId xmlns:a16="http://schemas.microsoft.com/office/drawing/2014/main" id="{A118B3BE-0C26-1D4F-859C-E7C348DE18E8}"/>
              </a:ext>
            </a:extLst>
          </p:cNvPr>
          <p:cNvSpPr txBox="1"/>
          <p:nvPr/>
        </p:nvSpPr>
        <p:spPr>
          <a:xfrm>
            <a:off x="609600" y="1093387"/>
            <a:ext cx="9305365" cy="5632311"/>
          </a:xfrm>
          <a:prstGeom prst="rect">
            <a:avLst/>
          </a:prstGeom>
          <a:noFill/>
        </p:spPr>
        <p:txBody>
          <a:bodyPr wrap="square" rtlCol="0">
            <a:spAutoFit/>
          </a:bodyPr>
          <a:lstStyle/>
          <a:p>
            <a:r>
              <a:rPr lang="fr-FR" b="1" dirty="0"/>
              <a:t>Efficacité</a:t>
            </a:r>
            <a:r>
              <a:rPr lang="fr-FR" dirty="0"/>
              <a:t>: l’application permet aux utilisateurs d’atteindre le résultat prévu qui est de 	créer un </a:t>
            </a:r>
            <a:r>
              <a:rPr lang="fr-FR" dirty="0" err="1"/>
              <a:t>meme</a:t>
            </a:r>
            <a:r>
              <a:rPr lang="fr-FR" dirty="0"/>
              <a:t>.</a:t>
            </a:r>
          </a:p>
          <a:p>
            <a:r>
              <a:rPr lang="fr-FR" b="1" dirty="0"/>
              <a:t>Efficience:</a:t>
            </a:r>
            <a:r>
              <a:rPr lang="fr-FR" dirty="0"/>
              <a:t> l’utilisateur peut créer un </a:t>
            </a:r>
            <a:r>
              <a:rPr lang="fr-FR" dirty="0" err="1"/>
              <a:t>meme</a:t>
            </a:r>
            <a:r>
              <a:rPr lang="fr-FR" dirty="0"/>
              <a:t> très peu de temps. </a:t>
            </a:r>
            <a:endParaRPr lang="fr-FR" b="1" dirty="0"/>
          </a:p>
          <a:p>
            <a:pPr lvl="0">
              <a:defRPr/>
            </a:pPr>
            <a:r>
              <a:rPr lang="fr-FR" b="1" dirty="0"/>
              <a:t>Satisfaction &amp; Simplicité d’apprentissage</a:t>
            </a:r>
            <a:r>
              <a:rPr lang="fr-FR" dirty="0"/>
              <a:t>: Après avoir tester l’application aux 	membres de notre entourage, nous pouvons confirmer </a:t>
            </a:r>
            <a:r>
              <a:rPr lang="fr-CA" dirty="0"/>
              <a:t>l’expérience 	d’utilisation se fait de manière fluide grâce au bon design qui guide 	l’utilisateur pour chaque étape du processus.</a:t>
            </a:r>
            <a:endParaRPr lang="fr-FR" dirty="0"/>
          </a:p>
          <a:p>
            <a:r>
              <a:rPr lang="fr-FR" b="1" dirty="0"/>
              <a:t>Mémorabilité:</a:t>
            </a:r>
            <a:r>
              <a:rPr lang="fr-FR" dirty="0"/>
              <a:t> l’application ne demande pas beaucoup de mémorabilité, elle est assez 	simple et bien guidé.</a:t>
            </a:r>
            <a:endParaRPr lang="fr-FR" b="1" dirty="0"/>
          </a:p>
          <a:p>
            <a:r>
              <a:rPr lang="fr-FR" b="1" dirty="0"/>
              <a:t>Visibilité (Feedback):</a:t>
            </a:r>
            <a:r>
              <a:rPr lang="fr-FR" dirty="0"/>
              <a:t> Nous nous sommes arrangés pour créer un thème de couleur 	(orangé). On s’est aussi assuré que chaque écriteaux soient lisibles et 	visibles. 	Par ailleurs, nous avons éviter le plus possible de surcharger nos 	fragments pour garder une bonne visibilité.</a:t>
            </a:r>
            <a:endParaRPr lang="fr-FR" b="1" dirty="0"/>
          </a:p>
          <a:p>
            <a:r>
              <a:rPr lang="fr-FR" b="1" dirty="0"/>
              <a:t>Erreur:</a:t>
            </a:r>
            <a:r>
              <a:rPr lang="fr-FR" dirty="0"/>
              <a:t> Pour éviter les erreurs nous avons mis des alertes lorsqu’une action n’est pas 	possible. Nous avons demandé a des gens de notre entourage de tester notre 	application. Ils n’ont pas trouvé d’erreurs en particulier, mais un commentaire 	qui revenait était la vitesse de l’application. En effet se dernier n’est pas 	optimal.</a:t>
            </a:r>
          </a:p>
          <a:p>
            <a:endParaRPr lang="fr-FR" b="1" dirty="0"/>
          </a:p>
          <a:p>
            <a:endParaRPr lang="fr-FR" i="1" dirty="0"/>
          </a:p>
        </p:txBody>
      </p:sp>
    </p:spTree>
    <p:extLst>
      <p:ext uri="{BB962C8B-B14F-4D97-AF65-F5344CB8AC3E}">
        <p14:creationId xmlns:p14="http://schemas.microsoft.com/office/powerpoint/2010/main" val="3166797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D3903-3F93-9945-BDC3-DDDA91661857}"/>
              </a:ext>
            </a:extLst>
          </p:cNvPr>
          <p:cNvSpPr/>
          <p:nvPr/>
        </p:nvSpPr>
        <p:spPr>
          <a:xfrm>
            <a:off x="475130" y="618583"/>
            <a:ext cx="5360894" cy="707886"/>
          </a:xfrm>
          <a:prstGeom prst="rect">
            <a:avLst/>
          </a:prstGeom>
          <a:noFill/>
        </p:spPr>
        <p:txBody>
          <a:bodyPr wrap="square" lIns="91440" tIns="45720" rIns="91440" bIns="45720">
            <a:spAutoFit/>
          </a:bodyPr>
          <a:lstStyle/>
          <a:p>
            <a:pPr algn="ctr"/>
            <a:r>
              <a:rPr lang="fr-FR" sz="4000" b="0" cap="none" spc="0" dirty="0">
                <a:ln w="0"/>
                <a:solidFill>
                  <a:schemeClr val="tx1"/>
                </a:solidFill>
                <a:effectLst>
                  <a:outerShdw blurRad="38100" dist="19050" dir="2700000" algn="tl" rotWithShape="0">
                    <a:schemeClr val="dk1">
                      <a:alpha val="40000"/>
                    </a:schemeClr>
                  </a:outerShdw>
                </a:effectLst>
              </a:rPr>
              <a:t>UTILISABILITÉ SUITE:</a:t>
            </a:r>
          </a:p>
        </p:txBody>
      </p:sp>
      <p:sp>
        <p:nvSpPr>
          <p:cNvPr id="3" name="ZoneTexte 2">
            <a:extLst>
              <a:ext uri="{FF2B5EF4-FFF2-40B4-BE49-F238E27FC236}">
                <a16:creationId xmlns:a16="http://schemas.microsoft.com/office/drawing/2014/main" id="{A118B3BE-0C26-1D4F-859C-E7C348DE18E8}"/>
              </a:ext>
            </a:extLst>
          </p:cNvPr>
          <p:cNvSpPr txBox="1"/>
          <p:nvPr/>
        </p:nvSpPr>
        <p:spPr>
          <a:xfrm>
            <a:off x="824752" y="1326469"/>
            <a:ext cx="8992107" cy="3139321"/>
          </a:xfrm>
          <a:prstGeom prst="rect">
            <a:avLst/>
          </a:prstGeom>
          <a:noFill/>
        </p:spPr>
        <p:txBody>
          <a:bodyPr wrap="square" rtlCol="0">
            <a:spAutoFit/>
          </a:bodyPr>
          <a:lstStyle/>
          <a:p>
            <a:r>
              <a:rPr lang="fr-FR" dirty="0"/>
              <a:t>CHANGEMENT DE DESIGN</a:t>
            </a:r>
          </a:p>
          <a:p>
            <a:r>
              <a:rPr lang="fr-FR" dirty="0"/>
              <a:t> </a:t>
            </a:r>
            <a:r>
              <a:rPr lang="fr-FR" b="1" dirty="0"/>
              <a:t>Suppression de l’activité création</a:t>
            </a:r>
            <a:r>
              <a:rPr lang="fr-FR" dirty="0"/>
              <a:t>: Après réflexion, nous avons pris la 	décision d’enlever l’activité création. Nous avons réalisé que 	cette autre 	activité est </a:t>
            </a:r>
            <a:r>
              <a:rPr lang="fr-FR" i="1" dirty="0"/>
              <a:t>beaucoup plus robuste qu’on pensait pour le si peut de temps 	qu’on avait.  </a:t>
            </a:r>
            <a:r>
              <a:rPr lang="fr-FR" dirty="0"/>
              <a:t>Par ailleurs, nous avons jugé que l’activité modèle touche un 	peu à ce qu’on voulait  apriori faire dans création.</a:t>
            </a:r>
          </a:p>
          <a:p>
            <a:endParaRPr lang="fr-FR" dirty="0"/>
          </a:p>
          <a:p>
            <a:r>
              <a:rPr lang="fr-FR" b="1" dirty="0"/>
              <a:t>Zone de texte: </a:t>
            </a:r>
            <a:r>
              <a:rPr lang="fr-FR" dirty="0"/>
              <a:t>Changement dans la manière d’insérer le texte sur les </a:t>
            </a:r>
            <a:r>
              <a:rPr lang="fr-FR" dirty="0" err="1"/>
              <a:t>memes</a:t>
            </a:r>
            <a:r>
              <a:rPr lang="fr-FR" dirty="0"/>
              <a:t>. Se 	fait directement sur l’image au lieu de passer par une liste.</a:t>
            </a:r>
          </a:p>
          <a:p>
            <a:endParaRPr lang="fr-FR" dirty="0"/>
          </a:p>
          <a:p>
            <a:endParaRPr lang="fr-FR" dirty="0"/>
          </a:p>
        </p:txBody>
      </p:sp>
    </p:spTree>
    <p:extLst>
      <p:ext uri="{BB962C8B-B14F-4D97-AF65-F5344CB8AC3E}">
        <p14:creationId xmlns:p14="http://schemas.microsoft.com/office/powerpoint/2010/main" val="3601364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D3903-3F93-9945-BDC3-DDDA91661857}"/>
              </a:ext>
            </a:extLst>
          </p:cNvPr>
          <p:cNvSpPr/>
          <p:nvPr/>
        </p:nvSpPr>
        <p:spPr>
          <a:xfrm>
            <a:off x="286870" y="618583"/>
            <a:ext cx="4096871" cy="707886"/>
          </a:xfrm>
          <a:prstGeom prst="rect">
            <a:avLst/>
          </a:prstGeom>
          <a:noFill/>
        </p:spPr>
        <p:txBody>
          <a:bodyPr wrap="square" lIns="91440" tIns="45720" rIns="91440" bIns="45720">
            <a:spAutoFit/>
          </a:bodyPr>
          <a:lstStyle/>
          <a:p>
            <a:pPr algn="ctr"/>
            <a:r>
              <a:rPr lang="fr-FR" sz="4000" b="0" cap="none" spc="0" dirty="0">
                <a:ln w="0"/>
                <a:solidFill>
                  <a:schemeClr val="tx1"/>
                </a:solidFill>
                <a:effectLst>
                  <a:outerShdw blurRad="38100" dist="19050" dir="2700000" algn="tl" rotWithShape="0">
                    <a:schemeClr val="dk1">
                      <a:alpha val="40000"/>
                    </a:schemeClr>
                  </a:outerShdw>
                </a:effectLst>
              </a:rPr>
              <a:t>DIFFICULTÉS </a:t>
            </a:r>
          </a:p>
        </p:txBody>
      </p:sp>
      <p:sp>
        <p:nvSpPr>
          <p:cNvPr id="3" name="ZoneTexte 2">
            <a:extLst>
              <a:ext uri="{FF2B5EF4-FFF2-40B4-BE49-F238E27FC236}">
                <a16:creationId xmlns:a16="http://schemas.microsoft.com/office/drawing/2014/main" id="{A118B3BE-0C26-1D4F-859C-E7C348DE18E8}"/>
              </a:ext>
            </a:extLst>
          </p:cNvPr>
          <p:cNvSpPr txBox="1"/>
          <p:nvPr/>
        </p:nvSpPr>
        <p:spPr>
          <a:xfrm>
            <a:off x="824753" y="1326469"/>
            <a:ext cx="4661648" cy="923330"/>
          </a:xfrm>
          <a:prstGeom prst="rect">
            <a:avLst/>
          </a:prstGeom>
          <a:noFill/>
        </p:spPr>
        <p:txBody>
          <a:bodyPr wrap="square" rtlCol="0">
            <a:spAutoFit/>
          </a:bodyPr>
          <a:lstStyle/>
          <a:p>
            <a:r>
              <a:rPr lang="fr-FR" dirty="0"/>
              <a:t>-Suivre notre échéancier</a:t>
            </a:r>
          </a:p>
          <a:p>
            <a:r>
              <a:rPr lang="fr-FR" dirty="0"/>
              <a:t>-Tests entre émulateur et Android</a:t>
            </a:r>
          </a:p>
          <a:p>
            <a:endParaRPr lang="fr-FR" dirty="0"/>
          </a:p>
        </p:txBody>
      </p:sp>
      <p:sp>
        <p:nvSpPr>
          <p:cNvPr id="4" name="Rectangle 3">
            <a:extLst>
              <a:ext uri="{FF2B5EF4-FFF2-40B4-BE49-F238E27FC236}">
                <a16:creationId xmlns:a16="http://schemas.microsoft.com/office/drawing/2014/main" id="{934BBB69-F3C4-2641-BB71-1CB18B5F5B7A}"/>
              </a:ext>
            </a:extLst>
          </p:cNvPr>
          <p:cNvSpPr/>
          <p:nvPr/>
        </p:nvSpPr>
        <p:spPr>
          <a:xfrm>
            <a:off x="0" y="2680686"/>
            <a:ext cx="4190999" cy="707886"/>
          </a:xfrm>
          <a:prstGeom prst="rect">
            <a:avLst/>
          </a:prstGeom>
          <a:noFill/>
        </p:spPr>
        <p:txBody>
          <a:bodyPr wrap="square" lIns="91440" tIns="45720" rIns="91440" bIns="45720">
            <a:spAutoFit/>
          </a:bodyPr>
          <a:lstStyle/>
          <a:p>
            <a:pPr algn="ctr"/>
            <a:r>
              <a:rPr lang="fr-FR" sz="4000" b="0" cap="none" spc="0" dirty="0">
                <a:ln w="0"/>
                <a:solidFill>
                  <a:schemeClr val="tx1"/>
                </a:solidFill>
                <a:effectLst>
                  <a:outerShdw blurRad="38100" dist="19050" dir="2700000" algn="tl" rotWithShape="0">
                    <a:schemeClr val="dk1">
                      <a:alpha val="40000"/>
                    </a:schemeClr>
                  </a:outerShdw>
                </a:effectLst>
              </a:rPr>
              <a:t> </a:t>
            </a:r>
            <a:r>
              <a:rPr lang="fr-FR" sz="4000" dirty="0">
                <a:ln w="0"/>
                <a:effectLst>
                  <a:outerShdw blurRad="38100" dist="19050" dir="2700000" algn="tl" rotWithShape="0">
                    <a:schemeClr val="dk1">
                      <a:alpha val="40000"/>
                    </a:schemeClr>
                  </a:outerShdw>
                </a:effectLst>
              </a:rPr>
              <a:t>BONS COUPS</a:t>
            </a:r>
            <a:endParaRPr lang="fr-FR" sz="4000" b="0" cap="none" spc="0" dirty="0">
              <a:ln w="0"/>
              <a:solidFill>
                <a:schemeClr val="tx1"/>
              </a:solidFill>
              <a:effectLst>
                <a:outerShdw blurRad="38100" dist="19050" dir="2700000" algn="tl" rotWithShape="0">
                  <a:schemeClr val="dk1">
                    <a:alpha val="40000"/>
                  </a:schemeClr>
                </a:outerShdw>
              </a:effectLst>
            </a:endParaRPr>
          </a:p>
        </p:txBody>
      </p:sp>
      <p:sp>
        <p:nvSpPr>
          <p:cNvPr id="5" name="ZoneTexte 4">
            <a:extLst>
              <a:ext uri="{FF2B5EF4-FFF2-40B4-BE49-F238E27FC236}">
                <a16:creationId xmlns:a16="http://schemas.microsoft.com/office/drawing/2014/main" id="{99E6A4B7-BDFA-EB4D-BA87-90CC598D4E25}"/>
              </a:ext>
            </a:extLst>
          </p:cNvPr>
          <p:cNvSpPr txBox="1"/>
          <p:nvPr/>
        </p:nvSpPr>
        <p:spPr>
          <a:xfrm>
            <a:off x="846018" y="3450127"/>
            <a:ext cx="8712050" cy="1200329"/>
          </a:xfrm>
          <a:prstGeom prst="rect">
            <a:avLst/>
          </a:prstGeom>
          <a:noFill/>
        </p:spPr>
        <p:txBody>
          <a:bodyPr wrap="square" rtlCol="0">
            <a:spAutoFit/>
          </a:bodyPr>
          <a:lstStyle/>
          <a:p>
            <a:r>
              <a:rPr lang="fr-FR" dirty="0"/>
              <a:t>-Création de </a:t>
            </a:r>
            <a:r>
              <a:rPr lang="fr-FR" dirty="0" err="1"/>
              <a:t>Github</a:t>
            </a:r>
            <a:r>
              <a:rPr lang="fr-FR" dirty="0"/>
              <a:t> </a:t>
            </a:r>
          </a:p>
          <a:p>
            <a:r>
              <a:rPr lang="fr-FR" dirty="0"/>
              <a:t>-Nom de l’application</a:t>
            </a:r>
          </a:p>
          <a:p>
            <a:r>
              <a:rPr lang="fr-FR" dirty="0"/>
              <a:t>-Partage sur les réseaux sociaux</a:t>
            </a:r>
          </a:p>
          <a:p>
            <a:r>
              <a:rPr lang="fr-FR" dirty="0"/>
              <a:t>-Tester l’application à notre entourage et faire des modifications en conséquence.</a:t>
            </a:r>
          </a:p>
        </p:txBody>
      </p:sp>
    </p:spTree>
    <p:extLst>
      <p:ext uri="{BB962C8B-B14F-4D97-AF65-F5344CB8AC3E}">
        <p14:creationId xmlns:p14="http://schemas.microsoft.com/office/powerpoint/2010/main" val="2179300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D3903-3F93-9945-BDC3-DDDA91661857}"/>
              </a:ext>
            </a:extLst>
          </p:cNvPr>
          <p:cNvSpPr/>
          <p:nvPr/>
        </p:nvSpPr>
        <p:spPr>
          <a:xfrm>
            <a:off x="286870" y="618583"/>
            <a:ext cx="4096871" cy="707886"/>
          </a:xfrm>
          <a:prstGeom prst="rect">
            <a:avLst/>
          </a:prstGeom>
          <a:noFill/>
        </p:spPr>
        <p:txBody>
          <a:bodyPr wrap="square" lIns="91440" tIns="45720" rIns="91440" bIns="45720">
            <a:spAutoFit/>
          </a:bodyPr>
          <a:lstStyle/>
          <a:p>
            <a:pPr algn="ctr"/>
            <a:r>
              <a:rPr lang="fr-FR" sz="4000" dirty="0">
                <a:ln w="0"/>
                <a:effectLst>
                  <a:outerShdw blurRad="38100" dist="19050" dir="2700000" algn="tl" rotWithShape="0">
                    <a:schemeClr val="dk1">
                      <a:alpha val="40000"/>
                    </a:schemeClr>
                  </a:outerShdw>
                </a:effectLst>
              </a:rPr>
              <a:t>À REFAIRE</a:t>
            </a:r>
            <a:r>
              <a:rPr lang="fr-FR" sz="4000" b="0" cap="none" spc="0" dirty="0">
                <a:ln w="0"/>
                <a:solidFill>
                  <a:schemeClr val="tx1"/>
                </a:solidFill>
                <a:effectLst>
                  <a:outerShdw blurRad="38100" dist="19050" dir="2700000" algn="tl" rotWithShape="0">
                    <a:schemeClr val="dk1">
                      <a:alpha val="40000"/>
                    </a:schemeClr>
                  </a:outerShdw>
                </a:effectLst>
              </a:rPr>
              <a:t> </a:t>
            </a:r>
          </a:p>
        </p:txBody>
      </p:sp>
      <p:sp>
        <p:nvSpPr>
          <p:cNvPr id="3" name="ZoneTexte 2">
            <a:extLst>
              <a:ext uri="{FF2B5EF4-FFF2-40B4-BE49-F238E27FC236}">
                <a16:creationId xmlns:a16="http://schemas.microsoft.com/office/drawing/2014/main" id="{A118B3BE-0C26-1D4F-859C-E7C348DE18E8}"/>
              </a:ext>
            </a:extLst>
          </p:cNvPr>
          <p:cNvSpPr txBox="1"/>
          <p:nvPr/>
        </p:nvSpPr>
        <p:spPr>
          <a:xfrm>
            <a:off x="824753" y="1326469"/>
            <a:ext cx="4661648" cy="1200329"/>
          </a:xfrm>
          <a:prstGeom prst="rect">
            <a:avLst/>
          </a:prstGeom>
          <a:noFill/>
        </p:spPr>
        <p:txBody>
          <a:bodyPr wrap="square" rtlCol="0">
            <a:spAutoFit/>
          </a:bodyPr>
          <a:lstStyle/>
          <a:p>
            <a:r>
              <a:rPr lang="fr-FR" dirty="0"/>
              <a:t>MEILLEURE GESTION DU TEMPS:</a:t>
            </a:r>
          </a:p>
          <a:p>
            <a:endParaRPr lang="fr-FR" dirty="0"/>
          </a:p>
          <a:p>
            <a:r>
              <a:rPr lang="fr-FR" dirty="0"/>
              <a:t>	On se serait pris à l’avance. </a:t>
            </a:r>
          </a:p>
          <a:p>
            <a:endParaRPr lang="fr-FR" dirty="0"/>
          </a:p>
        </p:txBody>
      </p:sp>
      <p:pic>
        <p:nvPicPr>
          <p:cNvPr id="7" name="Image 6">
            <a:extLst>
              <a:ext uri="{FF2B5EF4-FFF2-40B4-BE49-F238E27FC236}">
                <a16:creationId xmlns:a16="http://schemas.microsoft.com/office/drawing/2014/main" id="{4A3E34FB-39E8-184F-9091-1F009A0E6C97}"/>
              </a:ext>
            </a:extLst>
          </p:cNvPr>
          <p:cNvPicPr>
            <a:picLocks noChangeAspect="1"/>
          </p:cNvPicPr>
          <p:nvPr/>
        </p:nvPicPr>
        <p:blipFill>
          <a:blip r:embed="rId3"/>
          <a:stretch>
            <a:fillRect/>
          </a:stretch>
        </p:blipFill>
        <p:spPr>
          <a:xfrm>
            <a:off x="3022292" y="2249799"/>
            <a:ext cx="3624278" cy="3160085"/>
          </a:xfrm>
          <a:prstGeom prst="rect">
            <a:avLst/>
          </a:prstGeom>
        </p:spPr>
      </p:pic>
    </p:spTree>
    <p:extLst>
      <p:ext uri="{BB962C8B-B14F-4D97-AF65-F5344CB8AC3E}">
        <p14:creationId xmlns:p14="http://schemas.microsoft.com/office/powerpoint/2010/main" val="11585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7FC46D8-E330-2741-98BE-F0780940CBC5}"/>
              </a:ext>
            </a:extLst>
          </p:cNvPr>
          <p:cNvSpPr txBox="1"/>
          <p:nvPr/>
        </p:nvSpPr>
        <p:spPr>
          <a:xfrm>
            <a:off x="824753" y="1326469"/>
            <a:ext cx="8794032" cy="2585323"/>
          </a:xfrm>
          <a:prstGeom prst="rect">
            <a:avLst/>
          </a:prstGeom>
          <a:noFill/>
        </p:spPr>
        <p:txBody>
          <a:bodyPr wrap="square" rtlCol="0">
            <a:spAutoFit/>
          </a:bodyPr>
          <a:lstStyle/>
          <a:p>
            <a:r>
              <a:rPr lang="fr-FR" b="1" dirty="0"/>
              <a:t>Caméra et Galerie</a:t>
            </a:r>
            <a:r>
              <a:rPr lang="fr-FR" dirty="0"/>
              <a:t>: Difficulté a avoir accès à la caméra et à la galerie de 	l’appareil photo.</a:t>
            </a:r>
          </a:p>
          <a:p>
            <a:r>
              <a:rPr lang="fr-FR" b="1" dirty="0"/>
              <a:t>Partage: </a:t>
            </a:r>
            <a:r>
              <a:rPr lang="fr-FR" dirty="0"/>
              <a:t>Nous avons eu des difficultés dans la constance des tests avec 	l’émulateur et un appareil Android. Le partage de photos n’était pas 	toujours possible. </a:t>
            </a:r>
          </a:p>
          <a:p>
            <a:r>
              <a:rPr lang="fr-FR" b="1" dirty="0"/>
              <a:t>Rotation des photos</a:t>
            </a:r>
            <a:r>
              <a:rPr lang="fr-FR" dirty="0"/>
              <a:t>: lors de la prise de photo avec un appareil Android, les photos 	sortaient toujours horizontalement </a:t>
            </a:r>
          </a:p>
          <a:p>
            <a:r>
              <a:rPr lang="fr-FR" b="1" dirty="0"/>
              <a:t>Bouton retour: </a:t>
            </a:r>
            <a:r>
              <a:rPr lang="fr-FR" dirty="0"/>
              <a:t>Puisque notre application traverse différents fragments nous avons 	eu des difficultés à utiliser le bouton de retour d’Android</a:t>
            </a:r>
          </a:p>
        </p:txBody>
      </p:sp>
      <p:sp>
        <p:nvSpPr>
          <p:cNvPr id="6" name="Rectangle 5">
            <a:extLst>
              <a:ext uri="{FF2B5EF4-FFF2-40B4-BE49-F238E27FC236}">
                <a16:creationId xmlns:a16="http://schemas.microsoft.com/office/drawing/2014/main" id="{F77CD59B-541A-F34E-8E43-289DD50579A0}"/>
              </a:ext>
            </a:extLst>
          </p:cNvPr>
          <p:cNvSpPr/>
          <p:nvPr/>
        </p:nvSpPr>
        <p:spPr>
          <a:xfrm>
            <a:off x="0" y="618583"/>
            <a:ext cx="4987682" cy="707886"/>
          </a:xfrm>
          <a:prstGeom prst="rect">
            <a:avLst/>
          </a:prstGeom>
          <a:noFill/>
        </p:spPr>
        <p:txBody>
          <a:bodyPr wrap="square" lIns="91440" tIns="45720" rIns="91440" bIns="45720">
            <a:spAutoFit/>
          </a:bodyPr>
          <a:lstStyle/>
          <a:p>
            <a:pPr algn="ctr"/>
            <a:r>
              <a:rPr lang="fr-FR" sz="4000" b="0" cap="none" spc="0" dirty="0">
                <a:ln w="0"/>
                <a:solidFill>
                  <a:schemeClr val="tx1"/>
                </a:solidFill>
                <a:effectLst>
                  <a:outerShdw blurRad="38100" dist="19050" dir="2700000" algn="tl" rotWithShape="0">
                    <a:schemeClr val="dk1">
                      <a:alpha val="40000"/>
                    </a:schemeClr>
                  </a:outerShdw>
                </a:effectLst>
              </a:rPr>
              <a:t>PROBLÈMES</a:t>
            </a:r>
          </a:p>
        </p:txBody>
      </p:sp>
      <p:sp>
        <p:nvSpPr>
          <p:cNvPr id="8" name="Rectangle 7">
            <a:extLst>
              <a:ext uri="{FF2B5EF4-FFF2-40B4-BE49-F238E27FC236}">
                <a16:creationId xmlns:a16="http://schemas.microsoft.com/office/drawing/2014/main" id="{F72DB04C-9AF8-B64F-B864-53B7A7B7EDBD}"/>
              </a:ext>
            </a:extLst>
          </p:cNvPr>
          <p:cNvSpPr/>
          <p:nvPr/>
        </p:nvSpPr>
        <p:spPr>
          <a:xfrm>
            <a:off x="0" y="4021788"/>
            <a:ext cx="4987682" cy="707886"/>
          </a:xfrm>
          <a:prstGeom prst="rect">
            <a:avLst/>
          </a:prstGeom>
          <a:noFill/>
        </p:spPr>
        <p:txBody>
          <a:bodyPr wrap="square" lIns="91440" tIns="45720" rIns="91440" bIns="45720">
            <a:spAutoFit/>
          </a:bodyPr>
          <a:lstStyle/>
          <a:p>
            <a:pPr algn="ctr"/>
            <a:r>
              <a:rPr lang="fr-FR" sz="4000" b="0" cap="none" spc="0" dirty="0">
                <a:ln w="0"/>
                <a:solidFill>
                  <a:schemeClr val="tx1"/>
                </a:solidFill>
                <a:effectLst>
                  <a:outerShdw blurRad="38100" dist="19050" dir="2700000" algn="tl" rotWithShape="0">
                    <a:schemeClr val="dk1">
                      <a:alpha val="40000"/>
                    </a:schemeClr>
                  </a:outerShdw>
                </a:effectLst>
              </a:rPr>
              <a:t>SOLUTIONS</a:t>
            </a:r>
          </a:p>
        </p:txBody>
      </p:sp>
      <p:sp>
        <p:nvSpPr>
          <p:cNvPr id="9" name="ZoneTexte 8">
            <a:extLst>
              <a:ext uri="{FF2B5EF4-FFF2-40B4-BE49-F238E27FC236}">
                <a16:creationId xmlns:a16="http://schemas.microsoft.com/office/drawing/2014/main" id="{2D165D1A-8BE4-4A43-8357-7AB53FC75AA1}"/>
              </a:ext>
            </a:extLst>
          </p:cNvPr>
          <p:cNvSpPr txBox="1"/>
          <p:nvPr/>
        </p:nvSpPr>
        <p:spPr>
          <a:xfrm>
            <a:off x="824753" y="4839670"/>
            <a:ext cx="8794032" cy="1477328"/>
          </a:xfrm>
          <a:prstGeom prst="rect">
            <a:avLst/>
          </a:prstGeom>
          <a:noFill/>
        </p:spPr>
        <p:txBody>
          <a:bodyPr wrap="square" rtlCol="0">
            <a:spAutoFit/>
          </a:bodyPr>
          <a:lstStyle/>
          <a:p>
            <a:r>
              <a:rPr lang="fr-FR" b="1" dirty="0"/>
              <a:t>Caméra, Galerie et Partage: </a:t>
            </a:r>
            <a:r>
              <a:rPr lang="fr-FR" dirty="0"/>
              <a:t>Déplacer le code des permissions dans le </a:t>
            </a:r>
            <a:r>
              <a:rPr lang="fr-FR" dirty="0" err="1"/>
              <a:t>MainActivity</a:t>
            </a:r>
            <a:r>
              <a:rPr lang="fr-FR" dirty="0"/>
              <a:t> 	nous a permis de résoudre les problèmes d’accès à la caméra</a:t>
            </a:r>
          </a:p>
          <a:p>
            <a:r>
              <a:rPr lang="fr-FR" b="1" dirty="0"/>
              <a:t>Rotation: </a:t>
            </a:r>
            <a:r>
              <a:rPr lang="fr-FR" dirty="0"/>
              <a:t>on a ajouté un bouton rotation ce qui laisse une liberté de création à 	l’utilisateur.</a:t>
            </a:r>
          </a:p>
          <a:p>
            <a:r>
              <a:rPr lang="fr-FR" b="1" dirty="0"/>
              <a:t>Bouton retour: </a:t>
            </a:r>
            <a:r>
              <a:rPr lang="fr-FR" dirty="0"/>
              <a:t>implémentation des </a:t>
            </a:r>
            <a:r>
              <a:rPr lang="fr-CA" dirty="0" err="1"/>
              <a:t>OnFragmentInteractionListener</a:t>
            </a:r>
            <a:endParaRPr lang="fr-FR" dirty="0"/>
          </a:p>
        </p:txBody>
      </p:sp>
    </p:spTree>
    <p:extLst>
      <p:ext uri="{BB962C8B-B14F-4D97-AF65-F5344CB8AC3E}">
        <p14:creationId xmlns:p14="http://schemas.microsoft.com/office/powerpoint/2010/main" val="186290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77426420-21DE-3941-8F9E-FC860D2F7880}"/>
              </a:ext>
            </a:extLst>
          </p:cNvPr>
          <p:cNvPicPr>
            <a:picLocks noChangeAspect="1"/>
          </p:cNvPicPr>
          <p:nvPr/>
        </p:nvPicPr>
        <p:blipFill>
          <a:blip r:embed="rId3"/>
          <a:stretch>
            <a:fillRect/>
          </a:stretch>
        </p:blipFill>
        <p:spPr>
          <a:xfrm>
            <a:off x="627529" y="2211082"/>
            <a:ext cx="1548645" cy="3239460"/>
          </a:xfrm>
          <a:prstGeom prst="rect">
            <a:avLst/>
          </a:prstGeom>
        </p:spPr>
      </p:pic>
      <p:pic>
        <p:nvPicPr>
          <p:cNvPr id="7" name="Image 6">
            <a:extLst>
              <a:ext uri="{FF2B5EF4-FFF2-40B4-BE49-F238E27FC236}">
                <a16:creationId xmlns:a16="http://schemas.microsoft.com/office/drawing/2014/main" id="{491E70AC-DDBD-0443-B9E0-855BF5EA7FA3}"/>
              </a:ext>
            </a:extLst>
          </p:cNvPr>
          <p:cNvPicPr>
            <a:picLocks noChangeAspect="1"/>
          </p:cNvPicPr>
          <p:nvPr/>
        </p:nvPicPr>
        <p:blipFill>
          <a:blip r:embed="rId4"/>
          <a:stretch>
            <a:fillRect/>
          </a:stretch>
        </p:blipFill>
        <p:spPr>
          <a:xfrm>
            <a:off x="2322875" y="2211082"/>
            <a:ext cx="1664722" cy="3239460"/>
          </a:xfrm>
          <a:prstGeom prst="rect">
            <a:avLst/>
          </a:prstGeom>
        </p:spPr>
      </p:pic>
      <p:sp>
        <p:nvSpPr>
          <p:cNvPr id="8" name="Rectangle 7">
            <a:extLst>
              <a:ext uri="{FF2B5EF4-FFF2-40B4-BE49-F238E27FC236}">
                <a16:creationId xmlns:a16="http://schemas.microsoft.com/office/drawing/2014/main" id="{7EFF0593-CBFD-CA47-BA2B-FC1ECA29DC6F}"/>
              </a:ext>
            </a:extLst>
          </p:cNvPr>
          <p:cNvSpPr/>
          <p:nvPr/>
        </p:nvSpPr>
        <p:spPr>
          <a:xfrm>
            <a:off x="627529" y="726160"/>
            <a:ext cx="7010400" cy="707886"/>
          </a:xfrm>
          <a:prstGeom prst="rect">
            <a:avLst/>
          </a:prstGeom>
          <a:noFill/>
        </p:spPr>
        <p:txBody>
          <a:bodyPr wrap="square" lIns="91440" tIns="45720" rIns="91440" bIns="45720">
            <a:spAutoFit/>
          </a:bodyPr>
          <a:lstStyle/>
          <a:p>
            <a:pPr algn="ctr"/>
            <a:r>
              <a:rPr lang="fr-FR" sz="4000" dirty="0">
                <a:ln w="0"/>
                <a:effectLst>
                  <a:outerShdw blurRad="38100" dist="19050" dir="2700000" algn="tl" rotWithShape="0">
                    <a:schemeClr val="dk1">
                      <a:alpha val="40000"/>
                    </a:schemeClr>
                  </a:outerShdw>
                </a:effectLst>
              </a:rPr>
              <a:t>ÉCRANS ET FONCTIONNALITÉS</a:t>
            </a:r>
            <a:endParaRPr lang="fr-FR" sz="4000" b="0" cap="none" spc="0" dirty="0">
              <a:ln w="0"/>
              <a:solidFill>
                <a:schemeClr val="tx1"/>
              </a:solidFill>
              <a:effectLst>
                <a:outerShdw blurRad="38100" dist="19050" dir="2700000" algn="tl" rotWithShape="0">
                  <a:schemeClr val="dk1">
                    <a:alpha val="40000"/>
                  </a:schemeClr>
                </a:outerShdw>
              </a:effectLst>
            </a:endParaRPr>
          </a:p>
        </p:txBody>
      </p:sp>
      <p:sp>
        <p:nvSpPr>
          <p:cNvPr id="9" name="ZoneTexte 8">
            <a:extLst>
              <a:ext uri="{FF2B5EF4-FFF2-40B4-BE49-F238E27FC236}">
                <a16:creationId xmlns:a16="http://schemas.microsoft.com/office/drawing/2014/main" id="{7B35757A-0F33-7441-8A17-98DA665F6328}"/>
              </a:ext>
            </a:extLst>
          </p:cNvPr>
          <p:cNvSpPr txBox="1"/>
          <p:nvPr/>
        </p:nvSpPr>
        <p:spPr>
          <a:xfrm>
            <a:off x="627529" y="1672021"/>
            <a:ext cx="1918447" cy="646331"/>
          </a:xfrm>
          <a:prstGeom prst="rect">
            <a:avLst/>
          </a:prstGeom>
          <a:noFill/>
        </p:spPr>
        <p:txBody>
          <a:bodyPr wrap="square" rtlCol="0">
            <a:spAutoFit/>
          </a:bodyPr>
          <a:lstStyle/>
          <a:p>
            <a:r>
              <a:rPr lang="fr-FR" dirty="0"/>
              <a:t>PAGE D’ACCUEIL</a:t>
            </a:r>
          </a:p>
          <a:p>
            <a:endParaRPr lang="fr-FR" dirty="0"/>
          </a:p>
        </p:txBody>
      </p:sp>
      <p:pic>
        <p:nvPicPr>
          <p:cNvPr id="11" name="Image 10">
            <a:extLst>
              <a:ext uri="{FF2B5EF4-FFF2-40B4-BE49-F238E27FC236}">
                <a16:creationId xmlns:a16="http://schemas.microsoft.com/office/drawing/2014/main" id="{54E069DA-1177-BF47-8580-AE03D95D1381}"/>
              </a:ext>
            </a:extLst>
          </p:cNvPr>
          <p:cNvPicPr>
            <a:picLocks noChangeAspect="1"/>
          </p:cNvPicPr>
          <p:nvPr/>
        </p:nvPicPr>
        <p:blipFill>
          <a:blip r:embed="rId5"/>
          <a:stretch>
            <a:fillRect/>
          </a:stretch>
        </p:blipFill>
        <p:spPr>
          <a:xfrm>
            <a:off x="5336827" y="2036614"/>
            <a:ext cx="1715456" cy="3588396"/>
          </a:xfrm>
          <a:prstGeom prst="rect">
            <a:avLst/>
          </a:prstGeom>
        </p:spPr>
      </p:pic>
      <p:sp>
        <p:nvSpPr>
          <p:cNvPr id="10" name="ZoneTexte 9">
            <a:extLst>
              <a:ext uri="{FF2B5EF4-FFF2-40B4-BE49-F238E27FC236}">
                <a16:creationId xmlns:a16="http://schemas.microsoft.com/office/drawing/2014/main" id="{009ABD78-FBB1-864A-BF06-76DFB6DC2552}"/>
              </a:ext>
            </a:extLst>
          </p:cNvPr>
          <p:cNvSpPr txBox="1"/>
          <p:nvPr/>
        </p:nvSpPr>
        <p:spPr>
          <a:xfrm>
            <a:off x="5235331" y="1672020"/>
            <a:ext cx="2265849" cy="646331"/>
          </a:xfrm>
          <a:prstGeom prst="rect">
            <a:avLst/>
          </a:prstGeom>
          <a:noFill/>
        </p:spPr>
        <p:txBody>
          <a:bodyPr wrap="square" rtlCol="0">
            <a:spAutoFit/>
          </a:bodyPr>
          <a:lstStyle/>
          <a:p>
            <a:r>
              <a:rPr lang="fr-FR" dirty="0"/>
              <a:t>CHOIX DE MODÈLES</a:t>
            </a:r>
          </a:p>
          <a:p>
            <a:endParaRPr lang="fr-FR" dirty="0"/>
          </a:p>
        </p:txBody>
      </p:sp>
      <p:pic>
        <p:nvPicPr>
          <p:cNvPr id="3" name="Image 2">
            <a:extLst>
              <a:ext uri="{FF2B5EF4-FFF2-40B4-BE49-F238E27FC236}">
                <a16:creationId xmlns:a16="http://schemas.microsoft.com/office/drawing/2014/main" id="{61D56D6D-10EA-064D-8ECF-8277D1ABD239}"/>
              </a:ext>
            </a:extLst>
          </p:cNvPr>
          <p:cNvPicPr>
            <a:picLocks noChangeAspect="1"/>
          </p:cNvPicPr>
          <p:nvPr/>
        </p:nvPicPr>
        <p:blipFill>
          <a:blip r:embed="rId6"/>
          <a:stretch>
            <a:fillRect/>
          </a:stretch>
        </p:blipFill>
        <p:spPr>
          <a:xfrm>
            <a:off x="7148250" y="2149896"/>
            <a:ext cx="1890871" cy="3475114"/>
          </a:xfrm>
          <a:prstGeom prst="rect">
            <a:avLst/>
          </a:prstGeom>
        </p:spPr>
      </p:pic>
    </p:spTree>
    <p:extLst>
      <p:ext uri="{BB962C8B-B14F-4D97-AF65-F5344CB8AC3E}">
        <p14:creationId xmlns:p14="http://schemas.microsoft.com/office/powerpoint/2010/main" val="4176234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94CDBC-7108-2548-8923-88AE04DF3732}"/>
              </a:ext>
            </a:extLst>
          </p:cNvPr>
          <p:cNvSpPr/>
          <p:nvPr/>
        </p:nvSpPr>
        <p:spPr>
          <a:xfrm>
            <a:off x="627529" y="726160"/>
            <a:ext cx="7010400" cy="707886"/>
          </a:xfrm>
          <a:prstGeom prst="rect">
            <a:avLst/>
          </a:prstGeom>
          <a:noFill/>
        </p:spPr>
        <p:txBody>
          <a:bodyPr wrap="square" lIns="91440" tIns="45720" rIns="91440" bIns="45720">
            <a:spAutoFit/>
          </a:bodyPr>
          <a:lstStyle/>
          <a:p>
            <a:pPr algn="ctr"/>
            <a:r>
              <a:rPr lang="fr-FR" sz="4000" dirty="0">
                <a:ln w="0"/>
                <a:effectLst>
                  <a:outerShdw blurRad="38100" dist="19050" dir="2700000" algn="tl" rotWithShape="0">
                    <a:schemeClr val="dk1">
                      <a:alpha val="40000"/>
                    </a:schemeClr>
                  </a:outerShdw>
                </a:effectLst>
              </a:rPr>
              <a:t>ÉCRANS ET FONCTIONNALITÉS</a:t>
            </a:r>
            <a:endParaRPr lang="fr-FR" sz="4000" b="0" cap="none" spc="0" dirty="0">
              <a:ln w="0"/>
              <a:solidFill>
                <a:schemeClr val="tx1"/>
              </a:solidFill>
              <a:effectLst>
                <a:outerShdw blurRad="38100" dist="19050" dir="2700000" algn="tl" rotWithShape="0">
                  <a:schemeClr val="dk1">
                    <a:alpha val="40000"/>
                  </a:schemeClr>
                </a:outerShdw>
              </a:effectLst>
            </a:endParaRPr>
          </a:p>
        </p:txBody>
      </p:sp>
      <p:pic>
        <p:nvPicPr>
          <p:cNvPr id="10" name="Image 9">
            <a:extLst>
              <a:ext uri="{FF2B5EF4-FFF2-40B4-BE49-F238E27FC236}">
                <a16:creationId xmlns:a16="http://schemas.microsoft.com/office/drawing/2014/main" id="{50005BA6-A8C4-F24C-85F2-8B2C49962E2D}"/>
              </a:ext>
            </a:extLst>
          </p:cNvPr>
          <p:cNvPicPr>
            <a:picLocks noChangeAspect="1"/>
          </p:cNvPicPr>
          <p:nvPr/>
        </p:nvPicPr>
        <p:blipFill>
          <a:blip r:embed="rId3"/>
          <a:stretch>
            <a:fillRect/>
          </a:stretch>
        </p:blipFill>
        <p:spPr>
          <a:xfrm>
            <a:off x="6553315" y="2347919"/>
            <a:ext cx="1902004" cy="3490826"/>
          </a:xfrm>
          <a:prstGeom prst="rect">
            <a:avLst/>
          </a:prstGeom>
        </p:spPr>
      </p:pic>
      <p:pic>
        <p:nvPicPr>
          <p:cNvPr id="12" name="Image 11">
            <a:extLst>
              <a:ext uri="{FF2B5EF4-FFF2-40B4-BE49-F238E27FC236}">
                <a16:creationId xmlns:a16="http://schemas.microsoft.com/office/drawing/2014/main" id="{C7EEC090-308C-F343-9D0D-2112EB04436F}"/>
              </a:ext>
            </a:extLst>
          </p:cNvPr>
          <p:cNvPicPr>
            <a:picLocks noChangeAspect="1"/>
          </p:cNvPicPr>
          <p:nvPr/>
        </p:nvPicPr>
        <p:blipFill>
          <a:blip r:embed="rId4"/>
          <a:stretch>
            <a:fillRect/>
          </a:stretch>
        </p:blipFill>
        <p:spPr>
          <a:xfrm>
            <a:off x="488800" y="2347919"/>
            <a:ext cx="1657401" cy="3466957"/>
          </a:xfrm>
          <a:prstGeom prst="rect">
            <a:avLst/>
          </a:prstGeom>
        </p:spPr>
      </p:pic>
      <p:pic>
        <p:nvPicPr>
          <p:cNvPr id="6" name="Image 5">
            <a:extLst>
              <a:ext uri="{FF2B5EF4-FFF2-40B4-BE49-F238E27FC236}">
                <a16:creationId xmlns:a16="http://schemas.microsoft.com/office/drawing/2014/main" id="{52F10F37-BDDB-B543-B493-CC6A2C9B3680}"/>
              </a:ext>
            </a:extLst>
          </p:cNvPr>
          <p:cNvPicPr>
            <a:picLocks noChangeAspect="1"/>
          </p:cNvPicPr>
          <p:nvPr/>
        </p:nvPicPr>
        <p:blipFill>
          <a:blip r:embed="rId5"/>
          <a:stretch>
            <a:fillRect/>
          </a:stretch>
        </p:blipFill>
        <p:spPr>
          <a:xfrm>
            <a:off x="4460789" y="2324049"/>
            <a:ext cx="1845150" cy="3460554"/>
          </a:xfrm>
          <a:prstGeom prst="rect">
            <a:avLst/>
          </a:prstGeom>
        </p:spPr>
      </p:pic>
      <p:pic>
        <p:nvPicPr>
          <p:cNvPr id="9" name="Image 8">
            <a:extLst>
              <a:ext uri="{FF2B5EF4-FFF2-40B4-BE49-F238E27FC236}">
                <a16:creationId xmlns:a16="http://schemas.microsoft.com/office/drawing/2014/main" id="{C4B83F84-FE6D-AF48-B2B1-38F165B1A7CE}"/>
              </a:ext>
            </a:extLst>
          </p:cNvPr>
          <p:cNvPicPr>
            <a:picLocks noChangeAspect="1"/>
          </p:cNvPicPr>
          <p:nvPr/>
        </p:nvPicPr>
        <p:blipFill>
          <a:blip r:embed="rId6"/>
          <a:stretch>
            <a:fillRect/>
          </a:stretch>
        </p:blipFill>
        <p:spPr>
          <a:xfrm>
            <a:off x="2393577" y="2324050"/>
            <a:ext cx="1819836" cy="3460554"/>
          </a:xfrm>
          <a:prstGeom prst="rect">
            <a:avLst/>
          </a:prstGeom>
        </p:spPr>
      </p:pic>
      <p:pic>
        <p:nvPicPr>
          <p:cNvPr id="13" name="Image 12">
            <a:extLst>
              <a:ext uri="{FF2B5EF4-FFF2-40B4-BE49-F238E27FC236}">
                <a16:creationId xmlns:a16="http://schemas.microsoft.com/office/drawing/2014/main" id="{2C9F83C7-2137-4B48-A51E-7BB497AD5D4C}"/>
              </a:ext>
            </a:extLst>
          </p:cNvPr>
          <p:cNvPicPr>
            <a:picLocks noChangeAspect="1"/>
          </p:cNvPicPr>
          <p:nvPr/>
        </p:nvPicPr>
        <p:blipFill>
          <a:blip r:embed="rId7"/>
          <a:stretch>
            <a:fillRect/>
          </a:stretch>
        </p:blipFill>
        <p:spPr>
          <a:xfrm>
            <a:off x="8702695" y="2347919"/>
            <a:ext cx="1885341" cy="3490827"/>
          </a:xfrm>
          <a:prstGeom prst="rect">
            <a:avLst/>
          </a:prstGeom>
        </p:spPr>
      </p:pic>
      <p:sp>
        <p:nvSpPr>
          <p:cNvPr id="15" name="ZoneTexte 14">
            <a:extLst>
              <a:ext uri="{FF2B5EF4-FFF2-40B4-BE49-F238E27FC236}">
                <a16:creationId xmlns:a16="http://schemas.microsoft.com/office/drawing/2014/main" id="{0C3AA055-1495-D64A-A435-4D77C472A8E1}"/>
              </a:ext>
            </a:extLst>
          </p:cNvPr>
          <p:cNvSpPr txBox="1"/>
          <p:nvPr/>
        </p:nvSpPr>
        <p:spPr>
          <a:xfrm>
            <a:off x="627529" y="1672021"/>
            <a:ext cx="1918447" cy="369332"/>
          </a:xfrm>
          <a:prstGeom prst="rect">
            <a:avLst/>
          </a:prstGeom>
          <a:noFill/>
        </p:spPr>
        <p:txBody>
          <a:bodyPr wrap="square" rtlCol="0">
            <a:spAutoFit/>
          </a:bodyPr>
          <a:lstStyle/>
          <a:p>
            <a:r>
              <a:rPr lang="fr-FR" dirty="0"/>
              <a:t>MODELE:</a:t>
            </a:r>
          </a:p>
        </p:txBody>
      </p:sp>
      <p:sp>
        <p:nvSpPr>
          <p:cNvPr id="16" name="ZoneTexte 15">
            <a:extLst>
              <a:ext uri="{FF2B5EF4-FFF2-40B4-BE49-F238E27FC236}">
                <a16:creationId xmlns:a16="http://schemas.microsoft.com/office/drawing/2014/main" id="{9009BE3C-B488-744F-9FEB-5973FAA65545}"/>
              </a:ext>
            </a:extLst>
          </p:cNvPr>
          <p:cNvSpPr txBox="1"/>
          <p:nvPr/>
        </p:nvSpPr>
        <p:spPr>
          <a:xfrm>
            <a:off x="8607721" y="1978587"/>
            <a:ext cx="1918447" cy="369332"/>
          </a:xfrm>
          <a:prstGeom prst="rect">
            <a:avLst/>
          </a:prstGeom>
          <a:noFill/>
        </p:spPr>
        <p:txBody>
          <a:bodyPr wrap="square" rtlCol="0">
            <a:spAutoFit/>
          </a:bodyPr>
          <a:lstStyle/>
          <a:p>
            <a:r>
              <a:rPr lang="fr-FR" dirty="0"/>
              <a:t>Patrick </a:t>
            </a:r>
            <a:r>
              <a:rPr lang="fr-FR" dirty="0" err="1"/>
              <a:t>Meme</a:t>
            </a:r>
            <a:endParaRPr lang="fr-FR" dirty="0"/>
          </a:p>
        </p:txBody>
      </p:sp>
      <p:sp>
        <p:nvSpPr>
          <p:cNvPr id="17" name="ZoneTexte 16">
            <a:extLst>
              <a:ext uri="{FF2B5EF4-FFF2-40B4-BE49-F238E27FC236}">
                <a16:creationId xmlns:a16="http://schemas.microsoft.com/office/drawing/2014/main" id="{E7DFC095-45E2-F940-9120-C6DB1EFE6D97}"/>
              </a:ext>
            </a:extLst>
          </p:cNvPr>
          <p:cNvSpPr txBox="1"/>
          <p:nvPr/>
        </p:nvSpPr>
        <p:spPr>
          <a:xfrm>
            <a:off x="4414274" y="1978587"/>
            <a:ext cx="1918447" cy="369332"/>
          </a:xfrm>
          <a:prstGeom prst="rect">
            <a:avLst/>
          </a:prstGeom>
          <a:noFill/>
        </p:spPr>
        <p:txBody>
          <a:bodyPr wrap="square" rtlCol="0">
            <a:spAutoFit/>
          </a:bodyPr>
          <a:lstStyle/>
          <a:p>
            <a:r>
              <a:rPr lang="fr-FR" dirty="0"/>
              <a:t>Drake </a:t>
            </a:r>
            <a:r>
              <a:rPr lang="fr-FR" dirty="0" err="1"/>
              <a:t>Meme</a:t>
            </a:r>
            <a:endParaRPr lang="fr-FR" dirty="0"/>
          </a:p>
        </p:txBody>
      </p:sp>
      <p:sp>
        <p:nvSpPr>
          <p:cNvPr id="18" name="ZoneTexte 17">
            <a:extLst>
              <a:ext uri="{FF2B5EF4-FFF2-40B4-BE49-F238E27FC236}">
                <a16:creationId xmlns:a16="http://schemas.microsoft.com/office/drawing/2014/main" id="{48CC721B-3549-6141-95A4-087EA66FFE05}"/>
              </a:ext>
            </a:extLst>
          </p:cNvPr>
          <p:cNvSpPr txBox="1"/>
          <p:nvPr/>
        </p:nvSpPr>
        <p:spPr>
          <a:xfrm>
            <a:off x="6510997" y="1954717"/>
            <a:ext cx="1918447" cy="369332"/>
          </a:xfrm>
          <a:prstGeom prst="rect">
            <a:avLst/>
          </a:prstGeom>
          <a:noFill/>
        </p:spPr>
        <p:txBody>
          <a:bodyPr wrap="square" rtlCol="0">
            <a:spAutoFit/>
          </a:bodyPr>
          <a:lstStyle/>
          <a:p>
            <a:r>
              <a:rPr lang="fr-FR" dirty="0"/>
              <a:t>Twitter </a:t>
            </a:r>
            <a:r>
              <a:rPr lang="fr-FR" dirty="0" err="1"/>
              <a:t>Meme</a:t>
            </a:r>
            <a:endParaRPr lang="fr-FR" dirty="0"/>
          </a:p>
        </p:txBody>
      </p:sp>
      <p:sp>
        <p:nvSpPr>
          <p:cNvPr id="19" name="ZoneTexte 18">
            <a:extLst>
              <a:ext uri="{FF2B5EF4-FFF2-40B4-BE49-F238E27FC236}">
                <a16:creationId xmlns:a16="http://schemas.microsoft.com/office/drawing/2014/main" id="{7F30D2E8-924B-B04C-B3A9-68338E229766}"/>
              </a:ext>
            </a:extLst>
          </p:cNvPr>
          <p:cNvSpPr txBox="1"/>
          <p:nvPr/>
        </p:nvSpPr>
        <p:spPr>
          <a:xfrm>
            <a:off x="2363158" y="1978587"/>
            <a:ext cx="1918447" cy="369332"/>
          </a:xfrm>
          <a:prstGeom prst="rect">
            <a:avLst/>
          </a:prstGeom>
          <a:noFill/>
        </p:spPr>
        <p:txBody>
          <a:bodyPr wrap="square" rtlCol="0">
            <a:spAutoFit/>
          </a:bodyPr>
          <a:lstStyle/>
          <a:p>
            <a:r>
              <a:rPr lang="fr-FR" dirty="0"/>
              <a:t>Brain </a:t>
            </a:r>
            <a:r>
              <a:rPr lang="fr-FR" dirty="0" err="1"/>
              <a:t>Meme</a:t>
            </a:r>
            <a:endParaRPr lang="fr-FR" dirty="0"/>
          </a:p>
        </p:txBody>
      </p:sp>
    </p:spTree>
    <p:extLst>
      <p:ext uri="{BB962C8B-B14F-4D97-AF65-F5344CB8AC3E}">
        <p14:creationId xmlns:p14="http://schemas.microsoft.com/office/powerpoint/2010/main" val="3938612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94CDBC-7108-2548-8923-88AE04DF3732}"/>
              </a:ext>
            </a:extLst>
          </p:cNvPr>
          <p:cNvSpPr/>
          <p:nvPr/>
        </p:nvSpPr>
        <p:spPr>
          <a:xfrm>
            <a:off x="627529" y="726160"/>
            <a:ext cx="7010400" cy="707886"/>
          </a:xfrm>
          <a:prstGeom prst="rect">
            <a:avLst/>
          </a:prstGeom>
          <a:noFill/>
        </p:spPr>
        <p:txBody>
          <a:bodyPr wrap="square" lIns="91440" tIns="45720" rIns="91440" bIns="45720">
            <a:spAutoFit/>
          </a:bodyPr>
          <a:lstStyle/>
          <a:p>
            <a:pPr algn="ctr"/>
            <a:r>
              <a:rPr lang="fr-FR" sz="4000" dirty="0">
                <a:ln w="0"/>
                <a:effectLst>
                  <a:outerShdw blurRad="38100" dist="19050" dir="2700000" algn="tl" rotWithShape="0">
                    <a:schemeClr val="dk1">
                      <a:alpha val="40000"/>
                    </a:schemeClr>
                  </a:outerShdw>
                </a:effectLst>
              </a:rPr>
              <a:t>ÉCRANS ET FONCTIONNALITÉS</a:t>
            </a:r>
            <a:endParaRPr lang="fr-FR" sz="4000" b="0" cap="none" spc="0" dirty="0">
              <a:ln w="0"/>
              <a:solidFill>
                <a:schemeClr val="tx1"/>
              </a:solidFill>
              <a:effectLst>
                <a:outerShdw blurRad="38100" dist="19050" dir="2700000" algn="tl" rotWithShape="0">
                  <a:schemeClr val="dk1">
                    <a:alpha val="40000"/>
                  </a:schemeClr>
                </a:outerShdw>
              </a:effectLst>
            </a:endParaRPr>
          </a:p>
        </p:txBody>
      </p:sp>
      <p:pic>
        <p:nvPicPr>
          <p:cNvPr id="3" name="Image 2">
            <a:extLst>
              <a:ext uri="{FF2B5EF4-FFF2-40B4-BE49-F238E27FC236}">
                <a16:creationId xmlns:a16="http://schemas.microsoft.com/office/drawing/2014/main" id="{CEF497AF-E8CD-5E44-B6D2-4D0CD62A8F2F}"/>
              </a:ext>
            </a:extLst>
          </p:cNvPr>
          <p:cNvPicPr>
            <a:picLocks noChangeAspect="1"/>
          </p:cNvPicPr>
          <p:nvPr/>
        </p:nvPicPr>
        <p:blipFill>
          <a:blip r:embed="rId3"/>
          <a:stretch>
            <a:fillRect/>
          </a:stretch>
        </p:blipFill>
        <p:spPr>
          <a:xfrm>
            <a:off x="631197" y="2443483"/>
            <a:ext cx="1658597" cy="3469460"/>
          </a:xfrm>
          <a:prstGeom prst="rect">
            <a:avLst/>
          </a:prstGeom>
        </p:spPr>
      </p:pic>
      <p:pic>
        <p:nvPicPr>
          <p:cNvPr id="5" name="Image 4">
            <a:extLst>
              <a:ext uri="{FF2B5EF4-FFF2-40B4-BE49-F238E27FC236}">
                <a16:creationId xmlns:a16="http://schemas.microsoft.com/office/drawing/2014/main" id="{601B79BE-874A-FC4A-A159-AB35ABFA465D}"/>
              </a:ext>
            </a:extLst>
          </p:cNvPr>
          <p:cNvPicPr>
            <a:picLocks noChangeAspect="1"/>
          </p:cNvPicPr>
          <p:nvPr/>
        </p:nvPicPr>
        <p:blipFill>
          <a:blip r:embed="rId4"/>
          <a:stretch>
            <a:fillRect/>
          </a:stretch>
        </p:blipFill>
        <p:spPr>
          <a:xfrm>
            <a:off x="4569331" y="2506598"/>
            <a:ext cx="1872409" cy="3406344"/>
          </a:xfrm>
          <a:prstGeom prst="rect">
            <a:avLst/>
          </a:prstGeom>
        </p:spPr>
      </p:pic>
      <p:pic>
        <p:nvPicPr>
          <p:cNvPr id="7" name="Image 6">
            <a:extLst>
              <a:ext uri="{FF2B5EF4-FFF2-40B4-BE49-F238E27FC236}">
                <a16:creationId xmlns:a16="http://schemas.microsoft.com/office/drawing/2014/main" id="{C48DAD0A-B928-3740-B9EC-D29DD4A2F4D5}"/>
              </a:ext>
            </a:extLst>
          </p:cNvPr>
          <p:cNvPicPr>
            <a:picLocks noChangeAspect="1"/>
          </p:cNvPicPr>
          <p:nvPr/>
        </p:nvPicPr>
        <p:blipFill>
          <a:blip r:embed="rId5"/>
          <a:stretch>
            <a:fillRect/>
          </a:stretch>
        </p:blipFill>
        <p:spPr>
          <a:xfrm>
            <a:off x="2711992" y="2498456"/>
            <a:ext cx="1757037" cy="3414486"/>
          </a:xfrm>
          <a:prstGeom prst="rect">
            <a:avLst/>
          </a:prstGeom>
        </p:spPr>
      </p:pic>
      <p:sp>
        <p:nvSpPr>
          <p:cNvPr id="13" name="ZoneTexte 12">
            <a:extLst>
              <a:ext uri="{FF2B5EF4-FFF2-40B4-BE49-F238E27FC236}">
                <a16:creationId xmlns:a16="http://schemas.microsoft.com/office/drawing/2014/main" id="{5A07ACC5-BF37-694F-B1DD-92DD2350A003}"/>
              </a:ext>
            </a:extLst>
          </p:cNvPr>
          <p:cNvSpPr txBox="1"/>
          <p:nvPr/>
        </p:nvSpPr>
        <p:spPr>
          <a:xfrm>
            <a:off x="627529" y="1609846"/>
            <a:ext cx="3306983" cy="369332"/>
          </a:xfrm>
          <a:prstGeom prst="rect">
            <a:avLst/>
          </a:prstGeom>
          <a:noFill/>
        </p:spPr>
        <p:txBody>
          <a:bodyPr wrap="square" rtlCol="0">
            <a:spAutoFit/>
          </a:bodyPr>
          <a:lstStyle/>
          <a:p>
            <a:r>
              <a:rPr lang="fr-FR" dirty="0"/>
              <a:t>BOUTONS DU TWITTER MEME</a:t>
            </a:r>
          </a:p>
        </p:txBody>
      </p:sp>
      <p:pic>
        <p:nvPicPr>
          <p:cNvPr id="15" name="Image 14">
            <a:extLst>
              <a:ext uri="{FF2B5EF4-FFF2-40B4-BE49-F238E27FC236}">
                <a16:creationId xmlns:a16="http://schemas.microsoft.com/office/drawing/2014/main" id="{A4B14C52-9BD0-644A-B86C-5A98C4C7944A}"/>
              </a:ext>
            </a:extLst>
          </p:cNvPr>
          <p:cNvPicPr>
            <a:picLocks noChangeAspect="1"/>
          </p:cNvPicPr>
          <p:nvPr/>
        </p:nvPicPr>
        <p:blipFill>
          <a:blip r:embed="rId6"/>
          <a:stretch>
            <a:fillRect/>
          </a:stretch>
        </p:blipFill>
        <p:spPr>
          <a:xfrm>
            <a:off x="8730032" y="2491682"/>
            <a:ext cx="1937968" cy="3421260"/>
          </a:xfrm>
          <a:prstGeom prst="rect">
            <a:avLst/>
          </a:prstGeom>
        </p:spPr>
      </p:pic>
      <p:pic>
        <p:nvPicPr>
          <p:cNvPr id="17" name="Image 16">
            <a:extLst>
              <a:ext uri="{FF2B5EF4-FFF2-40B4-BE49-F238E27FC236}">
                <a16:creationId xmlns:a16="http://schemas.microsoft.com/office/drawing/2014/main" id="{FFDA0D0D-F991-8C42-B60F-4A5514810980}"/>
              </a:ext>
            </a:extLst>
          </p:cNvPr>
          <p:cNvPicPr>
            <a:picLocks noChangeAspect="1"/>
          </p:cNvPicPr>
          <p:nvPr/>
        </p:nvPicPr>
        <p:blipFill>
          <a:blip r:embed="rId7"/>
          <a:stretch>
            <a:fillRect/>
          </a:stretch>
        </p:blipFill>
        <p:spPr>
          <a:xfrm>
            <a:off x="6883710" y="2524310"/>
            <a:ext cx="1846322" cy="3388632"/>
          </a:xfrm>
          <a:prstGeom prst="rect">
            <a:avLst/>
          </a:prstGeom>
        </p:spPr>
      </p:pic>
      <p:sp>
        <p:nvSpPr>
          <p:cNvPr id="18" name="ZoneTexte 17">
            <a:extLst>
              <a:ext uri="{FF2B5EF4-FFF2-40B4-BE49-F238E27FC236}">
                <a16:creationId xmlns:a16="http://schemas.microsoft.com/office/drawing/2014/main" id="{E9DB7DE7-60CA-634A-B7F6-D4D42CC07B2E}"/>
              </a:ext>
            </a:extLst>
          </p:cNvPr>
          <p:cNvSpPr txBox="1"/>
          <p:nvPr/>
        </p:nvSpPr>
        <p:spPr>
          <a:xfrm>
            <a:off x="6857009" y="2127873"/>
            <a:ext cx="2376638" cy="369332"/>
          </a:xfrm>
          <a:prstGeom prst="rect">
            <a:avLst/>
          </a:prstGeom>
          <a:noFill/>
        </p:spPr>
        <p:txBody>
          <a:bodyPr wrap="square" rtlCol="0">
            <a:spAutoFit/>
          </a:bodyPr>
          <a:lstStyle/>
          <a:p>
            <a:r>
              <a:rPr lang="fr-FR" dirty="0"/>
              <a:t>Rotation exemple</a:t>
            </a:r>
          </a:p>
        </p:txBody>
      </p:sp>
      <p:sp>
        <p:nvSpPr>
          <p:cNvPr id="19" name="ZoneTexte 18">
            <a:extLst>
              <a:ext uri="{FF2B5EF4-FFF2-40B4-BE49-F238E27FC236}">
                <a16:creationId xmlns:a16="http://schemas.microsoft.com/office/drawing/2014/main" id="{1F5D8EFA-A512-834B-81C8-EBADFBE1F180}"/>
              </a:ext>
            </a:extLst>
          </p:cNvPr>
          <p:cNvSpPr txBox="1"/>
          <p:nvPr/>
        </p:nvSpPr>
        <p:spPr>
          <a:xfrm>
            <a:off x="4569331" y="2127873"/>
            <a:ext cx="1024577" cy="370581"/>
          </a:xfrm>
          <a:prstGeom prst="rect">
            <a:avLst/>
          </a:prstGeom>
          <a:noFill/>
        </p:spPr>
        <p:txBody>
          <a:bodyPr wrap="square" rtlCol="0">
            <a:spAutoFit/>
          </a:bodyPr>
          <a:lstStyle/>
          <a:p>
            <a:r>
              <a:rPr lang="fr-FR" dirty="0"/>
              <a:t>Galerie</a:t>
            </a:r>
          </a:p>
        </p:txBody>
      </p:sp>
      <p:sp>
        <p:nvSpPr>
          <p:cNvPr id="20" name="ZoneTexte 19">
            <a:extLst>
              <a:ext uri="{FF2B5EF4-FFF2-40B4-BE49-F238E27FC236}">
                <a16:creationId xmlns:a16="http://schemas.microsoft.com/office/drawing/2014/main" id="{F3E4D4A4-B928-7E45-AF8C-4C973C926911}"/>
              </a:ext>
            </a:extLst>
          </p:cNvPr>
          <p:cNvSpPr txBox="1"/>
          <p:nvPr/>
        </p:nvSpPr>
        <p:spPr>
          <a:xfrm>
            <a:off x="2909935" y="2136017"/>
            <a:ext cx="1024577" cy="370581"/>
          </a:xfrm>
          <a:prstGeom prst="rect">
            <a:avLst/>
          </a:prstGeom>
          <a:noFill/>
        </p:spPr>
        <p:txBody>
          <a:bodyPr wrap="square" rtlCol="0">
            <a:spAutoFit/>
          </a:bodyPr>
          <a:lstStyle/>
          <a:p>
            <a:r>
              <a:rPr lang="fr-FR" dirty="0"/>
              <a:t>Camera</a:t>
            </a:r>
          </a:p>
        </p:txBody>
      </p:sp>
    </p:spTree>
    <p:extLst>
      <p:ext uri="{BB962C8B-B14F-4D97-AF65-F5344CB8AC3E}">
        <p14:creationId xmlns:p14="http://schemas.microsoft.com/office/powerpoint/2010/main" val="1856325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94CDBC-7108-2548-8923-88AE04DF3732}"/>
              </a:ext>
            </a:extLst>
          </p:cNvPr>
          <p:cNvSpPr/>
          <p:nvPr/>
        </p:nvSpPr>
        <p:spPr>
          <a:xfrm>
            <a:off x="627529" y="726160"/>
            <a:ext cx="7010400" cy="707886"/>
          </a:xfrm>
          <a:prstGeom prst="rect">
            <a:avLst/>
          </a:prstGeom>
          <a:noFill/>
        </p:spPr>
        <p:txBody>
          <a:bodyPr wrap="square" lIns="91440" tIns="45720" rIns="91440" bIns="45720">
            <a:spAutoFit/>
          </a:bodyPr>
          <a:lstStyle/>
          <a:p>
            <a:pPr algn="ctr"/>
            <a:r>
              <a:rPr lang="fr-FR" sz="4000" dirty="0">
                <a:ln w="0"/>
                <a:effectLst>
                  <a:outerShdw blurRad="38100" dist="19050" dir="2700000" algn="tl" rotWithShape="0">
                    <a:schemeClr val="dk1">
                      <a:alpha val="40000"/>
                    </a:schemeClr>
                  </a:outerShdw>
                </a:effectLst>
              </a:rPr>
              <a:t>ÉCRANS ET FONCTIONNALITÉS</a:t>
            </a:r>
            <a:endParaRPr lang="fr-FR" sz="4000" b="0" cap="none" spc="0" dirty="0">
              <a:ln w="0"/>
              <a:solidFill>
                <a:schemeClr val="tx1"/>
              </a:solidFill>
              <a:effectLst>
                <a:outerShdw blurRad="38100" dist="19050" dir="2700000" algn="tl" rotWithShape="0">
                  <a:schemeClr val="dk1">
                    <a:alpha val="40000"/>
                  </a:schemeClr>
                </a:outerShdw>
              </a:effectLst>
            </a:endParaRPr>
          </a:p>
        </p:txBody>
      </p:sp>
      <p:pic>
        <p:nvPicPr>
          <p:cNvPr id="5" name="Image 4">
            <a:extLst>
              <a:ext uri="{FF2B5EF4-FFF2-40B4-BE49-F238E27FC236}">
                <a16:creationId xmlns:a16="http://schemas.microsoft.com/office/drawing/2014/main" id="{310DEE85-B8A7-AF4A-9E80-CD476C66167A}"/>
              </a:ext>
            </a:extLst>
          </p:cNvPr>
          <p:cNvPicPr>
            <a:picLocks noChangeAspect="1"/>
          </p:cNvPicPr>
          <p:nvPr/>
        </p:nvPicPr>
        <p:blipFill>
          <a:blip r:embed="rId3"/>
          <a:stretch>
            <a:fillRect/>
          </a:stretch>
        </p:blipFill>
        <p:spPr>
          <a:xfrm>
            <a:off x="627529" y="1989601"/>
            <a:ext cx="2045167" cy="4278086"/>
          </a:xfrm>
          <a:prstGeom prst="rect">
            <a:avLst/>
          </a:prstGeom>
        </p:spPr>
      </p:pic>
      <p:pic>
        <p:nvPicPr>
          <p:cNvPr id="7" name="Image 6">
            <a:extLst>
              <a:ext uri="{FF2B5EF4-FFF2-40B4-BE49-F238E27FC236}">
                <a16:creationId xmlns:a16="http://schemas.microsoft.com/office/drawing/2014/main" id="{A46B7280-0644-DC47-BE6F-9166E1847C8F}"/>
              </a:ext>
            </a:extLst>
          </p:cNvPr>
          <p:cNvPicPr>
            <a:picLocks noChangeAspect="1"/>
          </p:cNvPicPr>
          <p:nvPr/>
        </p:nvPicPr>
        <p:blipFill>
          <a:blip r:embed="rId4"/>
          <a:stretch>
            <a:fillRect/>
          </a:stretch>
        </p:blipFill>
        <p:spPr>
          <a:xfrm>
            <a:off x="2672696" y="1973272"/>
            <a:ext cx="2060779" cy="4310743"/>
          </a:xfrm>
          <a:prstGeom prst="rect">
            <a:avLst/>
          </a:prstGeom>
        </p:spPr>
      </p:pic>
      <p:pic>
        <p:nvPicPr>
          <p:cNvPr id="3" name="Image 2">
            <a:extLst>
              <a:ext uri="{FF2B5EF4-FFF2-40B4-BE49-F238E27FC236}">
                <a16:creationId xmlns:a16="http://schemas.microsoft.com/office/drawing/2014/main" id="{AC608D75-0DFC-C14B-8F53-9297681B67AB}"/>
              </a:ext>
            </a:extLst>
          </p:cNvPr>
          <p:cNvPicPr>
            <a:picLocks noChangeAspect="1"/>
          </p:cNvPicPr>
          <p:nvPr/>
        </p:nvPicPr>
        <p:blipFill>
          <a:blip r:embed="rId5"/>
          <a:stretch>
            <a:fillRect/>
          </a:stretch>
        </p:blipFill>
        <p:spPr>
          <a:xfrm>
            <a:off x="5643675" y="1989601"/>
            <a:ext cx="2269933" cy="4163005"/>
          </a:xfrm>
          <a:prstGeom prst="rect">
            <a:avLst/>
          </a:prstGeom>
        </p:spPr>
      </p:pic>
      <p:sp>
        <p:nvSpPr>
          <p:cNvPr id="8" name="ZoneTexte 7">
            <a:extLst>
              <a:ext uri="{FF2B5EF4-FFF2-40B4-BE49-F238E27FC236}">
                <a16:creationId xmlns:a16="http://schemas.microsoft.com/office/drawing/2014/main" id="{9BF7BC20-23D3-104F-A36A-6564E1DA5AF4}"/>
              </a:ext>
            </a:extLst>
          </p:cNvPr>
          <p:cNvSpPr txBox="1"/>
          <p:nvPr/>
        </p:nvSpPr>
        <p:spPr>
          <a:xfrm>
            <a:off x="841650" y="1450375"/>
            <a:ext cx="1024577" cy="370581"/>
          </a:xfrm>
          <a:prstGeom prst="rect">
            <a:avLst/>
          </a:prstGeom>
          <a:noFill/>
        </p:spPr>
        <p:txBody>
          <a:bodyPr wrap="square" rtlCol="0">
            <a:spAutoFit/>
          </a:bodyPr>
          <a:lstStyle/>
          <a:p>
            <a:r>
              <a:rPr lang="fr-FR" dirty="0"/>
              <a:t>APERCU</a:t>
            </a:r>
          </a:p>
        </p:txBody>
      </p:sp>
    </p:spTree>
    <p:extLst>
      <p:ext uri="{BB962C8B-B14F-4D97-AF65-F5344CB8AC3E}">
        <p14:creationId xmlns:p14="http://schemas.microsoft.com/office/powerpoint/2010/main" val="824171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94CDBC-7108-2548-8923-88AE04DF3732}"/>
              </a:ext>
            </a:extLst>
          </p:cNvPr>
          <p:cNvSpPr/>
          <p:nvPr/>
        </p:nvSpPr>
        <p:spPr>
          <a:xfrm>
            <a:off x="627529" y="726160"/>
            <a:ext cx="7010400" cy="707886"/>
          </a:xfrm>
          <a:prstGeom prst="rect">
            <a:avLst/>
          </a:prstGeom>
          <a:noFill/>
        </p:spPr>
        <p:txBody>
          <a:bodyPr wrap="square" lIns="91440" tIns="45720" rIns="91440" bIns="45720">
            <a:spAutoFit/>
          </a:bodyPr>
          <a:lstStyle/>
          <a:p>
            <a:pPr algn="ctr"/>
            <a:r>
              <a:rPr lang="fr-FR" sz="4000" dirty="0">
                <a:ln w="0"/>
                <a:effectLst>
                  <a:outerShdw blurRad="38100" dist="19050" dir="2700000" algn="tl" rotWithShape="0">
                    <a:schemeClr val="dk1">
                      <a:alpha val="40000"/>
                    </a:schemeClr>
                  </a:outerShdw>
                </a:effectLst>
              </a:rPr>
              <a:t>ÉCRANS ET FONCTIONNALITÉS</a:t>
            </a:r>
            <a:endParaRPr lang="fr-FR" sz="4000" b="0" cap="none" spc="0" dirty="0">
              <a:ln w="0"/>
              <a:solidFill>
                <a:schemeClr val="tx1"/>
              </a:solidFill>
              <a:effectLst>
                <a:outerShdw blurRad="38100" dist="19050" dir="2700000" algn="tl" rotWithShape="0">
                  <a:schemeClr val="dk1">
                    <a:alpha val="40000"/>
                  </a:schemeClr>
                </a:outerShdw>
              </a:effectLst>
            </a:endParaRPr>
          </a:p>
        </p:txBody>
      </p:sp>
      <p:sp>
        <p:nvSpPr>
          <p:cNvPr id="6" name="ZoneTexte 5">
            <a:extLst>
              <a:ext uri="{FF2B5EF4-FFF2-40B4-BE49-F238E27FC236}">
                <a16:creationId xmlns:a16="http://schemas.microsoft.com/office/drawing/2014/main" id="{F9DDE37C-5655-9144-9160-1BBACBFA97BB}"/>
              </a:ext>
            </a:extLst>
          </p:cNvPr>
          <p:cNvSpPr txBox="1"/>
          <p:nvPr/>
        </p:nvSpPr>
        <p:spPr>
          <a:xfrm>
            <a:off x="806820" y="2760823"/>
            <a:ext cx="5665697" cy="369332"/>
          </a:xfrm>
          <a:prstGeom prst="rect">
            <a:avLst/>
          </a:prstGeom>
          <a:noFill/>
        </p:spPr>
        <p:txBody>
          <a:bodyPr wrap="square" rtlCol="0">
            <a:spAutoFit/>
          </a:bodyPr>
          <a:lstStyle/>
          <a:p>
            <a:r>
              <a:rPr lang="fr-FR" dirty="0"/>
              <a:t>Vidéo de l’utilisation</a:t>
            </a:r>
            <a:endParaRPr lang="fr-FR" u="sng" dirty="0"/>
          </a:p>
        </p:txBody>
      </p:sp>
    </p:spTree>
    <p:extLst>
      <p:ext uri="{BB962C8B-B14F-4D97-AF65-F5344CB8AC3E}">
        <p14:creationId xmlns:p14="http://schemas.microsoft.com/office/powerpoint/2010/main" val="8792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94CDBC-7108-2548-8923-88AE04DF3732}"/>
              </a:ext>
            </a:extLst>
          </p:cNvPr>
          <p:cNvSpPr/>
          <p:nvPr/>
        </p:nvSpPr>
        <p:spPr>
          <a:xfrm>
            <a:off x="215151" y="618584"/>
            <a:ext cx="5271247" cy="707886"/>
          </a:xfrm>
          <a:prstGeom prst="rect">
            <a:avLst/>
          </a:prstGeom>
          <a:noFill/>
        </p:spPr>
        <p:txBody>
          <a:bodyPr wrap="square" lIns="91440" tIns="45720" rIns="91440" bIns="45720">
            <a:spAutoFit/>
          </a:bodyPr>
          <a:lstStyle/>
          <a:p>
            <a:pPr algn="ctr"/>
            <a:r>
              <a:rPr lang="fr-FR" sz="4000" dirty="0">
                <a:ln w="0"/>
                <a:effectLst>
                  <a:outerShdw blurRad="38100" dist="19050" dir="2700000" algn="tl" rotWithShape="0">
                    <a:schemeClr val="dk1">
                      <a:alpha val="40000"/>
                    </a:schemeClr>
                  </a:outerShdw>
                </a:effectLst>
              </a:rPr>
              <a:t>ÉLÉMENTS EXTRA</a:t>
            </a:r>
            <a:endParaRPr lang="fr-FR" sz="4000" b="0" cap="none" spc="0" dirty="0">
              <a:ln w="0"/>
              <a:solidFill>
                <a:schemeClr val="tx1"/>
              </a:solidFill>
              <a:effectLst>
                <a:outerShdw blurRad="38100" dist="19050" dir="2700000" algn="tl" rotWithShape="0">
                  <a:schemeClr val="dk1">
                    <a:alpha val="40000"/>
                  </a:schemeClr>
                </a:outerShdw>
              </a:effectLst>
            </a:endParaRPr>
          </a:p>
        </p:txBody>
      </p:sp>
      <p:sp>
        <p:nvSpPr>
          <p:cNvPr id="3" name="ZoneTexte 2">
            <a:extLst>
              <a:ext uri="{FF2B5EF4-FFF2-40B4-BE49-F238E27FC236}">
                <a16:creationId xmlns:a16="http://schemas.microsoft.com/office/drawing/2014/main" id="{03466869-73CA-374C-961A-96601A63B5BA}"/>
              </a:ext>
            </a:extLst>
          </p:cNvPr>
          <p:cNvSpPr txBox="1"/>
          <p:nvPr/>
        </p:nvSpPr>
        <p:spPr>
          <a:xfrm>
            <a:off x="806819" y="2760823"/>
            <a:ext cx="8854765" cy="1200329"/>
          </a:xfrm>
          <a:prstGeom prst="rect">
            <a:avLst/>
          </a:prstGeom>
          <a:noFill/>
        </p:spPr>
        <p:txBody>
          <a:bodyPr wrap="square" rtlCol="0">
            <a:spAutoFit/>
          </a:bodyPr>
          <a:lstStyle/>
          <a:p>
            <a:r>
              <a:rPr lang="fr-FR" dirty="0"/>
              <a:t>PARTAGE DE PHOTO SUR </a:t>
            </a:r>
            <a:r>
              <a:rPr lang="fr-FR" b="1" u="sng" dirty="0"/>
              <a:t>TOUS</a:t>
            </a:r>
            <a:r>
              <a:rPr lang="fr-FR" u="sng" dirty="0"/>
              <a:t> LES RÉSEAUX SOCIAUX:</a:t>
            </a:r>
          </a:p>
          <a:p>
            <a:r>
              <a:rPr lang="fr-FR" dirty="0"/>
              <a:t>	Nous avons ajouté l’option de partager la création sur les réseaux sociaux.</a:t>
            </a:r>
          </a:p>
          <a:p>
            <a:endParaRPr lang="fr-FR" u="sng" dirty="0"/>
          </a:p>
          <a:p>
            <a:endParaRPr lang="fr-FR" u="sng" dirty="0"/>
          </a:p>
        </p:txBody>
      </p:sp>
    </p:spTree>
    <p:extLst>
      <p:ext uri="{BB962C8B-B14F-4D97-AF65-F5344CB8AC3E}">
        <p14:creationId xmlns:p14="http://schemas.microsoft.com/office/powerpoint/2010/main" val="1152899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D3903-3F93-9945-BDC3-DDDA91661857}"/>
              </a:ext>
            </a:extLst>
          </p:cNvPr>
          <p:cNvSpPr/>
          <p:nvPr/>
        </p:nvSpPr>
        <p:spPr>
          <a:xfrm>
            <a:off x="0" y="618583"/>
            <a:ext cx="4987682" cy="707886"/>
          </a:xfrm>
          <a:prstGeom prst="rect">
            <a:avLst/>
          </a:prstGeom>
          <a:noFill/>
        </p:spPr>
        <p:txBody>
          <a:bodyPr wrap="square" lIns="91440" tIns="45720" rIns="91440" bIns="45720">
            <a:spAutoFit/>
          </a:bodyPr>
          <a:lstStyle/>
          <a:p>
            <a:pPr algn="ctr"/>
            <a:r>
              <a:rPr lang="fr-FR" sz="4000" b="0" cap="none" spc="0" dirty="0">
                <a:ln w="0"/>
                <a:solidFill>
                  <a:schemeClr val="tx1"/>
                </a:solidFill>
                <a:effectLst>
                  <a:outerShdw blurRad="38100" dist="19050" dir="2700000" algn="tl" rotWithShape="0">
                    <a:schemeClr val="dk1">
                      <a:alpha val="40000"/>
                    </a:schemeClr>
                  </a:outerShdw>
                </a:effectLst>
              </a:rPr>
              <a:t>UTILISABILITÉ:</a:t>
            </a:r>
          </a:p>
        </p:txBody>
      </p:sp>
      <p:sp>
        <p:nvSpPr>
          <p:cNvPr id="3" name="ZoneTexte 2">
            <a:extLst>
              <a:ext uri="{FF2B5EF4-FFF2-40B4-BE49-F238E27FC236}">
                <a16:creationId xmlns:a16="http://schemas.microsoft.com/office/drawing/2014/main" id="{A118B3BE-0C26-1D4F-859C-E7C348DE18E8}"/>
              </a:ext>
            </a:extLst>
          </p:cNvPr>
          <p:cNvSpPr txBox="1"/>
          <p:nvPr/>
        </p:nvSpPr>
        <p:spPr>
          <a:xfrm>
            <a:off x="824753" y="1326469"/>
            <a:ext cx="9144000" cy="5632311"/>
          </a:xfrm>
          <a:prstGeom prst="rect">
            <a:avLst/>
          </a:prstGeom>
          <a:noFill/>
        </p:spPr>
        <p:txBody>
          <a:bodyPr wrap="square" rtlCol="0">
            <a:spAutoFit/>
          </a:bodyPr>
          <a:lstStyle/>
          <a:p>
            <a:r>
              <a:rPr lang="fr-FR" dirty="0"/>
              <a:t>DÉCOUVRABILITÉ:</a:t>
            </a:r>
          </a:p>
          <a:p>
            <a:r>
              <a:rPr lang="fr-FR" b="1" dirty="0"/>
              <a:t>Affordances:</a:t>
            </a:r>
          </a:p>
          <a:p>
            <a:r>
              <a:rPr lang="fr-FR" b="1" dirty="0"/>
              <a:t>Signifiants: </a:t>
            </a:r>
            <a:r>
              <a:rPr lang="fr-FR" dirty="0"/>
              <a:t>l’utilisation de boutons identifiés et de messages qui guident l’utilisateur 	vers chacune des étapes pour faire un </a:t>
            </a:r>
            <a:r>
              <a:rPr lang="fr-FR" dirty="0" err="1"/>
              <a:t>meme</a:t>
            </a:r>
            <a:r>
              <a:rPr lang="fr-FR" dirty="0"/>
              <a:t>. </a:t>
            </a:r>
          </a:p>
          <a:p>
            <a:endParaRPr lang="fr-FR" dirty="0"/>
          </a:p>
          <a:p>
            <a:r>
              <a:rPr lang="fr-FR" b="1" dirty="0" err="1"/>
              <a:t>Correspondances:</a:t>
            </a:r>
            <a:r>
              <a:rPr lang="fr-FR" dirty="0" err="1"/>
              <a:t>Chaque</a:t>
            </a:r>
            <a:r>
              <a:rPr lang="fr-FR" dirty="0"/>
              <a:t> bouton et action ont une fonction spécifique. </a:t>
            </a:r>
          </a:p>
          <a:p>
            <a:endParaRPr lang="fr-FR" b="1" dirty="0"/>
          </a:p>
          <a:p>
            <a:r>
              <a:rPr lang="fr-FR" b="1" dirty="0" err="1"/>
              <a:t>Feedback:L</a:t>
            </a:r>
            <a:r>
              <a:rPr lang="fr-FR" dirty="0" err="1"/>
              <a:t>orsqu’on</a:t>
            </a:r>
            <a:r>
              <a:rPr lang="fr-FR" dirty="0"/>
              <a:t> clique sur un choix de modèle, on a un effet sur l’image pour 	montrer la sélection. On a installé aussi une barre de progression qui suit 	l’utilisateur tout au long de l’expérience.</a:t>
            </a:r>
          </a:p>
          <a:p>
            <a:endParaRPr lang="fr-FR" b="1" dirty="0"/>
          </a:p>
          <a:p>
            <a:r>
              <a:rPr lang="fr-FR" b="1" dirty="0" err="1"/>
              <a:t>Contraintes:</a:t>
            </a:r>
            <a:r>
              <a:rPr lang="fr-FR" dirty="0" err="1"/>
              <a:t>Messages</a:t>
            </a:r>
            <a:r>
              <a:rPr lang="fr-FR" dirty="0"/>
              <a:t> d’alerte lorsqu’on veut peser sur un bouton continuer sans avoir 	compléter la </a:t>
            </a:r>
            <a:r>
              <a:rPr lang="fr-FR" dirty="0" err="1"/>
              <a:t>t</a:t>
            </a:r>
            <a:r>
              <a:rPr lang="fr-CA" dirty="0"/>
              <a:t>ache.</a:t>
            </a:r>
            <a:endParaRPr lang="fr-FR" dirty="0"/>
          </a:p>
          <a:p>
            <a:endParaRPr lang="fr-FR" b="1" dirty="0"/>
          </a:p>
          <a:p>
            <a:r>
              <a:rPr lang="fr-FR" b="1" dirty="0"/>
              <a:t>Modèles </a:t>
            </a:r>
            <a:r>
              <a:rPr lang="fr-FR" b="1" dirty="0" err="1"/>
              <a:t>Conceptuels:</a:t>
            </a:r>
            <a:r>
              <a:rPr lang="fr-FR" dirty="0" err="1"/>
              <a:t>La</a:t>
            </a:r>
            <a:r>
              <a:rPr lang="fr-FR" dirty="0"/>
              <a:t> page d’accueil avec le nom de l’application et le slogan 	expliquent simplement la fonctionnalité de l’application. On sait quoi faire 	sans avoir des explications spécifiques de l’utilisation de </a:t>
            </a:r>
            <a:r>
              <a:rPr lang="fr-FR" dirty="0" err="1"/>
              <a:t>l’app</a:t>
            </a:r>
            <a:r>
              <a:rPr lang="fr-FR" dirty="0"/>
              <a:t> gr</a:t>
            </a:r>
            <a:r>
              <a:rPr lang="fr-CA" dirty="0" err="1"/>
              <a:t>âce</a:t>
            </a:r>
            <a:r>
              <a:rPr lang="fr-CA" dirty="0"/>
              <a:t> à son 	design.</a:t>
            </a:r>
            <a:endParaRPr lang="fr-FR" dirty="0"/>
          </a:p>
          <a:p>
            <a:endParaRPr lang="fr-FR" b="1" dirty="0"/>
          </a:p>
          <a:p>
            <a:endParaRPr lang="fr-FR" dirty="0"/>
          </a:p>
        </p:txBody>
      </p:sp>
    </p:spTree>
    <p:extLst>
      <p:ext uri="{BB962C8B-B14F-4D97-AF65-F5344CB8AC3E}">
        <p14:creationId xmlns:p14="http://schemas.microsoft.com/office/powerpoint/2010/main" val="3349307759"/>
      </p:ext>
    </p:extLst>
  </p:cSld>
  <p:clrMapOvr>
    <a:masterClrMapping/>
  </p:clrMapOvr>
</p:sld>
</file>

<file path=ppt/theme/theme1.xml><?xml version="1.0" encoding="utf-8"?>
<a:theme xmlns:a="http://schemas.openxmlformats.org/drawingml/2006/main" name="Facette">
  <a:themeElements>
    <a:clrScheme name="Rouge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{C8050917-0785-4343-A010-8C8498CDE84C}tf10001060</Template>
  <TotalTime>376</TotalTime>
  <Words>299</Words>
  <Application>Microsoft Macintosh PowerPoint</Application>
  <PresentationFormat>Grand écran</PresentationFormat>
  <Paragraphs>108</Paragraphs>
  <Slides>13</Slides>
  <Notes>13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MS Gothic</vt:lpstr>
      <vt:lpstr>Arial</vt:lpstr>
      <vt:lpstr>Calibri</vt:lpstr>
      <vt:lpstr>Times New Roman</vt:lpstr>
      <vt:lpstr>Trebuchet MS</vt:lpstr>
      <vt:lpstr>Wingdings 3</vt:lpstr>
      <vt:lpstr>Facette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Microsoft Office</dc:creator>
  <cp:lastModifiedBy>Utilisateur Microsoft Office</cp:lastModifiedBy>
  <cp:revision>33</cp:revision>
  <dcterms:created xsi:type="dcterms:W3CDTF">2018-04-09T14:13:35Z</dcterms:created>
  <dcterms:modified xsi:type="dcterms:W3CDTF">2018-04-12T15:59:01Z</dcterms:modified>
</cp:coreProperties>
</file>