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1"/>
  </p:sldMasterIdLst>
  <p:notesMasterIdLst>
    <p:notesMasterId r:id="rId14"/>
  </p:notesMasterIdLst>
  <p:sldIdLst>
    <p:sldId id="256" r:id="rId2"/>
    <p:sldId id="260" r:id="rId3"/>
    <p:sldId id="259" r:id="rId4"/>
    <p:sldId id="261" r:id="rId5"/>
    <p:sldId id="266" r:id="rId6"/>
    <p:sldId id="267" r:id="rId7"/>
    <p:sldId id="262" r:id="rId8"/>
    <p:sldId id="258" r:id="rId9"/>
    <p:sldId id="268" r:id="rId10"/>
    <p:sldId id="263" r:id="rId11"/>
    <p:sldId id="264" r:id="rId12"/>
    <p:sldId id="2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15"/>
    <p:restoredTop sz="86772"/>
  </p:normalViewPr>
  <p:slideViewPr>
    <p:cSldViewPr snapToGrid="0" snapToObjects="1">
      <p:cViewPr varScale="1">
        <p:scale>
          <a:sx n="83" d="100"/>
          <a:sy n="83" d="100"/>
        </p:scale>
        <p:origin x="1088"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3" d="100"/>
          <a:sy n="73" d="100"/>
        </p:scale>
        <p:origin x="172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E9B6E-30BC-2A44-A3C2-1E9BF1F5A9F6}" type="datetimeFigureOut">
              <a:rPr lang="fr-FR" smtClean="0"/>
              <a:t>09/04/2018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5AC53-C964-5F44-A694-F31B68632186}" type="slidenum">
              <a:rPr lang="fr-FR" smtClean="0"/>
              <a:t>‹N°›</a:t>
            </a:fld>
            <a:endParaRPr lang="fr-FR"/>
          </a:p>
        </p:txBody>
      </p:sp>
    </p:spTree>
    <p:extLst>
      <p:ext uri="{BB962C8B-B14F-4D97-AF65-F5344CB8AC3E}">
        <p14:creationId xmlns:p14="http://schemas.microsoft.com/office/powerpoint/2010/main" val="95694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a:t>
            </a:fld>
            <a:endParaRPr lang="fr-FR"/>
          </a:p>
        </p:txBody>
      </p:sp>
    </p:spTree>
    <p:extLst>
      <p:ext uri="{BB962C8B-B14F-4D97-AF65-F5344CB8AC3E}">
        <p14:creationId xmlns:p14="http://schemas.microsoft.com/office/powerpoint/2010/main" val="188035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réflexion, nous avons pris la décision d’enlever l’activité création. Nous avons réalisé que cette autre activité est </a:t>
            </a:r>
            <a:r>
              <a:rPr lang="fr-FR" i="1" dirty="0"/>
              <a:t>beaucoup plus robuste qu’on pensait pour le si peut de temps qu’on avait.  </a:t>
            </a:r>
            <a:r>
              <a:rPr lang="fr-FR" i="0" dirty="0"/>
              <a:t>Par ailleurs, nous avons jugé que l’activité modèle touche un peu à ce qu’on voulait  apriori faire dans création.</a:t>
            </a:r>
            <a:endParaRPr lang="fr-FR" i="1"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10</a:t>
            </a:fld>
            <a:endParaRPr lang="fr-FR"/>
          </a:p>
        </p:txBody>
      </p:sp>
    </p:spTree>
    <p:extLst>
      <p:ext uri="{BB962C8B-B14F-4D97-AF65-F5344CB8AC3E}">
        <p14:creationId xmlns:p14="http://schemas.microsoft.com/office/powerpoint/2010/main" val="6933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12</a:t>
            </a:fld>
            <a:endParaRPr lang="fr-FR"/>
          </a:p>
        </p:txBody>
      </p:sp>
    </p:spTree>
    <p:extLst>
      <p:ext uri="{BB962C8B-B14F-4D97-AF65-F5344CB8AC3E}">
        <p14:creationId xmlns:p14="http://schemas.microsoft.com/office/powerpoint/2010/main" val="238174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Problèmes:</a:t>
            </a:r>
          </a:p>
          <a:p>
            <a:r>
              <a:rPr lang="fr-FR" dirty="0"/>
              <a:t>-Caméra et partager: nous avons eu des problèmes d’accès à la de l’utilisateur.</a:t>
            </a:r>
          </a:p>
          <a:p>
            <a:r>
              <a:rPr lang="fr-FR" dirty="0"/>
              <a:t>-Rotation des photos: lorsqu’on prenait une photo avec la caméra, cette dernière s’affichait verticalement. </a:t>
            </a:r>
          </a:p>
          <a:p>
            <a:r>
              <a:rPr lang="fr-FR" dirty="0"/>
              <a:t>Solutions:</a:t>
            </a:r>
          </a:p>
          <a:p>
            <a:r>
              <a:rPr lang="fr-FR" dirty="0"/>
              <a:t>-On a mis permission pour l’utilisateur afin d’avoir accès à la galerie, la caméra et la possibilité de partager la photo.</a:t>
            </a:r>
          </a:p>
          <a:p>
            <a:r>
              <a:rPr lang="fr-FR" dirty="0"/>
              <a:t>-…</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2</a:t>
            </a:fld>
            <a:endParaRPr lang="fr-FR"/>
          </a:p>
        </p:txBody>
      </p:sp>
    </p:spTree>
    <p:extLst>
      <p:ext uri="{BB962C8B-B14F-4D97-AF65-F5344CB8AC3E}">
        <p14:creationId xmlns:p14="http://schemas.microsoft.com/office/powerpoint/2010/main" val="250167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PAGE D’ACCUEIL:</a:t>
            </a:r>
          </a:p>
          <a:p>
            <a:r>
              <a:rPr lang="fr-FR" dirty="0"/>
              <a:t>-Nom de l’application avec une phrase pensé pour incité les gens à commencer la création de leur m</a:t>
            </a:r>
            <a:r>
              <a:rPr lang="fr-CA" dirty="0" err="1"/>
              <a:t>eme</a:t>
            </a:r>
            <a:r>
              <a:rPr lang="fr-CA" dirty="0"/>
              <a:t>.</a:t>
            </a:r>
            <a:endParaRPr lang="fr-FR" dirty="0"/>
          </a:p>
          <a:p>
            <a:r>
              <a:rPr lang="fr-FR" dirty="0"/>
              <a:t>-Un bouton   ’’COMMENCER ICI ’’  qui mène vers l’activité modèle.</a:t>
            </a:r>
          </a:p>
          <a:p>
            <a:r>
              <a:rPr lang="fr-FR" dirty="0"/>
              <a:t>-Il y a aussi un pop-up qui demande une permission à l’utilisateur.</a:t>
            </a:r>
          </a:p>
          <a:p>
            <a:endParaRPr lang="fr-FR" dirty="0"/>
          </a:p>
          <a:p>
            <a:r>
              <a:rPr lang="fr-FR" dirty="0"/>
              <a:t>CHOIX  DE MODELES:</a:t>
            </a:r>
          </a:p>
          <a:p>
            <a:r>
              <a:rPr lang="fr-FR" dirty="0"/>
              <a:t>-quatre choix de modèles s’offrent à l’utilisateur. Il peut alors cliqué sur le bouton continuer lorsqu’il touche une des quatre images.</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3</a:t>
            </a:fld>
            <a:endParaRPr lang="fr-FR"/>
          </a:p>
        </p:txBody>
      </p:sp>
    </p:spTree>
    <p:extLst>
      <p:ext uri="{BB962C8B-B14F-4D97-AF65-F5344CB8AC3E}">
        <p14:creationId xmlns:p14="http://schemas.microsoft.com/office/powerpoint/2010/main" val="323639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GALERIE:</a:t>
            </a:r>
          </a:p>
          <a:p>
            <a:r>
              <a:rPr lang="fr-FR" dirty="0"/>
              <a:t>-Si l’utilisateur choisi le modèle twitter, il a alors avoir accès à sa galerie photo et à son appareil pour mettre sa propre photo. </a:t>
            </a:r>
          </a:p>
          <a:p>
            <a:endParaRPr lang="fr-FR" dirty="0"/>
          </a:p>
          <a:p>
            <a:r>
              <a:rPr lang="fr-FR" dirty="0"/>
              <a:t>MODELE:</a:t>
            </a:r>
          </a:p>
          <a:p>
            <a:r>
              <a:rPr lang="fr-FR" dirty="0"/>
              <a:t>Lorsqu’il choisi un modèle, il peut cliqué sur la zone de texte sur l’image pour insérer son texte. Le style et la police sont déjà prédéfinies.</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4</a:t>
            </a:fld>
            <a:endParaRPr lang="fr-FR"/>
          </a:p>
        </p:txBody>
      </p:sp>
    </p:spTree>
    <p:extLst>
      <p:ext uri="{BB962C8B-B14F-4D97-AF65-F5344CB8AC3E}">
        <p14:creationId xmlns:p14="http://schemas.microsoft.com/office/powerpoint/2010/main" val="75636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APERCU:</a:t>
            </a:r>
          </a:p>
          <a:p>
            <a:r>
              <a:rPr lang="fr-FR" dirty="0"/>
              <a:t>Montre une capture d’écran du « </a:t>
            </a:r>
            <a:r>
              <a:rPr lang="fr-FR" dirty="0" err="1"/>
              <a:t>meme</a:t>
            </a:r>
            <a:r>
              <a:rPr lang="fr-FR" dirty="0"/>
              <a:t> ». Si la personne est satisfaite du résultat, elle peut l’enregistrer ou la partager en cliquant .</a:t>
            </a:r>
          </a:p>
          <a:p>
            <a:endParaRPr lang="fr-FR" dirty="0"/>
          </a:p>
          <a:p>
            <a:endParaRPr lang="fr-FR" dirty="0"/>
          </a:p>
          <a:p>
            <a:r>
              <a:rPr lang="fr-FR" dirty="0"/>
              <a:t>SAUVEGARDER:</a:t>
            </a:r>
          </a:p>
          <a:p>
            <a:endParaRPr lang="fr-FR" dirty="0"/>
          </a:p>
          <a:p>
            <a:r>
              <a:rPr lang="fr-FR" dirty="0"/>
              <a:t>Une fois sauvegarder, un bouton apparaît pour </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5</a:t>
            </a:fld>
            <a:endParaRPr lang="fr-FR"/>
          </a:p>
        </p:txBody>
      </p:sp>
    </p:spTree>
    <p:extLst>
      <p:ext uri="{BB962C8B-B14F-4D97-AF65-F5344CB8AC3E}">
        <p14:creationId xmlns:p14="http://schemas.microsoft.com/office/powerpoint/2010/main" val="384577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6</a:t>
            </a:fld>
            <a:endParaRPr lang="fr-FR"/>
          </a:p>
        </p:txBody>
      </p:sp>
    </p:spTree>
    <p:extLst>
      <p:ext uri="{BB962C8B-B14F-4D97-AF65-F5344CB8AC3E}">
        <p14:creationId xmlns:p14="http://schemas.microsoft.com/office/powerpoint/2010/main" val="106813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ajouter l’option de partager la création sur les réseaux sociaux.</a:t>
            </a:r>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7</a:t>
            </a:fld>
            <a:endParaRPr lang="fr-FR"/>
          </a:p>
        </p:txBody>
      </p:sp>
    </p:spTree>
    <p:extLst>
      <p:ext uri="{BB962C8B-B14F-4D97-AF65-F5344CB8AC3E}">
        <p14:creationId xmlns:p14="http://schemas.microsoft.com/office/powerpoint/2010/main" val="52336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8</a:t>
            </a:fld>
            <a:endParaRPr lang="fr-FR"/>
          </a:p>
        </p:txBody>
      </p:sp>
    </p:spTree>
    <p:extLst>
      <p:ext uri="{BB962C8B-B14F-4D97-AF65-F5344CB8AC3E}">
        <p14:creationId xmlns:p14="http://schemas.microsoft.com/office/powerpoint/2010/main" val="327400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B7F5AC53-C964-5F44-A694-F31B68632186}" type="slidenum">
              <a:rPr lang="fr-FR" smtClean="0"/>
              <a:t>9</a:t>
            </a:fld>
            <a:endParaRPr lang="fr-FR"/>
          </a:p>
        </p:txBody>
      </p:sp>
    </p:spTree>
    <p:extLst>
      <p:ext uri="{BB962C8B-B14F-4D97-AF65-F5344CB8AC3E}">
        <p14:creationId xmlns:p14="http://schemas.microsoft.com/office/powerpoint/2010/main" val="148891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01881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49315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623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17891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avec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8829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25213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840320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99058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19187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CB8DF62-8075-A64F-833B-CBA37D94524C}" type="datetimeFigureOut">
              <a:rPr lang="fr-FR" smtClean="0"/>
              <a:t>09/04/2018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836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B8DF62-8075-A64F-833B-CBA37D94524C}" type="datetimeFigureOut">
              <a:rPr lang="fr-FR" smtClean="0"/>
              <a:t>09/04/2018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88850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B8DF62-8075-A64F-833B-CBA37D94524C}" type="datetimeFigureOut">
              <a:rPr lang="fr-FR" smtClean="0"/>
              <a:t>09/04/2018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75372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B8DF62-8075-A64F-833B-CBA37D94524C}" type="datetimeFigureOut">
              <a:rPr lang="fr-FR" smtClean="0"/>
              <a:t>09/04/2018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365820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8DF62-8075-A64F-833B-CBA37D94524C}" type="datetimeFigureOut">
              <a:rPr lang="fr-FR" smtClean="0"/>
              <a:t>09/04/2018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87230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B8DF62-8075-A64F-833B-CBA37D94524C}" type="datetimeFigureOut">
              <a:rPr lang="fr-FR" smtClean="0"/>
              <a:t>09/04/2018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285640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B8DF62-8075-A64F-833B-CBA37D94524C}" type="datetimeFigureOut">
              <a:rPr lang="fr-FR" smtClean="0"/>
              <a:t>09/04/2018</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63B220-9F85-5A40-9BF8-B012F7DFC14F}" type="slidenum">
              <a:rPr lang="fr-FR" smtClean="0"/>
              <a:t>‹N°›</a:t>
            </a:fld>
            <a:endParaRPr lang="fr-FR"/>
          </a:p>
        </p:txBody>
      </p:sp>
    </p:spTree>
    <p:extLst>
      <p:ext uri="{BB962C8B-B14F-4D97-AF65-F5344CB8AC3E}">
        <p14:creationId xmlns:p14="http://schemas.microsoft.com/office/powerpoint/2010/main" val="16280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DF62-8075-A64F-833B-CBA37D94524C}" type="datetimeFigureOut">
              <a:rPr lang="fr-FR" smtClean="0"/>
              <a:t>09/04/2018</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63B220-9F85-5A40-9BF8-B012F7DFC14F}" type="slidenum">
              <a:rPr lang="fr-FR" smtClean="0"/>
              <a:t>‹N°›</a:t>
            </a:fld>
            <a:endParaRPr lang="fr-FR"/>
          </a:p>
        </p:txBody>
      </p:sp>
    </p:spTree>
    <p:extLst>
      <p:ext uri="{BB962C8B-B14F-4D97-AF65-F5344CB8AC3E}">
        <p14:creationId xmlns:p14="http://schemas.microsoft.com/office/powerpoint/2010/main" val="354689209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7E36B-C5DD-3541-96C4-8EB69BF44D04}"/>
              </a:ext>
            </a:extLst>
          </p:cNvPr>
          <p:cNvSpPr/>
          <p:nvPr/>
        </p:nvSpPr>
        <p:spPr>
          <a:xfrm>
            <a:off x="0" y="4765119"/>
            <a:ext cx="6096000" cy="2092881"/>
          </a:xfrm>
          <a:prstGeom prst="rect">
            <a:avLst/>
          </a:prstGeom>
        </p:spPr>
        <p:txBody>
          <a:bodyPr>
            <a:spAutoFit/>
          </a:bodyPr>
          <a:lstStyle/>
          <a:p>
            <a:pPr>
              <a:spcAft>
                <a:spcPts val="1200"/>
              </a:spcAft>
            </a:pPr>
            <a:r>
              <a:rPr lang="en-US" dirty="0">
                <a:solidFill>
                  <a:srgbClr val="000000"/>
                </a:solidFill>
                <a:latin typeface="MS Gothic" panose="020B0609070205080204" pitchFamily="49" charset="-128"/>
                <a:ea typeface="Calibri" panose="020F0502020204030204" pitchFamily="34" charset="0"/>
                <a:cs typeface="MS Gothic" panose="020B0609070205080204" pitchFamily="49" charset="-128"/>
              </a:rPr>
              <a:t>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b="1" dirty="0">
                <a:solidFill>
                  <a:srgbClr val="000000"/>
                </a:solidFill>
                <a:latin typeface="Arial" panose="020B0604020202020204" pitchFamily="34" charset="0"/>
                <a:ea typeface="Calibri" panose="020F0502020204030204" pitchFamily="34" charset="0"/>
                <a:cs typeface="Times New Roman" panose="02020603050405020304" pitchFamily="18" charset="0"/>
              </a:rPr>
              <a:t>Membre de l’équipe :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Sarah Gagné-Garon (1056500)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Olivier Provost (20101738) </a:t>
            </a:r>
            <a:endParaRPr lang="fr-CA"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fr-FR"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Moïka</a:t>
            </a:r>
            <a:r>
              <a:rPr lang="fr-FR" dirty="0">
                <a:solidFill>
                  <a:srgbClr val="000000"/>
                </a:solidFill>
                <a:latin typeface="Arial" panose="020B0604020202020204" pitchFamily="34" charset="0"/>
                <a:ea typeface="Calibri" panose="020F0502020204030204" pitchFamily="34" charset="0"/>
                <a:cs typeface="Times New Roman" panose="02020603050405020304" pitchFamily="18" charset="0"/>
              </a:rPr>
              <a:t> Sauvé (20090119) </a:t>
            </a:r>
            <a:endParaRPr lang="fr-CA"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8EEF2666-87F7-7C42-BB9F-EA3DB22CDCF5}"/>
              </a:ext>
            </a:extLst>
          </p:cNvPr>
          <p:cNvSpPr/>
          <p:nvPr/>
        </p:nvSpPr>
        <p:spPr>
          <a:xfrm>
            <a:off x="3048000" y="317125"/>
            <a:ext cx="538628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cap="none" spc="0" dirty="0">
                <a:ln/>
                <a:solidFill>
                  <a:schemeClr val="accent4"/>
                </a:solidFill>
                <a:effectLst/>
              </a:rPr>
              <a:t>MEME PAS GAME</a:t>
            </a:r>
          </a:p>
        </p:txBody>
      </p:sp>
      <p:pic>
        <p:nvPicPr>
          <p:cNvPr id="7" name="Image 6">
            <a:extLst>
              <a:ext uri="{FF2B5EF4-FFF2-40B4-BE49-F238E27FC236}">
                <a16:creationId xmlns:a16="http://schemas.microsoft.com/office/drawing/2014/main" id="{C801F3DA-AD5A-FE49-9E3D-CB94D6BA8B08}"/>
              </a:ext>
            </a:extLst>
          </p:cNvPr>
          <p:cNvPicPr>
            <a:picLocks noChangeAspect="1"/>
          </p:cNvPicPr>
          <p:nvPr/>
        </p:nvPicPr>
        <p:blipFill>
          <a:blip r:embed="rId3"/>
          <a:stretch>
            <a:fillRect/>
          </a:stretch>
        </p:blipFill>
        <p:spPr>
          <a:xfrm>
            <a:off x="4846590" y="2101855"/>
            <a:ext cx="1789101" cy="1704216"/>
          </a:xfrm>
          <a:prstGeom prst="rect">
            <a:avLst/>
          </a:prstGeom>
        </p:spPr>
      </p:pic>
    </p:spTree>
    <p:extLst>
      <p:ext uri="{BB962C8B-B14F-4D97-AF65-F5344CB8AC3E}">
        <p14:creationId xmlns:p14="http://schemas.microsoft.com/office/powerpoint/2010/main" val="188809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475130" y="618583"/>
            <a:ext cx="5360894"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 SUITE:</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4661648" cy="646331"/>
          </a:xfrm>
          <a:prstGeom prst="rect">
            <a:avLst/>
          </a:prstGeom>
          <a:noFill/>
        </p:spPr>
        <p:txBody>
          <a:bodyPr wrap="square" rtlCol="0">
            <a:spAutoFit/>
          </a:bodyPr>
          <a:lstStyle/>
          <a:p>
            <a:r>
              <a:rPr lang="fr-FR" dirty="0"/>
              <a:t>CHANGEMENT DE DESIGN</a:t>
            </a:r>
          </a:p>
          <a:p>
            <a:r>
              <a:rPr lang="fr-FR" dirty="0"/>
              <a:t>-Suppression de l’activité création</a:t>
            </a:r>
          </a:p>
        </p:txBody>
      </p:sp>
    </p:spTree>
    <p:extLst>
      <p:ext uri="{BB962C8B-B14F-4D97-AF65-F5344CB8AC3E}">
        <p14:creationId xmlns:p14="http://schemas.microsoft.com/office/powerpoint/2010/main" val="360136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286870" y="618583"/>
            <a:ext cx="4096871"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DIFFUCULTÉS </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4661648" cy="646331"/>
          </a:xfrm>
          <a:prstGeom prst="rect">
            <a:avLst/>
          </a:prstGeom>
          <a:noFill/>
        </p:spPr>
        <p:txBody>
          <a:bodyPr wrap="square" rtlCol="0">
            <a:spAutoFit/>
          </a:bodyPr>
          <a:lstStyle/>
          <a:p>
            <a:r>
              <a:rPr lang="fr-FR" dirty="0"/>
              <a:t>-</a:t>
            </a:r>
          </a:p>
          <a:p>
            <a:endParaRPr lang="fr-FR" dirty="0"/>
          </a:p>
        </p:txBody>
      </p:sp>
      <p:sp>
        <p:nvSpPr>
          <p:cNvPr id="4" name="Rectangle 3">
            <a:extLst>
              <a:ext uri="{FF2B5EF4-FFF2-40B4-BE49-F238E27FC236}">
                <a16:creationId xmlns:a16="http://schemas.microsoft.com/office/drawing/2014/main" id="{934BBB69-F3C4-2641-BB71-1CB18B5F5B7A}"/>
              </a:ext>
            </a:extLst>
          </p:cNvPr>
          <p:cNvSpPr/>
          <p:nvPr/>
        </p:nvSpPr>
        <p:spPr>
          <a:xfrm>
            <a:off x="0" y="2680686"/>
            <a:ext cx="4190999"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 </a:t>
            </a:r>
            <a:r>
              <a:rPr lang="fr-FR" sz="4000" dirty="0">
                <a:ln w="0"/>
                <a:effectLst>
                  <a:outerShdw blurRad="38100" dist="19050" dir="2700000" algn="tl" rotWithShape="0">
                    <a:schemeClr val="dk1">
                      <a:alpha val="40000"/>
                    </a:schemeClr>
                  </a:outerShdw>
                </a:effectLst>
              </a:rPr>
              <a:t>BONS COUPS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5" name="ZoneTexte 4">
            <a:extLst>
              <a:ext uri="{FF2B5EF4-FFF2-40B4-BE49-F238E27FC236}">
                <a16:creationId xmlns:a16="http://schemas.microsoft.com/office/drawing/2014/main" id="{99E6A4B7-BDFA-EB4D-BA87-90CC598D4E25}"/>
              </a:ext>
            </a:extLst>
          </p:cNvPr>
          <p:cNvSpPr txBox="1"/>
          <p:nvPr/>
        </p:nvSpPr>
        <p:spPr>
          <a:xfrm>
            <a:off x="824753" y="3450127"/>
            <a:ext cx="4661648" cy="923330"/>
          </a:xfrm>
          <a:prstGeom prst="rect">
            <a:avLst/>
          </a:prstGeom>
          <a:noFill/>
        </p:spPr>
        <p:txBody>
          <a:bodyPr wrap="square" rtlCol="0">
            <a:spAutoFit/>
          </a:bodyPr>
          <a:lstStyle/>
          <a:p>
            <a:r>
              <a:rPr lang="fr-FR" dirty="0"/>
              <a:t>-Nom de l’application</a:t>
            </a:r>
          </a:p>
          <a:p>
            <a:r>
              <a:rPr lang="fr-FR" dirty="0"/>
              <a:t>-Partage sur les réseaux sociaux</a:t>
            </a:r>
          </a:p>
          <a:p>
            <a:endParaRPr lang="fr-FR" dirty="0"/>
          </a:p>
        </p:txBody>
      </p:sp>
    </p:spTree>
    <p:extLst>
      <p:ext uri="{BB962C8B-B14F-4D97-AF65-F5344CB8AC3E}">
        <p14:creationId xmlns:p14="http://schemas.microsoft.com/office/powerpoint/2010/main" val="217930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286870" y="618583"/>
            <a:ext cx="4096871"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À REFAIRE</a:t>
            </a:r>
            <a:r>
              <a:rPr lang="fr-FR" sz="4000" b="0" cap="none" spc="0" dirty="0">
                <a:ln w="0"/>
                <a:solidFill>
                  <a:schemeClr val="tx1"/>
                </a:solidFill>
                <a:effectLst>
                  <a:outerShdw blurRad="38100" dist="19050" dir="2700000" algn="tl" rotWithShape="0">
                    <a:schemeClr val="dk1">
                      <a:alpha val="40000"/>
                    </a:schemeClr>
                  </a:outerShdw>
                </a:effectLst>
              </a:rPr>
              <a:t> </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4661648" cy="923330"/>
          </a:xfrm>
          <a:prstGeom prst="rect">
            <a:avLst/>
          </a:prstGeom>
          <a:noFill/>
        </p:spPr>
        <p:txBody>
          <a:bodyPr wrap="square" rtlCol="0">
            <a:spAutoFit/>
          </a:bodyPr>
          <a:lstStyle/>
          <a:p>
            <a:r>
              <a:rPr lang="fr-FR" dirty="0"/>
              <a:t>MEILLEURE GESTION DU TEMPS:</a:t>
            </a:r>
          </a:p>
          <a:p>
            <a:r>
              <a:rPr lang="fr-FR" dirty="0"/>
              <a:t>	On se serait pris à l’avance. </a:t>
            </a:r>
          </a:p>
          <a:p>
            <a:endParaRPr lang="fr-FR" dirty="0"/>
          </a:p>
        </p:txBody>
      </p:sp>
    </p:spTree>
    <p:extLst>
      <p:ext uri="{BB962C8B-B14F-4D97-AF65-F5344CB8AC3E}">
        <p14:creationId xmlns:p14="http://schemas.microsoft.com/office/powerpoint/2010/main" val="11585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FC46D8-E330-2741-98BE-F0780940CBC5}"/>
              </a:ext>
            </a:extLst>
          </p:cNvPr>
          <p:cNvSpPr txBox="1"/>
          <p:nvPr/>
        </p:nvSpPr>
        <p:spPr>
          <a:xfrm>
            <a:off x="824753" y="1326469"/>
            <a:ext cx="4661648" cy="369332"/>
          </a:xfrm>
          <a:prstGeom prst="rect">
            <a:avLst/>
          </a:prstGeom>
          <a:noFill/>
        </p:spPr>
        <p:txBody>
          <a:bodyPr wrap="square" rtlCol="0">
            <a:spAutoFit/>
          </a:bodyPr>
          <a:lstStyle/>
          <a:p>
            <a:r>
              <a:rPr lang="fr-FR" dirty="0"/>
              <a:t>-Caméra</a:t>
            </a:r>
          </a:p>
        </p:txBody>
      </p:sp>
      <p:sp>
        <p:nvSpPr>
          <p:cNvPr id="6" name="Rectangle 5">
            <a:extLst>
              <a:ext uri="{FF2B5EF4-FFF2-40B4-BE49-F238E27FC236}">
                <a16:creationId xmlns:a16="http://schemas.microsoft.com/office/drawing/2014/main" id="{F77CD59B-541A-F34E-8E43-289DD50579A0}"/>
              </a:ext>
            </a:extLst>
          </p:cNvPr>
          <p:cNvSpPr/>
          <p:nvPr/>
        </p:nvSpPr>
        <p:spPr>
          <a:xfrm>
            <a:off x="0" y="618583"/>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PROBLÈMES</a:t>
            </a:r>
          </a:p>
        </p:txBody>
      </p:sp>
      <p:sp>
        <p:nvSpPr>
          <p:cNvPr id="8" name="Rectangle 7">
            <a:extLst>
              <a:ext uri="{FF2B5EF4-FFF2-40B4-BE49-F238E27FC236}">
                <a16:creationId xmlns:a16="http://schemas.microsoft.com/office/drawing/2014/main" id="{F72DB04C-9AF8-B64F-B864-53B7A7B7EDBD}"/>
              </a:ext>
            </a:extLst>
          </p:cNvPr>
          <p:cNvSpPr/>
          <p:nvPr/>
        </p:nvSpPr>
        <p:spPr>
          <a:xfrm>
            <a:off x="0" y="2476471"/>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SOLUTIONS</a:t>
            </a:r>
          </a:p>
        </p:txBody>
      </p:sp>
      <p:sp>
        <p:nvSpPr>
          <p:cNvPr id="9" name="ZoneTexte 8">
            <a:extLst>
              <a:ext uri="{FF2B5EF4-FFF2-40B4-BE49-F238E27FC236}">
                <a16:creationId xmlns:a16="http://schemas.microsoft.com/office/drawing/2014/main" id="{2D165D1A-8BE4-4A43-8357-7AB53FC75AA1}"/>
              </a:ext>
            </a:extLst>
          </p:cNvPr>
          <p:cNvSpPr txBox="1"/>
          <p:nvPr/>
        </p:nvSpPr>
        <p:spPr>
          <a:xfrm>
            <a:off x="824753" y="3309809"/>
            <a:ext cx="4661648" cy="369332"/>
          </a:xfrm>
          <a:prstGeom prst="rect">
            <a:avLst/>
          </a:prstGeom>
          <a:noFill/>
        </p:spPr>
        <p:txBody>
          <a:bodyPr wrap="square" rtlCol="0">
            <a:spAutoFit/>
          </a:bodyPr>
          <a:lstStyle/>
          <a:p>
            <a:r>
              <a:rPr lang="fr-FR" dirty="0"/>
              <a:t>-Permission</a:t>
            </a:r>
          </a:p>
        </p:txBody>
      </p:sp>
    </p:spTree>
    <p:extLst>
      <p:ext uri="{BB962C8B-B14F-4D97-AF65-F5344CB8AC3E}">
        <p14:creationId xmlns:p14="http://schemas.microsoft.com/office/powerpoint/2010/main" val="186290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7426420-21DE-3941-8F9E-FC860D2F7880}"/>
              </a:ext>
            </a:extLst>
          </p:cNvPr>
          <p:cNvPicPr>
            <a:picLocks noChangeAspect="1"/>
          </p:cNvPicPr>
          <p:nvPr/>
        </p:nvPicPr>
        <p:blipFill>
          <a:blip r:embed="rId3"/>
          <a:stretch>
            <a:fillRect/>
          </a:stretch>
        </p:blipFill>
        <p:spPr>
          <a:xfrm>
            <a:off x="627529" y="2211082"/>
            <a:ext cx="1548645" cy="3239460"/>
          </a:xfrm>
          <a:prstGeom prst="rect">
            <a:avLst/>
          </a:prstGeom>
        </p:spPr>
      </p:pic>
      <p:pic>
        <p:nvPicPr>
          <p:cNvPr id="7" name="Image 6">
            <a:extLst>
              <a:ext uri="{FF2B5EF4-FFF2-40B4-BE49-F238E27FC236}">
                <a16:creationId xmlns:a16="http://schemas.microsoft.com/office/drawing/2014/main" id="{491E70AC-DDBD-0443-B9E0-855BF5EA7FA3}"/>
              </a:ext>
            </a:extLst>
          </p:cNvPr>
          <p:cNvPicPr>
            <a:picLocks noChangeAspect="1"/>
          </p:cNvPicPr>
          <p:nvPr/>
        </p:nvPicPr>
        <p:blipFill>
          <a:blip r:embed="rId4"/>
          <a:stretch>
            <a:fillRect/>
          </a:stretch>
        </p:blipFill>
        <p:spPr>
          <a:xfrm>
            <a:off x="2322875" y="2211082"/>
            <a:ext cx="1664722" cy="3239460"/>
          </a:xfrm>
          <a:prstGeom prst="rect">
            <a:avLst/>
          </a:prstGeom>
        </p:spPr>
      </p:pic>
      <p:sp>
        <p:nvSpPr>
          <p:cNvPr id="8" name="Rectangle 7">
            <a:extLst>
              <a:ext uri="{FF2B5EF4-FFF2-40B4-BE49-F238E27FC236}">
                <a16:creationId xmlns:a16="http://schemas.microsoft.com/office/drawing/2014/main" id="{7EFF0593-CBFD-CA47-BA2B-FC1ECA29DC6F}"/>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9" name="ZoneTexte 8">
            <a:extLst>
              <a:ext uri="{FF2B5EF4-FFF2-40B4-BE49-F238E27FC236}">
                <a16:creationId xmlns:a16="http://schemas.microsoft.com/office/drawing/2014/main" id="{7B35757A-0F33-7441-8A17-98DA665F6328}"/>
              </a:ext>
            </a:extLst>
          </p:cNvPr>
          <p:cNvSpPr txBox="1"/>
          <p:nvPr/>
        </p:nvSpPr>
        <p:spPr>
          <a:xfrm>
            <a:off x="627529" y="1672021"/>
            <a:ext cx="1918447" cy="646331"/>
          </a:xfrm>
          <a:prstGeom prst="rect">
            <a:avLst/>
          </a:prstGeom>
          <a:noFill/>
        </p:spPr>
        <p:txBody>
          <a:bodyPr wrap="square" rtlCol="0">
            <a:spAutoFit/>
          </a:bodyPr>
          <a:lstStyle/>
          <a:p>
            <a:r>
              <a:rPr lang="fr-FR" dirty="0"/>
              <a:t>PAGE D’ACCUEIL</a:t>
            </a:r>
          </a:p>
          <a:p>
            <a:endParaRPr lang="fr-FR" dirty="0"/>
          </a:p>
        </p:txBody>
      </p:sp>
      <p:pic>
        <p:nvPicPr>
          <p:cNvPr id="11" name="Image 10">
            <a:extLst>
              <a:ext uri="{FF2B5EF4-FFF2-40B4-BE49-F238E27FC236}">
                <a16:creationId xmlns:a16="http://schemas.microsoft.com/office/drawing/2014/main" id="{54E069DA-1177-BF47-8580-AE03D95D1381}"/>
              </a:ext>
            </a:extLst>
          </p:cNvPr>
          <p:cNvPicPr>
            <a:picLocks noChangeAspect="1"/>
          </p:cNvPicPr>
          <p:nvPr/>
        </p:nvPicPr>
        <p:blipFill>
          <a:blip r:embed="rId5"/>
          <a:stretch>
            <a:fillRect/>
          </a:stretch>
        </p:blipFill>
        <p:spPr>
          <a:xfrm>
            <a:off x="5305830" y="2036614"/>
            <a:ext cx="1715456" cy="3588396"/>
          </a:xfrm>
          <a:prstGeom prst="rect">
            <a:avLst/>
          </a:prstGeom>
        </p:spPr>
      </p:pic>
    </p:spTree>
    <p:extLst>
      <p:ext uri="{BB962C8B-B14F-4D97-AF65-F5344CB8AC3E}">
        <p14:creationId xmlns:p14="http://schemas.microsoft.com/office/powerpoint/2010/main" val="417623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pic>
        <p:nvPicPr>
          <p:cNvPr id="3" name="Image 2">
            <a:extLst>
              <a:ext uri="{FF2B5EF4-FFF2-40B4-BE49-F238E27FC236}">
                <a16:creationId xmlns:a16="http://schemas.microsoft.com/office/drawing/2014/main" id="{CEF497AF-E8CD-5E44-B6D2-4D0CD62A8F2F}"/>
              </a:ext>
            </a:extLst>
          </p:cNvPr>
          <p:cNvPicPr>
            <a:picLocks noChangeAspect="1"/>
          </p:cNvPicPr>
          <p:nvPr/>
        </p:nvPicPr>
        <p:blipFill>
          <a:blip r:embed="rId3"/>
          <a:stretch>
            <a:fillRect/>
          </a:stretch>
        </p:blipFill>
        <p:spPr>
          <a:xfrm>
            <a:off x="962430" y="1894114"/>
            <a:ext cx="1998330" cy="4180114"/>
          </a:xfrm>
          <a:prstGeom prst="rect">
            <a:avLst/>
          </a:prstGeom>
        </p:spPr>
      </p:pic>
      <p:pic>
        <p:nvPicPr>
          <p:cNvPr id="9" name="Image 8">
            <a:extLst>
              <a:ext uri="{FF2B5EF4-FFF2-40B4-BE49-F238E27FC236}">
                <a16:creationId xmlns:a16="http://schemas.microsoft.com/office/drawing/2014/main" id="{24601E41-2B4E-5B4B-8031-11FED1329FC8}"/>
              </a:ext>
            </a:extLst>
          </p:cNvPr>
          <p:cNvPicPr>
            <a:picLocks noChangeAspect="1"/>
          </p:cNvPicPr>
          <p:nvPr/>
        </p:nvPicPr>
        <p:blipFill>
          <a:blip r:embed="rId4"/>
          <a:stretch>
            <a:fillRect/>
          </a:stretch>
        </p:blipFill>
        <p:spPr>
          <a:xfrm>
            <a:off x="5204663" y="1729619"/>
            <a:ext cx="2155606" cy="4509103"/>
          </a:xfrm>
          <a:prstGeom prst="rect">
            <a:avLst/>
          </a:prstGeom>
        </p:spPr>
      </p:pic>
    </p:spTree>
    <p:extLst>
      <p:ext uri="{BB962C8B-B14F-4D97-AF65-F5344CB8AC3E}">
        <p14:creationId xmlns:p14="http://schemas.microsoft.com/office/powerpoint/2010/main" val="185632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pic>
        <p:nvPicPr>
          <p:cNvPr id="5" name="Image 4">
            <a:extLst>
              <a:ext uri="{FF2B5EF4-FFF2-40B4-BE49-F238E27FC236}">
                <a16:creationId xmlns:a16="http://schemas.microsoft.com/office/drawing/2014/main" id="{310DEE85-B8A7-AF4A-9E80-CD476C66167A}"/>
              </a:ext>
            </a:extLst>
          </p:cNvPr>
          <p:cNvPicPr>
            <a:picLocks noChangeAspect="1"/>
          </p:cNvPicPr>
          <p:nvPr/>
        </p:nvPicPr>
        <p:blipFill>
          <a:blip r:embed="rId3"/>
          <a:stretch>
            <a:fillRect/>
          </a:stretch>
        </p:blipFill>
        <p:spPr>
          <a:xfrm>
            <a:off x="627529" y="1796143"/>
            <a:ext cx="2045167" cy="4278086"/>
          </a:xfrm>
          <a:prstGeom prst="rect">
            <a:avLst/>
          </a:prstGeom>
        </p:spPr>
      </p:pic>
      <p:pic>
        <p:nvPicPr>
          <p:cNvPr id="7" name="Image 6">
            <a:extLst>
              <a:ext uri="{FF2B5EF4-FFF2-40B4-BE49-F238E27FC236}">
                <a16:creationId xmlns:a16="http://schemas.microsoft.com/office/drawing/2014/main" id="{A46B7280-0644-DC47-BE6F-9166E1847C8F}"/>
              </a:ext>
            </a:extLst>
          </p:cNvPr>
          <p:cNvPicPr>
            <a:picLocks noChangeAspect="1"/>
          </p:cNvPicPr>
          <p:nvPr/>
        </p:nvPicPr>
        <p:blipFill>
          <a:blip r:embed="rId4"/>
          <a:stretch>
            <a:fillRect/>
          </a:stretch>
        </p:blipFill>
        <p:spPr>
          <a:xfrm>
            <a:off x="4931174" y="1763486"/>
            <a:ext cx="2060779" cy="4310743"/>
          </a:xfrm>
          <a:prstGeom prst="rect">
            <a:avLst/>
          </a:prstGeom>
        </p:spPr>
      </p:pic>
    </p:spTree>
    <p:extLst>
      <p:ext uri="{BB962C8B-B14F-4D97-AF65-F5344CB8AC3E}">
        <p14:creationId xmlns:p14="http://schemas.microsoft.com/office/powerpoint/2010/main" val="82417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627529" y="726160"/>
            <a:ext cx="7010400"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ÉCRANS ET FONCTIONNALITÉS</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6" name="ZoneTexte 5">
            <a:extLst>
              <a:ext uri="{FF2B5EF4-FFF2-40B4-BE49-F238E27FC236}">
                <a16:creationId xmlns:a16="http://schemas.microsoft.com/office/drawing/2014/main" id="{F9DDE37C-5655-9144-9160-1BBACBFA97BB}"/>
              </a:ext>
            </a:extLst>
          </p:cNvPr>
          <p:cNvSpPr txBox="1"/>
          <p:nvPr/>
        </p:nvSpPr>
        <p:spPr>
          <a:xfrm>
            <a:off x="806820" y="2760823"/>
            <a:ext cx="5665697" cy="369332"/>
          </a:xfrm>
          <a:prstGeom prst="rect">
            <a:avLst/>
          </a:prstGeom>
          <a:noFill/>
        </p:spPr>
        <p:txBody>
          <a:bodyPr wrap="square" rtlCol="0">
            <a:spAutoFit/>
          </a:bodyPr>
          <a:lstStyle/>
          <a:p>
            <a:r>
              <a:rPr lang="fr-FR" dirty="0"/>
              <a:t>Vidéo de l’utilisation</a:t>
            </a:r>
            <a:endParaRPr lang="fr-FR" u="sng" dirty="0"/>
          </a:p>
        </p:txBody>
      </p:sp>
    </p:spTree>
    <p:extLst>
      <p:ext uri="{BB962C8B-B14F-4D97-AF65-F5344CB8AC3E}">
        <p14:creationId xmlns:p14="http://schemas.microsoft.com/office/powerpoint/2010/main" val="8792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4CDBC-7108-2548-8923-88AE04DF3732}"/>
              </a:ext>
            </a:extLst>
          </p:cNvPr>
          <p:cNvSpPr/>
          <p:nvPr/>
        </p:nvSpPr>
        <p:spPr>
          <a:xfrm>
            <a:off x="215151" y="618584"/>
            <a:ext cx="5271247" cy="707886"/>
          </a:xfrm>
          <a:prstGeom prst="rect">
            <a:avLst/>
          </a:prstGeom>
          <a:noFill/>
        </p:spPr>
        <p:txBody>
          <a:bodyPr wrap="square" lIns="91440" tIns="45720" rIns="91440" bIns="45720">
            <a:spAutoFit/>
          </a:bodyPr>
          <a:lstStyle/>
          <a:p>
            <a:pPr algn="ctr"/>
            <a:r>
              <a:rPr lang="fr-FR" sz="4000" dirty="0">
                <a:ln w="0"/>
                <a:effectLst>
                  <a:outerShdw blurRad="38100" dist="19050" dir="2700000" algn="tl" rotWithShape="0">
                    <a:schemeClr val="dk1">
                      <a:alpha val="40000"/>
                    </a:schemeClr>
                  </a:outerShdw>
                </a:effectLst>
              </a:rPr>
              <a:t>ÉLÉMENTS EXTRA</a:t>
            </a:r>
            <a:endParaRPr lang="fr-FR" sz="4000" b="0" cap="none" spc="0" dirty="0">
              <a:ln w="0"/>
              <a:solidFill>
                <a:schemeClr val="tx1"/>
              </a:solidFill>
              <a:effectLst>
                <a:outerShdw blurRad="38100" dist="19050" dir="2700000" algn="tl" rotWithShape="0">
                  <a:schemeClr val="dk1">
                    <a:alpha val="40000"/>
                  </a:schemeClr>
                </a:outerShdw>
              </a:effectLst>
            </a:endParaRPr>
          </a:p>
        </p:txBody>
      </p:sp>
      <p:sp>
        <p:nvSpPr>
          <p:cNvPr id="3" name="ZoneTexte 2">
            <a:extLst>
              <a:ext uri="{FF2B5EF4-FFF2-40B4-BE49-F238E27FC236}">
                <a16:creationId xmlns:a16="http://schemas.microsoft.com/office/drawing/2014/main" id="{03466869-73CA-374C-961A-96601A63B5BA}"/>
              </a:ext>
            </a:extLst>
          </p:cNvPr>
          <p:cNvSpPr txBox="1"/>
          <p:nvPr/>
        </p:nvSpPr>
        <p:spPr>
          <a:xfrm>
            <a:off x="806820" y="2760823"/>
            <a:ext cx="5665697" cy="369332"/>
          </a:xfrm>
          <a:prstGeom prst="rect">
            <a:avLst/>
          </a:prstGeom>
          <a:noFill/>
        </p:spPr>
        <p:txBody>
          <a:bodyPr wrap="square" rtlCol="0">
            <a:spAutoFit/>
          </a:bodyPr>
          <a:lstStyle/>
          <a:p>
            <a:r>
              <a:rPr lang="fr-FR" dirty="0"/>
              <a:t>PARTAGE DE PHOTO SUR </a:t>
            </a:r>
            <a:r>
              <a:rPr lang="fr-FR" b="1" u="sng" dirty="0"/>
              <a:t>TOUS</a:t>
            </a:r>
            <a:r>
              <a:rPr lang="fr-FR" u="sng" dirty="0"/>
              <a:t> LES RÉSEAUX SOCIAUX</a:t>
            </a:r>
          </a:p>
        </p:txBody>
      </p:sp>
    </p:spTree>
    <p:extLst>
      <p:ext uri="{BB962C8B-B14F-4D97-AF65-F5344CB8AC3E}">
        <p14:creationId xmlns:p14="http://schemas.microsoft.com/office/powerpoint/2010/main" val="115289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0" y="618583"/>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a:t>
            </a:r>
          </a:p>
        </p:txBody>
      </p:sp>
      <p:sp>
        <p:nvSpPr>
          <p:cNvPr id="3" name="ZoneTexte 2">
            <a:extLst>
              <a:ext uri="{FF2B5EF4-FFF2-40B4-BE49-F238E27FC236}">
                <a16:creationId xmlns:a16="http://schemas.microsoft.com/office/drawing/2014/main" id="{A118B3BE-0C26-1D4F-859C-E7C348DE18E8}"/>
              </a:ext>
            </a:extLst>
          </p:cNvPr>
          <p:cNvSpPr txBox="1"/>
          <p:nvPr/>
        </p:nvSpPr>
        <p:spPr>
          <a:xfrm>
            <a:off x="824753" y="1326469"/>
            <a:ext cx="9144000" cy="5632311"/>
          </a:xfrm>
          <a:prstGeom prst="rect">
            <a:avLst/>
          </a:prstGeom>
          <a:noFill/>
        </p:spPr>
        <p:txBody>
          <a:bodyPr wrap="square" rtlCol="0">
            <a:spAutoFit/>
          </a:bodyPr>
          <a:lstStyle/>
          <a:p>
            <a:r>
              <a:rPr lang="fr-FR" dirty="0"/>
              <a:t>DÉCOUVRABILITÉ:</a:t>
            </a:r>
          </a:p>
          <a:p>
            <a:r>
              <a:rPr lang="fr-FR" b="1" dirty="0"/>
              <a:t>Affordances:</a:t>
            </a:r>
          </a:p>
          <a:p>
            <a:r>
              <a:rPr lang="fr-FR" b="1" dirty="0"/>
              <a:t>Signifiants: </a:t>
            </a:r>
            <a:r>
              <a:rPr lang="fr-FR" dirty="0"/>
              <a:t>l’utilisation de boutons identifiés et de messages qui guident l’utilisateur 	vers chacune des étapes pour faire un </a:t>
            </a:r>
            <a:r>
              <a:rPr lang="fr-FR" dirty="0" err="1"/>
              <a:t>meme</a:t>
            </a:r>
            <a:r>
              <a:rPr lang="fr-FR" dirty="0"/>
              <a:t>. </a:t>
            </a:r>
          </a:p>
          <a:p>
            <a:endParaRPr lang="fr-FR" dirty="0"/>
          </a:p>
          <a:p>
            <a:r>
              <a:rPr lang="fr-FR" b="1" dirty="0" err="1"/>
              <a:t>Correspondances:</a:t>
            </a:r>
            <a:r>
              <a:rPr lang="fr-FR" dirty="0" err="1"/>
              <a:t>Chaque</a:t>
            </a:r>
            <a:r>
              <a:rPr lang="fr-FR" dirty="0"/>
              <a:t> bouton et action ont une fonction spécifique. </a:t>
            </a:r>
          </a:p>
          <a:p>
            <a:endParaRPr lang="fr-FR" b="1" dirty="0"/>
          </a:p>
          <a:p>
            <a:r>
              <a:rPr lang="fr-FR" b="1" dirty="0" err="1"/>
              <a:t>Feedback:</a:t>
            </a:r>
            <a:r>
              <a:rPr lang="fr-FR" dirty="0" err="1"/>
              <a:t>lorsqu’on</a:t>
            </a:r>
            <a:r>
              <a:rPr lang="fr-FR" dirty="0"/>
              <a:t> clique sur un choix de modèle, on a un effet sur l’image pour 	montrer la sélection. On a installé aussi une barre de progression qui suit 	l’utilisateur tout au long de l’expérience.</a:t>
            </a:r>
          </a:p>
          <a:p>
            <a:endParaRPr lang="fr-FR" b="1" dirty="0"/>
          </a:p>
          <a:p>
            <a:r>
              <a:rPr lang="fr-FR" b="1" dirty="0" err="1"/>
              <a:t>Contraintes:</a:t>
            </a:r>
            <a:r>
              <a:rPr lang="fr-FR" dirty="0" err="1"/>
              <a:t>Messages</a:t>
            </a:r>
            <a:r>
              <a:rPr lang="fr-FR" dirty="0"/>
              <a:t> d’alerte lorsqu’on veut peser sur un bouton continuer sans avoir 	compléter la </a:t>
            </a:r>
            <a:r>
              <a:rPr lang="fr-FR" dirty="0" err="1"/>
              <a:t>t</a:t>
            </a:r>
            <a:r>
              <a:rPr lang="fr-CA" dirty="0"/>
              <a:t>ache.</a:t>
            </a:r>
            <a:endParaRPr lang="fr-FR" dirty="0"/>
          </a:p>
          <a:p>
            <a:endParaRPr lang="fr-FR" b="1" dirty="0"/>
          </a:p>
          <a:p>
            <a:r>
              <a:rPr lang="fr-FR" b="1" dirty="0"/>
              <a:t>Modèles </a:t>
            </a:r>
            <a:r>
              <a:rPr lang="fr-FR" b="1" dirty="0" err="1"/>
              <a:t>Conceptuels:</a:t>
            </a:r>
            <a:r>
              <a:rPr lang="fr-FR" dirty="0" err="1"/>
              <a:t>La</a:t>
            </a:r>
            <a:r>
              <a:rPr lang="fr-FR" dirty="0"/>
              <a:t> page d’accueil avec le nom de l’application et le slogan 	expliquent simplement la fonctionnalité de l’application. On sait quoi faire 	sans avoir des explications spécifiques de l’utilisation de </a:t>
            </a:r>
            <a:r>
              <a:rPr lang="fr-FR" dirty="0" err="1"/>
              <a:t>l’app</a:t>
            </a:r>
            <a:r>
              <a:rPr lang="fr-FR" dirty="0"/>
              <a:t> gr</a:t>
            </a:r>
            <a:r>
              <a:rPr lang="fr-CA" dirty="0" err="1"/>
              <a:t>âce</a:t>
            </a:r>
            <a:r>
              <a:rPr lang="fr-CA" dirty="0"/>
              <a:t> à son 	design.</a:t>
            </a:r>
            <a:endParaRPr lang="fr-FR" dirty="0"/>
          </a:p>
          <a:p>
            <a:endParaRPr lang="fr-FR" b="1" dirty="0"/>
          </a:p>
          <a:p>
            <a:endParaRPr lang="fr-FR" dirty="0"/>
          </a:p>
        </p:txBody>
      </p:sp>
    </p:spTree>
    <p:extLst>
      <p:ext uri="{BB962C8B-B14F-4D97-AF65-F5344CB8AC3E}">
        <p14:creationId xmlns:p14="http://schemas.microsoft.com/office/powerpoint/2010/main" val="334930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D3903-3F93-9945-BDC3-DDDA91661857}"/>
              </a:ext>
            </a:extLst>
          </p:cNvPr>
          <p:cNvSpPr/>
          <p:nvPr/>
        </p:nvSpPr>
        <p:spPr>
          <a:xfrm>
            <a:off x="609600" y="206207"/>
            <a:ext cx="4987682" cy="707886"/>
          </a:xfrm>
          <a:prstGeom prst="rect">
            <a:avLst/>
          </a:prstGeom>
          <a:noFill/>
        </p:spPr>
        <p:txBody>
          <a:bodyPr wrap="square" lIns="91440" tIns="45720" rIns="91440" bIns="45720">
            <a:spAutoFit/>
          </a:bodyPr>
          <a:lstStyle/>
          <a:p>
            <a:pPr algn="ctr"/>
            <a:r>
              <a:rPr lang="fr-FR" sz="4000" b="0" cap="none" spc="0" dirty="0">
                <a:ln w="0"/>
                <a:solidFill>
                  <a:schemeClr val="tx1"/>
                </a:solidFill>
                <a:effectLst>
                  <a:outerShdw blurRad="38100" dist="19050" dir="2700000" algn="tl" rotWithShape="0">
                    <a:schemeClr val="dk1">
                      <a:alpha val="40000"/>
                    </a:schemeClr>
                  </a:outerShdw>
                </a:effectLst>
              </a:rPr>
              <a:t>UTILISABILITÉ SUITE:</a:t>
            </a:r>
          </a:p>
        </p:txBody>
      </p:sp>
      <p:sp>
        <p:nvSpPr>
          <p:cNvPr id="3" name="ZoneTexte 2">
            <a:extLst>
              <a:ext uri="{FF2B5EF4-FFF2-40B4-BE49-F238E27FC236}">
                <a16:creationId xmlns:a16="http://schemas.microsoft.com/office/drawing/2014/main" id="{A118B3BE-0C26-1D4F-859C-E7C348DE18E8}"/>
              </a:ext>
            </a:extLst>
          </p:cNvPr>
          <p:cNvSpPr txBox="1"/>
          <p:nvPr/>
        </p:nvSpPr>
        <p:spPr>
          <a:xfrm>
            <a:off x="609600" y="1093387"/>
            <a:ext cx="9305365" cy="5632311"/>
          </a:xfrm>
          <a:prstGeom prst="rect">
            <a:avLst/>
          </a:prstGeom>
          <a:noFill/>
        </p:spPr>
        <p:txBody>
          <a:bodyPr wrap="square" rtlCol="0">
            <a:spAutoFit/>
          </a:bodyPr>
          <a:lstStyle/>
          <a:p>
            <a:r>
              <a:rPr lang="fr-FR" b="1" dirty="0"/>
              <a:t>Efficacité</a:t>
            </a:r>
            <a:r>
              <a:rPr lang="fr-FR" dirty="0"/>
              <a:t>: l’application permet aux utilisateurs d’atteindre le résultat prévu qui est de 	créer un </a:t>
            </a:r>
            <a:r>
              <a:rPr lang="fr-FR" dirty="0" err="1"/>
              <a:t>meme</a:t>
            </a:r>
            <a:r>
              <a:rPr lang="fr-FR" dirty="0"/>
              <a:t>.</a:t>
            </a:r>
          </a:p>
          <a:p>
            <a:r>
              <a:rPr lang="fr-FR" b="1" dirty="0"/>
              <a:t>Efficience:</a:t>
            </a:r>
            <a:r>
              <a:rPr lang="fr-FR" dirty="0"/>
              <a:t> l’utilisateur peut créer un </a:t>
            </a:r>
            <a:r>
              <a:rPr lang="fr-FR" dirty="0" err="1"/>
              <a:t>meme</a:t>
            </a:r>
            <a:r>
              <a:rPr lang="fr-FR" dirty="0"/>
              <a:t> très peu de temps. </a:t>
            </a:r>
            <a:endParaRPr lang="fr-FR" b="1" dirty="0"/>
          </a:p>
          <a:p>
            <a:pPr lvl="0">
              <a:defRPr/>
            </a:pPr>
            <a:r>
              <a:rPr lang="fr-FR" b="1" dirty="0"/>
              <a:t>Satisfaction &amp; Simplicité d’apprentissage</a:t>
            </a:r>
            <a:r>
              <a:rPr lang="fr-FR" dirty="0"/>
              <a:t>: Après avoir tester l’application aux 	membres de notre entourage, nous pouvons confirmer </a:t>
            </a:r>
            <a:r>
              <a:rPr lang="fr-CA" dirty="0"/>
              <a:t>l’expérience 	d’utilisation se fait de manière fluide grâce au bon design qui guide 	l’utilisateur pour chaque étape du processus.</a:t>
            </a:r>
            <a:endParaRPr lang="fr-FR" dirty="0"/>
          </a:p>
          <a:p>
            <a:r>
              <a:rPr lang="fr-FR" b="1" dirty="0"/>
              <a:t>Mémorabilité:</a:t>
            </a:r>
            <a:r>
              <a:rPr lang="fr-FR" dirty="0"/>
              <a:t> l’application ne demande pas beaucoup de mémorabilité, elle est assez 	simple et bien guidé.</a:t>
            </a:r>
            <a:endParaRPr lang="fr-FR" b="1" dirty="0"/>
          </a:p>
          <a:p>
            <a:r>
              <a:rPr lang="fr-FR" b="1" dirty="0"/>
              <a:t>Visibilité (Feedback):</a:t>
            </a:r>
            <a:r>
              <a:rPr lang="fr-FR" dirty="0"/>
              <a:t> Nous nous sommes arrangés pour créer qui possède un thème de 	couleur orangé. On s’est aussi assuré que chaque </a:t>
            </a:r>
            <a:r>
              <a:rPr lang="fr-FR" dirty="0" err="1"/>
              <a:t>écritaux</a:t>
            </a:r>
            <a:r>
              <a:rPr lang="fr-FR" dirty="0"/>
              <a:t> soient lisibles et 	visibles. Par ailleurs, nous avons éviter le plus possible de surcharger nos 	fragments pour garder une bonne visibilité.</a:t>
            </a:r>
            <a:endParaRPr lang="fr-FR" b="1" dirty="0"/>
          </a:p>
          <a:p>
            <a:r>
              <a:rPr lang="fr-FR" b="1" dirty="0"/>
              <a:t>Erreur:</a:t>
            </a:r>
            <a:r>
              <a:rPr lang="fr-FR" dirty="0"/>
              <a:t> Pour éviter les erreurs nous avons mis des alertes lorsqu’une action n’est pas 	</a:t>
            </a:r>
            <a:r>
              <a:rPr lang="fr-FR" dirty="0" err="1"/>
              <a:t>possible.Nous</a:t>
            </a:r>
            <a:r>
              <a:rPr lang="fr-FR" dirty="0"/>
              <a:t> avons demandé a des gens de notre entourage de tester notre 	application. Ils n’ont pas trouvé d’erreurs en particulier, mais un commentaire 	qui revenait était la vitesse de l’application. En effet se dernier n’est pas 	optimal.</a:t>
            </a:r>
          </a:p>
          <a:p>
            <a:endParaRPr lang="fr-FR" b="1" dirty="0"/>
          </a:p>
          <a:p>
            <a:endParaRPr lang="fr-FR" i="1" dirty="0"/>
          </a:p>
        </p:txBody>
      </p:sp>
    </p:spTree>
    <p:extLst>
      <p:ext uri="{BB962C8B-B14F-4D97-AF65-F5344CB8AC3E}">
        <p14:creationId xmlns:p14="http://schemas.microsoft.com/office/powerpoint/2010/main" val="3166797498"/>
      </p:ext>
    </p:extLst>
  </p:cSld>
  <p:clrMapOvr>
    <a:masterClrMapping/>
  </p:clrMapOvr>
</p:sld>
</file>

<file path=ppt/theme/theme1.xml><?xml version="1.0" encoding="utf-8"?>
<a:theme xmlns:a="http://schemas.openxmlformats.org/drawingml/2006/main" name="Facett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{C8050917-0785-4343-A010-8C8498CDE84C}tf10001060</Template>
  <TotalTime>245</TotalTime>
  <Words>340</Words>
  <Application>Microsoft Macintosh PowerPoint</Application>
  <PresentationFormat>Grand écran</PresentationFormat>
  <Paragraphs>86</Paragraphs>
  <Slides>12</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MS Gothic</vt:lpstr>
      <vt:lpstr>Arial</vt:lpstr>
      <vt:lpstr>Calibri</vt:lpstr>
      <vt:lpstr>Times New Roman</vt:lpstr>
      <vt:lpstr>Trebuchet MS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Utilisateur Microsoft Office</cp:lastModifiedBy>
  <cp:revision>19</cp:revision>
  <dcterms:created xsi:type="dcterms:W3CDTF">2018-04-09T14:13:35Z</dcterms:created>
  <dcterms:modified xsi:type="dcterms:W3CDTF">2018-04-09T18:19:35Z</dcterms:modified>
</cp:coreProperties>
</file>