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9D791-1A30-4CFB-B5E8-59A218D9AB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Measuring Density of Wood by Ultrasound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0AD36-F296-4B4B-AF78-326D7B7483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Ryan Richardson</a:t>
            </a:r>
          </a:p>
          <a:p>
            <a:r>
              <a:rPr lang="en-US" dirty="0"/>
              <a:t>CS520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609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0D0B0-D88F-415C-8876-2FC00468D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Young’s Modulus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4FF17-4A74-462A-9BA3-F25E885B6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6600821" cy="3416300"/>
          </a:xfrm>
        </p:spPr>
        <p:txBody>
          <a:bodyPr/>
          <a:lstStyle/>
          <a:p>
            <a:r>
              <a:rPr lang="en-US" dirty="0"/>
              <a:t>Introduce a stress/force across a given area</a:t>
            </a:r>
          </a:p>
          <a:p>
            <a:r>
              <a:rPr lang="en-US" dirty="0"/>
              <a:t>Measure the stress imparted by the force, based on the change in size based on the original size of the object</a:t>
            </a:r>
          </a:p>
          <a:p>
            <a:r>
              <a:rPr lang="en-US" dirty="0"/>
              <a:t>Young’s Modulus is equal to a ratio of stress relative to strain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0F9F11-9C37-4294-B23A-6548B84F5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1854" y="2603500"/>
            <a:ext cx="3629025" cy="552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D4FD61-C909-46F5-A0B4-5D9F9AD5A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1854" y="3429000"/>
            <a:ext cx="3943350" cy="876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4E0192-4CCE-4ABB-A735-7AB44AA476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5775" y="4305300"/>
            <a:ext cx="41624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313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310E2-9C75-4A1D-B360-C1147F39E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Can’t Be That Easy	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5BF4E-5697-4DAF-A576-C6B9A501B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not</a:t>
            </a:r>
            <a:r>
              <a:rPr lang="en-AU" dirty="0"/>
              <a:t>.</a:t>
            </a:r>
          </a:p>
          <a:p>
            <a:r>
              <a:rPr lang="en-AU" dirty="0"/>
              <a:t>Wood is not a normal material, the way it reacts to stress is dependent on the direction the stress is applied</a:t>
            </a:r>
          </a:p>
          <a:p>
            <a:r>
              <a:rPr lang="en-AU" dirty="0"/>
              <a:t>This is called anisotropy, making wood an anisotropic material</a:t>
            </a:r>
          </a:p>
          <a:p>
            <a:r>
              <a:rPr lang="en-AU" dirty="0"/>
              <a:t>Specifically, Wood is known as an orthotropic material</a:t>
            </a:r>
          </a:p>
          <a:p>
            <a:r>
              <a:rPr lang="en-AU" dirty="0"/>
              <a:t>Essentially meaning that a force applied in one direction will behave symmetrical to the same force applied in the exact opposite direction, if the grain alignment is the same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411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446EB-936E-4C6A-8788-B2ED8461D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What? How Do we Do?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180CA-C330-42E3-ABAE-11F643C24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5154406" cy="365598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Some very smart people studied Differential Geometry and discovered how</a:t>
            </a:r>
          </a:p>
          <a:p>
            <a:r>
              <a:rPr lang="en-US" dirty="0"/>
              <a:t>These are combined into something called Hooke’s Laws</a:t>
            </a:r>
          </a:p>
          <a:p>
            <a:r>
              <a:rPr lang="en-US" dirty="0"/>
              <a:t>They establish a relationship between Young’s Modulus, something called the Shear Modulus, and Poisson’s Ratio</a:t>
            </a:r>
          </a:p>
          <a:p>
            <a:r>
              <a:rPr lang="en-US" dirty="0"/>
              <a:t>These are all very similar values, measuring a reaction to a force in a given direction</a:t>
            </a:r>
          </a:p>
          <a:p>
            <a:r>
              <a:rPr lang="en-US" dirty="0"/>
              <a:t>These are then distilled into a simplified matrix we can feed into our original equations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DD2A1C-296A-4EB3-AE9C-B1BC0FACB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1" y="2603500"/>
            <a:ext cx="50196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480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DA7FF-0B14-40E9-B2F9-06CDC141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482F9-211A-4777-B0E2-C420633E6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Utilizing Hooke’s Law we take the sound-pressure exerted by our ultrasonic transducer (about 10dB at most), take note of the direction, and send it through Hooke’s Laws</a:t>
            </a:r>
          </a:p>
          <a:p>
            <a:r>
              <a:rPr lang="en-US" dirty="0"/>
              <a:t>Doing this right we can actually use the Shear Modulus as our primary measurement that cancels out the impact of Young’s Modulus and the Poisson Ratio for a small area of our object</a:t>
            </a:r>
          </a:p>
          <a:p>
            <a:r>
              <a:rPr lang="en-US" dirty="0"/>
              <a:t>We then take many measurements of the object, getting a single measurement for multiple slices of the area</a:t>
            </a:r>
          </a:p>
          <a:p>
            <a:r>
              <a:rPr lang="en-US" dirty="0"/>
              <a:t>Think of something like a CT scan that we now need to assemble</a:t>
            </a:r>
          </a:p>
        </p:txBody>
      </p:sp>
    </p:spTree>
    <p:extLst>
      <p:ext uri="{BB962C8B-B14F-4D97-AF65-F5344CB8AC3E}">
        <p14:creationId xmlns:p14="http://schemas.microsoft.com/office/powerpoint/2010/main" val="732452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02C33-475F-44F4-8A0A-AECE92BDC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Together, More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91E08-BE00-4E10-8C23-4000A20AB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4406261" cy="3416300"/>
          </a:xfrm>
        </p:spPr>
        <p:txBody>
          <a:bodyPr/>
          <a:lstStyle/>
          <a:p>
            <a:r>
              <a:rPr lang="en-US" dirty="0"/>
              <a:t>I chose to take the polygons created by the areas between my slices as my target</a:t>
            </a:r>
          </a:p>
          <a:p>
            <a:r>
              <a:rPr lang="en-US" dirty="0"/>
              <a:t>I created an average density value for that polygon based on the density values of the vectors bounding the space</a:t>
            </a:r>
          </a:p>
          <a:p>
            <a:r>
              <a:rPr lang="en-US" dirty="0"/>
              <a:t>This produced a matrix of values of average densities across the measured areas</a:t>
            </a: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F04A6C-F444-4CA4-BB94-750E2DFB86B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2603500"/>
            <a:ext cx="5734050" cy="1485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767A73-9F87-4C11-A69F-821D4920389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272337" y="4315806"/>
            <a:ext cx="33813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521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8ACC4-D536-4972-8A24-91C506DA1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More Round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77F72-7CEB-4C17-89AC-F63C50A9A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an effort to try any create a continuous measurement across the entire measured object, we can run our matrix through some forms of interpolation</a:t>
            </a:r>
          </a:p>
          <a:p>
            <a:r>
              <a:rPr lang="en-US" dirty="0"/>
              <a:t>For this project, nearest neighbor interpolation was the easiest to make fit for the data</a:t>
            </a:r>
          </a:p>
          <a:p>
            <a:r>
              <a:rPr lang="en-US" dirty="0"/>
              <a:t>Future iterations can easily be improved by taking many more slices of the object, taking slices tangential and normal to original providing a 3-d area for analysis</a:t>
            </a:r>
          </a:p>
          <a:p>
            <a:r>
              <a:rPr lang="en-US" dirty="0"/>
              <a:t>This would up the accuracy of the interpolation a bit, and give way to many more types of interpolation that would likely be a better fit for this data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05712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4C6A7-EA4F-4C23-9973-192DAB6D1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Results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C5EB3E-ACB4-41AD-9FFA-98A01EBCB7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5" t="5114" r="4036"/>
          <a:stretch/>
        </p:blipFill>
        <p:spPr>
          <a:xfrm>
            <a:off x="315884" y="2783916"/>
            <a:ext cx="6184669" cy="3416300"/>
          </a:xfrm>
          <a:prstGeom prst="rect">
            <a:avLst/>
          </a:prstGeom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FA0AD0DE-558B-4CC9-A6EC-782D4DF4423C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/>
          <a:srcRect r="17273"/>
          <a:stretch/>
        </p:blipFill>
        <p:spPr>
          <a:xfrm>
            <a:off x="6835568" y="2783916"/>
            <a:ext cx="4752374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568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B5BF3-4183-4FFF-871A-9BD1C5E25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Modulus Values for Wood Sample (White Ash)</a:t>
            </a:r>
            <a:endParaRPr lang="en-A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B97B5C-F1F1-47FA-B1A9-12FCDC5BA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8624" y="2603500"/>
            <a:ext cx="6139065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32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2279D-DB9E-4103-8856-451A4C3A9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5A388-E7A2-4EE5-BEFC-9043FD3F4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3277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2DD9B-1D7E-4DC1-8CF7-F1F964ADF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Wood as a Material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AFC9C-8EF6-4333-B65E-D39B49C66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Wood is one of the most common materials used throughout human’s history</a:t>
            </a:r>
          </a:p>
          <a:p>
            <a:r>
              <a:rPr lang="en-US" dirty="0"/>
              <a:t>It has shown value in construction, education, furniture, as a fuel, and much more</a:t>
            </a:r>
          </a:p>
          <a:p>
            <a:r>
              <a:rPr lang="en-US" dirty="0"/>
              <a:t>We came to value wood for its strength, flexibility, and ease</a:t>
            </a:r>
          </a:p>
          <a:p>
            <a:r>
              <a:rPr lang="en-AU" dirty="0"/>
              <a:t>Eventually needed a way to quantify those properties</a:t>
            </a:r>
          </a:p>
        </p:txBody>
      </p:sp>
    </p:spTree>
    <p:extLst>
      <p:ext uri="{BB962C8B-B14F-4D97-AF65-F5344CB8AC3E}">
        <p14:creationId xmlns:p14="http://schemas.microsoft.com/office/powerpoint/2010/main" val="4001624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D6C6D-29BD-4373-86B8-1A9F6220F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Wood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346F6-21FE-4E96-BA31-6790AEF68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 into many complications when we began trying to compare wood harvested across locations</a:t>
            </a:r>
          </a:p>
          <a:p>
            <a:r>
              <a:rPr lang="en-US" dirty="0"/>
              <a:t>The same species of wood grown in two locations can be drastically different</a:t>
            </a:r>
          </a:p>
          <a:p>
            <a:r>
              <a:rPr lang="en-US" dirty="0"/>
              <a:t>White Oak grown in Texas is going to have significantly different properties to White Oak grown in Maine</a:t>
            </a:r>
          </a:p>
          <a:p>
            <a:r>
              <a:rPr lang="en-US" dirty="0"/>
              <a:t>These properties were so different, that we’ve been able to use the history of fossilized wood as a reliable way to study climate change through Earth’s history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56394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3F79F-DB36-4219-A63E-F946B1061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Quantifying Properties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2916E-BD3D-408B-B88A-530EFE3E0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Eventually, we found a way to determine the density of an object</a:t>
            </a:r>
          </a:p>
          <a:p>
            <a:r>
              <a:rPr lang="en-US" dirty="0"/>
              <a:t>Acted as a measure by comparing the mass of an object to volume of space it occupies</a:t>
            </a:r>
          </a:p>
          <a:p>
            <a:r>
              <a:rPr lang="en-US" dirty="0"/>
              <a:t>Generally, denser wood was stronger, more flexible, but not always harder to work, so density became a standard way to measure its suitability</a:t>
            </a:r>
          </a:p>
          <a:p>
            <a:r>
              <a:rPr lang="en-US" dirty="0"/>
              <a:t>Density is easy to measure when we have an object of neat dimensions</a:t>
            </a:r>
          </a:p>
          <a:p>
            <a:r>
              <a:rPr lang="en-US" dirty="0"/>
              <a:t>Something small enough to weigh, and clean enough to easily calculate its volume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20231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38D22-2BBB-4366-88F8-89F032EDE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 of Non-neat Objects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340FD-A00E-4595-BB91-F4CB03A78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 measure the density of the wood contained in a tree that is standing, or a misshaped crown, or any non-standard object</a:t>
            </a:r>
            <a:r>
              <a:rPr lang="en-AU" dirty="0"/>
              <a:t>?</a:t>
            </a:r>
          </a:p>
          <a:p>
            <a:r>
              <a:rPr lang="en-AU" dirty="0"/>
              <a:t>Consider that wood is not the same throughout a tree, and that there are cases where the density changes within a single tree are greater than the density changes across different species</a:t>
            </a:r>
          </a:p>
          <a:p>
            <a:r>
              <a:rPr lang="en-AU" dirty="0"/>
              <a:t>How do we then measure the density of a tree at different points without killing the tree?</a:t>
            </a:r>
          </a:p>
          <a:p>
            <a:r>
              <a:rPr lang="en-AU" dirty="0"/>
              <a:t>How do we apply that to wood we’ve harvested but don’t want to compromise?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67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1952D-A0DE-4249-879D-660D0E3AD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Options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96BED-B7F0-44EE-890D-F4D53B5E4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long time we’ve had limited options, the primary method for things we couldn’t easily measure as to drill a core of the harvested tree and analyze pieces from various depths.</a:t>
            </a:r>
          </a:p>
          <a:p>
            <a:r>
              <a:rPr lang="en-US" dirty="0"/>
              <a:t>Eventually discovered we could use Electricity</a:t>
            </a:r>
          </a:p>
          <a:p>
            <a:r>
              <a:rPr lang="en-US" dirty="0"/>
              <a:t>Light (Radiography and X-Rays)</a:t>
            </a:r>
          </a:p>
          <a:p>
            <a:r>
              <a:rPr lang="en-US" dirty="0"/>
              <a:t>Sound (Ultrasound)</a:t>
            </a:r>
          </a:p>
          <a:p>
            <a:r>
              <a:rPr lang="en-US" dirty="0"/>
              <a:t>Hammers (Literally hitting a block with a hard object and seeing what happens)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05831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88C93-6EA2-4817-88CB-E27E0BCF5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Suitable?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6145-C9E3-4AF5-8D01-C503DA351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Electrical Measurements can lead to extensive surface decay and require destructive means to start measurements</a:t>
            </a:r>
          </a:p>
          <a:p>
            <a:r>
              <a:rPr lang="en-US" dirty="0"/>
              <a:t>Radiography is expensive and requires a lot of equipment, plus it can’t be used on larger objects easily</a:t>
            </a:r>
          </a:p>
          <a:p>
            <a:r>
              <a:rPr lang="en-US" dirty="0"/>
              <a:t>Hammers are fun, but only so accurate</a:t>
            </a:r>
          </a:p>
          <a:p>
            <a:r>
              <a:rPr lang="en-AU" dirty="0"/>
              <a:t>Ultrasound is a happy medium, the limitations are well established, it’s relatively cheap, and doesn’t take much equipment</a:t>
            </a:r>
          </a:p>
        </p:txBody>
      </p:sp>
    </p:spTree>
    <p:extLst>
      <p:ext uri="{BB962C8B-B14F-4D97-AF65-F5344CB8AC3E}">
        <p14:creationId xmlns:p14="http://schemas.microsoft.com/office/powerpoint/2010/main" val="4131779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AA51D-6E58-4203-BED7-9B593E28F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dirty="0"/>
              <a:t>How do we measure?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8E1E1-8E27-43D4-AA3C-BAF1BE781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set up 1 or more ultrasonic transducer on the object we want to measure</a:t>
            </a:r>
          </a:p>
          <a:p>
            <a:r>
              <a:rPr lang="en-US" dirty="0"/>
              <a:t>We send an ultrasonic pulse through it in a short burst, but with a known distance between sensors</a:t>
            </a:r>
          </a:p>
          <a:p>
            <a:r>
              <a:rPr lang="en-US" dirty="0"/>
              <a:t>The best frequencies are about 300kHz to 1600kHz, anything too high and the signal doesn’t travel far enough. Too low and we get too much interference</a:t>
            </a:r>
          </a:p>
          <a:p>
            <a:r>
              <a:rPr lang="en-US" dirty="0"/>
              <a:t>We measure the time it takes for the pulse to travel between those two points</a:t>
            </a:r>
          </a:p>
          <a:p>
            <a:r>
              <a:rPr lang="en-US" dirty="0"/>
              <a:t>We get a speed value based on the time and distance traveled</a:t>
            </a:r>
          </a:p>
        </p:txBody>
      </p:sp>
    </p:spTree>
    <p:extLst>
      <p:ext uri="{BB962C8B-B14F-4D97-AF65-F5344CB8AC3E}">
        <p14:creationId xmlns:p14="http://schemas.microsoft.com/office/powerpoint/2010/main" val="319227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C97A8-284B-497A-BDA6-2E2AF24D6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Density?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4BDBE-0BF2-4B3F-95C2-20D76FA0A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6318188" cy="3416300"/>
          </a:xfrm>
        </p:spPr>
        <p:txBody>
          <a:bodyPr>
            <a:normAutofit fontScale="92500"/>
          </a:bodyPr>
          <a:lstStyle/>
          <a:p>
            <a:r>
              <a:rPr lang="en-US" dirty="0"/>
              <a:t>We know that the speed of sound is affected by many physical processes</a:t>
            </a:r>
          </a:p>
          <a:p>
            <a:r>
              <a:rPr lang="en-US" dirty="0"/>
              <a:t>Sound is a physical force itself, and so we can expect physical changes to impact the speed of sound</a:t>
            </a:r>
          </a:p>
          <a:p>
            <a:r>
              <a:rPr lang="en-US" dirty="0"/>
              <a:t>Sound travels faster through solid objects, with its speed increasing in proportion to the density of the object. </a:t>
            </a:r>
          </a:p>
          <a:p>
            <a:r>
              <a:rPr lang="en-US" dirty="0"/>
              <a:t>However, sound being a physical force is also impacted by the reaction of the object to other physical forces. </a:t>
            </a:r>
          </a:p>
          <a:p>
            <a:r>
              <a:rPr lang="en-US" dirty="0"/>
              <a:t>Measured by Young’s Modulus of Elasticity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91DB5D-DDBE-4B40-9F4B-C8253CBAE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143" y="3301769"/>
            <a:ext cx="41243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872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42</TotalTime>
  <Words>1102</Words>
  <Application>Microsoft Office PowerPoint</Application>
  <PresentationFormat>Widescreen</PresentationFormat>
  <Paragraphs>79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Ion Boardroom</vt:lpstr>
      <vt:lpstr>Measuring Density of Wood by Ultrasound</vt:lpstr>
      <vt:lpstr>Wood as a Material</vt:lpstr>
      <vt:lpstr>Properties of Wood</vt:lpstr>
      <vt:lpstr>Methods of Quantifying Properties</vt:lpstr>
      <vt:lpstr>Density of Non-neat Objects</vt:lpstr>
      <vt:lpstr>Potential Options</vt:lpstr>
      <vt:lpstr>What’s Suitable?</vt:lpstr>
      <vt:lpstr>How do we measure?</vt:lpstr>
      <vt:lpstr>What About Density?</vt:lpstr>
      <vt:lpstr>Measuring Young’s Modulus</vt:lpstr>
      <vt:lpstr>It Can’t Be That Easy </vt:lpstr>
      <vt:lpstr>What? How Do we Do?</vt:lpstr>
      <vt:lpstr>Putting It Together</vt:lpstr>
      <vt:lpstr>Putting it Together, More</vt:lpstr>
      <vt:lpstr>One More Round</vt:lpstr>
      <vt:lpstr>Some Results</vt:lpstr>
      <vt:lpstr>Modulus Values for Wood Sample (White Ash)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Measuring Density of Wood by Ultrasound</dc:title>
  <dc:creator>microsoft@ryanrichardson.org</dc:creator>
  <cp:lastModifiedBy>microsoft@ryanrichardson.org</cp:lastModifiedBy>
  <cp:revision>5</cp:revision>
  <dcterms:created xsi:type="dcterms:W3CDTF">2019-12-12T14:04:59Z</dcterms:created>
  <dcterms:modified xsi:type="dcterms:W3CDTF">2019-12-12T14:47:04Z</dcterms:modified>
</cp:coreProperties>
</file>