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 R" initials="RR" lastIdx="9" clrIdx="0">
    <p:extLst>
      <p:ext uri="{19B8F6BF-5375-455C-9EA6-DF929625EA0E}">
        <p15:presenceInfo xmlns:p15="http://schemas.microsoft.com/office/powerpoint/2012/main" userId="063ccc2acb9831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4" autoAdjust="0"/>
    <p:restoredTop sz="56980" autoAdjust="0"/>
  </p:normalViewPr>
  <p:slideViewPr>
    <p:cSldViewPr snapToGrid="0">
      <p:cViewPr varScale="1">
        <p:scale>
          <a:sx n="65" d="100"/>
          <a:sy n="65" d="100"/>
        </p:scale>
        <p:origin x="14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895B258F-7072-4C42-8F24-D13ADE3275B7}" type="datetimeFigureOut">
              <a:rPr lang="en-AU" smtClean="0"/>
              <a:t>17/02/2020</a:t>
            </a:fld>
            <a:endParaRPr lang="en-AU"/>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9876238F-09E3-4661-AE74-E3254E794AFE}" type="slidenum">
              <a:rPr lang="en-AU" smtClean="0"/>
              <a:t>‹#›</a:t>
            </a:fld>
            <a:endParaRPr lang="en-AU"/>
          </a:p>
        </p:txBody>
      </p:sp>
    </p:spTree>
    <p:extLst>
      <p:ext uri="{BB962C8B-B14F-4D97-AF65-F5344CB8AC3E}">
        <p14:creationId xmlns:p14="http://schemas.microsoft.com/office/powerpoint/2010/main" val="1540899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Sensory:</a:t>
            </a:r>
          </a:p>
          <a:p>
            <a:r>
              <a:rPr lang="en-AU" dirty="0"/>
              <a:t>	</a:t>
            </a:r>
            <a:r>
              <a:rPr lang="en-US" dirty="0"/>
              <a:t>Size of elements giving an easy comparison against nearby neighbors</a:t>
            </a:r>
          </a:p>
          <a:p>
            <a:r>
              <a:rPr lang="en-US" dirty="0"/>
              <a:t>	Shape of elements giving an idea of the scope of the domain</a:t>
            </a:r>
          </a:p>
          <a:p>
            <a:r>
              <a:rPr lang="en-US" dirty="0"/>
              <a:t>	Color of the elements giving a way to categorize the various data points</a:t>
            </a:r>
          </a:p>
          <a:p>
            <a:r>
              <a:rPr lang="en-US" dirty="0"/>
              <a:t>	Location of the elements giving a semblance of who they are closely related to</a:t>
            </a:r>
            <a:endParaRPr lang="en-AU" dirty="0"/>
          </a:p>
          <a:p>
            <a:r>
              <a:rPr lang="en-AU" dirty="0"/>
              <a:t>Arbitrary:</a:t>
            </a:r>
          </a:p>
          <a:p>
            <a:r>
              <a:rPr lang="en-AU" dirty="0"/>
              <a:t>	</a:t>
            </a:r>
            <a:r>
              <a:rPr lang="en-US" dirty="0"/>
              <a:t>Domain Names require knowledge of the English language</a:t>
            </a:r>
          </a:p>
          <a:p>
            <a:r>
              <a:rPr lang="en-US" dirty="0"/>
              <a:t>	The layout of the pages require you to actively search for a given site, making it difficult to understand what you're looking at from a quick, random glance</a:t>
            </a:r>
          </a:p>
          <a:p>
            <a:r>
              <a:rPr lang="en-US" dirty="0"/>
              <a:t>	Methods of interaction need to be trained/taught in order to take advantage of the data</a:t>
            </a:r>
            <a:endParaRPr lang="en-AU" dirty="0"/>
          </a:p>
          <a:p>
            <a:r>
              <a:rPr lang="en-AU" dirty="0"/>
              <a:t>	</a:t>
            </a:r>
            <a:r>
              <a:rPr lang="en-US" dirty="0"/>
              <a:t>Basic knowledge of what the internet is, how sites are related, and their categorical meanings are also necessary</a:t>
            </a:r>
          </a:p>
          <a:p>
            <a:endParaRPr lang="en-US" dirty="0"/>
          </a:p>
          <a:p>
            <a:r>
              <a:rPr lang="en-US" dirty="0"/>
              <a:t>Aspects Processed by </a:t>
            </a:r>
            <a:r>
              <a:rPr lang="en-US" dirty="0" err="1"/>
              <a:t>MoVP</a:t>
            </a:r>
            <a:r>
              <a:rPr lang="en-US" dirty="0"/>
              <a:t>:</a:t>
            </a:r>
          </a:p>
          <a:p>
            <a:r>
              <a:rPr lang="en-US" dirty="0"/>
              <a:t>	First thing we recognize are the shapes of the graphs and the color coordination, as well as the negative space between each of the groupings</a:t>
            </a:r>
          </a:p>
          <a:p>
            <a:r>
              <a:rPr lang="en-US" dirty="0"/>
              <a:t>	Following that, we begin to see the grouped clustering of the elements, and start to gain an </a:t>
            </a:r>
            <a:r>
              <a:rPr lang="en-US" dirty="0" err="1"/>
              <a:t>understading</a:t>
            </a:r>
            <a:r>
              <a:rPr lang="en-US" dirty="0"/>
              <a:t> about the size differences, as well as an approximation of what the distances between the sites means. We may also start to see patterns of similar clusters around larger sites</a:t>
            </a:r>
          </a:p>
          <a:p>
            <a:r>
              <a:rPr lang="en-US" dirty="0"/>
              <a:t>	Lastly, we are able to connect the dots regarding the relations between all the elements on the page. That the size of the element is related to the popularity of the site, that each point is close to others that it’s related to, that colors signify differences in content, the intrinsic meaning of the negative space (mostly the sheer quantity of data points and how you can zoom in for a very long time and still see new data.</a:t>
            </a:r>
          </a:p>
        </p:txBody>
      </p:sp>
      <p:sp>
        <p:nvSpPr>
          <p:cNvPr id="4" name="Slide Number Placeholder 3"/>
          <p:cNvSpPr>
            <a:spLocks noGrp="1"/>
          </p:cNvSpPr>
          <p:nvPr>
            <p:ph type="sldNum" sz="quarter" idx="5"/>
          </p:nvPr>
        </p:nvSpPr>
        <p:spPr/>
        <p:txBody>
          <a:bodyPr/>
          <a:lstStyle/>
          <a:p>
            <a:fld id="{9876238F-09E3-4661-AE74-E3254E794AFE}" type="slidenum">
              <a:rPr lang="en-AU" smtClean="0"/>
              <a:t>1</a:t>
            </a:fld>
            <a:endParaRPr lang="en-AU"/>
          </a:p>
        </p:txBody>
      </p:sp>
    </p:spTree>
    <p:extLst>
      <p:ext uri="{BB962C8B-B14F-4D97-AF65-F5344CB8AC3E}">
        <p14:creationId xmlns:p14="http://schemas.microsoft.com/office/powerpoint/2010/main" val="4103506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36F6-88F5-4F91-9479-015888B671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6B09AE7-7502-49F0-9018-B40FF3761B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D17E138-1ADD-4EFE-9936-5B2A026C11C8}"/>
              </a:ext>
            </a:extLst>
          </p:cNvPr>
          <p:cNvSpPr>
            <a:spLocks noGrp="1"/>
          </p:cNvSpPr>
          <p:nvPr>
            <p:ph type="dt" sz="half" idx="10"/>
          </p:nvPr>
        </p:nvSpPr>
        <p:spPr/>
        <p:txBody>
          <a:bodyPr/>
          <a:lstStyle/>
          <a:p>
            <a:fld id="{8FCC1C09-FB6A-40E3-8C21-1904796DE2AA}" type="datetimeFigureOut">
              <a:rPr lang="en-AU" smtClean="0"/>
              <a:t>17/02/2020</a:t>
            </a:fld>
            <a:endParaRPr lang="en-AU"/>
          </a:p>
        </p:txBody>
      </p:sp>
      <p:sp>
        <p:nvSpPr>
          <p:cNvPr id="5" name="Footer Placeholder 4">
            <a:extLst>
              <a:ext uri="{FF2B5EF4-FFF2-40B4-BE49-F238E27FC236}">
                <a16:creationId xmlns:a16="http://schemas.microsoft.com/office/drawing/2014/main" id="{42AC266E-7D6D-45E2-9112-7037319C656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6BC72F6-4F11-462B-9C77-3C7164DF2779}"/>
              </a:ext>
            </a:extLst>
          </p:cNvPr>
          <p:cNvSpPr>
            <a:spLocks noGrp="1"/>
          </p:cNvSpPr>
          <p:nvPr>
            <p:ph type="sldNum" sz="quarter" idx="12"/>
          </p:nvPr>
        </p:nvSpPr>
        <p:spPr/>
        <p:txBody>
          <a:bodyPr/>
          <a:lstStyle/>
          <a:p>
            <a:fld id="{CBC8DE08-CB1B-4066-A002-41666FC0D28F}" type="slidenum">
              <a:rPr lang="en-AU" smtClean="0"/>
              <a:t>‹#›</a:t>
            </a:fld>
            <a:endParaRPr lang="en-AU"/>
          </a:p>
        </p:txBody>
      </p:sp>
    </p:spTree>
    <p:extLst>
      <p:ext uri="{BB962C8B-B14F-4D97-AF65-F5344CB8AC3E}">
        <p14:creationId xmlns:p14="http://schemas.microsoft.com/office/powerpoint/2010/main" val="3387801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5D2E-B819-4B25-B715-19064DD0208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4331699-6D82-4CED-BB33-3CFD76A85B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3AA7919-9CB4-41C6-B50F-A407895CD683}"/>
              </a:ext>
            </a:extLst>
          </p:cNvPr>
          <p:cNvSpPr>
            <a:spLocks noGrp="1"/>
          </p:cNvSpPr>
          <p:nvPr>
            <p:ph type="dt" sz="half" idx="10"/>
          </p:nvPr>
        </p:nvSpPr>
        <p:spPr/>
        <p:txBody>
          <a:bodyPr/>
          <a:lstStyle/>
          <a:p>
            <a:fld id="{8FCC1C09-FB6A-40E3-8C21-1904796DE2AA}" type="datetimeFigureOut">
              <a:rPr lang="en-AU" smtClean="0"/>
              <a:t>17/02/2020</a:t>
            </a:fld>
            <a:endParaRPr lang="en-AU"/>
          </a:p>
        </p:txBody>
      </p:sp>
      <p:sp>
        <p:nvSpPr>
          <p:cNvPr id="5" name="Footer Placeholder 4">
            <a:extLst>
              <a:ext uri="{FF2B5EF4-FFF2-40B4-BE49-F238E27FC236}">
                <a16:creationId xmlns:a16="http://schemas.microsoft.com/office/drawing/2014/main" id="{AC1353AB-6B61-4777-BD8D-3922DD98D93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2E8F107-254B-41F6-A600-9D1233E02F43}"/>
              </a:ext>
            </a:extLst>
          </p:cNvPr>
          <p:cNvSpPr>
            <a:spLocks noGrp="1"/>
          </p:cNvSpPr>
          <p:nvPr>
            <p:ph type="sldNum" sz="quarter" idx="12"/>
          </p:nvPr>
        </p:nvSpPr>
        <p:spPr/>
        <p:txBody>
          <a:bodyPr/>
          <a:lstStyle/>
          <a:p>
            <a:fld id="{CBC8DE08-CB1B-4066-A002-41666FC0D28F}" type="slidenum">
              <a:rPr lang="en-AU" smtClean="0"/>
              <a:t>‹#›</a:t>
            </a:fld>
            <a:endParaRPr lang="en-AU"/>
          </a:p>
        </p:txBody>
      </p:sp>
    </p:spTree>
    <p:extLst>
      <p:ext uri="{BB962C8B-B14F-4D97-AF65-F5344CB8AC3E}">
        <p14:creationId xmlns:p14="http://schemas.microsoft.com/office/powerpoint/2010/main" val="208699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7DF736-D210-4841-B47D-A831E6D6FC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630B293-966D-47DA-B77E-CE82991CF6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76DE59A-1E66-45FD-AC13-11D0CEC80024}"/>
              </a:ext>
            </a:extLst>
          </p:cNvPr>
          <p:cNvSpPr>
            <a:spLocks noGrp="1"/>
          </p:cNvSpPr>
          <p:nvPr>
            <p:ph type="dt" sz="half" idx="10"/>
          </p:nvPr>
        </p:nvSpPr>
        <p:spPr/>
        <p:txBody>
          <a:bodyPr/>
          <a:lstStyle/>
          <a:p>
            <a:fld id="{8FCC1C09-FB6A-40E3-8C21-1904796DE2AA}" type="datetimeFigureOut">
              <a:rPr lang="en-AU" smtClean="0"/>
              <a:t>17/02/2020</a:t>
            </a:fld>
            <a:endParaRPr lang="en-AU"/>
          </a:p>
        </p:txBody>
      </p:sp>
      <p:sp>
        <p:nvSpPr>
          <p:cNvPr id="5" name="Footer Placeholder 4">
            <a:extLst>
              <a:ext uri="{FF2B5EF4-FFF2-40B4-BE49-F238E27FC236}">
                <a16:creationId xmlns:a16="http://schemas.microsoft.com/office/drawing/2014/main" id="{B2EEECD4-DB40-4ED1-877F-C9175D99E80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51CC7AD-D3B2-44F5-BFA9-3F682011541D}"/>
              </a:ext>
            </a:extLst>
          </p:cNvPr>
          <p:cNvSpPr>
            <a:spLocks noGrp="1"/>
          </p:cNvSpPr>
          <p:nvPr>
            <p:ph type="sldNum" sz="quarter" idx="12"/>
          </p:nvPr>
        </p:nvSpPr>
        <p:spPr/>
        <p:txBody>
          <a:bodyPr/>
          <a:lstStyle/>
          <a:p>
            <a:fld id="{CBC8DE08-CB1B-4066-A002-41666FC0D28F}" type="slidenum">
              <a:rPr lang="en-AU" smtClean="0"/>
              <a:t>‹#›</a:t>
            </a:fld>
            <a:endParaRPr lang="en-AU"/>
          </a:p>
        </p:txBody>
      </p:sp>
    </p:spTree>
    <p:extLst>
      <p:ext uri="{BB962C8B-B14F-4D97-AF65-F5344CB8AC3E}">
        <p14:creationId xmlns:p14="http://schemas.microsoft.com/office/powerpoint/2010/main" val="1603291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C8A7D-B9C6-49C7-AAB1-117126322FF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8A14777-9B54-474D-B367-0F81D7D5D4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AEEA1C3-47F2-47F4-B8FA-397D2429AAF4}"/>
              </a:ext>
            </a:extLst>
          </p:cNvPr>
          <p:cNvSpPr>
            <a:spLocks noGrp="1"/>
          </p:cNvSpPr>
          <p:nvPr>
            <p:ph type="dt" sz="half" idx="10"/>
          </p:nvPr>
        </p:nvSpPr>
        <p:spPr/>
        <p:txBody>
          <a:bodyPr/>
          <a:lstStyle/>
          <a:p>
            <a:fld id="{8FCC1C09-FB6A-40E3-8C21-1904796DE2AA}" type="datetimeFigureOut">
              <a:rPr lang="en-AU" smtClean="0"/>
              <a:t>17/02/2020</a:t>
            </a:fld>
            <a:endParaRPr lang="en-AU"/>
          </a:p>
        </p:txBody>
      </p:sp>
      <p:sp>
        <p:nvSpPr>
          <p:cNvPr id="5" name="Footer Placeholder 4">
            <a:extLst>
              <a:ext uri="{FF2B5EF4-FFF2-40B4-BE49-F238E27FC236}">
                <a16:creationId xmlns:a16="http://schemas.microsoft.com/office/drawing/2014/main" id="{E1D2BEF6-346C-452D-94C3-90E423B2FC2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9D442C3-FF29-40EA-8DBB-B5D951E31453}"/>
              </a:ext>
            </a:extLst>
          </p:cNvPr>
          <p:cNvSpPr>
            <a:spLocks noGrp="1"/>
          </p:cNvSpPr>
          <p:nvPr>
            <p:ph type="sldNum" sz="quarter" idx="12"/>
          </p:nvPr>
        </p:nvSpPr>
        <p:spPr/>
        <p:txBody>
          <a:bodyPr/>
          <a:lstStyle/>
          <a:p>
            <a:fld id="{CBC8DE08-CB1B-4066-A002-41666FC0D28F}" type="slidenum">
              <a:rPr lang="en-AU" smtClean="0"/>
              <a:t>‹#›</a:t>
            </a:fld>
            <a:endParaRPr lang="en-AU"/>
          </a:p>
        </p:txBody>
      </p:sp>
    </p:spTree>
    <p:extLst>
      <p:ext uri="{BB962C8B-B14F-4D97-AF65-F5344CB8AC3E}">
        <p14:creationId xmlns:p14="http://schemas.microsoft.com/office/powerpoint/2010/main" val="416984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B88BB-07FB-4BC6-909D-56D138D1C3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917BC71B-2C22-4AF1-A578-1519D87A95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F55E88-FA87-4ECB-8034-F5ABD085117C}"/>
              </a:ext>
            </a:extLst>
          </p:cNvPr>
          <p:cNvSpPr>
            <a:spLocks noGrp="1"/>
          </p:cNvSpPr>
          <p:nvPr>
            <p:ph type="dt" sz="half" idx="10"/>
          </p:nvPr>
        </p:nvSpPr>
        <p:spPr/>
        <p:txBody>
          <a:bodyPr/>
          <a:lstStyle/>
          <a:p>
            <a:fld id="{8FCC1C09-FB6A-40E3-8C21-1904796DE2AA}" type="datetimeFigureOut">
              <a:rPr lang="en-AU" smtClean="0"/>
              <a:t>17/02/2020</a:t>
            </a:fld>
            <a:endParaRPr lang="en-AU"/>
          </a:p>
        </p:txBody>
      </p:sp>
      <p:sp>
        <p:nvSpPr>
          <p:cNvPr id="5" name="Footer Placeholder 4">
            <a:extLst>
              <a:ext uri="{FF2B5EF4-FFF2-40B4-BE49-F238E27FC236}">
                <a16:creationId xmlns:a16="http://schemas.microsoft.com/office/drawing/2014/main" id="{93B3589E-C00D-4CE7-8C2F-DA9C794D7FF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3A8A36C-950E-410E-B585-037E3890613E}"/>
              </a:ext>
            </a:extLst>
          </p:cNvPr>
          <p:cNvSpPr>
            <a:spLocks noGrp="1"/>
          </p:cNvSpPr>
          <p:nvPr>
            <p:ph type="sldNum" sz="quarter" idx="12"/>
          </p:nvPr>
        </p:nvSpPr>
        <p:spPr/>
        <p:txBody>
          <a:bodyPr/>
          <a:lstStyle/>
          <a:p>
            <a:fld id="{CBC8DE08-CB1B-4066-A002-41666FC0D28F}" type="slidenum">
              <a:rPr lang="en-AU" smtClean="0"/>
              <a:t>‹#›</a:t>
            </a:fld>
            <a:endParaRPr lang="en-AU"/>
          </a:p>
        </p:txBody>
      </p:sp>
    </p:spTree>
    <p:extLst>
      <p:ext uri="{BB962C8B-B14F-4D97-AF65-F5344CB8AC3E}">
        <p14:creationId xmlns:p14="http://schemas.microsoft.com/office/powerpoint/2010/main" val="313188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B6A3-B641-495E-9B89-46DA9FD6469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29DF2DE-0F26-4F95-8904-188551195B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5F8097C-A949-47C9-9A88-C4ECA9AD2B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0BE9E0D0-2E5A-4BA6-82CD-5DBAFA96F5FF}"/>
              </a:ext>
            </a:extLst>
          </p:cNvPr>
          <p:cNvSpPr>
            <a:spLocks noGrp="1"/>
          </p:cNvSpPr>
          <p:nvPr>
            <p:ph type="dt" sz="half" idx="10"/>
          </p:nvPr>
        </p:nvSpPr>
        <p:spPr/>
        <p:txBody>
          <a:bodyPr/>
          <a:lstStyle/>
          <a:p>
            <a:fld id="{8FCC1C09-FB6A-40E3-8C21-1904796DE2AA}" type="datetimeFigureOut">
              <a:rPr lang="en-AU" smtClean="0"/>
              <a:t>17/02/2020</a:t>
            </a:fld>
            <a:endParaRPr lang="en-AU"/>
          </a:p>
        </p:txBody>
      </p:sp>
      <p:sp>
        <p:nvSpPr>
          <p:cNvPr id="6" name="Footer Placeholder 5">
            <a:extLst>
              <a:ext uri="{FF2B5EF4-FFF2-40B4-BE49-F238E27FC236}">
                <a16:creationId xmlns:a16="http://schemas.microsoft.com/office/drawing/2014/main" id="{BE69CDFF-3603-4DF3-A3B4-F45D518D5CE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AE1A010-CFF0-4752-B48B-BC5D95B8323F}"/>
              </a:ext>
            </a:extLst>
          </p:cNvPr>
          <p:cNvSpPr>
            <a:spLocks noGrp="1"/>
          </p:cNvSpPr>
          <p:nvPr>
            <p:ph type="sldNum" sz="quarter" idx="12"/>
          </p:nvPr>
        </p:nvSpPr>
        <p:spPr/>
        <p:txBody>
          <a:bodyPr/>
          <a:lstStyle/>
          <a:p>
            <a:fld id="{CBC8DE08-CB1B-4066-A002-41666FC0D28F}" type="slidenum">
              <a:rPr lang="en-AU" smtClean="0"/>
              <a:t>‹#›</a:t>
            </a:fld>
            <a:endParaRPr lang="en-AU"/>
          </a:p>
        </p:txBody>
      </p:sp>
    </p:spTree>
    <p:extLst>
      <p:ext uri="{BB962C8B-B14F-4D97-AF65-F5344CB8AC3E}">
        <p14:creationId xmlns:p14="http://schemas.microsoft.com/office/powerpoint/2010/main" val="1319765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64B46-CEE2-46C5-92BE-48F4D5E9E9C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C265232-94FD-4778-A826-E11AC8601B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9CBD6D-EF9B-4CEA-8ED6-9EA6631753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6EE33A6-E611-4929-8B15-924B7C931D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6A3C01-C4C9-4D48-B1EA-BA9CC395F9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9A6E431-6AA7-4D75-8E42-84B6353FA6DE}"/>
              </a:ext>
            </a:extLst>
          </p:cNvPr>
          <p:cNvSpPr>
            <a:spLocks noGrp="1"/>
          </p:cNvSpPr>
          <p:nvPr>
            <p:ph type="dt" sz="half" idx="10"/>
          </p:nvPr>
        </p:nvSpPr>
        <p:spPr/>
        <p:txBody>
          <a:bodyPr/>
          <a:lstStyle/>
          <a:p>
            <a:fld id="{8FCC1C09-FB6A-40E3-8C21-1904796DE2AA}" type="datetimeFigureOut">
              <a:rPr lang="en-AU" smtClean="0"/>
              <a:t>17/02/2020</a:t>
            </a:fld>
            <a:endParaRPr lang="en-AU"/>
          </a:p>
        </p:txBody>
      </p:sp>
      <p:sp>
        <p:nvSpPr>
          <p:cNvPr id="8" name="Footer Placeholder 7">
            <a:extLst>
              <a:ext uri="{FF2B5EF4-FFF2-40B4-BE49-F238E27FC236}">
                <a16:creationId xmlns:a16="http://schemas.microsoft.com/office/drawing/2014/main" id="{87F650AB-6B0C-42AA-8940-A31E29BD2D1D}"/>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3B44D71-25DE-440C-B852-8A6777049A23}"/>
              </a:ext>
            </a:extLst>
          </p:cNvPr>
          <p:cNvSpPr>
            <a:spLocks noGrp="1"/>
          </p:cNvSpPr>
          <p:nvPr>
            <p:ph type="sldNum" sz="quarter" idx="12"/>
          </p:nvPr>
        </p:nvSpPr>
        <p:spPr/>
        <p:txBody>
          <a:bodyPr/>
          <a:lstStyle/>
          <a:p>
            <a:fld id="{CBC8DE08-CB1B-4066-A002-41666FC0D28F}" type="slidenum">
              <a:rPr lang="en-AU" smtClean="0"/>
              <a:t>‹#›</a:t>
            </a:fld>
            <a:endParaRPr lang="en-AU"/>
          </a:p>
        </p:txBody>
      </p:sp>
    </p:spTree>
    <p:extLst>
      <p:ext uri="{BB962C8B-B14F-4D97-AF65-F5344CB8AC3E}">
        <p14:creationId xmlns:p14="http://schemas.microsoft.com/office/powerpoint/2010/main" val="3948927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F7E7-2457-47D4-8185-BA49F92E1BC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B0F8E67A-A233-476C-9E26-48AF2EB66229}"/>
              </a:ext>
            </a:extLst>
          </p:cNvPr>
          <p:cNvSpPr>
            <a:spLocks noGrp="1"/>
          </p:cNvSpPr>
          <p:nvPr>
            <p:ph type="dt" sz="half" idx="10"/>
          </p:nvPr>
        </p:nvSpPr>
        <p:spPr/>
        <p:txBody>
          <a:bodyPr/>
          <a:lstStyle/>
          <a:p>
            <a:fld id="{8FCC1C09-FB6A-40E3-8C21-1904796DE2AA}" type="datetimeFigureOut">
              <a:rPr lang="en-AU" smtClean="0"/>
              <a:t>17/02/2020</a:t>
            </a:fld>
            <a:endParaRPr lang="en-AU"/>
          </a:p>
        </p:txBody>
      </p:sp>
      <p:sp>
        <p:nvSpPr>
          <p:cNvPr id="4" name="Footer Placeholder 3">
            <a:extLst>
              <a:ext uri="{FF2B5EF4-FFF2-40B4-BE49-F238E27FC236}">
                <a16:creationId xmlns:a16="http://schemas.microsoft.com/office/drawing/2014/main" id="{1D997094-7A15-4994-9660-6E92B7D9C20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D096A61-333A-4650-A726-6AD1B932656A}"/>
              </a:ext>
            </a:extLst>
          </p:cNvPr>
          <p:cNvSpPr>
            <a:spLocks noGrp="1"/>
          </p:cNvSpPr>
          <p:nvPr>
            <p:ph type="sldNum" sz="quarter" idx="12"/>
          </p:nvPr>
        </p:nvSpPr>
        <p:spPr/>
        <p:txBody>
          <a:bodyPr/>
          <a:lstStyle/>
          <a:p>
            <a:fld id="{CBC8DE08-CB1B-4066-A002-41666FC0D28F}" type="slidenum">
              <a:rPr lang="en-AU" smtClean="0"/>
              <a:t>‹#›</a:t>
            </a:fld>
            <a:endParaRPr lang="en-AU"/>
          </a:p>
        </p:txBody>
      </p:sp>
    </p:spTree>
    <p:extLst>
      <p:ext uri="{BB962C8B-B14F-4D97-AF65-F5344CB8AC3E}">
        <p14:creationId xmlns:p14="http://schemas.microsoft.com/office/powerpoint/2010/main" val="815062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7F4715-250D-40CF-A140-CD31FF276D5D}"/>
              </a:ext>
            </a:extLst>
          </p:cNvPr>
          <p:cNvSpPr>
            <a:spLocks noGrp="1"/>
          </p:cNvSpPr>
          <p:nvPr>
            <p:ph type="dt" sz="half" idx="10"/>
          </p:nvPr>
        </p:nvSpPr>
        <p:spPr/>
        <p:txBody>
          <a:bodyPr/>
          <a:lstStyle/>
          <a:p>
            <a:fld id="{8FCC1C09-FB6A-40E3-8C21-1904796DE2AA}" type="datetimeFigureOut">
              <a:rPr lang="en-AU" smtClean="0"/>
              <a:t>17/02/2020</a:t>
            </a:fld>
            <a:endParaRPr lang="en-AU"/>
          </a:p>
        </p:txBody>
      </p:sp>
      <p:sp>
        <p:nvSpPr>
          <p:cNvPr id="3" name="Footer Placeholder 2">
            <a:extLst>
              <a:ext uri="{FF2B5EF4-FFF2-40B4-BE49-F238E27FC236}">
                <a16:creationId xmlns:a16="http://schemas.microsoft.com/office/drawing/2014/main" id="{C6B1FC90-5D9F-4DFD-AA7B-4102E9E06A8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24466B9-1454-4013-9833-C2B20B853FDE}"/>
              </a:ext>
            </a:extLst>
          </p:cNvPr>
          <p:cNvSpPr>
            <a:spLocks noGrp="1"/>
          </p:cNvSpPr>
          <p:nvPr>
            <p:ph type="sldNum" sz="quarter" idx="12"/>
          </p:nvPr>
        </p:nvSpPr>
        <p:spPr/>
        <p:txBody>
          <a:bodyPr/>
          <a:lstStyle/>
          <a:p>
            <a:fld id="{CBC8DE08-CB1B-4066-A002-41666FC0D28F}" type="slidenum">
              <a:rPr lang="en-AU" smtClean="0"/>
              <a:t>‹#›</a:t>
            </a:fld>
            <a:endParaRPr lang="en-AU"/>
          </a:p>
        </p:txBody>
      </p:sp>
    </p:spTree>
    <p:extLst>
      <p:ext uri="{BB962C8B-B14F-4D97-AF65-F5344CB8AC3E}">
        <p14:creationId xmlns:p14="http://schemas.microsoft.com/office/powerpoint/2010/main" val="2028488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7839-FDAC-4EFE-9828-889B956598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3846BEF-731C-4F13-8291-CCA000C1C2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FE6CC7B-1BB3-4F7F-8180-63FA199C8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484D56-8216-42B5-9DC0-73B781C08544}"/>
              </a:ext>
            </a:extLst>
          </p:cNvPr>
          <p:cNvSpPr>
            <a:spLocks noGrp="1"/>
          </p:cNvSpPr>
          <p:nvPr>
            <p:ph type="dt" sz="half" idx="10"/>
          </p:nvPr>
        </p:nvSpPr>
        <p:spPr/>
        <p:txBody>
          <a:bodyPr/>
          <a:lstStyle/>
          <a:p>
            <a:fld id="{8FCC1C09-FB6A-40E3-8C21-1904796DE2AA}" type="datetimeFigureOut">
              <a:rPr lang="en-AU" smtClean="0"/>
              <a:t>17/02/2020</a:t>
            </a:fld>
            <a:endParaRPr lang="en-AU"/>
          </a:p>
        </p:txBody>
      </p:sp>
      <p:sp>
        <p:nvSpPr>
          <p:cNvPr id="6" name="Footer Placeholder 5">
            <a:extLst>
              <a:ext uri="{FF2B5EF4-FFF2-40B4-BE49-F238E27FC236}">
                <a16:creationId xmlns:a16="http://schemas.microsoft.com/office/drawing/2014/main" id="{297039AF-6E24-4D04-8E5A-591DAEB9CD2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B29AC64-EB15-478D-BA7D-94BC9F8865E1}"/>
              </a:ext>
            </a:extLst>
          </p:cNvPr>
          <p:cNvSpPr>
            <a:spLocks noGrp="1"/>
          </p:cNvSpPr>
          <p:nvPr>
            <p:ph type="sldNum" sz="quarter" idx="12"/>
          </p:nvPr>
        </p:nvSpPr>
        <p:spPr/>
        <p:txBody>
          <a:bodyPr/>
          <a:lstStyle/>
          <a:p>
            <a:fld id="{CBC8DE08-CB1B-4066-A002-41666FC0D28F}" type="slidenum">
              <a:rPr lang="en-AU" smtClean="0"/>
              <a:t>‹#›</a:t>
            </a:fld>
            <a:endParaRPr lang="en-AU"/>
          </a:p>
        </p:txBody>
      </p:sp>
    </p:spTree>
    <p:extLst>
      <p:ext uri="{BB962C8B-B14F-4D97-AF65-F5344CB8AC3E}">
        <p14:creationId xmlns:p14="http://schemas.microsoft.com/office/powerpoint/2010/main" val="353602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CFAFD-E26A-4D2D-9D60-27708B725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FFD7753-54FA-42BE-95A9-F58D519BBA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05B30F9-013D-4C08-8FC1-A38BB52A7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679DD-411B-43DB-A461-56E02B1FAB2D}"/>
              </a:ext>
            </a:extLst>
          </p:cNvPr>
          <p:cNvSpPr>
            <a:spLocks noGrp="1"/>
          </p:cNvSpPr>
          <p:nvPr>
            <p:ph type="dt" sz="half" idx="10"/>
          </p:nvPr>
        </p:nvSpPr>
        <p:spPr/>
        <p:txBody>
          <a:bodyPr/>
          <a:lstStyle/>
          <a:p>
            <a:fld id="{8FCC1C09-FB6A-40E3-8C21-1904796DE2AA}" type="datetimeFigureOut">
              <a:rPr lang="en-AU" smtClean="0"/>
              <a:t>17/02/2020</a:t>
            </a:fld>
            <a:endParaRPr lang="en-AU"/>
          </a:p>
        </p:txBody>
      </p:sp>
      <p:sp>
        <p:nvSpPr>
          <p:cNvPr id="6" name="Footer Placeholder 5">
            <a:extLst>
              <a:ext uri="{FF2B5EF4-FFF2-40B4-BE49-F238E27FC236}">
                <a16:creationId xmlns:a16="http://schemas.microsoft.com/office/drawing/2014/main" id="{7A73A5A8-148F-4157-B48B-8F02A7F1348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EEFA803-ACFF-4A1C-85E8-445F70AF34BF}"/>
              </a:ext>
            </a:extLst>
          </p:cNvPr>
          <p:cNvSpPr>
            <a:spLocks noGrp="1"/>
          </p:cNvSpPr>
          <p:nvPr>
            <p:ph type="sldNum" sz="quarter" idx="12"/>
          </p:nvPr>
        </p:nvSpPr>
        <p:spPr/>
        <p:txBody>
          <a:bodyPr/>
          <a:lstStyle/>
          <a:p>
            <a:fld id="{CBC8DE08-CB1B-4066-A002-41666FC0D28F}" type="slidenum">
              <a:rPr lang="en-AU" smtClean="0"/>
              <a:t>‹#›</a:t>
            </a:fld>
            <a:endParaRPr lang="en-AU"/>
          </a:p>
        </p:txBody>
      </p:sp>
    </p:spTree>
    <p:extLst>
      <p:ext uri="{BB962C8B-B14F-4D97-AF65-F5344CB8AC3E}">
        <p14:creationId xmlns:p14="http://schemas.microsoft.com/office/powerpoint/2010/main" val="3383363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1E6B06-8F74-4C71-8766-4AF9F308EF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D639D70-6AFD-4665-B572-9C6ABC951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CCCF806-FE82-4DEE-8DC0-B505CA1E59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C1C09-FB6A-40E3-8C21-1904796DE2AA}" type="datetimeFigureOut">
              <a:rPr lang="en-AU" smtClean="0"/>
              <a:t>17/02/2020</a:t>
            </a:fld>
            <a:endParaRPr lang="en-AU"/>
          </a:p>
        </p:txBody>
      </p:sp>
      <p:sp>
        <p:nvSpPr>
          <p:cNvPr id="5" name="Footer Placeholder 4">
            <a:extLst>
              <a:ext uri="{FF2B5EF4-FFF2-40B4-BE49-F238E27FC236}">
                <a16:creationId xmlns:a16="http://schemas.microsoft.com/office/drawing/2014/main" id="{3CB09509-AE3E-401F-AAC2-42BF988173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C1521E9-98FF-436F-A57A-A8CD25ED56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C8DE08-CB1B-4066-A002-41666FC0D28F}" type="slidenum">
              <a:rPr lang="en-AU" smtClean="0"/>
              <a:t>‹#›</a:t>
            </a:fld>
            <a:endParaRPr lang="en-AU"/>
          </a:p>
        </p:txBody>
      </p:sp>
    </p:spTree>
    <p:extLst>
      <p:ext uri="{BB962C8B-B14F-4D97-AF65-F5344CB8AC3E}">
        <p14:creationId xmlns:p14="http://schemas.microsoft.com/office/powerpoint/2010/main" val="209703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853CCB-11F9-464F-AD3A-3C93F5B411EA}"/>
              </a:ext>
            </a:extLst>
          </p:cNvPr>
          <p:cNvSpPr>
            <a:spLocks noGrp="1"/>
          </p:cNvSpPr>
          <p:nvPr>
            <p:ph type="title"/>
          </p:nvPr>
        </p:nvSpPr>
        <p:spPr/>
        <p:txBody>
          <a:bodyPr/>
          <a:lstStyle/>
          <a:p>
            <a:r>
              <a:rPr lang="en-AU" dirty="0"/>
              <a:t>Size o</a:t>
            </a:r>
          </a:p>
        </p:txBody>
      </p:sp>
      <p:pic>
        <p:nvPicPr>
          <p:cNvPr id="5" name="Picture 4">
            <a:extLst>
              <a:ext uri="{FF2B5EF4-FFF2-40B4-BE49-F238E27FC236}">
                <a16:creationId xmlns:a16="http://schemas.microsoft.com/office/drawing/2014/main" id="{FE6034E9-0E09-4342-A140-83FDAADE3DD6}"/>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796816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01B3AD-A0B5-4A5D-95C7-CD0760D1F5D4}"/>
              </a:ext>
            </a:extLst>
          </p:cNvPr>
          <p:cNvSpPr>
            <a:spLocks noGrp="1"/>
          </p:cNvSpPr>
          <p:nvPr>
            <p:ph type="title"/>
          </p:nvPr>
        </p:nvSpPr>
        <p:spPr/>
        <p:txBody>
          <a:bodyPr/>
          <a:lstStyle/>
          <a:p>
            <a:r>
              <a:rPr lang="en-AU" dirty="0"/>
              <a:t>Sensory and Arbitrary Properties</a:t>
            </a:r>
          </a:p>
        </p:txBody>
      </p:sp>
      <p:sp>
        <p:nvSpPr>
          <p:cNvPr id="5" name="Content Placeholder 4">
            <a:extLst>
              <a:ext uri="{FF2B5EF4-FFF2-40B4-BE49-F238E27FC236}">
                <a16:creationId xmlns:a16="http://schemas.microsoft.com/office/drawing/2014/main" id="{DCFE4F96-60BF-41DB-8502-AA995E42A660}"/>
              </a:ext>
            </a:extLst>
          </p:cNvPr>
          <p:cNvSpPr>
            <a:spLocks noGrp="1"/>
          </p:cNvSpPr>
          <p:nvPr>
            <p:ph idx="1"/>
          </p:nvPr>
        </p:nvSpPr>
        <p:spPr/>
        <p:txBody>
          <a:bodyPr>
            <a:normAutofit fontScale="77500" lnSpcReduction="20000"/>
          </a:bodyPr>
          <a:lstStyle/>
          <a:p>
            <a:pPr marL="0" indent="0">
              <a:buNone/>
            </a:pPr>
            <a:r>
              <a:rPr lang="en-AU" dirty="0"/>
              <a:t>Sensory:</a:t>
            </a:r>
          </a:p>
          <a:p>
            <a:r>
              <a:rPr lang="en-US" dirty="0"/>
              <a:t>Size of elements giving an easy comparison against nearby neighbors</a:t>
            </a:r>
          </a:p>
          <a:p>
            <a:r>
              <a:rPr lang="en-US" dirty="0"/>
              <a:t>Shape of elements giving an idea of the scope of the domain</a:t>
            </a:r>
          </a:p>
          <a:p>
            <a:r>
              <a:rPr lang="en-US" dirty="0"/>
              <a:t>Color of the elements giving a way to categorize the various data points</a:t>
            </a:r>
          </a:p>
          <a:p>
            <a:r>
              <a:rPr lang="en-US" dirty="0"/>
              <a:t>Location of the elements giving a semblance of who they are closely related to</a:t>
            </a:r>
            <a:endParaRPr lang="en-AU" dirty="0"/>
          </a:p>
          <a:p>
            <a:pPr marL="0" indent="0">
              <a:buNone/>
            </a:pPr>
            <a:r>
              <a:rPr lang="en-AU" dirty="0"/>
              <a:t>Arbitrary:</a:t>
            </a:r>
          </a:p>
          <a:p>
            <a:r>
              <a:rPr lang="en-US" dirty="0"/>
              <a:t>Domain Names require knowledge of the English language</a:t>
            </a:r>
          </a:p>
          <a:p>
            <a:r>
              <a:rPr lang="en-US" dirty="0"/>
              <a:t>The layout of the pages require you to actively search for a given site, making it difficult to understand what you're looking at from a quick, random glance</a:t>
            </a:r>
          </a:p>
          <a:p>
            <a:r>
              <a:rPr lang="en-US" dirty="0"/>
              <a:t>Methods of interaction need to be trained/taught in order to take advantage of the data</a:t>
            </a:r>
            <a:endParaRPr lang="en-AU" dirty="0"/>
          </a:p>
          <a:p>
            <a:r>
              <a:rPr lang="en-US" dirty="0"/>
              <a:t>Basic knowledge of what the internet is, how sites are related, and their categorical meanings are also necessary</a:t>
            </a:r>
          </a:p>
          <a:p>
            <a:pPr marL="0" indent="0">
              <a:buNone/>
            </a:pPr>
            <a:endParaRPr lang="en-US" dirty="0"/>
          </a:p>
          <a:p>
            <a:pPr marL="0" indent="0">
              <a:buNone/>
            </a:pPr>
            <a:endParaRPr lang="en-AU" dirty="0"/>
          </a:p>
        </p:txBody>
      </p:sp>
    </p:spTree>
    <p:extLst>
      <p:ext uri="{BB962C8B-B14F-4D97-AF65-F5344CB8AC3E}">
        <p14:creationId xmlns:p14="http://schemas.microsoft.com/office/powerpoint/2010/main" val="1955638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37B45-B4FB-4A36-96BF-C03E2CDAC43B}"/>
              </a:ext>
            </a:extLst>
          </p:cNvPr>
          <p:cNvSpPr>
            <a:spLocks noGrp="1"/>
          </p:cNvSpPr>
          <p:nvPr>
            <p:ph type="title"/>
          </p:nvPr>
        </p:nvSpPr>
        <p:spPr/>
        <p:txBody>
          <a:bodyPr/>
          <a:lstStyle/>
          <a:p>
            <a:r>
              <a:rPr lang="en-AU" dirty="0"/>
              <a:t>Model of Visual Processing</a:t>
            </a:r>
          </a:p>
        </p:txBody>
      </p:sp>
      <p:sp>
        <p:nvSpPr>
          <p:cNvPr id="3" name="Content Placeholder 2">
            <a:extLst>
              <a:ext uri="{FF2B5EF4-FFF2-40B4-BE49-F238E27FC236}">
                <a16:creationId xmlns:a16="http://schemas.microsoft.com/office/drawing/2014/main" id="{33A973F7-7F96-4AF0-A3B6-ACAAB9AB6389}"/>
              </a:ext>
            </a:extLst>
          </p:cNvPr>
          <p:cNvSpPr>
            <a:spLocks noGrp="1"/>
          </p:cNvSpPr>
          <p:nvPr>
            <p:ph idx="1"/>
          </p:nvPr>
        </p:nvSpPr>
        <p:spPr/>
        <p:txBody>
          <a:bodyPr>
            <a:normAutofit fontScale="92500" lnSpcReduction="10000"/>
          </a:bodyPr>
          <a:lstStyle/>
          <a:p>
            <a:r>
              <a:rPr lang="en-US" dirty="0"/>
              <a:t>Stage 1: Recognize are the shapes of the graphs and the color coordination, as well as the negative space between each of the groupings</a:t>
            </a:r>
          </a:p>
          <a:p>
            <a:r>
              <a:rPr lang="en-US" dirty="0"/>
              <a:t>Stage 2: Following that, we begin to see the grouped clustering of the elements, and start to gain an </a:t>
            </a:r>
            <a:r>
              <a:rPr lang="en-US" dirty="0" err="1"/>
              <a:t>understading</a:t>
            </a:r>
            <a:r>
              <a:rPr lang="en-US" dirty="0"/>
              <a:t> about the size differences, as well as an approximation of what the distances between the sites means. We may also start to see patterns of similar clusters around larger sites</a:t>
            </a:r>
          </a:p>
          <a:p>
            <a:r>
              <a:rPr lang="en-US"/>
              <a:t>Stage 3:</a:t>
            </a:r>
            <a:r>
              <a:rPr lang="en-US" dirty="0"/>
              <a:t> </a:t>
            </a:r>
            <a:r>
              <a:rPr lang="en-US"/>
              <a:t>Lastly</a:t>
            </a:r>
            <a:r>
              <a:rPr lang="en-US" dirty="0"/>
              <a:t>, we are able to connect the dots regarding the relations between all the elements on the page. That the size of the element is related to the popularity of the site, that each point is close to others that it’s related to, that colors signify differences in content, the intrinsic meaning of the negative space (mostly the sheer quantity of data points and how you can zoom in for a very long time and still see new data.</a:t>
            </a:r>
          </a:p>
          <a:p>
            <a:endParaRPr lang="en-AU" dirty="0"/>
          </a:p>
        </p:txBody>
      </p:sp>
    </p:spTree>
    <p:extLst>
      <p:ext uri="{BB962C8B-B14F-4D97-AF65-F5344CB8AC3E}">
        <p14:creationId xmlns:p14="http://schemas.microsoft.com/office/powerpoint/2010/main" val="4000142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617</Words>
  <Application>Microsoft Office PowerPoint</Application>
  <PresentationFormat>Widescreen</PresentationFormat>
  <Paragraphs>32</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Size o</vt:lpstr>
      <vt:lpstr>Sensory and Arbitrary Properties</vt:lpstr>
      <vt:lpstr>Model of Visual 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Size o</dc:title>
  <dc:creator>R R</dc:creator>
  <cp:lastModifiedBy>R R</cp:lastModifiedBy>
  <cp:revision>5</cp:revision>
  <dcterms:created xsi:type="dcterms:W3CDTF">2020-02-17T09:03:52Z</dcterms:created>
  <dcterms:modified xsi:type="dcterms:W3CDTF">2020-02-17T10:14:22Z</dcterms:modified>
</cp:coreProperties>
</file>