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0741-C87B-4471-A833-C35103DCEA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E511-4FC0-452B-8564-05D3198C1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2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0741-C87B-4471-A833-C35103DCEA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E511-4FC0-452B-8564-05D3198C1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0741-C87B-4471-A833-C35103DCEA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E511-4FC0-452B-8564-05D3198C1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44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0741-C87B-4471-A833-C35103DCEA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E511-4FC0-452B-8564-05D3198C10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720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0741-C87B-4471-A833-C35103DCEA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E511-4FC0-452B-8564-05D3198C1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0741-C87B-4471-A833-C35103DCEA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E511-4FC0-452B-8564-05D3198C1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68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0741-C87B-4471-A833-C35103DCEA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E511-4FC0-452B-8564-05D3198C1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48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0741-C87B-4471-A833-C35103DCEA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E511-4FC0-452B-8564-05D3198C1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1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0741-C87B-4471-A833-C35103DCEA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E511-4FC0-452B-8564-05D3198C1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0741-C87B-4471-A833-C35103DCEA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E511-4FC0-452B-8564-05D3198C1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2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0741-C87B-4471-A833-C35103DCEA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E511-4FC0-452B-8564-05D3198C1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0741-C87B-4471-A833-C35103DCEA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E511-4FC0-452B-8564-05D3198C1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1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0741-C87B-4471-A833-C35103DCEA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E511-4FC0-452B-8564-05D3198C1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0741-C87B-4471-A833-C35103DCEA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E511-4FC0-452B-8564-05D3198C1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4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0741-C87B-4471-A833-C35103DCEA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E511-4FC0-452B-8564-05D3198C1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5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0741-C87B-4471-A833-C35103DCEA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E511-4FC0-452B-8564-05D3198C1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6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0741-C87B-4471-A833-C35103DCEA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E511-4FC0-452B-8564-05D3198C1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5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9250741-C87B-4471-A833-C35103DCEA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617E511-4FC0-452B-8564-05D3198C1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7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FB43-C622-45C7-A1F6-0F5CFCAC6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Wall Street Bets Sentiment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18AB4-3271-48A1-A7AF-2A9689494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Ryan Richardson</a:t>
            </a:r>
          </a:p>
          <a:p>
            <a:r>
              <a:rPr lang="en-GB" dirty="0"/>
              <a:t>CS 670 Natural Language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5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79D2-9970-4B43-89EF-27CD2FD7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F47F-C22A-40A7-9238-30180152D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is retokenized</a:t>
            </a:r>
          </a:p>
          <a:p>
            <a:r>
              <a:rPr lang="en-GB" dirty="0"/>
              <a:t>Sentiment Analysis of r/WSB posts, post titles, and comments </a:t>
            </a:r>
          </a:p>
          <a:p>
            <a:pPr lvl="1"/>
            <a:r>
              <a:rPr lang="en-GB" dirty="0"/>
              <a:t>All items for a given day are analysed, daily average is stored</a:t>
            </a:r>
          </a:p>
          <a:p>
            <a:pPr lvl="1"/>
            <a:r>
              <a:rPr lang="en-GB" dirty="0"/>
              <a:t>5 day and 30 day Moving Averages are computed and stored</a:t>
            </a:r>
          </a:p>
          <a:p>
            <a:r>
              <a:rPr lang="en-GB" dirty="0"/>
              <a:t>Compare to Market Performance of NASDAQ, DOW, and S&amp;P 500 indexes</a:t>
            </a:r>
          </a:p>
          <a:p>
            <a:r>
              <a:rPr lang="en-GB" dirty="0"/>
              <a:t>Can be used as a launching point for future study</a:t>
            </a:r>
          </a:p>
          <a:p>
            <a:pPr lvl="1"/>
            <a:r>
              <a:rPr lang="en-GB" dirty="0"/>
              <a:t>Specific Stock Sentiment</a:t>
            </a:r>
          </a:p>
          <a:p>
            <a:pPr lvl="1"/>
            <a:r>
              <a:rPr lang="en-GB" dirty="0"/>
              <a:t>Changes in orders on exchanges</a:t>
            </a:r>
          </a:p>
          <a:p>
            <a:pPr lvl="1"/>
            <a:r>
              <a:rPr lang="en-GB" dirty="0"/>
              <a:t>Potential Prediction of the next Meme Stock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2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EFA6-CD9B-4054-A1FE-20BD2B13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C158-21FC-4784-A0DB-A16DD75A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Wide variations in sentiment on a daily basis</a:t>
            </a:r>
          </a:p>
          <a:p>
            <a:r>
              <a:rPr lang="en-GB" dirty="0"/>
              <a:t>Title and body Sentiment is more volatile than comment sentiment</a:t>
            </a:r>
          </a:p>
          <a:p>
            <a:r>
              <a:rPr lang="en-GB" dirty="0"/>
              <a:t>Average sentiment tends to be more positive than negative, especially over the course of a month, though the sentiment averages slowly decrease over time towards neutrality</a:t>
            </a:r>
          </a:p>
          <a:p>
            <a:r>
              <a:rPr lang="en-GB" dirty="0"/>
              <a:t>Average sentiments do somewhat follow the indices, with negative sentiments correlating to drops in index performance, but the sentiment tends to be lagging behind the performance of the indices</a:t>
            </a:r>
          </a:p>
          <a:p>
            <a:r>
              <a:rPr lang="en-GB" dirty="0"/>
              <a:t>Sentiments remained neutral despite strong growth in 2016-2017, potentially due to the political situation at the time?</a:t>
            </a:r>
          </a:p>
          <a:p>
            <a:r>
              <a:rPr lang="en-GB" dirty="0"/>
              <a:t>Sentiment did not appear to closely track to transaction volume</a:t>
            </a:r>
          </a:p>
        </p:txBody>
      </p:sp>
    </p:spTree>
    <p:extLst>
      <p:ext uri="{BB962C8B-B14F-4D97-AF65-F5344CB8AC3E}">
        <p14:creationId xmlns:p14="http://schemas.microsoft.com/office/powerpoint/2010/main" val="34178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6671-62F3-437A-8A89-505FFE1E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4918B-6698-4EA9-80A2-4A37E27E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WSB ‘Event’</a:t>
            </a:r>
          </a:p>
          <a:p>
            <a:r>
              <a:rPr lang="en-GB" dirty="0"/>
              <a:t>Predictive and Causal Inference</a:t>
            </a:r>
          </a:p>
          <a:p>
            <a:r>
              <a:rPr lang="en-GB" dirty="0"/>
              <a:t>Time Series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1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1C08-B78B-4B84-AB06-F05D48C3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5048-C32C-4333-91F0-9088B0D8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942A-F3D9-4D45-8533-47E6641A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23AA-A639-479E-B11E-75E253998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Short Selling – ‘Sell High, Buy Low’</a:t>
            </a:r>
          </a:p>
          <a:p>
            <a:pPr lvl="1"/>
            <a:r>
              <a:rPr lang="en-GB" dirty="0"/>
              <a:t>John believes a stock will fall in price in the near future</a:t>
            </a:r>
          </a:p>
          <a:p>
            <a:pPr lvl="1"/>
            <a:r>
              <a:rPr lang="en-GB" dirty="0"/>
              <a:t>John pays Stacy a fee to borrow her shares for a little while</a:t>
            </a:r>
          </a:p>
          <a:p>
            <a:pPr lvl="1"/>
            <a:r>
              <a:rPr lang="en-GB" dirty="0"/>
              <a:t>John sells the borrowed stock to David at the current market price</a:t>
            </a:r>
          </a:p>
          <a:p>
            <a:pPr lvl="1"/>
            <a:r>
              <a:rPr lang="en-GB" dirty="0"/>
              <a:t>John waits until he needs to return the stock to Stacy</a:t>
            </a:r>
          </a:p>
          <a:p>
            <a:pPr lvl="1"/>
            <a:r>
              <a:rPr lang="en-GB" dirty="0"/>
              <a:t>John purchases shares and returns them to Stacy</a:t>
            </a:r>
          </a:p>
          <a:p>
            <a:pPr lvl="1"/>
            <a:r>
              <a:rPr lang="en-GB" dirty="0"/>
              <a:t>John walks away with a profit of </a:t>
            </a:r>
            <a:r>
              <a:rPr lang="en-GB" sz="1600" dirty="0">
                <a:latin typeface="Dank Mono" pitchFamily="50" charset="0"/>
              </a:rPr>
              <a:t>(Current Price – Future Price – Stacy’s Fee)</a:t>
            </a:r>
          </a:p>
          <a:p>
            <a:r>
              <a:rPr lang="en-GB" sz="2600" dirty="0"/>
              <a:t>Long Position – ‘Buy Low, Sell High’</a:t>
            </a:r>
            <a:endParaRPr lang="en-GB" sz="2600" dirty="0">
              <a:latin typeface="Dank Mono" pitchFamily="50" charset="0"/>
            </a:endParaRPr>
          </a:p>
          <a:p>
            <a:r>
              <a:rPr lang="en-GB" dirty="0"/>
              <a:t>Short Squeeze</a:t>
            </a:r>
          </a:p>
          <a:p>
            <a:pPr lvl="1"/>
            <a:r>
              <a:rPr lang="en-GB" dirty="0"/>
              <a:t>Increase demand of the stock by purchasing large quantities</a:t>
            </a:r>
          </a:p>
          <a:p>
            <a:pPr lvl="1"/>
            <a:r>
              <a:rPr lang="en-US" dirty="0"/>
              <a:t>Increased demand causes the future price to rise for some time</a:t>
            </a:r>
          </a:p>
          <a:p>
            <a:pPr lvl="1"/>
            <a:r>
              <a:rPr lang="en-US" dirty="0"/>
              <a:t>If demand is high enough, the future price continues to rise, or stabilize above the current price, leading to losses for the Short Sellers</a:t>
            </a:r>
          </a:p>
        </p:txBody>
      </p:sp>
    </p:spTree>
    <p:extLst>
      <p:ext uri="{BB962C8B-B14F-4D97-AF65-F5344CB8AC3E}">
        <p14:creationId xmlns:p14="http://schemas.microsoft.com/office/powerpoint/2010/main" val="240486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2B5A-0966-4D37-81A8-7BE691DF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2554-FBCB-4F42-BAA0-2481F232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January 2021 </a:t>
            </a:r>
          </a:p>
          <a:p>
            <a:pPr lvl="1"/>
            <a:r>
              <a:rPr lang="en-GB" dirty="0"/>
              <a:t>Citron Research issues a short sellers report claiming GameStop (GME) stock will lose value</a:t>
            </a:r>
          </a:p>
          <a:p>
            <a:pPr lvl="1"/>
            <a:r>
              <a:rPr lang="en-GB" dirty="0"/>
              <a:t>Citron research, and other financial institutions, take up short position in GME</a:t>
            </a:r>
          </a:p>
          <a:p>
            <a:r>
              <a:rPr lang="en-GB" dirty="0"/>
              <a:t>Jan 21 </a:t>
            </a:r>
          </a:p>
          <a:p>
            <a:pPr lvl="1"/>
            <a:r>
              <a:rPr lang="en-GB" dirty="0"/>
              <a:t>Reddit user </a:t>
            </a:r>
            <a:r>
              <a:rPr lang="en-GB" dirty="0" err="1"/>
              <a:t>DeepFuckingValue</a:t>
            </a:r>
            <a:r>
              <a:rPr lang="en-GB" dirty="0"/>
              <a:t> drums up interest in the stock on r/WSB and it’s Discord</a:t>
            </a:r>
          </a:p>
          <a:p>
            <a:pPr lvl="1"/>
            <a:r>
              <a:rPr lang="en-GB" dirty="0"/>
              <a:t>Reddit users begin purchasing GME and the stock price increases</a:t>
            </a:r>
          </a:p>
          <a:p>
            <a:pPr lvl="1"/>
            <a:r>
              <a:rPr lang="en-GB" dirty="0"/>
              <a:t>Seeing the quick returns on GME, and success of other reddit users, the ‘hivemind’ effect takes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0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12E3-7E62-4368-8D41-425656F7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7615-8B72-4F7E-954F-37B8C05B4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GME stock increases by 93% over by Jan 25</a:t>
            </a:r>
          </a:p>
          <a:p>
            <a:r>
              <a:rPr lang="en-GB" dirty="0"/>
              <a:t>Jan 26 </a:t>
            </a:r>
          </a:p>
          <a:p>
            <a:pPr lvl="1"/>
            <a:r>
              <a:rPr lang="en-GB" dirty="0"/>
              <a:t>Elon Musk Tweets about the subreddit</a:t>
            </a:r>
          </a:p>
          <a:p>
            <a:pPr lvl="1"/>
            <a:r>
              <a:rPr lang="en-GB" dirty="0"/>
              <a:t>Similar Short positions on AMC stock are reported on r/WSB</a:t>
            </a:r>
          </a:p>
          <a:p>
            <a:r>
              <a:rPr lang="en-GB" dirty="0"/>
              <a:t>Jan 27</a:t>
            </a:r>
          </a:p>
          <a:p>
            <a:pPr lvl="1"/>
            <a:r>
              <a:rPr lang="en-GB" dirty="0"/>
              <a:t>Short squeeze starts on AMC in the early morning</a:t>
            </a:r>
          </a:p>
          <a:p>
            <a:pPr lvl="1"/>
            <a:r>
              <a:rPr lang="en-GB" dirty="0"/>
              <a:t>Discord server is banned for ‘violating community guidelines’</a:t>
            </a:r>
          </a:p>
          <a:p>
            <a:pPr lvl="1"/>
            <a:r>
              <a:rPr lang="en-GB" dirty="0"/>
              <a:t>r/WSB is set to private for 1 hour</a:t>
            </a:r>
          </a:p>
          <a:p>
            <a:r>
              <a:rPr lang="en-GB" dirty="0"/>
              <a:t>Jan 28</a:t>
            </a:r>
          </a:p>
          <a:p>
            <a:pPr lvl="1"/>
            <a:r>
              <a:rPr lang="en-GB" dirty="0"/>
              <a:t>Robinhood halts trading on ‘meme stocks’ quoting high volatility</a:t>
            </a:r>
          </a:p>
          <a:p>
            <a:pPr lvl="1"/>
            <a:r>
              <a:rPr lang="en-GB" dirty="0"/>
              <a:t>Institutional investors begin to release press statements decrying behaviour of WSB</a:t>
            </a:r>
          </a:p>
          <a:p>
            <a:r>
              <a:rPr lang="en-GB" dirty="0"/>
              <a:t>Jan 29</a:t>
            </a:r>
          </a:p>
          <a:p>
            <a:pPr lvl="1"/>
            <a:r>
              <a:rPr lang="en-GB" dirty="0"/>
              <a:t>Total of 4 million new users join r/WSB and its Discord</a:t>
            </a:r>
          </a:p>
          <a:p>
            <a:pPr lvl="1"/>
            <a:r>
              <a:rPr lang="en-GB" dirty="0"/>
              <a:t>Discord unbans WSB and provides assistance moderating the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5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FB30-05F2-4462-A910-6C441610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D6B4-A5EE-49C8-A823-BDF52486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February</a:t>
            </a:r>
          </a:p>
          <a:p>
            <a:pPr lvl="1"/>
            <a:r>
              <a:rPr lang="en-GB" dirty="0"/>
              <a:t>Users purchase billboards, commercials, and ad space promoting WSB and ‘meme stocks’</a:t>
            </a:r>
          </a:p>
          <a:p>
            <a:pPr lvl="1"/>
            <a:r>
              <a:rPr lang="en-GB" dirty="0"/>
              <a:t>Congress discusses ways to curb illicit behaviour</a:t>
            </a:r>
          </a:p>
          <a:p>
            <a:pPr lvl="1"/>
            <a:r>
              <a:rPr lang="en-GB" dirty="0"/>
              <a:t>Media questions if this is market manipulation or collusion</a:t>
            </a:r>
          </a:p>
          <a:p>
            <a:pPr lvl="1"/>
            <a:r>
              <a:rPr lang="en-GB" dirty="0"/>
              <a:t>Citron and other Institutions lose 93% - 100% of their short positions in GME, AMC, BBBY, and others</a:t>
            </a:r>
          </a:p>
          <a:p>
            <a:pPr lvl="1"/>
            <a:r>
              <a:rPr lang="en-GB" dirty="0"/>
              <a:t>After 20+ years, Citron no longer produces reports on picks for short selling</a:t>
            </a:r>
          </a:p>
          <a:p>
            <a:r>
              <a:rPr lang="en-GB" dirty="0"/>
              <a:t>Feb 16</a:t>
            </a:r>
          </a:p>
          <a:p>
            <a:pPr lvl="1"/>
            <a:r>
              <a:rPr lang="en-GB" dirty="0"/>
              <a:t>12 million new users have been added to r/WSB making it one of the largest finance communities in the world</a:t>
            </a:r>
          </a:p>
          <a:p>
            <a:r>
              <a:rPr lang="en-GB" dirty="0"/>
              <a:t>Class Action Lawsuit against Robinhood is filed (trial currently ongoing)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3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D1A1-150E-42AD-91A9-0134FDC8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Ideas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DAAB-8529-4434-8C15-D8928CF2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Correlation between WSB subreddit and Discord activity and Market behaviours</a:t>
            </a:r>
            <a:endParaRPr lang="en-US" dirty="0"/>
          </a:p>
          <a:p>
            <a:r>
              <a:rPr lang="en-US" dirty="0"/>
              <a:t>Look at the evolution of Hiveminds in online communities</a:t>
            </a:r>
          </a:p>
          <a:p>
            <a:pPr lvl="1"/>
            <a:r>
              <a:rPr lang="en-US" dirty="0"/>
              <a:t>How many people lie about their behavior to fit in vs actually participating</a:t>
            </a:r>
          </a:p>
          <a:p>
            <a:pPr lvl="1"/>
            <a:r>
              <a:rPr lang="en-US" dirty="0"/>
              <a:t>How similar are the sentiments between the post title, body, and comments*</a:t>
            </a:r>
          </a:p>
          <a:p>
            <a:pPr lvl="1"/>
            <a:r>
              <a:rPr lang="en-US" dirty="0"/>
              <a:t>Do these communities impact the real world substantially or not</a:t>
            </a:r>
          </a:p>
          <a:p>
            <a:r>
              <a:rPr lang="en-US" dirty="0"/>
              <a:t>Data is needed from r/WSB, the Discord, Robinhood, and exchanges that traded GME, AMC, and BBBY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0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D26E-7ACF-469B-BF10-912A251A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Available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8DF40-3D40-475F-B9EF-D7FA35204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Robinhood data available </a:t>
            </a:r>
          </a:p>
          <a:p>
            <a:pPr lvl="1"/>
            <a:r>
              <a:rPr lang="en-GB" dirty="0"/>
              <a:t>Only publicly Available until ~2016</a:t>
            </a:r>
          </a:p>
          <a:p>
            <a:pPr lvl="1"/>
            <a:r>
              <a:rPr lang="en-GB" dirty="0"/>
              <a:t>Contained volumes traded, buy/sell orders placed and their execution date</a:t>
            </a:r>
          </a:p>
          <a:p>
            <a:pPr lvl="2"/>
            <a:r>
              <a:rPr lang="en-GB" dirty="0"/>
              <a:t>Could be correlated to exchange data</a:t>
            </a:r>
          </a:p>
          <a:p>
            <a:r>
              <a:rPr lang="en-GB" dirty="0"/>
              <a:t>Exchange data</a:t>
            </a:r>
          </a:p>
          <a:p>
            <a:pPr lvl="1"/>
            <a:r>
              <a:rPr lang="en-GB" dirty="0"/>
              <a:t>Potential connection with NASDAQ to look at very detailed exchange data</a:t>
            </a:r>
          </a:p>
          <a:p>
            <a:pPr lvl="1"/>
            <a:r>
              <a:rPr lang="en-GB" dirty="0"/>
              <a:t>Requires Licensing and Contracts</a:t>
            </a:r>
          </a:p>
          <a:p>
            <a:r>
              <a:rPr lang="en-GB" dirty="0"/>
              <a:t>Reddit Data</a:t>
            </a:r>
          </a:p>
          <a:p>
            <a:pPr lvl="1"/>
            <a:r>
              <a:rPr lang="en-GB" dirty="0"/>
              <a:t>API, PRAW, </a:t>
            </a:r>
            <a:r>
              <a:rPr lang="en-GB" dirty="0" err="1"/>
              <a:t>PushShift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24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E21D-D1C8-411B-973A-6B3D0389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95E0-5368-47CC-9537-4F5206A0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Reddit Data</a:t>
            </a:r>
          </a:p>
          <a:p>
            <a:pPr lvl="1"/>
            <a:r>
              <a:rPr lang="en-GB" dirty="0"/>
              <a:t>All Text</a:t>
            </a:r>
          </a:p>
          <a:p>
            <a:pPr lvl="1"/>
            <a:r>
              <a:rPr lang="en-GB" dirty="0"/>
              <a:t>Pulled Post Ids and metadata from r/</a:t>
            </a:r>
            <a:r>
              <a:rPr lang="en-GB" dirty="0" err="1"/>
              <a:t>wsb</a:t>
            </a:r>
            <a:r>
              <a:rPr lang="en-GB" dirty="0"/>
              <a:t> using PRAW</a:t>
            </a:r>
          </a:p>
          <a:p>
            <a:pPr lvl="1"/>
            <a:r>
              <a:rPr lang="en-GB" dirty="0"/>
              <a:t>Pulled a list of comment ids for every post from </a:t>
            </a:r>
            <a:r>
              <a:rPr lang="en-GB" dirty="0" err="1"/>
              <a:t>PushShift</a:t>
            </a:r>
            <a:r>
              <a:rPr lang="en-GB" dirty="0"/>
              <a:t> API</a:t>
            </a:r>
          </a:p>
          <a:p>
            <a:pPr lvl="1"/>
            <a:r>
              <a:rPr lang="en-GB" dirty="0"/>
              <a:t>For each post and comment Id, retrieve data from Reddit API directly</a:t>
            </a:r>
          </a:p>
          <a:p>
            <a:r>
              <a:rPr lang="en-GB" dirty="0"/>
              <a:t>Discord Data</a:t>
            </a:r>
          </a:p>
          <a:p>
            <a:pPr lvl="1"/>
            <a:r>
              <a:rPr lang="en-GB" dirty="0"/>
              <a:t>Using discord bot, trawl specific channels from earliest message to the present day</a:t>
            </a:r>
          </a:p>
          <a:p>
            <a:pPr lvl="1"/>
            <a:r>
              <a:rPr lang="en-GB" dirty="0"/>
              <a:t>Due to the WSB ban, the data was only available from Jan 2021 forward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01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AF27-A6C2-47C4-AD56-84860E76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r>
              <a:rPr lang="en-GB" dirty="0"/>
              <a:t>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53C25-1DA7-475D-B4F0-192AA5E6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563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Reddit Data</a:t>
            </a:r>
          </a:p>
          <a:p>
            <a:pPr lvl="1"/>
            <a:r>
              <a:rPr lang="en-GB" dirty="0"/>
              <a:t>Posts and comments processed separately due to differences in structure and data available</a:t>
            </a:r>
          </a:p>
          <a:p>
            <a:pPr lvl="1"/>
            <a:r>
              <a:rPr lang="en-GB" dirty="0"/>
              <a:t>Post bodies tokenized, stop words removed, bigrams and trigrams generated during pre-processing</a:t>
            </a:r>
          </a:p>
          <a:p>
            <a:pPr lvl="2"/>
            <a:r>
              <a:rPr lang="en-GB" dirty="0"/>
              <a:t>Due to Stock Tickers overlapping with many common stop words  such as A, TO, etc., these words were exempted from removal</a:t>
            </a:r>
          </a:p>
          <a:p>
            <a:pPr lvl="1"/>
            <a:r>
              <a:rPr lang="en-GB" dirty="0"/>
              <a:t>Comments were similarly processed in a separate batch</a:t>
            </a:r>
          </a:p>
          <a:p>
            <a:pPr lvl="1"/>
            <a:r>
              <a:rPr lang="en-GB" dirty="0"/>
              <a:t>Posts and Comments with [deleted] were removed and/or ignored for our processing</a:t>
            </a:r>
          </a:p>
          <a:p>
            <a:pPr lvl="1"/>
            <a:r>
              <a:rPr lang="en-GB" dirty="0"/>
              <a:t>~600,000 Posts, ~26 million Comments gathered from April 2012 – June 2021</a:t>
            </a:r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71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185</TotalTime>
  <Words>962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Calisto MT</vt:lpstr>
      <vt:lpstr>Dank Mono</vt:lpstr>
      <vt:lpstr>Wingdings 2</vt:lpstr>
      <vt:lpstr>Slate</vt:lpstr>
      <vt:lpstr>Wall Street Bets Sentiment Analysis</vt:lpstr>
      <vt:lpstr>Important Concepts</vt:lpstr>
      <vt:lpstr>History</vt:lpstr>
      <vt:lpstr>History</vt:lpstr>
      <vt:lpstr>History</vt:lpstr>
      <vt:lpstr>Research Ideas</vt:lpstr>
      <vt:lpstr>Data Available</vt:lpstr>
      <vt:lpstr>Retrieving Data</vt:lpstr>
      <vt:lpstr>PreProcessing Data</vt:lpstr>
      <vt:lpstr>Data Analysis</vt:lpstr>
      <vt:lpstr>Current Findings</vt:lpstr>
      <vt:lpstr>Future Research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 Street Bets Sentiment Analysis</dc:title>
  <dc:creator>Ryan Richardson</dc:creator>
  <cp:lastModifiedBy>Ryan Richardson</cp:lastModifiedBy>
  <cp:revision>12</cp:revision>
  <dcterms:created xsi:type="dcterms:W3CDTF">2023-05-03T16:42:19Z</dcterms:created>
  <dcterms:modified xsi:type="dcterms:W3CDTF">2023-05-03T19:48:03Z</dcterms:modified>
</cp:coreProperties>
</file>