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" charset="1" panose="00000500000000000000"/>
      <p:regular r:id="rId20"/>
    </p:embeddedFont>
    <p:embeddedFont>
      <p:font typeface="Open Sans" charset="1" panose="00000000000000000000"/>
      <p:regular r:id="rId21"/>
    </p:embeddedFont>
    <p:embeddedFont>
      <p:font typeface="Open Sans Bold" charset="1" panose="00000000000000000000"/>
      <p:regular r:id="rId22"/>
    </p:embeddedFont>
    <p:embeddedFont>
      <p:font typeface="Montserrat Bold" charset="1" panose="00000800000000000000"/>
      <p:regular r:id="rId23"/>
    </p:embeddedFont>
    <p:embeddedFont>
      <p:font typeface="Poppins Bold" charset="1" panose="00000800000000000000"/>
      <p:regular r:id="rId24"/>
    </p:embeddedFont>
    <p:embeddedFont>
      <p:font typeface="Poppins" charset="1" panose="00000500000000000000"/>
      <p:regular r:id="rId25"/>
    </p:embeddedFont>
    <p:embeddedFont>
      <p:font typeface="Arimo" charset="1" panose="020B0604020202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7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6655" y="4320786"/>
            <a:ext cx="14314689" cy="189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US" sz="140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 - N</a:t>
            </a:r>
          </a:p>
        </p:txBody>
      </p:sp>
      <p:sp>
        <p:nvSpPr>
          <p:cNvPr name="AutoShape 4" id="4"/>
          <p:cNvSpPr/>
          <p:nvPr/>
        </p:nvSpPr>
        <p:spPr>
          <a:xfrm>
            <a:off x="7669737" y="6823515"/>
            <a:ext cx="294852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075627" y="7690865"/>
            <a:ext cx="813674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spc="143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 SEM PROJECT - GROUP 13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75627" y="2271006"/>
            <a:ext cx="8136745" cy="72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b="true" sz="1799" spc="14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ARTIFICIAL INTELLIGENCE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CSD-311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53761" y="0"/>
            <a:ext cx="5178827" cy="10287000"/>
            <a:chOff x="0" y="0"/>
            <a:chExt cx="136397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397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971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2202046"/>
            <a:ext cx="5905979" cy="5882908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9047" t="0" r="-9047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162911" y="1057275"/>
            <a:ext cx="13695866" cy="6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4749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the Evaluate Window Function Works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6174" y="3360055"/>
            <a:ext cx="10326038" cy="99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Counts the AI's pieces, opponent's pieces, and empty cells in the window.  </a:t>
            </a:r>
          </a:p>
          <a:p>
            <a:pPr algn="l" marL="406754" indent="-203377" lvl="1">
              <a:lnSpc>
                <a:spcPts val="2637"/>
              </a:lnSpc>
              <a:spcBef>
                <a:spcPct val="0"/>
              </a:spcBef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Gives positive scores for good setups for the player (e.g., near-complete connections) and negative scores for setups favoring the opponent, especially close threats.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4294" y="2903032"/>
            <a:ext cx="5370996" cy="447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4"/>
              </a:lnSpc>
              <a:spcBef>
                <a:spcPct val="0"/>
              </a:spcBef>
            </a:pPr>
            <a:r>
              <a:rPr lang="en-US" b="true" sz="2631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Evaluation: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06174" y="5690207"/>
            <a:ext cx="10326038" cy="2657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evaluate_window function is the core of the evaluate_board scoring system. Here's how it works:</a:t>
            </a:r>
          </a:p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It counts the AI's pieces, the user's pieces, and empty spaces in a window.</a:t>
            </a:r>
          </a:p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Positive scores are given for good setups for the AI, like nearly complete connections.</a:t>
            </a:r>
          </a:p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Negative scores are given for setups that help the user, especially if they're close to winning.</a:t>
            </a:r>
          </a:p>
          <a:p>
            <a:pPr algn="l" marL="406754" indent="-203377" lvl="1">
              <a:lnSpc>
                <a:spcPts val="2637"/>
              </a:lnSpc>
              <a:spcBef>
                <a:spcPct val="0"/>
              </a:spcBef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This scoring helps the AI, along with the minimax algorithm, choose moves that increase its chances of winning while blocking the opponent's opportunities.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14294" y="5233184"/>
            <a:ext cx="5370996" cy="447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4"/>
              </a:lnSpc>
              <a:spcBef>
                <a:spcPct val="0"/>
              </a:spcBef>
            </a:pPr>
            <a:r>
              <a:rPr lang="en-US" b="true" sz="2631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Purpose in the AI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25872" y="0"/>
            <a:ext cx="5178827" cy="10287000"/>
            <a:chOff x="0" y="0"/>
            <a:chExt cx="136397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397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971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03547" y="1765902"/>
            <a:ext cx="7146454" cy="7118538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38492" t="0" r="-38492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7350001" y="3871805"/>
          <a:ext cx="9790464" cy="5775720"/>
        </p:xfrm>
        <a:graphic>
          <a:graphicData uri="http://schemas.openxmlformats.org/drawingml/2006/table">
            <a:tbl>
              <a:tblPr/>
              <a:tblGrid>
                <a:gridCol w="4895232"/>
                <a:gridCol w="4895232"/>
              </a:tblGrid>
              <a:tr h="14374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Difficulty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Decision Process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8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Easy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Randomly selects a move.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82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Medium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Minimax with alpha-beta pruning(depth -3)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82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Minimax with alpha-beta pruning(depth -7)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6095119" y="409005"/>
            <a:ext cx="8015071" cy="199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4"/>
              </a:lnSpc>
            </a:pPr>
            <a:r>
              <a:rPr lang="en-US" sz="7039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Nuances of Implementation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26182" y="2769980"/>
            <a:ext cx="8062280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we went about the difficulty levels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1252" y="685294"/>
            <a:ext cx="8529497" cy="7548139"/>
            <a:chOff x="0" y="0"/>
            <a:chExt cx="91847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8475" cy="812800"/>
            </a:xfrm>
            <a:custGeom>
              <a:avLst/>
              <a:gdLst/>
              <a:ahLst/>
              <a:cxnLst/>
              <a:rect r="r" b="b" t="t" l="l"/>
              <a:pathLst>
                <a:path h="812800" w="918475">
                  <a:moveTo>
                    <a:pt x="0" y="0"/>
                  </a:moveTo>
                  <a:lnTo>
                    <a:pt x="918475" y="0"/>
                  </a:lnTo>
                  <a:lnTo>
                    <a:pt x="91847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3714" t="0" r="-3714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765492"/>
            <a:ext cx="6916879" cy="56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b="true" sz="4000" u="sng">
                <a:solidFill>
                  <a:srgbClr val="305A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Winning Move Detection: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5998" y="3689571"/>
            <a:ext cx="6339580" cy="769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This function checks if there is a winning move for the given player (piece)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5998" y="5343123"/>
            <a:ext cx="6339580" cy="115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225" b="true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If no winning condition is met, returns False and an empty list.</a:t>
            </a:r>
          </a:p>
          <a:p>
            <a:pPr algn="l">
              <a:lnSpc>
                <a:spcPts val="31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53761" y="0"/>
            <a:ext cx="5178827" cy="10287000"/>
            <a:chOff x="0" y="0"/>
            <a:chExt cx="136397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397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971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2202046"/>
            <a:ext cx="5905979" cy="5882908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24665" t="0" r="-2466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539763" y="1461483"/>
            <a:ext cx="13184053" cy="62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sz="4452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Limitations , Suggestions &amp; Improvements.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26151" y="4279279"/>
            <a:ext cx="12061304" cy="122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5264" indent="-252632" lvl="1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Make the computer's difficulty dynamically adjust based on player performance.</a:t>
            </a:r>
          </a:p>
          <a:p>
            <a:pPr algn="l" marL="505264" indent="-252632" lvl="1">
              <a:lnSpc>
                <a:spcPts val="3276"/>
              </a:lnSpc>
              <a:spcBef>
                <a:spcPct val="0"/>
              </a:spcBef>
              <a:buFont typeface="Arial"/>
              <a:buChar char="•"/>
            </a:pPr>
            <a:r>
              <a:rPr lang="en-US" sz="234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Instead of fixed difficulty levels, provide AI Specific Instructions (e.g., offensive, defensive, or random, etc)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26151" y="3738007"/>
            <a:ext cx="5682169" cy="461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  <a:spcBef>
                <a:spcPct val="0"/>
              </a:spcBef>
            </a:pPr>
            <a:r>
              <a:rPr lang="en-US" b="true" sz="2764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Adaptive 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05979" y="6889274"/>
            <a:ext cx="10102076" cy="80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5264" indent="-252632" lvl="1">
              <a:lnSpc>
                <a:spcPts val="3276"/>
              </a:lnSpc>
              <a:spcBef>
                <a:spcPct val="0"/>
              </a:spcBef>
              <a:buFont typeface="Arial"/>
              <a:buChar char="•"/>
            </a:pPr>
            <a:r>
              <a:rPr lang="en-US" sz="234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Implement  the AI for the user which helps by providing hints (can also implement visual help for the same)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05979" y="6348002"/>
            <a:ext cx="7874939" cy="461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  <a:spcBef>
                <a:spcPct val="0"/>
              </a:spcBef>
            </a:pPr>
            <a:r>
              <a:rPr lang="en-US" b="true" sz="2764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Tutorial mode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64038" y="4225038"/>
            <a:ext cx="12759923" cy="1893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US" sz="140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  <p:sp>
        <p:nvSpPr>
          <p:cNvPr name="AutoShape 4" id="4"/>
          <p:cNvSpPr/>
          <p:nvPr/>
        </p:nvSpPr>
        <p:spPr>
          <a:xfrm>
            <a:off x="7669737" y="7905501"/>
            <a:ext cx="294852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178827" cy="10287000"/>
            <a:chOff x="0" y="0"/>
            <a:chExt cx="136397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397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971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05600" y="1584231"/>
            <a:ext cx="7146454" cy="7118538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223" t="0" r="223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752054" y="911131"/>
            <a:ext cx="8015071" cy="199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4"/>
              </a:lnSpc>
            </a:pPr>
            <a:r>
              <a:rPr lang="en-US" sz="7039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Connect - N 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89012" y="3266971"/>
            <a:ext cx="3706425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About the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89012" y="3875133"/>
            <a:ext cx="8062280" cy="552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26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 are presenting</a:t>
            </a:r>
            <a:r>
              <a:rPr lang="en-US" sz="226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the development of a Connect-N game where two players compete to form a sequence of 'N' pieces in a grid. The game supports two modes: Player vs Player and Player vs Computer. The AI opponent, in the Player vs Computer mode, is powered by the Minimax algorithm with Alpha-Beta Pruning for efficient decision-making. The primary goal is to provide a robust AI that can adapt to varying difficulty levels: Easy, Medium, and Hard. The evaluation of AI performance and gameplay experience is included, with recommendations for future improvements to enhance the AI's strategic decision-making.</a:t>
            </a:r>
          </a:p>
          <a:p>
            <a:pPr algn="l">
              <a:lnSpc>
                <a:spcPts val="61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210492"/>
            <a:ext cx="677751" cy="677751"/>
            <a:chOff x="0" y="0"/>
            <a:chExt cx="903667" cy="9036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4120488"/>
            <a:ext cx="677751" cy="677751"/>
            <a:chOff x="0" y="0"/>
            <a:chExt cx="903667" cy="9036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206398"/>
            <a:ext cx="677751" cy="677751"/>
            <a:chOff x="0" y="0"/>
            <a:chExt cx="903667" cy="90366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1252" y="685294"/>
            <a:ext cx="8529497" cy="7548139"/>
            <a:chOff x="0" y="0"/>
            <a:chExt cx="918475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8475" cy="812800"/>
            </a:xfrm>
            <a:custGeom>
              <a:avLst/>
              <a:gdLst/>
              <a:ahLst/>
              <a:cxnLst/>
              <a:rect r="r" b="b" t="t" l="l"/>
              <a:pathLst>
                <a:path h="812800" w="918475">
                  <a:moveTo>
                    <a:pt x="0" y="0"/>
                  </a:moveTo>
                  <a:lnTo>
                    <a:pt x="918475" y="0"/>
                  </a:lnTo>
                  <a:lnTo>
                    <a:pt x="91847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7427" t="0" r="-7427" b="0"/>
              </a:stretch>
            </a:blipFill>
          </p:spPr>
        </p:sp>
      </p:grpSp>
      <p:sp>
        <p:nvSpPr>
          <p:cNvPr name="AutoShape 25" id="25"/>
          <p:cNvSpPr/>
          <p:nvPr/>
        </p:nvSpPr>
        <p:spPr>
          <a:xfrm>
            <a:off x="9451252" y="3489739"/>
            <a:ext cx="8529497" cy="0"/>
          </a:xfrm>
          <a:prstGeom prst="line">
            <a:avLst/>
          </a:prstGeom>
          <a:ln cap="flat" w="38100">
            <a:gradFill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9451252" y="6039164"/>
            <a:ext cx="8529497" cy="0"/>
          </a:xfrm>
          <a:prstGeom prst="line">
            <a:avLst/>
          </a:prstGeom>
          <a:ln cap="flat" w="38100">
            <a:gradFill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27" id="27"/>
          <p:cNvSpPr/>
          <p:nvPr/>
        </p:nvSpPr>
        <p:spPr>
          <a:xfrm flipH="false" flipV="false" rot="1511333">
            <a:off x="7347449" y="1509713"/>
            <a:ext cx="1212500" cy="1220125"/>
          </a:xfrm>
          <a:custGeom>
            <a:avLst/>
            <a:gdLst/>
            <a:ahLst/>
            <a:cxnLst/>
            <a:rect r="r" b="b" t="t" l="l"/>
            <a:pathLst>
              <a:path h="1220125" w="1212500">
                <a:moveTo>
                  <a:pt x="0" y="0"/>
                </a:moveTo>
                <a:lnTo>
                  <a:pt x="1212499" y="0"/>
                </a:lnTo>
                <a:lnTo>
                  <a:pt x="1212499" y="1220126"/>
                </a:lnTo>
                <a:lnTo>
                  <a:pt x="0" y="1220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94108">
            <a:off x="7076374" y="3931368"/>
            <a:ext cx="1996953" cy="1115797"/>
          </a:xfrm>
          <a:custGeom>
            <a:avLst/>
            <a:gdLst/>
            <a:ahLst/>
            <a:cxnLst/>
            <a:rect r="r" b="b" t="t" l="l"/>
            <a:pathLst>
              <a:path h="1115797" w="1996953">
                <a:moveTo>
                  <a:pt x="1996953" y="1115797"/>
                </a:moveTo>
                <a:lnTo>
                  <a:pt x="0" y="1115797"/>
                </a:lnTo>
                <a:lnTo>
                  <a:pt x="0" y="0"/>
                </a:lnTo>
                <a:lnTo>
                  <a:pt x="1996953" y="0"/>
                </a:lnTo>
                <a:lnTo>
                  <a:pt x="1996953" y="111579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29" id="29"/>
          <p:cNvSpPr/>
          <p:nvPr/>
        </p:nvSpPr>
        <p:spPr>
          <a:xfrm flipH="true" flipV="false" rot="-1279673">
            <a:off x="7132754" y="6279555"/>
            <a:ext cx="1625650" cy="1807952"/>
          </a:xfrm>
          <a:custGeom>
            <a:avLst/>
            <a:gdLst/>
            <a:ahLst/>
            <a:cxnLst/>
            <a:rect r="r" b="b" t="t" l="l"/>
            <a:pathLst>
              <a:path h="1807952" w="1625650">
                <a:moveTo>
                  <a:pt x="1625650" y="0"/>
                </a:moveTo>
                <a:lnTo>
                  <a:pt x="0" y="0"/>
                </a:lnTo>
                <a:lnTo>
                  <a:pt x="0" y="1807951"/>
                </a:lnTo>
                <a:lnTo>
                  <a:pt x="1625650" y="1807951"/>
                </a:lnTo>
                <a:lnTo>
                  <a:pt x="162565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990071" y="2511267"/>
            <a:ext cx="4773326" cy="65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  <a:spcBef>
                <a:spcPct val="0"/>
              </a:spcBef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Purpose: This block collects the number of columns for the game board.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73832" y="2072151"/>
            <a:ext cx="5370996" cy="38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b="true" sz="2231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Setting the Number of Columns (n)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504571"/>
            <a:ext cx="6102694" cy="107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6"/>
              </a:lnSpc>
            </a:pPr>
            <a:r>
              <a:rPr lang="en-US" sz="3800" u="sng" b="true">
                <a:solidFill>
                  <a:srgbClr val="305A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Game Settings </a:t>
            </a:r>
          </a:p>
          <a:p>
            <a:pPr algn="l">
              <a:lnSpc>
                <a:spcPts val="4256"/>
              </a:lnSpc>
            </a:pPr>
            <a:r>
              <a:rPr lang="en-US" b="true" sz="3800" u="sng">
                <a:solidFill>
                  <a:srgbClr val="305A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(User Input Section):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90071" y="4529787"/>
            <a:ext cx="4773326" cy="65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  <a:spcBef>
                <a:spcPct val="0"/>
              </a:spcBef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Purpose: This block collects the number of rows for the game board.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90071" y="4092189"/>
            <a:ext cx="4574329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Setting the Number of Rows (k)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73832" y="6596371"/>
            <a:ext cx="4773326" cy="99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  <a:spcBef>
                <a:spcPct val="0"/>
              </a:spcBef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Purpose: This block sets the winning condition—the number of connected pieces required to win the game.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973832" y="6158773"/>
            <a:ext cx="6339580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Setting the Winning Condition (CONNECT_N)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210492"/>
            <a:ext cx="677751" cy="677751"/>
            <a:chOff x="0" y="0"/>
            <a:chExt cx="903667" cy="9036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57921" y="5481716"/>
            <a:ext cx="677751" cy="677751"/>
            <a:chOff x="0" y="0"/>
            <a:chExt cx="903667" cy="9036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51252" y="685294"/>
            <a:ext cx="8529497" cy="7548139"/>
            <a:chOff x="0" y="0"/>
            <a:chExt cx="918475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8475" cy="812800"/>
            </a:xfrm>
            <a:custGeom>
              <a:avLst/>
              <a:gdLst/>
              <a:ahLst/>
              <a:cxnLst/>
              <a:rect r="r" b="b" t="t" l="l"/>
              <a:pathLst>
                <a:path h="812800" w="918475">
                  <a:moveTo>
                    <a:pt x="0" y="0"/>
                  </a:moveTo>
                  <a:lnTo>
                    <a:pt x="918475" y="0"/>
                  </a:lnTo>
                  <a:lnTo>
                    <a:pt x="91847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6021" t="0" r="-16021" b="0"/>
              </a:stretch>
            </a:blipFill>
          </p:spPr>
        </p:sp>
      </p:grpSp>
      <p:sp>
        <p:nvSpPr>
          <p:cNvPr name="AutoShape 20" id="20"/>
          <p:cNvSpPr/>
          <p:nvPr/>
        </p:nvSpPr>
        <p:spPr>
          <a:xfrm>
            <a:off x="9451252" y="5074286"/>
            <a:ext cx="8529497" cy="0"/>
          </a:xfrm>
          <a:prstGeom prst="line">
            <a:avLst/>
          </a:prstGeom>
          <a:ln cap="flat" w="123825">
            <a:gradFill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1511333">
            <a:off x="7296863" y="1734672"/>
            <a:ext cx="1486937" cy="1496289"/>
          </a:xfrm>
          <a:custGeom>
            <a:avLst/>
            <a:gdLst/>
            <a:ahLst/>
            <a:cxnLst/>
            <a:rect r="r" b="b" t="t" l="l"/>
            <a:pathLst>
              <a:path h="1496289" w="1486937">
                <a:moveTo>
                  <a:pt x="0" y="0"/>
                </a:moveTo>
                <a:lnTo>
                  <a:pt x="1486938" y="0"/>
                </a:lnTo>
                <a:lnTo>
                  <a:pt x="1486938" y="1496289"/>
                </a:lnTo>
                <a:lnTo>
                  <a:pt x="0" y="14962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-1279673">
            <a:off x="6789052" y="5519425"/>
            <a:ext cx="1786822" cy="1987198"/>
          </a:xfrm>
          <a:custGeom>
            <a:avLst/>
            <a:gdLst/>
            <a:ahLst/>
            <a:cxnLst/>
            <a:rect r="r" b="b" t="t" l="l"/>
            <a:pathLst>
              <a:path h="1987198" w="1786822">
                <a:moveTo>
                  <a:pt x="1786822" y="0"/>
                </a:moveTo>
                <a:lnTo>
                  <a:pt x="0" y="0"/>
                </a:lnTo>
                <a:lnTo>
                  <a:pt x="0" y="1987198"/>
                </a:lnTo>
                <a:lnTo>
                  <a:pt x="1786822" y="1987198"/>
                </a:lnTo>
                <a:lnTo>
                  <a:pt x="1786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990071" y="2511267"/>
            <a:ext cx="4773326" cy="99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  <a:spcBef>
                <a:spcPct val="0"/>
              </a:spcBef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Defines color constants in RGB format for use in the game (background, piece colors, and winning highlight).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73832" y="2072151"/>
            <a:ext cx="5370996" cy="38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b="true" sz="2231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Setting up the GUI board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765492"/>
            <a:ext cx="6916879" cy="56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b="true" sz="4000" u="sng">
                <a:solidFill>
                  <a:srgbClr val="305A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Game Board Initialization: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03053" y="5871689"/>
            <a:ext cx="4773326" cy="132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  <a:spcBef>
                <a:spcPct val="0"/>
              </a:spcBef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Initializes the game board as a 2D NumPy array filled with zeros, where the rows are k and columns are n. This represents an empty grid with no pieces placed yet.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03053" y="5434091"/>
            <a:ext cx="6339580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2D Numpy Board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210492"/>
            <a:ext cx="677751" cy="677751"/>
            <a:chOff x="0" y="0"/>
            <a:chExt cx="903667" cy="9036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4025238"/>
            <a:ext cx="677751" cy="677751"/>
            <a:chOff x="0" y="0"/>
            <a:chExt cx="903667" cy="9036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206398"/>
            <a:ext cx="677751" cy="677751"/>
            <a:chOff x="0" y="0"/>
            <a:chExt cx="903667" cy="90366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1252" y="685294"/>
            <a:ext cx="8529497" cy="7548139"/>
            <a:chOff x="0" y="0"/>
            <a:chExt cx="918475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8475" cy="812800"/>
            </a:xfrm>
            <a:custGeom>
              <a:avLst/>
              <a:gdLst/>
              <a:ahLst/>
              <a:cxnLst/>
              <a:rect r="r" b="b" t="t" l="l"/>
              <a:pathLst>
                <a:path h="812800" w="918475">
                  <a:moveTo>
                    <a:pt x="0" y="0"/>
                  </a:moveTo>
                  <a:lnTo>
                    <a:pt x="918475" y="0"/>
                  </a:lnTo>
                  <a:lnTo>
                    <a:pt x="91847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675" t="0" r="-1675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2700000">
            <a:off x="7728434" y="1307122"/>
            <a:ext cx="2278642" cy="2292973"/>
          </a:xfrm>
          <a:custGeom>
            <a:avLst/>
            <a:gdLst/>
            <a:ahLst/>
            <a:cxnLst/>
            <a:rect r="r" b="b" t="t" l="l"/>
            <a:pathLst>
              <a:path h="2292973" w="2278642">
                <a:moveTo>
                  <a:pt x="0" y="0"/>
                </a:moveTo>
                <a:lnTo>
                  <a:pt x="2278642" y="0"/>
                </a:lnTo>
                <a:lnTo>
                  <a:pt x="2278642" y="2292973"/>
                </a:lnTo>
                <a:lnTo>
                  <a:pt x="0" y="22929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false" rot="-877539">
            <a:off x="8206102" y="4033370"/>
            <a:ext cx="2553357" cy="1426688"/>
          </a:xfrm>
          <a:custGeom>
            <a:avLst/>
            <a:gdLst/>
            <a:ahLst/>
            <a:cxnLst/>
            <a:rect r="r" b="b" t="t" l="l"/>
            <a:pathLst>
              <a:path h="1426688" w="2553357">
                <a:moveTo>
                  <a:pt x="2553357" y="0"/>
                </a:moveTo>
                <a:lnTo>
                  <a:pt x="0" y="0"/>
                </a:lnTo>
                <a:lnTo>
                  <a:pt x="0" y="1426688"/>
                </a:lnTo>
                <a:lnTo>
                  <a:pt x="2553357" y="1426688"/>
                </a:lnTo>
                <a:lnTo>
                  <a:pt x="25533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true" flipV="false" rot="-2077413">
            <a:off x="8401715" y="6558501"/>
            <a:ext cx="1775941" cy="1975097"/>
          </a:xfrm>
          <a:custGeom>
            <a:avLst/>
            <a:gdLst/>
            <a:ahLst/>
            <a:cxnLst/>
            <a:rect r="r" b="b" t="t" l="l"/>
            <a:pathLst>
              <a:path h="1975097" w="1775941">
                <a:moveTo>
                  <a:pt x="1775941" y="0"/>
                </a:moveTo>
                <a:lnTo>
                  <a:pt x="0" y="0"/>
                </a:lnTo>
                <a:lnTo>
                  <a:pt x="0" y="1975096"/>
                </a:lnTo>
                <a:lnTo>
                  <a:pt x="1775941" y="1975096"/>
                </a:lnTo>
                <a:lnTo>
                  <a:pt x="177594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660736" y="2127090"/>
            <a:ext cx="256931" cy="1268795"/>
          </a:xfrm>
          <a:custGeom>
            <a:avLst/>
            <a:gdLst/>
            <a:ahLst/>
            <a:cxnLst/>
            <a:rect r="r" b="b" t="t" l="l"/>
            <a:pathLst>
              <a:path h="1268795" w="256931">
                <a:moveTo>
                  <a:pt x="0" y="0"/>
                </a:moveTo>
                <a:lnTo>
                  <a:pt x="256931" y="0"/>
                </a:lnTo>
                <a:lnTo>
                  <a:pt x="256931" y="1268795"/>
                </a:lnTo>
                <a:lnTo>
                  <a:pt x="0" y="12687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990071" y="2453188"/>
            <a:ext cx="5682113" cy="113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162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Finds the next available row in a column, simulates dropping a piece on a copied board, and recursively calls minimax with reduced depth, switching to the minimizing player to evaluate outcomes.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90071" y="2005056"/>
            <a:ext cx="5370996" cy="38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b="true" sz="2231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Exploring All Possible Valid Moves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504571"/>
            <a:ext cx="6102694" cy="107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6"/>
              </a:lnSpc>
            </a:pPr>
            <a:r>
              <a:rPr lang="en-US" b="true" sz="3800" u="sng">
                <a:solidFill>
                  <a:srgbClr val="305A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MinMax Algorithm &amp; Code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90071" y="4335538"/>
            <a:ext cx="6007793" cy="113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2"/>
              </a:lnSpc>
              <a:spcBef>
                <a:spcPct val="0"/>
              </a:spcBef>
            </a:pPr>
            <a:r>
              <a:rPr lang="en-US" sz="1615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Updates the best score and column if a better score is found. Implements alpha-beta pruning to limit the search space: alpha (maximizer's best) and beta (minimizer's best). Stops exploring a branch if alpha ≥ beta to optimize performance.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90071" y="3888415"/>
            <a:ext cx="5837878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Maximizing Player &amp; Alpha-beta pruning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73832" y="6605896"/>
            <a:ext cx="6093518" cy="113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  <a:spcBef>
                <a:spcPct val="0"/>
              </a:spcBef>
            </a:pPr>
            <a:r>
              <a:rPr lang="en-US" sz="161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Simulates opponent moves to minimize the AI's score, updating the best score and column for the minimizing player. Incorporates alpha-beta pruning to ensure the AI selects moves that reduce the opponent's winning chances.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73832" y="6158773"/>
            <a:ext cx="6339580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Minimizing Player's Turn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0979365" y="3608540"/>
            <a:ext cx="256931" cy="1268795"/>
          </a:xfrm>
          <a:custGeom>
            <a:avLst/>
            <a:gdLst/>
            <a:ahLst/>
            <a:cxnLst/>
            <a:rect r="r" b="b" t="t" l="l"/>
            <a:pathLst>
              <a:path h="1268795" w="256931">
                <a:moveTo>
                  <a:pt x="0" y="0"/>
                </a:moveTo>
                <a:lnTo>
                  <a:pt x="256931" y="0"/>
                </a:lnTo>
                <a:lnTo>
                  <a:pt x="256931" y="1268795"/>
                </a:lnTo>
                <a:lnTo>
                  <a:pt x="0" y="12687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0364894" y="5269599"/>
            <a:ext cx="552773" cy="2729744"/>
          </a:xfrm>
          <a:custGeom>
            <a:avLst/>
            <a:gdLst/>
            <a:ahLst/>
            <a:cxnLst/>
            <a:rect r="r" b="b" t="t" l="l"/>
            <a:pathLst>
              <a:path h="2729744" w="552773">
                <a:moveTo>
                  <a:pt x="0" y="0"/>
                </a:moveTo>
                <a:lnTo>
                  <a:pt x="552773" y="0"/>
                </a:lnTo>
                <a:lnTo>
                  <a:pt x="552773" y="2729744"/>
                </a:lnTo>
                <a:lnTo>
                  <a:pt x="0" y="27297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53761" y="0"/>
            <a:ext cx="5178827" cy="10287000"/>
            <a:chOff x="0" y="0"/>
            <a:chExt cx="136397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397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971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2202046"/>
            <a:ext cx="5905979" cy="5882908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24665" t="0" r="-2466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938471" y="647700"/>
            <a:ext cx="11957776" cy="72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8"/>
              </a:lnSpc>
            </a:pPr>
            <a:r>
              <a:rPr lang="en-US" sz="5052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the MinMax Algorithm Works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905979" y="1925034"/>
            <a:ext cx="677751" cy="677751"/>
            <a:chOff x="0" y="0"/>
            <a:chExt cx="903667" cy="9036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905979" y="3882931"/>
            <a:ext cx="677751" cy="677751"/>
            <a:chOff x="0" y="0"/>
            <a:chExt cx="903667" cy="90366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905979" y="5396902"/>
            <a:ext cx="677751" cy="677751"/>
            <a:chOff x="0" y="0"/>
            <a:chExt cx="903667" cy="90366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867350" y="2225810"/>
            <a:ext cx="8619715" cy="1657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minimax function simulates all possible moves to a certain depth.</a:t>
            </a:r>
          </a:p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At each step, it alternates between:</a:t>
            </a:r>
          </a:p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Maximizing Player (AI): Chooses moves to maximize the score.</a:t>
            </a:r>
          </a:p>
          <a:p>
            <a:pPr algn="l" marL="406754" indent="-203377" lvl="1">
              <a:lnSpc>
                <a:spcPts val="2637"/>
              </a:lnSpc>
              <a:spcBef>
                <a:spcPct val="0"/>
              </a:spcBef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Minimizing Player (Opponent): Chooses moves to minimize the score.</a:t>
            </a:r>
          </a:p>
          <a:p>
            <a:pPr algn="l">
              <a:lnSpc>
                <a:spcPts val="2637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6851110" y="1786693"/>
            <a:ext cx="5370996" cy="38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b="true" sz="2231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Recursive Simulation: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67350" y="4292230"/>
            <a:ext cx="8619715" cy="65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  <a:spcBef>
                <a:spcPct val="0"/>
              </a:spcBef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When the recursion reaches the base case (depth == 0 or board full), it evaluates the board using evaluate_board.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67350" y="3854632"/>
            <a:ext cx="4574329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Board Evaluation: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851110" y="5786875"/>
            <a:ext cx="8132498" cy="99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scores from lower levels of the recursion are propagated back to the root.</a:t>
            </a:r>
          </a:p>
          <a:p>
            <a:pPr algn="l" marL="406754" indent="-203377" lvl="1">
              <a:lnSpc>
                <a:spcPts val="2637"/>
              </a:lnSpc>
              <a:spcBef>
                <a:spcPct val="0"/>
              </a:spcBef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best move is chosen based on these scores.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851110" y="5349277"/>
            <a:ext cx="6339580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Backtracking: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5905979" y="7224922"/>
            <a:ext cx="677751" cy="677751"/>
            <a:chOff x="0" y="0"/>
            <a:chExt cx="903667" cy="903667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6851110" y="7614895"/>
            <a:ext cx="8132498" cy="65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754" indent="-203377" lvl="1">
              <a:lnSpc>
                <a:spcPts val="2637"/>
              </a:lnSpc>
              <a:spcBef>
                <a:spcPct val="0"/>
              </a:spcBef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Prunes unnecessary branches of the search tree to save computational time.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51110" y="7177297"/>
            <a:ext cx="6339580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Alpha-Beta Pruning: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210492"/>
            <a:ext cx="677751" cy="677751"/>
            <a:chOff x="0" y="0"/>
            <a:chExt cx="903667" cy="9036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4120488"/>
            <a:ext cx="677751" cy="677751"/>
            <a:chOff x="0" y="0"/>
            <a:chExt cx="903667" cy="9036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206398"/>
            <a:ext cx="677751" cy="677751"/>
            <a:chOff x="0" y="0"/>
            <a:chExt cx="903667" cy="90366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1252" y="685294"/>
            <a:ext cx="8529497" cy="7548139"/>
            <a:chOff x="0" y="0"/>
            <a:chExt cx="918475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8475" cy="812800"/>
            </a:xfrm>
            <a:custGeom>
              <a:avLst/>
              <a:gdLst/>
              <a:ahLst/>
              <a:cxnLst/>
              <a:rect r="r" b="b" t="t" l="l"/>
              <a:pathLst>
                <a:path h="812800" w="918475">
                  <a:moveTo>
                    <a:pt x="0" y="0"/>
                  </a:moveTo>
                  <a:lnTo>
                    <a:pt x="918475" y="0"/>
                  </a:lnTo>
                  <a:lnTo>
                    <a:pt x="91847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5832" t="0" r="-5832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2311938">
            <a:off x="8612021" y="1923295"/>
            <a:ext cx="1459721" cy="1468902"/>
          </a:xfrm>
          <a:custGeom>
            <a:avLst/>
            <a:gdLst/>
            <a:ahLst/>
            <a:cxnLst/>
            <a:rect r="r" b="b" t="t" l="l"/>
            <a:pathLst>
              <a:path h="1468902" w="1459721">
                <a:moveTo>
                  <a:pt x="0" y="0"/>
                </a:moveTo>
                <a:lnTo>
                  <a:pt x="1459721" y="0"/>
                </a:lnTo>
                <a:lnTo>
                  <a:pt x="1459721" y="1468902"/>
                </a:lnTo>
                <a:lnTo>
                  <a:pt x="0" y="1468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false" rot="94108">
            <a:off x="8145524" y="4304083"/>
            <a:ext cx="1996953" cy="1115797"/>
          </a:xfrm>
          <a:custGeom>
            <a:avLst/>
            <a:gdLst/>
            <a:ahLst/>
            <a:cxnLst/>
            <a:rect r="r" b="b" t="t" l="l"/>
            <a:pathLst>
              <a:path h="1115797" w="1996953">
                <a:moveTo>
                  <a:pt x="1996952" y="0"/>
                </a:moveTo>
                <a:lnTo>
                  <a:pt x="0" y="0"/>
                </a:lnTo>
                <a:lnTo>
                  <a:pt x="0" y="1115797"/>
                </a:lnTo>
                <a:lnTo>
                  <a:pt x="1996952" y="1115797"/>
                </a:lnTo>
                <a:lnTo>
                  <a:pt x="19969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27" id="27"/>
          <p:cNvSpPr/>
          <p:nvPr/>
        </p:nvSpPr>
        <p:spPr>
          <a:xfrm flipH="true" flipV="false" rot="-2269841">
            <a:off x="8506069" y="6509702"/>
            <a:ext cx="1890365" cy="2102353"/>
          </a:xfrm>
          <a:custGeom>
            <a:avLst/>
            <a:gdLst/>
            <a:ahLst/>
            <a:cxnLst/>
            <a:rect r="r" b="b" t="t" l="l"/>
            <a:pathLst>
              <a:path h="2102353" w="1890365">
                <a:moveTo>
                  <a:pt x="1890365" y="0"/>
                </a:moveTo>
                <a:lnTo>
                  <a:pt x="0" y="0"/>
                </a:lnTo>
                <a:lnTo>
                  <a:pt x="0" y="2102353"/>
                </a:lnTo>
                <a:lnTo>
                  <a:pt x="1890365" y="2102353"/>
                </a:lnTo>
                <a:lnTo>
                  <a:pt x="189036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990071" y="2520792"/>
            <a:ext cx="7041446" cy="113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162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Iterates through each row, checking horizontal groups of size CONNECT_N. Evaluates each group for both players using evaluate_window, adding player 1's score and subtracting player 2's. Identifies advantageous horizontal &amp; Vertical patterns.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73832" y="2072151"/>
            <a:ext cx="5370996" cy="38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b="true" sz="2231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Horizontal &amp; Vertical Evaluation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713869"/>
            <a:ext cx="6916879" cy="107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6"/>
              </a:lnSpc>
            </a:pPr>
            <a:r>
              <a:rPr lang="en-US" sz="3800" u="sng" b="true">
                <a:solidFill>
                  <a:srgbClr val="305A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Evaluate Board Function</a:t>
            </a:r>
          </a:p>
          <a:p>
            <a:pPr algn="l">
              <a:lnSpc>
                <a:spcPts val="4256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990071" y="4539312"/>
            <a:ext cx="5955507" cy="113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162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Iterates through valid starting positions for diagonal groups of size CONNECT_N. Constructs and evaluates windows sloping positively (down-right) and negatively (up-right) for both players to identify advantageous patterns.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90071" y="4092189"/>
            <a:ext cx="5738938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Positive &amp; Negative Diagonal Evaluation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73832" y="6596371"/>
            <a:ext cx="6680782" cy="2323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Adds a bonus score for pieces in the center column.</a:t>
            </a:r>
          </a:p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Pieces in the center column are more likely to contribute to horizontal, vertical, and diagonal connections.</a:t>
            </a:r>
          </a:p>
          <a:p>
            <a:pPr algn="l" marL="406754" indent="-203377" lvl="1">
              <a:lnSpc>
                <a:spcPts val="2637"/>
              </a:lnSpc>
              <a:spcBef>
                <a:spcPct val="0"/>
              </a:spcBef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Purpose: Encourages moves that maximize opportunities for connections.</a:t>
            </a:r>
          </a:p>
          <a:p>
            <a:pPr algn="l">
              <a:lnSpc>
                <a:spcPts val="2637"/>
              </a:lnSpc>
              <a:spcBef>
                <a:spcPct val="0"/>
              </a:spcBef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973832" y="6158773"/>
            <a:ext cx="6339580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Center Column Bias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0511209" y="1411788"/>
            <a:ext cx="460719" cy="2275158"/>
          </a:xfrm>
          <a:custGeom>
            <a:avLst/>
            <a:gdLst/>
            <a:ahLst/>
            <a:cxnLst/>
            <a:rect r="r" b="b" t="t" l="l"/>
            <a:pathLst>
              <a:path h="2275158" w="460719">
                <a:moveTo>
                  <a:pt x="0" y="0"/>
                </a:moveTo>
                <a:lnTo>
                  <a:pt x="460719" y="0"/>
                </a:lnTo>
                <a:lnTo>
                  <a:pt x="460719" y="2275158"/>
                </a:lnTo>
                <a:lnTo>
                  <a:pt x="0" y="22751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558846" y="3842024"/>
            <a:ext cx="413083" cy="2039915"/>
          </a:xfrm>
          <a:custGeom>
            <a:avLst/>
            <a:gdLst/>
            <a:ahLst/>
            <a:cxnLst/>
            <a:rect r="r" b="b" t="t" l="l"/>
            <a:pathLst>
              <a:path h="2039915" w="413083">
                <a:moveTo>
                  <a:pt x="0" y="0"/>
                </a:moveTo>
                <a:lnTo>
                  <a:pt x="413082" y="0"/>
                </a:lnTo>
                <a:lnTo>
                  <a:pt x="413082" y="2039915"/>
                </a:lnTo>
                <a:lnTo>
                  <a:pt x="0" y="20399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0674972" y="6150923"/>
            <a:ext cx="296956" cy="1466452"/>
          </a:xfrm>
          <a:custGeom>
            <a:avLst/>
            <a:gdLst/>
            <a:ahLst/>
            <a:cxnLst/>
            <a:rect r="r" b="b" t="t" l="l"/>
            <a:pathLst>
              <a:path h="1466452" w="296956">
                <a:moveTo>
                  <a:pt x="0" y="0"/>
                </a:moveTo>
                <a:lnTo>
                  <a:pt x="296956" y="0"/>
                </a:lnTo>
                <a:lnTo>
                  <a:pt x="296956" y="1466451"/>
                </a:lnTo>
                <a:lnTo>
                  <a:pt x="0" y="14664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53761" y="0"/>
            <a:ext cx="5178827" cy="10287000"/>
            <a:chOff x="0" y="0"/>
            <a:chExt cx="136397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397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971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2202046"/>
            <a:ext cx="5905979" cy="5882908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24665" t="0" r="-2466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399605" y="885825"/>
            <a:ext cx="13324234" cy="697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4852" b="true">
                <a:solidFill>
                  <a:srgbClr val="1F2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the Evaluate Board Function Works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404530" y="2244030"/>
            <a:ext cx="677751" cy="677751"/>
            <a:chOff x="0" y="0"/>
            <a:chExt cx="903667" cy="9036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04530" y="4982977"/>
            <a:ext cx="677751" cy="677751"/>
            <a:chOff x="0" y="0"/>
            <a:chExt cx="903667" cy="90366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404530" y="6496947"/>
            <a:ext cx="677751" cy="677751"/>
            <a:chOff x="0" y="0"/>
            <a:chExt cx="903667" cy="90366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365901" y="2544805"/>
            <a:ext cx="8116258" cy="199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board is evaluated in all four directions (horizontal, vertical, and two diagonal directions)</a:t>
            </a:r>
          </a:p>
          <a:p>
            <a:pPr algn="l" marL="406754" indent="-203377" lvl="1">
              <a:lnSpc>
                <a:spcPts val="2637"/>
              </a:lnSpc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Each group of CONNECT_N (a "window") is checked for patterns using the helper function evaluate_window</a:t>
            </a:r>
          </a:p>
          <a:p>
            <a:pPr algn="l" marL="406754" indent="-203377" lvl="1">
              <a:lnSpc>
                <a:spcPts val="2637"/>
              </a:lnSpc>
              <a:spcBef>
                <a:spcPct val="0"/>
              </a:spcBef>
              <a:buFont typeface="Arial"/>
              <a:buChar char="•"/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Positive contributions indicate an advantage for player 1, while negative contributions indicate an advantage for player 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49661" y="2105689"/>
            <a:ext cx="5370996" cy="38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b="true" sz="2231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Pattern Evaluation: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65901" y="5392276"/>
            <a:ext cx="8619715" cy="32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  <a:spcBef>
                <a:spcPct val="0"/>
              </a:spcBef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center column is prioritized to maximize future connection opportunities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365901" y="4954678"/>
            <a:ext cx="4574329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Bias Towards the Center: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49661" y="6886920"/>
            <a:ext cx="8132498" cy="32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  <a:spcBef>
                <a:spcPct val="0"/>
              </a:spcBef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 positive score favors player 1, while a negative score favors player 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349661" y="6449322"/>
            <a:ext cx="6339580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 Score: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210492"/>
            <a:ext cx="677751" cy="677751"/>
            <a:chOff x="0" y="0"/>
            <a:chExt cx="903667" cy="9036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4120488"/>
            <a:ext cx="677751" cy="677751"/>
            <a:chOff x="0" y="0"/>
            <a:chExt cx="903667" cy="9036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206398"/>
            <a:ext cx="677751" cy="677751"/>
            <a:chOff x="0" y="0"/>
            <a:chExt cx="903667" cy="90366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7FA4A4">
                      <a:alpha val="100000"/>
                    </a:srgbClr>
                  </a:gs>
                  <a:gs pos="50000">
                    <a:srgbClr val="305A72">
                      <a:alpha val="100000"/>
                    </a:srgbClr>
                  </a:gs>
                  <a:gs pos="100000">
                    <a:srgbClr val="1A3C5C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1252" y="685294"/>
            <a:ext cx="8529497" cy="7548139"/>
            <a:chOff x="0" y="0"/>
            <a:chExt cx="918475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8475" cy="812800"/>
            </a:xfrm>
            <a:custGeom>
              <a:avLst/>
              <a:gdLst/>
              <a:ahLst/>
              <a:cxnLst/>
              <a:rect r="r" b="b" t="t" l="l"/>
              <a:pathLst>
                <a:path h="812800" w="918475">
                  <a:moveTo>
                    <a:pt x="0" y="0"/>
                  </a:moveTo>
                  <a:lnTo>
                    <a:pt x="918475" y="0"/>
                  </a:lnTo>
                  <a:lnTo>
                    <a:pt x="91847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3149" t="0" r="-23149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2311938">
            <a:off x="7599429" y="1339900"/>
            <a:ext cx="1537336" cy="1547005"/>
          </a:xfrm>
          <a:custGeom>
            <a:avLst/>
            <a:gdLst/>
            <a:ahLst/>
            <a:cxnLst/>
            <a:rect r="r" b="b" t="t" l="l"/>
            <a:pathLst>
              <a:path h="1547005" w="1537336">
                <a:moveTo>
                  <a:pt x="0" y="0"/>
                </a:moveTo>
                <a:lnTo>
                  <a:pt x="1537337" y="0"/>
                </a:lnTo>
                <a:lnTo>
                  <a:pt x="1537337" y="1547005"/>
                </a:lnTo>
                <a:lnTo>
                  <a:pt x="0" y="15470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false" rot="94108">
            <a:off x="7439402" y="5145934"/>
            <a:ext cx="1996953" cy="1115797"/>
          </a:xfrm>
          <a:custGeom>
            <a:avLst/>
            <a:gdLst/>
            <a:ahLst/>
            <a:cxnLst/>
            <a:rect r="r" b="b" t="t" l="l"/>
            <a:pathLst>
              <a:path h="1115797" w="1996953">
                <a:moveTo>
                  <a:pt x="1996953" y="0"/>
                </a:moveTo>
                <a:lnTo>
                  <a:pt x="0" y="0"/>
                </a:lnTo>
                <a:lnTo>
                  <a:pt x="0" y="1115797"/>
                </a:lnTo>
                <a:lnTo>
                  <a:pt x="1996953" y="1115797"/>
                </a:lnTo>
                <a:lnTo>
                  <a:pt x="19969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27" id="27"/>
          <p:cNvSpPr/>
          <p:nvPr/>
        </p:nvSpPr>
        <p:spPr>
          <a:xfrm flipH="true" flipV="false" rot="-2700000">
            <a:off x="7739683" y="6939603"/>
            <a:ext cx="1600196" cy="1779643"/>
          </a:xfrm>
          <a:custGeom>
            <a:avLst/>
            <a:gdLst/>
            <a:ahLst/>
            <a:cxnLst/>
            <a:rect r="r" b="b" t="t" l="l"/>
            <a:pathLst>
              <a:path h="1779643" w="1600196">
                <a:moveTo>
                  <a:pt x="1600196" y="0"/>
                </a:moveTo>
                <a:lnTo>
                  <a:pt x="0" y="0"/>
                </a:lnTo>
                <a:lnTo>
                  <a:pt x="0" y="1779643"/>
                </a:lnTo>
                <a:lnTo>
                  <a:pt x="1600196" y="1779643"/>
                </a:lnTo>
                <a:lnTo>
                  <a:pt x="160019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429750" y="1484994"/>
            <a:ext cx="431071" cy="2128746"/>
          </a:xfrm>
          <a:custGeom>
            <a:avLst/>
            <a:gdLst/>
            <a:ahLst/>
            <a:cxnLst/>
            <a:rect r="r" b="b" t="t" l="l"/>
            <a:pathLst>
              <a:path h="2128746" w="431071">
                <a:moveTo>
                  <a:pt x="0" y="0"/>
                </a:moveTo>
                <a:lnTo>
                  <a:pt x="431071" y="0"/>
                </a:lnTo>
                <a:lnTo>
                  <a:pt x="431071" y="2128746"/>
                </a:lnTo>
                <a:lnTo>
                  <a:pt x="0" y="21287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451252" y="3778281"/>
            <a:ext cx="413083" cy="2039915"/>
          </a:xfrm>
          <a:custGeom>
            <a:avLst/>
            <a:gdLst/>
            <a:ahLst/>
            <a:cxnLst/>
            <a:rect r="r" b="b" t="t" l="l"/>
            <a:pathLst>
              <a:path h="2039915" w="413083">
                <a:moveTo>
                  <a:pt x="0" y="0"/>
                </a:moveTo>
                <a:lnTo>
                  <a:pt x="413082" y="0"/>
                </a:lnTo>
                <a:lnTo>
                  <a:pt x="413082" y="2039915"/>
                </a:lnTo>
                <a:lnTo>
                  <a:pt x="0" y="20399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509315" y="5980121"/>
            <a:ext cx="351506" cy="1735834"/>
          </a:xfrm>
          <a:custGeom>
            <a:avLst/>
            <a:gdLst/>
            <a:ahLst/>
            <a:cxnLst/>
            <a:rect r="r" b="b" t="t" l="l"/>
            <a:pathLst>
              <a:path h="1735834" w="351506">
                <a:moveTo>
                  <a:pt x="0" y="0"/>
                </a:moveTo>
                <a:lnTo>
                  <a:pt x="351506" y="0"/>
                </a:lnTo>
                <a:lnTo>
                  <a:pt x="351506" y="1735834"/>
                </a:lnTo>
                <a:lnTo>
                  <a:pt x="0" y="17358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990071" y="2520792"/>
            <a:ext cx="7041446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162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Converts the window to a NumPy array to count the player's pieces, empty cells, and opponent's pieces. Evaluates the window's strategic importance.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73832" y="2072151"/>
            <a:ext cx="5370996" cy="38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b="true" sz="2231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Count Components in the Window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713869"/>
            <a:ext cx="6916879" cy="107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6"/>
              </a:lnSpc>
            </a:pPr>
            <a:r>
              <a:rPr lang="en-US" sz="3800" u="sng" b="true">
                <a:solidFill>
                  <a:srgbClr val="305A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Evaluate Window Function</a:t>
            </a:r>
          </a:p>
          <a:p>
            <a:pPr algn="l">
              <a:lnSpc>
                <a:spcPts val="4256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990071" y="4539312"/>
            <a:ext cx="5955507" cy="113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  <a:spcBef>
                <a:spcPct val="0"/>
              </a:spcBef>
            </a:pPr>
            <a:r>
              <a:rPr lang="en-US" sz="162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Assigns scores to the window based on favorability: (CONNECT_N) 100 for a win, (CONNECT_N - 1) 10 for a near win, and (CONNECT_N - 2) 5 for a potential connection. Guides the AI to prioritize advantageous or promising moves.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90071" y="4092189"/>
            <a:ext cx="5738938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Favorable Patterns for the Player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973832" y="6596371"/>
            <a:ext cx="6680782" cy="132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  <a:spcBef>
                <a:spcPct val="0"/>
              </a:spcBef>
            </a:pPr>
            <a:r>
              <a:rPr lang="en-US" sz="188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Penalizes the score if the opponent has a near win (-50 points) or a potential connection (-10 points). Encourages the AI to block opponent threats, prioritizing imminent dangers.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973832" y="6158773"/>
            <a:ext cx="6339580" cy="3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  <a:spcBef>
                <a:spcPct val="0"/>
              </a:spcBef>
            </a:pPr>
            <a:r>
              <a:rPr lang="en-US" b="true" sz="2225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Blocking the Opponent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DAGW7pGUA6Y</dc:identifier>
  <dcterms:modified xsi:type="dcterms:W3CDTF">2011-08-01T06:04:30Z</dcterms:modified>
  <cp:revision>1</cp:revision>
  <dc:title>AI presentation Connect-N final</dc:title>
</cp:coreProperties>
</file>