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86" r:id="rId8"/>
    <p:sldId id="261" r:id="rId9"/>
    <p:sldId id="287" r:id="rId10"/>
    <p:sldId id="268" r:id="rId11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56" y="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6903231-3883-4BD0-9EDD-6391B2039C9D}" type="datetime1">
              <a:rPr lang="it-IT" smtClean="0"/>
              <a:t>09/02/2023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5BB936C-8E2D-4FC8-B20E-2CBF0A9FFB22}" type="datetime1">
              <a:rPr lang="it-IT" noProof="0" smtClean="0"/>
              <a:t>09/02/2023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1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3578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1457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1121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2043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78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igura a mano libera: Forma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  <p:sp>
            <p:nvSpPr>
              <p:cNvPr id="16" name="Figura a mano libera: Forma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  <p:sp>
            <p:nvSpPr>
              <p:cNvPr id="17" name="Triangolo rettangolo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  <p:sp>
            <p:nvSpPr>
              <p:cNvPr id="18" name="Triangolo rettangolo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  <p:sp>
            <p:nvSpPr>
              <p:cNvPr id="19" name="Triangolo rettangolo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  <p:sp>
            <p:nvSpPr>
              <p:cNvPr id="20" name="Figura a mano libera: Forma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</p:grpSp>
        <p:sp>
          <p:nvSpPr>
            <p:cNvPr id="9" name="Figura a mano libera: Forma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11" name="Figura a mano libera: Forma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igura a mano libera: Forma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  <p:sp>
            <p:nvSpPr>
              <p:cNvPr id="14" name="Figura a mano libera: Forma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noProof="0"/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it-IT" noProof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ia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0" name="Segnaposto immagine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1" name="Segnaposto immagine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2" name="Segnaposto immagine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3" name="Segnaposto immagine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4" name="Segnaposto immagine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6" name="Segnaposto tes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9" name="Segnaposto testo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0" name="Segnaposto testo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sezion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6" name="Segnaposto tes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it-IT" noProof="0"/>
              <a:t>Inserire immagine</a:t>
            </a:r>
          </a:p>
        </p:txBody>
      </p:sp>
      <p:sp>
        <p:nvSpPr>
          <p:cNvPr id="36" name="Segnaposto testo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7" name="Segnaposto testo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s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6" name="Segnaposto tes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it-IT" noProof="0"/>
              <a:t>Inserire immagine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0" name="Segnaposto immagine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1" name="Segnaposto testo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1" name="Segnaposto testo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 rtl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Modifica gli stili del testo dello schema</a:t>
            </a: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tangolo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9" name="Figura a mano libera: Forma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0" name="Figura a mano libera: Forma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1" name="Figura a mano libera: Forma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2" name="Figura a mano libera: Forma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igura a mano libera: Forma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26" name="Figura a mano libera: Forma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30" name="Figura a mano libera: Forma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1" name="Segnaposto numero diapositiva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Triangolo rettangolo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8" name="Triangolo rettangolo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9" name="Triangolo rettangolo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it-IT" noProof="0"/>
              <a:t>Grazie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it-IT" noProof="0"/>
              <a:t>Grazie</a:t>
            </a:r>
          </a:p>
        </p:txBody>
      </p: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32" name="Figura a mano libera: Forma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Triangolo rettangolo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1" name="Figura a mano libera: Forma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8" name="Figura a mano libera: Forma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21" name="Figura a mano libera: Forma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numero diapositiva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3" name="Titolo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Titolo sezione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5" name="Figura a mano libera: Forma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igura a mano libera: Forma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28" name="Figura a mano libera: Forma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29" name="Figura a mano libera: Forma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igura a mano libera: Forma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33" name="Figura a mano libera: Forma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Titolo sezione 01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5" name="Segnaposto numero diapositiva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5" name="Figura a mano libera: Forma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it-IT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"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Citazione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tes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26" name="Segnaposto testo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8" name="Segnaposto contenuto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ttangolo: Angolo singolo ritagliat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it-IT" noProof="0"/>
            </a:p>
          </p:txBody>
        </p:sp>
        <p:sp>
          <p:nvSpPr>
            <p:cNvPr id="3" name="Rettangolo: Angolo singolo ritagliat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1" name="Segnaposto contenuto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7" name="Figura a mano libera: Forma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8" name="Figura a mano libera: Forma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9" name="Figura a mano libera: Forma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0" name="Figura a mano libera: Forma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it-IT" noProof="0">
                <a:latin typeface="+mj-lt"/>
              </a:rPr>
              <a:t>Fare clic per modificare lo stile del titolo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igura a mano libera: Forma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  <p:sp>
          <p:nvSpPr>
            <p:cNvPr id="14" name="Figura a mano libera: Forma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ttangolo: Angolo singolo ritagliato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it-IT" noProof="0"/>
            </a:p>
          </p:txBody>
        </p:sp>
        <p:sp>
          <p:nvSpPr>
            <p:cNvPr id="17" name="Rettangolo: Angolo singolo ritagliato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18" name="Figura a mano libera: Forma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1664043"/>
            <a:ext cx="7077456" cy="1975269"/>
          </a:xfrm>
        </p:spPr>
        <p:txBody>
          <a:bodyPr rtlCol="0"/>
          <a:lstStyle/>
          <a:p>
            <a:pPr rtl="0"/>
            <a:r>
              <a:rPr lang="it-IT" dirty="0"/>
              <a:t>Network </a:t>
            </a:r>
            <a:r>
              <a:rPr lang="it-IT" dirty="0" err="1"/>
              <a:t>analyzer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it-IT" dirty="0"/>
              <a:t>F. Campion, L. Delfino, S. Della Rossa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it-IT" dirty="0"/>
              <a:t>Interazioni con la libreria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6BADB7EA-CF1B-4D7F-3D78-01119581F139}"/>
              </a:ext>
            </a:extLst>
          </p:cNvPr>
          <p:cNvSpPr/>
          <p:nvPr/>
        </p:nvSpPr>
        <p:spPr>
          <a:xfrm>
            <a:off x="1814840" y="4278834"/>
            <a:ext cx="3650620" cy="1333209"/>
          </a:xfrm>
          <a:prstGeom prst="rect">
            <a:avLst/>
          </a:prstGeom>
          <a:solidFill>
            <a:schemeClr val="accent6">
              <a:lumMod val="75000"/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Get</a:t>
            </a:r>
            <a:r>
              <a:rPr lang="it-IT" dirty="0"/>
              <a:t> Devices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212727" cy="4093243"/>
          </a:xfrm>
        </p:spPr>
        <p:txBody>
          <a:bodyPr rtlCol="0"/>
          <a:lstStyle/>
          <a:p>
            <a:pPr marL="0" indent="0" rtl="0">
              <a:buNone/>
            </a:pPr>
            <a:r>
              <a:rPr lang="it-IT" sz="1800" dirty="0"/>
              <a:t>Funzione utilizzata per recuperare la lista di interfacce di rete sulle quali sia possibile iniziare la cattura dei pacchetti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it-IT" smtClean="0"/>
              <a:pPr rtl="0"/>
              <a:t>3</a:t>
            </a:fld>
            <a:endParaRPr lang="it-IT"/>
          </a:p>
        </p:txBody>
      </p:sp>
      <p:sp>
        <p:nvSpPr>
          <p:cNvPr id="3" name="Rettangolo con un angolo ritagliato 2">
            <a:extLst>
              <a:ext uri="{FF2B5EF4-FFF2-40B4-BE49-F238E27FC236}">
                <a16:creationId xmlns:a16="http://schemas.microsoft.com/office/drawing/2014/main" id="{7C4F51A0-3D22-A1BA-12F4-0991A1C67022}"/>
              </a:ext>
            </a:extLst>
          </p:cNvPr>
          <p:cNvSpPr/>
          <p:nvPr/>
        </p:nvSpPr>
        <p:spPr>
          <a:xfrm>
            <a:off x="1878905" y="2539652"/>
            <a:ext cx="1221288" cy="889348"/>
          </a:xfrm>
          <a:prstGeom prst="snip1Rect">
            <a:avLst/>
          </a:prstGeom>
          <a:solidFill>
            <a:schemeClr val="accent6">
              <a:lumMod val="75000"/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Sample app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46BC5D3E-B7EA-6876-484E-C9E68DA0A16A}"/>
              </a:ext>
            </a:extLst>
          </p:cNvPr>
          <p:cNvSpPr/>
          <p:nvPr/>
        </p:nvSpPr>
        <p:spPr>
          <a:xfrm>
            <a:off x="3488227" y="2539652"/>
            <a:ext cx="4790662" cy="889348"/>
          </a:xfrm>
          <a:prstGeom prst="rightArrow">
            <a:avLst/>
          </a:prstGeom>
          <a:solidFill>
            <a:schemeClr val="accent6">
              <a:lumMod val="75000"/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get_devices</a:t>
            </a:r>
            <a:r>
              <a:rPr lang="en-US" dirty="0"/>
              <a:t>()</a:t>
            </a:r>
            <a:endParaRPr lang="it-IT" dirty="0"/>
          </a:p>
        </p:txBody>
      </p:sp>
      <p:sp>
        <p:nvSpPr>
          <p:cNvPr id="8" name="Rettangolo con un angolo ritagliato 7">
            <a:extLst>
              <a:ext uri="{FF2B5EF4-FFF2-40B4-BE49-F238E27FC236}">
                <a16:creationId xmlns:a16="http://schemas.microsoft.com/office/drawing/2014/main" id="{762AD193-ECF6-D96F-177A-F3BF8BE716C4}"/>
              </a:ext>
            </a:extLst>
          </p:cNvPr>
          <p:cNvSpPr/>
          <p:nvPr/>
        </p:nvSpPr>
        <p:spPr>
          <a:xfrm>
            <a:off x="8703774" y="2539652"/>
            <a:ext cx="1221288" cy="3162411"/>
          </a:xfrm>
          <a:prstGeom prst="snip1Rect">
            <a:avLst/>
          </a:prstGeom>
          <a:solidFill>
            <a:schemeClr val="accent6">
              <a:lumMod val="75000"/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Library</a:t>
            </a:r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76E6FE06-D50B-C596-5D4C-1A20E05FACF7}"/>
              </a:ext>
            </a:extLst>
          </p:cNvPr>
          <p:cNvSpPr/>
          <p:nvPr/>
        </p:nvSpPr>
        <p:spPr>
          <a:xfrm rot="10800000">
            <a:off x="5648187" y="4513871"/>
            <a:ext cx="2630701" cy="889348"/>
          </a:xfrm>
          <a:prstGeom prst="rightArrow">
            <a:avLst/>
          </a:prstGeom>
          <a:solidFill>
            <a:schemeClr val="accent6">
              <a:lumMod val="75000"/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D064F45-575A-6EE9-684E-2411354A1D7E}"/>
              </a:ext>
            </a:extLst>
          </p:cNvPr>
          <p:cNvSpPr txBox="1"/>
          <p:nvPr/>
        </p:nvSpPr>
        <p:spPr>
          <a:xfrm>
            <a:off x="1878905" y="4368688"/>
            <a:ext cx="37692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Adapter name 1 + Addresses</a:t>
            </a:r>
          </a:p>
          <a:p>
            <a:pPr marL="342900" indent="-342900">
              <a:buFontTx/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Adapter name 2 + Addresses</a:t>
            </a:r>
          </a:p>
          <a:p>
            <a:pPr marL="342900" indent="-342900">
              <a:buFontTx/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Adapter name 3 + Addresses</a:t>
            </a:r>
          </a:p>
          <a:p>
            <a:pPr marL="342900" indent="-342900">
              <a:buFontTx/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Adapter name 4 + Addresses</a:t>
            </a:r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6BADB7EA-CF1B-4D7F-3D78-01119581F139}"/>
              </a:ext>
            </a:extLst>
          </p:cNvPr>
          <p:cNvSpPr/>
          <p:nvPr/>
        </p:nvSpPr>
        <p:spPr>
          <a:xfrm>
            <a:off x="1878905" y="4291940"/>
            <a:ext cx="3804183" cy="1333209"/>
          </a:xfrm>
          <a:prstGeom prst="rect">
            <a:avLst/>
          </a:prstGeom>
          <a:solidFill>
            <a:schemeClr val="accent6">
              <a:lumMod val="75000"/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Control Block</a:t>
            </a:r>
          </a:p>
          <a:p>
            <a:r>
              <a:rPr lang="it-IT" dirty="0" err="1">
                <a:solidFill>
                  <a:schemeClr val="bg1"/>
                </a:solidFill>
              </a:rPr>
              <a:t>get_state</a:t>
            </a:r>
            <a:r>
              <a:rPr lang="it-IT" dirty="0">
                <a:solidFill>
                  <a:schemeClr val="bg1"/>
                </a:solidFill>
              </a:rPr>
              <a:t>(), pause(), </a:t>
            </a:r>
            <a:r>
              <a:rPr lang="it-IT" dirty="0" err="1">
                <a:solidFill>
                  <a:schemeClr val="bg1"/>
                </a:solidFill>
              </a:rPr>
              <a:t>resume</a:t>
            </a:r>
            <a:r>
              <a:rPr lang="it-IT" dirty="0">
                <a:solidFill>
                  <a:schemeClr val="bg1"/>
                </a:solidFill>
              </a:rPr>
              <a:t>(), </a:t>
            </a:r>
            <a:r>
              <a:rPr lang="it-IT" dirty="0" err="1">
                <a:solidFill>
                  <a:schemeClr val="bg1"/>
                </a:solidFill>
              </a:rPr>
              <a:t>set_timeout</a:t>
            </a:r>
            <a:r>
              <a:rPr lang="it-IT" dirty="0">
                <a:solidFill>
                  <a:schemeClr val="bg1"/>
                </a:solidFill>
              </a:rPr>
              <a:t>(), </a:t>
            </a:r>
            <a:r>
              <a:rPr lang="it-IT" dirty="0" err="1">
                <a:solidFill>
                  <a:schemeClr val="bg1"/>
                </a:solidFill>
              </a:rPr>
              <a:t>set_output_file</a:t>
            </a:r>
            <a:r>
              <a:rPr lang="it-IT" dirty="0">
                <a:solidFill>
                  <a:schemeClr val="bg1"/>
                </a:solidFill>
              </a:rPr>
              <a:t>(</a:t>
            </a:r>
            <a:r>
              <a:rPr lang="it-IT" dirty="0" err="1">
                <a:solidFill>
                  <a:schemeClr val="bg1"/>
                </a:solidFill>
              </a:rPr>
              <a:t>path</a:t>
            </a:r>
            <a:r>
              <a:rPr lang="it-IT" dirty="0">
                <a:solidFill>
                  <a:schemeClr val="bg1"/>
                </a:solidFill>
              </a:rPr>
              <a:t>), …</a:t>
            </a:r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Analyze</a:t>
            </a:r>
            <a:r>
              <a:rPr lang="it-IT" dirty="0"/>
              <a:t> network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212727" cy="2011275"/>
          </a:xfrm>
        </p:spPr>
        <p:txBody>
          <a:bodyPr rtlCol="0"/>
          <a:lstStyle/>
          <a:p>
            <a:pPr marL="0" indent="0" rtl="0">
              <a:buNone/>
            </a:pPr>
            <a:r>
              <a:rPr lang="it-IT" sz="1800" dirty="0"/>
              <a:t>Funzione utilizzata per recuperare la lista di interfacce di rete sulle quali sia possibile iniziare la cattura dei pacchetti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it-IT" smtClean="0"/>
              <a:pPr rtl="0"/>
              <a:t>4</a:t>
            </a:fld>
            <a:endParaRPr lang="it-IT"/>
          </a:p>
        </p:txBody>
      </p:sp>
      <p:sp>
        <p:nvSpPr>
          <p:cNvPr id="3" name="Rettangolo con un angolo ritagliato 2">
            <a:extLst>
              <a:ext uri="{FF2B5EF4-FFF2-40B4-BE49-F238E27FC236}">
                <a16:creationId xmlns:a16="http://schemas.microsoft.com/office/drawing/2014/main" id="{7C4F51A0-3D22-A1BA-12F4-0991A1C67022}"/>
              </a:ext>
            </a:extLst>
          </p:cNvPr>
          <p:cNvSpPr/>
          <p:nvPr/>
        </p:nvSpPr>
        <p:spPr>
          <a:xfrm>
            <a:off x="1878905" y="2539652"/>
            <a:ext cx="1221288" cy="889348"/>
          </a:xfrm>
          <a:prstGeom prst="snip1Rect">
            <a:avLst/>
          </a:prstGeom>
          <a:solidFill>
            <a:schemeClr val="accent6">
              <a:lumMod val="75000"/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Sample app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46BC5D3E-B7EA-6876-484E-C9E68DA0A16A}"/>
              </a:ext>
            </a:extLst>
          </p:cNvPr>
          <p:cNvSpPr/>
          <p:nvPr/>
        </p:nvSpPr>
        <p:spPr>
          <a:xfrm>
            <a:off x="3488227" y="2539652"/>
            <a:ext cx="4790662" cy="889348"/>
          </a:xfrm>
          <a:prstGeom prst="rightArrow">
            <a:avLst/>
          </a:prstGeom>
          <a:solidFill>
            <a:schemeClr val="accent6">
              <a:lumMod val="75000"/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analyze_network</a:t>
            </a:r>
            <a:r>
              <a:rPr lang="en-US" dirty="0"/>
              <a:t>(parameters)</a:t>
            </a:r>
            <a:endParaRPr lang="it-IT" dirty="0"/>
          </a:p>
        </p:txBody>
      </p:sp>
      <p:sp>
        <p:nvSpPr>
          <p:cNvPr id="8" name="Rettangolo con un angolo ritagliato 7">
            <a:extLst>
              <a:ext uri="{FF2B5EF4-FFF2-40B4-BE49-F238E27FC236}">
                <a16:creationId xmlns:a16="http://schemas.microsoft.com/office/drawing/2014/main" id="{762AD193-ECF6-D96F-177A-F3BF8BE716C4}"/>
              </a:ext>
            </a:extLst>
          </p:cNvPr>
          <p:cNvSpPr/>
          <p:nvPr/>
        </p:nvSpPr>
        <p:spPr>
          <a:xfrm>
            <a:off x="8703774" y="2539652"/>
            <a:ext cx="1221288" cy="3162411"/>
          </a:xfrm>
          <a:prstGeom prst="snip1Rect">
            <a:avLst/>
          </a:prstGeom>
          <a:solidFill>
            <a:schemeClr val="accent6">
              <a:lumMod val="75000"/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Library</a:t>
            </a:r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76E6FE06-D50B-C596-5D4C-1A20E05FACF7}"/>
              </a:ext>
            </a:extLst>
          </p:cNvPr>
          <p:cNvSpPr/>
          <p:nvPr/>
        </p:nvSpPr>
        <p:spPr>
          <a:xfrm rot="10800000">
            <a:off x="6096000" y="4513871"/>
            <a:ext cx="2182888" cy="889348"/>
          </a:xfrm>
          <a:prstGeom prst="rightArrow">
            <a:avLst/>
          </a:prstGeom>
          <a:solidFill>
            <a:schemeClr val="accent6">
              <a:lumMod val="75000"/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7059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Cosa accade nella libreria alla chiamata di </a:t>
            </a:r>
            <a:r>
              <a:rPr lang="it-IT" dirty="0" err="1"/>
              <a:t>analyze_network</a:t>
            </a:r>
            <a:endParaRPr lang="it-IT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it-IT" smtClean="0"/>
              <a:pPr rtl="0"/>
              <a:t>5</a:t>
            </a:fld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2E568CE-FE45-CA8F-B249-BDD6BD477276}"/>
              </a:ext>
            </a:extLst>
          </p:cNvPr>
          <p:cNvSpPr txBox="1"/>
          <p:nvPr/>
        </p:nvSpPr>
        <p:spPr>
          <a:xfrm>
            <a:off x="544452" y="1304759"/>
            <a:ext cx="23592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Inizializzazione</a:t>
            </a:r>
            <a:r>
              <a:rPr lang="en-US" sz="1600" dirty="0">
                <a:solidFill>
                  <a:schemeClr val="bg1"/>
                </a:solidFill>
              </a:rPr>
              <a:t> del control block e </a:t>
            </a:r>
            <a:r>
              <a:rPr lang="en-US" sz="1600" dirty="0" err="1">
                <a:solidFill>
                  <a:schemeClr val="bg1"/>
                </a:solidFill>
              </a:rPr>
              <a:t>creazione</a:t>
            </a:r>
            <a:r>
              <a:rPr lang="en-US" sz="1600" dirty="0">
                <a:solidFill>
                  <a:schemeClr val="bg1"/>
                </a:solidFill>
              </a:rPr>
              <a:t> di un thread per la </a:t>
            </a:r>
            <a:r>
              <a:rPr lang="en-US" sz="1600" dirty="0" err="1">
                <a:solidFill>
                  <a:schemeClr val="bg1"/>
                </a:solidFill>
              </a:rPr>
              <a:t>cattura</a:t>
            </a:r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19" name="Freccia in giù 18">
            <a:extLst>
              <a:ext uri="{FF2B5EF4-FFF2-40B4-BE49-F238E27FC236}">
                <a16:creationId xmlns:a16="http://schemas.microsoft.com/office/drawing/2014/main" id="{59E51D20-23BD-1509-89DC-723C0F3BEA6C}"/>
              </a:ext>
            </a:extLst>
          </p:cNvPr>
          <p:cNvSpPr/>
          <p:nvPr/>
        </p:nvSpPr>
        <p:spPr>
          <a:xfrm>
            <a:off x="970095" y="2472719"/>
            <a:ext cx="453710" cy="2448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034EB93-C988-7CF8-7B4E-BEA614F72FAE}"/>
              </a:ext>
            </a:extLst>
          </p:cNvPr>
          <p:cNvSpPr txBox="1"/>
          <p:nvPr/>
        </p:nvSpPr>
        <p:spPr>
          <a:xfrm>
            <a:off x="444500" y="5011750"/>
            <a:ext cx="2612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Ritorno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alla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funzione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chiamante</a:t>
            </a:r>
            <a:r>
              <a:rPr lang="en-US" sz="1600" dirty="0">
                <a:solidFill>
                  <a:schemeClr val="bg1"/>
                </a:solidFill>
              </a:rPr>
              <a:t> di </a:t>
            </a:r>
            <a:r>
              <a:rPr lang="en-US" sz="1600" dirty="0" err="1">
                <a:solidFill>
                  <a:schemeClr val="bg1"/>
                </a:solidFill>
              </a:rPr>
              <a:t>una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copia</a:t>
            </a:r>
            <a:r>
              <a:rPr lang="en-US" sz="1600" dirty="0">
                <a:solidFill>
                  <a:schemeClr val="bg1"/>
                </a:solidFill>
              </a:rPr>
              <a:t> del control block</a:t>
            </a:r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21" name="Freccia in giù 20">
            <a:extLst>
              <a:ext uri="{FF2B5EF4-FFF2-40B4-BE49-F238E27FC236}">
                <a16:creationId xmlns:a16="http://schemas.microsoft.com/office/drawing/2014/main" id="{6015561D-D79B-2F0E-7E97-37933BAF7CE0}"/>
              </a:ext>
            </a:extLst>
          </p:cNvPr>
          <p:cNvSpPr/>
          <p:nvPr/>
        </p:nvSpPr>
        <p:spPr>
          <a:xfrm rot="16200000">
            <a:off x="2100885" y="2606781"/>
            <a:ext cx="453710" cy="1989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ACE0960-68C2-F525-1AB6-201881CC26FF}"/>
              </a:ext>
            </a:extLst>
          </p:cNvPr>
          <p:cNvSpPr txBox="1"/>
          <p:nvPr/>
        </p:nvSpPr>
        <p:spPr>
          <a:xfrm>
            <a:off x="3588108" y="2484084"/>
            <a:ext cx="29107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Il thread di </a:t>
            </a:r>
            <a:r>
              <a:rPr lang="en-US" sz="1600" dirty="0" err="1">
                <a:solidFill>
                  <a:schemeClr val="bg1"/>
                </a:solidFill>
              </a:rPr>
              <a:t>cattura</a:t>
            </a:r>
            <a:r>
              <a:rPr lang="en-US" sz="1600" dirty="0">
                <a:solidFill>
                  <a:schemeClr val="bg1"/>
                </a:solidFill>
              </a:rPr>
              <a:t> genera un </a:t>
            </a:r>
            <a:r>
              <a:rPr lang="en-US" sz="1600" dirty="0" err="1">
                <a:solidFill>
                  <a:schemeClr val="bg1"/>
                </a:solidFill>
              </a:rPr>
              <a:t>altro</a:t>
            </a:r>
            <a:r>
              <a:rPr lang="en-US" sz="1600" dirty="0">
                <a:solidFill>
                  <a:schemeClr val="bg1"/>
                </a:solidFill>
              </a:rPr>
              <a:t> thread </a:t>
            </a:r>
            <a:r>
              <a:rPr lang="en-US" sz="1600" dirty="0" err="1">
                <a:solidFill>
                  <a:schemeClr val="bg1"/>
                </a:solidFill>
              </a:rPr>
              <a:t>che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attiva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ogni</a:t>
            </a:r>
            <a:r>
              <a:rPr lang="en-US" sz="1600" dirty="0">
                <a:solidFill>
                  <a:schemeClr val="bg1"/>
                </a:solidFill>
              </a:rPr>
              <a:t> t secondi per </a:t>
            </a:r>
            <a:r>
              <a:rPr lang="en-US" sz="1600" dirty="0" err="1">
                <a:solidFill>
                  <a:schemeClr val="bg1"/>
                </a:solidFill>
              </a:rPr>
              <a:t>scrivere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risultati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della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cattura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nel</a:t>
            </a:r>
            <a:r>
              <a:rPr lang="en-US" sz="1600" dirty="0">
                <a:solidFill>
                  <a:schemeClr val="bg1"/>
                </a:solidFill>
              </a:rPr>
              <a:t> file di output.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Inizializza</a:t>
            </a:r>
            <a:r>
              <a:rPr lang="en-US" sz="1600" dirty="0">
                <a:solidFill>
                  <a:schemeClr val="bg1"/>
                </a:solidFill>
              </a:rPr>
              <a:t> un thread pool con n. thread = n. core </a:t>
            </a:r>
            <a:r>
              <a:rPr lang="en-US" sz="1600" dirty="0" err="1">
                <a:solidFill>
                  <a:schemeClr val="bg1"/>
                </a:solidFill>
              </a:rPr>
              <a:t>fisici</a:t>
            </a:r>
            <a:r>
              <a:rPr lang="en-US" sz="1600" dirty="0">
                <a:solidFill>
                  <a:schemeClr val="bg1"/>
                </a:solidFill>
              </a:rPr>
              <a:t> e poi in un loop </a:t>
            </a:r>
            <a:r>
              <a:rPr lang="en-US" sz="1600" dirty="0" err="1">
                <a:solidFill>
                  <a:schemeClr val="bg1"/>
                </a:solidFill>
              </a:rPr>
              <a:t>cattura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pacchetti</a:t>
            </a:r>
            <a:r>
              <a:rPr lang="en-US" sz="1600" dirty="0">
                <a:solidFill>
                  <a:schemeClr val="bg1"/>
                </a:solidFill>
              </a:rPr>
              <a:t> e </a:t>
            </a:r>
            <a:r>
              <a:rPr lang="en-US" sz="1600" dirty="0" err="1">
                <a:solidFill>
                  <a:schemeClr val="bg1"/>
                </a:solidFill>
              </a:rPr>
              <a:t>assegna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 task di </a:t>
            </a:r>
            <a:r>
              <a:rPr lang="en-US" sz="1600" dirty="0" err="1">
                <a:solidFill>
                  <a:schemeClr val="bg1"/>
                </a:solidFill>
              </a:rPr>
              <a:t>elaborazione</a:t>
            </a:r>
            <a:r>
              <a:rPr lang="en-US" sz="1600" dirty="0">
                <a:solidFill>
                  <a:schemeClr val="bg1"/>
                </a:solidFill>
              </a:rPr>
              <a:t> al </a:t>
            </a:r>
            <a:r>
              <a:rPr lang="en-US" sz="1600" dirty="0" err="1">
                <a:solidFill>
                  <a:schemeClr val="bg1"/>
                </a:solidFill>
              </a:rPr>
              <a:t>threadpool</a:t>
            </a:r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17C51B8E-CDDB-65DE-FC40-BA502B857211}"/>
              </a:ext>
            </a:extLst>
          </p:cNvPr>
          <p:cNvSpPr/>
          <p:nvPr/>
        </p:nvSpPr>
        <p:spPr>
          <a:xfrm>
            <a:off x="6611081" y="2636157"/>
            <a:ext cx="2324391" cy="604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C52E38DB-4BC8-9124-D516-A365A0594737}"/>
              </a:ext>
            </a:extLst>
          </p:cNvPr>
          <p:cNvSpPr/>
          <p:nvPr/>
        </p:nvSpPr>
        <p:spPr>
          <a:xfrm>
            <a:off x="6586934" y="3985497"/>
            <a:ext cx="2324391" cy="604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DACB19C-56A5-04A2-4913-B1FDEAD33033}"/>
              </a:ext>
            </a:extLst>
          </p:cNvPr>
          <p:cNvSpPr txBox="1"/>
          <p:nvPr/>
        </p:nvSpPr>
        <p:spPr>
          <a:xfrm>
            <a:off x="9207415" y="2543747"/>
            <a:ext cx="2596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Thread </a:t>
            </a:r>
            <a:r>
              <a:rPr lang="en-US" sz="1600" dirty="0" err="1">
                <a:solidFill>
                  <a:schemeClr val="bg1"/>
                </a:solidFill>
              </a:rPr>
              <a:t>che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attiva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ogni</a:t>
            </a:r>
            <a:r>
              <a:rPr lang="en-US" sz="1600" dirty="0">
                <a:solidFill>
                  <a:schemeClr val="bg1"/>
                </a:solidFill>
              </a:rPr>
              <a:t> t secondi e scrive </a:t>
            </a:r>
            <a:r>
              <a:rPr lang="en-US" sz="1600" dirty="0" err="1">
                <a:solidFill>
                  <a:schemeClr val="bg1"/>
                </a:solidFill>
              </a:rPr>
              <a:t>l’output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su</a:t>
            </a:r>
            <a:r>
              <a:rPr lang="en-US" sz="1600" dirty="0">
                <a:solidFill>
                  <a:schemeClr val="bg1"/>
                </a:solidFill>
              </a:rPr>
              <a:t> file</a:t>
            </a:r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1EA2499-4709-FF65-C31C-36368DF1AD9D}"/>
              </a:ext>
            </a:extLst>
          </p:cNvPr>
          <p:cNvSpPr txBox="1"/>
          <p:nvPr/>
        </p:nvSpPr>
        <p:spPr>
          <a:xfrm>
            <a:off x="9207416" y="3928411"/>
            <a:ext cx="25966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Threadpool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che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elabora</a:t>
            </a:r>
            <a:r>
              <a:rPr lang="en-US" sz="1600" dirty="0">
                <a:solidFill>
                  <a:schemeClr val="bg1"/>
                </a:solidFill>
              </a:rPr>
              <a:t> I </a:t>
            </a:r>
            <a:r>
              <a:rPr lang="en-US" sz="1600" dirty="0" err="1">
                <a:solidFill>
                  <a:schemeClr val="bg1"/>
                </a:solidFill>
              </a:rPr>
              <a:t>pacchetti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classificandoli</a:t>
            </a:r>
            <a:r>
              <a:rPr lang="en-US" sz="1600" dirty="0">
                <a:solidFill>
                  <a:schemeClr val="bg1"/>
                </a:solidFill>
              </a:rPr>
              <a:t> e </a:t>
            </a:r>
            <a:r>
              <a:rPr lang="en-US" sz="1600" dirty="0" err="1">
                <a:solidFill>
                  <a:schemeClr val="bg1"/>
                </a:solidFill>
              </a:rPr>
              <a:t>aggiornando</a:t>
            </a:r>
            <a:r>
              <a:rPr lang="en-US" sz="1600" dirty="0">
                <a:solidFill>
                  <a:schemeClr val="bg1"/>
                </a:solidFill>
              </a:rPr>
              <a:t> le </a:t>
            </a:r>
            <a:r>
              <a:rPr lang="en-US" sz="1600" dirty="0" err="1">
                <a:solidFill>
                  <a:schemeClr val="bg1"/>
                </a:solidFill>
              </a:rPr>
              <a:t>strutture</a:t>
            </a:r>
            <a:r>
              <a:rPr lang="en-US" sz="1600" dirty="0">
                <a:solidFill>
                  <a:schemeClr val="bg1"/>
                </a:solidFill>
              </a:rPr>
              <a:t> interne </a:t>
            </a:r>
            <a:r>
              <a:rPr lang="en-US" sz="1600" dirty="0" err="1">
                <a:solidFill>
                  <a:schemeClr val="bg1"/>
                </a:solidFill>
              </a:rPr>
              <a:t>che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contengono</a:t>
            </a:r>
            <a:r>
              <a:rPr lang="en-US" sz="1600" dirty="0">
                <a:solidFill>
                  <a:schemeClr val="bg1"/>
                </a:solidFill>
              </a:rPr>
              <a:t> il report</a:t>
            </a:r>
            <a:endParaRPr lang="it-IT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07831"/>
          </a:xfrm>
        </p:spPr>
        <p:txBody>
          <a:bodyPr rtlCol="0"/>
          <a:lstStyle/>
          <a:p>
            <a:pPr rtl="0"/>
            <a:r>
              <a:rPr lang="it-IT" sz="3000" dirty="0"/>
              <a:t>Esempio di file di output con filtro su pacchetti IPv6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it-IT" smtClean="0"/>
              <a:pPr rtl="0"/>
              <a:t>6</a:t>
            </a:fld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72276FF-D018-BD6C-9041-1E4D3C6C1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48" y="1392702"/>
            <a:ext cx="11749092" cy="423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32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Grazie</a:t>
            </a: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i Offic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582_TF66687569" id="{C3589154-38D6-44FD-9870-84FE61A8A3F2}" vid="{1D51CCE8-6133-4A28-8A58-71C57A66318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992231-163D-4428-A2B8-DA1FE0274129}">
  <ds:schemaRefs>
    <ds:schemaRef ds:uri="http://schemas.microsoft.com/office/2006/metadata/properties"/>
    <ds:schemaRef ds:uri="http://purl.org/dc/dcmitype/"/>
    <ds:schemaRef ds:uri="http://schemas.microsoft.com/sharepoint/v3"/>
    <ds:schemaRef ds:uri="http://purl.org/dc/elements/1.1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purl.org/dc/terms/"/>
    <ds:schemaRef ds:uri="fb0879af-3eba-417a-a55a-ffe6dcd6ca7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blu moderna</Template>
  <TotalTime>38</TotalTime>
  <Words>255</Words>
  <Application>Microsoft Office PowerPoint</Application>
  <PresentationFormat>Widescreen</PresentationFormat>
  <Paragraphs>40</Paragraphs>
  <Slides>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Trade Gothic LT Pro</vt:lpstr>
      <vt:lpstr>Trebuchet MS</vt:lpstr>
      <vt:lpstr>Tema di Office</vt:lpstr>
      <vt:lpstr>Network analyzer</vt:lpstr>
      <vt:lpstr>Interazioni con la libreria</vt:lpstr>
      <vt:lpstr>Get Devices</vt:lpstr>
      <vt:lpstr>Analyze network</vt:lpstr>
      <vt:lpstr>Cosa accade nella libreria alla chiamata di analyze_network</vt:lpstr>
      <vt:lpstr>Esempio di file di output con filtro su pacchetti IPv6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analyzer</dc:title>
  <dc:creator>Fabiano Campion</dc:creator>
  <cp:lastModifiedBy>Fabiano Campion</cp:lastModifiedBy>
  <cp:revision>1</cp:revision>
  <dcterms:created xsi:type="dcterms:W3CDTF">2023-02-09T11:24:29Z</dcterms:created>
  <dcterms:modified xsi:type="dcterms:W3CDTF">2023-02-09T12:03:14Z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