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0" r:id="rId1"/>
    <p:sldMasterId id="2147483912" r:id="rId2"/>
  </p:sldMasterIdLst>
  <p:notesMasterIdLst>
    <p:notesMasterId r:id="rId19"/>
  </p:notesMasterIdLst>
  <p:sldIdLst>
    <p:sldId id="256" r:id="rId3"/>
    <p:sldId id="257" r:id="rId4"/>
    <p:sldId id="258" r:id="rId5"/>
    <p:sldId id="264" r:id="rId6"/>
    <p:sldId id="266" r:id="rId7"/>
    <p:sldId id="265" r:id="rId8"/>
    <p:sldId id="267" r:id="rId9"/>
    <p:sldId id="272" r:id="rId10"/>
    <p:sldId id="273" r:id="rId11"/>
    <p:sldId id="274" r:id="rId12"/>
    <p:sldId id="275" r:id="rId13"/>
    <p:sldId id="276" r:id="rId14"/>
    <p:sldId id="270" r:id="rId15"/>
    <p:sldId id="268" r:id="rId16"/>
    <p:sldId id="27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279"/>
    <p:restoredTop sz="96327"/>
  </p:normalViewPr>
  <p:slideViewPr>
    <p:cSldViewPr snapToGrid="0" snapToObjects="1">
      <p:cViewPr varScale="1">
        <p:scale>
          <a:sx n="113" d="100"/>
          <a:sy n="113" d="100"/>
        </p:scale>
        <p:origin x="192" y="50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4D008-3A5C-4644-ADB9-215ABE7CD424}" type="datetimeFigureOut">
              <a:rPr lang="en-US" smtClean="0"/>
              <a:t>7/12/19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7E1D4-22BC-9047-91AD-25653BC2B684}" type="slidenum">
              <a:rPr lang="en-US" smtClean="0"/>
              <a:t>‹#›</a:t>
            </a:fld>
            <a:endParaRPr lang="en-US"/>
          </a:p>
        </p:txBody>
      </p:sp>
    </p:spTree>
    <p:extLst>
      <p:ext uri="{BB962C8B-B14F-4D97-AF65-F5344CB8AC3E}">
        <p14:creationId xmlns:p14="http://schemas.microsoft.com/office/powerpoint/2010/main" val="344336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hypothesis testing is a key procedure in inferential statistics. It is based on the idea that we can tell things about a population by taking a sample from it. For example, if we go to an orchard and want to know if the apples in that orchard taste , good or bad, we cannot eat all the apples to tell that! Rather we can take a sample and try the apples to decide taste of apples in that orchard. </a:t>
            </a:r>
          </a:p>
        </p:txBody>
      </p:sp>
      <p:sp>
        <p:nvSpPr>
          <p:cNvPr id="4" name="Slide Number Placeholder 3"/>
          <p:cNvSpPr>
            <a:spLocks noGrp="1"/>
          </p:cNvSpPr>
          <p:nvPr>
            <p:ph type="sldNum" sz="quarter" idx="5"/>
          </p:nvPr>
        </p:nvSpPr>
        <p:spPr/>
        <p:txBody>
          <a:bodyPr/>
          <a:lstStyle/>
          <a:p>
            <a:fld id="{F907E1D4-22BC-9047-91AD-25653BC2B684}" type="slidenum">
              <a:rPr lang="en-US" smtClean="0"/>
              <a:t>2</a:t>
            </a:fld>
            <a:endParaRPr lang="en-US"/>
          </a:p>
        </p:txBody>
      </p:sp>
    </p:spTree>
    <p:extLst>
      <p:ext uri="{BB962C8B-B14F-4D97-AF65-F5344CB8AC3E}">
        <p14:creationId xmlns:p14="http://schemas.microsoft.com/office/powerpoint/2010/main" val="356753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T-test is a statistical test that checks the significant difference between the means of two groups. The significant difference mean that the results are seen are mostly not likely due to sampling error. </a:t>
            </a:r>
            <a:r>
              <a:rPr lang="en-US" dirty="0" err="1"/>
              <a:t>i</a:t>
            </a:r>
            <a:r>
              <a:rPr lang="en-GB" sz="1200" b="0" i="0" kern="1200" dirty="0">
                <a:solidFill>
                  <a:schemeClr val="tx1"/>
                </a:solidFill>
                <a:effectLst/>
                <a:latin typeface="+mn-lt"/>
                <a:ea typeface="+mn-ea"/>
                <a:cs typeface="+mn-cs"/>
              </a:rPr>
              <a:t>n any experiment or observation that involves sampling from a population, there is always the possibility that an observed effect would have occurred due to sampling error alone.  But if result is "significant,"  then we may conclude that the observed effect actually reflects the characteristics of the population rather than just sampling error or chance.  </a:t>
            </a:r>
          </a:p>
          <a:p>
            <a:endParaRPr lang="en-US" dirty="0"/>
          </a:p>
          <a:p>
            <a:r>
              <a:rPr lang="en-US" dirty="0"/>
              <a:t>One sample t test: We use one sample t-test when we have one type of population and we want to see if the population mean is significantly different to the hypothesised mean. </a:t>
            </a:r>
          </a:p>
          <a:p>
            <a:endParaRPr lang="en-US" dirty="0"/>
          </a:p>
          <a:p>
            <a:endParaRPr lang="en-US" dirty="0"/>
          </a:p>
          <a:p>
            <a:r>
              <a:rPr lang="en-US" dirty="0"/>
              <a:t>Two sample independent: Two populations who are independent. Comparing the mean response of two groups of patients on treatment VS control in a clinical trial. </a:t>
            </a:r>
          </a:p>
          <a:p>
            <a:r>
              <a:rPr lang="en-US" dirty="0"/>
              <a:t>Two sample dependent : Comparing the blood pressure of patients before and after treatment </a:t>
            </a:r>
          </a:p>
          <a:p>
            <a:endParaRPr lang="en-US" dirty="0"/>
          </a:p>
        </p:txBody>
      </p:sp>
      <p:sp>
        <p:nvSpPr>
          <p:cNvPr id="4" name="Slide Number Placeholder 3"/>
          <p:cNvSpPr>
            <a:spLocks noGrp="1"/>
          </p:cNvSpPr>
          <p:nvPr>
            <p:ph type="sldNum" sz="quarter" idx="5"/>
          </p:nvPr>
        </p:nvSpPr>
        <p:spPr/>
        <p:txBody>
          <a:bodyPr/>
          <a:lstStyle/>
          <a:p>
            <a:fld id="{F907E1D4-22BC-9047-91AD-25653BC2B684}" type="slidenum">
              <a:rPr lang="en-US" smtClean="0"/>
              <a:t>4</a:t>
            </a:fld>
            <a:endParaRPr lang="en-US"/>
          </a:p>
        </p:txBody>
      </p:sp>
    </p:spTree>
    <p:extLst>
      <p:ext uri="{BB962C8B-B14F-4D97-AF65-F5344CB8AC3E}">
        <p14:creationId xmlns:p14="http://schemas.microsoft.com/office/powerpoint/2010/main" val="312894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points to decide one sample test: 1. The observations are independent  2. The observations are normally distributed. Here the data are normally distributed </a:t>
            </a:r>
            <a:endParaRPr lang="en-US" dirty="0"/>
          </a:p>
        </p:txBody>
      </p:sp>
      <p:sp>
        <p:nvSpPr>
          <p:cNvPr id="4" name="Slide Number Placeholder 3"/>
          <p:cNvSpPr>
            <a:spLocks noGrp="1"/>
          </p:cNvSpPr>
          <p:nvPr>
            <p:ph type="sldNum" sz="quarter" idx="5"/>
          </p:nvPr>
        </p:nvSpPr>
        <p:spPr/>
        <p:txBody>
          <a:bodyPr/>
          <a:lstStyle/>
          <a:p>
            <a:fld id="{F907E1D4-22BC-9047-91AD-25653BC2B684}" type="slidenum">
              <a:rPr lang="en-US" smtClean="0"/>
              <a:t>6</a:t>
            </a:fld>
            <a:endParaRPr lang="en-US"/>
          </a:p>
        </p:txBody>
      </p:sp>
    </p:spTree>
    <p:extLst>
      <p:ext uri="{BB962C8B-B14F-4D97-AF65-F5344CB8AC3E}">
        <p14:creationId xmlns:p14="http://schemas.microsoft.com/office/powerpoint/2010/main" val="190449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7E1D4-22BC-9047-91AD-25653BC2B684}" type="slidenum">
              <a:rPr lang="en-US" smtClean="0"/>
              <a:t>7</a:t>
            </a:fld>
            <a:endParaRPr lang="en-US"/>
          </a:p>
        </p:txBody>
      </p:sp>
    </p:spTree>
    <p:extLst>
      <p:ext uri="{BB962C8B-B14F-4D97-AF65-F5344CB8AC3E}">
        <p14:creationId xmlns:p14="http://schemas.microsoft.com/office/powerpoint/2010/main" val="298307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7E1D4-22BC-9047-91AD-25653BC2B684}" type="slidenum">
              <a:rPr lang="en-US" smtClean="0"/>
              <a:t>8</a:t>
            </a:fld>
            <a:endParaRPr lang="en-US"/>
          </a:p>
        </p:txBody>
      </p:sp>
    </p:spTree>
    <p:extLst>
      <p:ext uri="{BB962C8B-B14F-4D97-AF65-F5344CB8AC3E}">
        <p14:creationId xmlns:p14="http://schemas.microsoft.com/office/powerpoint/2010/main" val="101872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7E1D4-22BC-9047-91AD-25653BC2B684}" type="slidenum">
              <a:rPr lang="en-US" smtClean="0"/>
              <a:t>9</a:t>
            </a:fld>
            <a:endParaRPr lang="en-US"/>
          </a:p>
        </p:txBody>
      </p:sp>
    </p:spTree>
    <p:extLst>
      <p:ext uri="{BB962C8B-B14F-4D97-AF65-F5344CB8AC3E}">
        <p14:creationId xmlns:p14="http://schemas.microsoft.com/office/powerpoint/2010/main" val="163348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7E1D4-22BC-9047-91AD-25653BC2B684}" type="slidenum">
              <a:rPr lang="en-US" smtClean="0"/>
              <a:t>10</a:t>
            </a:fld>
            <a:endParaRPr lang="en-US"/>
          </a:p>
        </p:txBody>
      </p:sp>
    </p:spTree>
    <p:extLst>
      <p:ext uri="{BB962C8B-B14F-4D97-AF65-F5344CB8AC3E}">
        <p14:creationId xmlns:p14="http://schemas.microsoft.com/office/powerpoint/2010/main" val="2249373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7E1D4-22BC-9047-91AD-25653BC2B684}" type="slidenum">
              <a:rPr lang="en-US" smtClean="0"/>
              <a:t>11</a:t>
            </a:fld>
            <a:endParaRPr lang="en-US"/>
          </a:p>
        </p:txBody>
      </p:sp>
    </p:spTree>
    <p:extLst>
      <p:ext uri="{BB962C8B-B14F-4D97-AF65-F5344CB8AC3E}">
        <p14:creationId xmlns:p14="http://schemas.microsoft.com/office/powerpoint/2010/main" val="2759105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7E1D4-22BC-9047-91AD-25653BC2B684}" type="slidenum">
              <a:rPr lang="en-US" smtClean="0"/>
              <a:t>12</a:t>
            </a:fld>
            <a:endParaRPr lang="en-US"/>
          </a:p>
        </p:txBody>
      </p:sp>
    </p:spTree>
    <p:extLst>
      <p:ext uri="{BB962C8B-B14F-4D97-AF65-F5344CB8AC3E}">
        <p14:creationId xmlns:p14="http://schemas.microsoft.com/office/powerpoint/2010/main" val="98497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A60681B-A1D2-4A44-921C-BC1A4585449A}" type="datetimeFigureOut">
              <a:rPr lang="en-US" smtClean="0"/>
              <a:t>7/12/19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118610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0681B-A1D2-4A44-921C-BC1A4585449A}" type="datetimeFigureOut">
              <a:rPr lang="en-US" smtClean="0"/>
              <a:t>7/12/19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104225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0681B-A1D2-4A44-921C-BC1A4585449A}" type="datetimeFigureOut">
              <a:rPr lang="en-US" smtClean="0"/>
              <a:t>7/12/19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2992295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9273-4128-6046-903C-BE8D0F645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C356CC-26FF-5548-A1C8-FE0A0F851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3C9684-24A2-7345-B406-FFB28F32F9B1}"/>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5" name="Footer Placeholder 4">
            <a:extLst>
              <a:ext uri="{FF2B5EF4-FFF2-40B4-BE49-F238E27FC236}">
                <a16:creationId xmlns:a16="http://schemas.microsoft.com/office/drawing/2014/main" id="{0E9FF809-1F93-F54F-AA40-8CB795EBD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CDB99-990E-EF44-9C12-806AE476DCF5}"/>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1292279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A88E-1132-6D46-8423-E3BFCFF16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C9B820-5868-F741-BD98-D09832A5D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78A09-4E34-EC43-9AF7-9C8BE3A53D19}"/>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5" name="Footer Placeholder 4">
            <a:extLst>
              <a:ext uri="{FF2B5EF4-FFF2-40B4-BE49-F238E27FC236}">
                <a16:creationId xmlns:a16="http://schemas.microsoft.com/office/drawing/2014/main" id="{9CFFFBD6-2AC8-7441-AA21-B72F00E19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5908A-1DB0-FA45-9F61-952D3139EC95}"/>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2395892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558-AFAC-B949-8396-DBFEBE7F2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87CA49-F56E-8B48-B5BA-B60E2446C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CC324-5444-1243-A3B4-172192F0DC51}"/>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5" name="Footer Placeholder 4">
            <a:extLst>
              <a:ext uri="{FF2B5EF4-FFF2-40B4-BE49-F238E27FC236}">
                <a16:creationId xmlns:a16="http://schemas.microsoft.com/office/drawing/2014/main" id="{98B3A384-9AB4-0A4A-94AE-66EE31D74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D9703-D408-CF42-B37F-6D81CBCA7655}"/>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3750916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A624-72C7-A945-A300-C92427DEE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460D5-A21D-C948-A513-C7D9FC0AB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2024DD-E858-CB42-B291-06F5FFF19D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703154-9615-D546-83C0-D9F98FF0CB08}"/>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6" name="Footer Placeholder 5">
            <a:extLst>
              <a:ext uri="{FF2B5EF4-FFF2-40B4-BE49-F238E27FC236}">
                <a16:creationId xmlns:a16="http://schemas.microsoft.com/office/drawing/2014/main" id="{F509A60F-E73D-3D46-ADD9-FFFCD033B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A00A-4D2A-0B41-B541-F826BBB86B2E}"/>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3558817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90A0-1B5F-8A4C-9C56-678DB1E31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32D67-1C99-6B45-9A3B-5AA83ED0D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FE72D5-55FB-4346-810F-4AF505C5B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658E04-4E38-8943-A3D2-5F1CD7D445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614695-41D5-0E40-BFC2-A98D21DEF6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F4216C-F6E1-9A49-8CEF-294FC9E5E8A0}"/>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8" name="Footer Placeholder 7">
            <a:extLst>
              <a:ext uri="{FF2B5EF4-FFF2-40B4-BE49-F238E27FC236}">
                <a16:creationId xmlns:a16="http://schemas.microsoft.com/office/drawing/2014/main" id="{DB949663-F7F6-AD49-8199-68CD7AAA43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D9B9C3-2B6F-234E-B336-E6B1D87120FD}"/>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3232753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2115-0278-F747-A4AA-94A27EFF0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A53611-BF6C-8D45-A2A0-F7034DA9BFA4}"/>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4" name="Footer Placeholder 3">
            <a:extLst>
              <a:ext uri="{FF2B5EF4-FFF2-40B4-BE49-F238E27FC236}">
                <a16:creationId xmlns:a16="http://schemas.microsoft.com/office/drawing/2014/main" id="{568B97E9-34E2-5A48-8547-E744D82ACD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7A446-275A-1642-BA6D-7984BB39D020}"/>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546374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CE6DD-0F69-3A4E-8FE7-F99606B9502E}"/>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3" name="Footer Placeholder 2">
            <a:extLst>
              <a:ext uri="{FF2B5EF4-FFF2-40B4-BE49-F238E27FC236}">
                <a16:creationId xmlns:a16="http://schemas.microsoft.com/office/drawing/2014/main" id="{31B463E3-223E-0B41-8FC1-71953648E7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FEC49-93F2-9D4F-8FD2-E2C6BE4FCE80}"/>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3455281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B37-06C5-BB46-8C4A-55C30AF39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0A086B-912D-DB4D-B487-AF1AF78854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3CD2E-EA2F-EB4D-ABAB-091E52F5E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E129B-30F7-184C-BEFB-5FC96846D34E}"/>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6" name="Footer Placeholder 5">
            <a:extLst>
              <a:ext uri="{FF2B5EF4-FFF2-40B4-BE49-F238E27FC236}">
                <a16:creationId xmlns:a16="http://schemas.microsoft.com/office/drawing/2014/main" id="{A08A84CB-B37D-0E46-ADBB-890D685E5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CF047D-50FD-5845-AD2B-9552BAC5132A}"/>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378091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0681B-A1D2-4A44-921C-BC1A4585449A}" type="datetimeFigureOut">
              <a:rPr lang="en-US" smtClean="0"/>
              <a:t>7/12/19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3183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5C08-EEF8-6144-9FC6-75A1CC293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A633C-E239-AC4B-B90B-B90AC3269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9FDAF5-9DBB-7340-84B2-8042C0859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CFA18-63A9-D843-98C8-04B170CCF4B7}"/>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6" name="Footer Placeholder 5">
            <a:extLst>
              <a:ext uri="{FF2B5EF4-FFF2-40B4-BE49-F238E27FC236}">
                <a16:creationId xmlns:a16="http://schemas.microsoft.com/office/drawing/2014/main" id="{55A75D0F-B42C-5D4C-B126-C6C5943F36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56496F-5E02-3B4A-BC13-752F1F6A66FF}"/>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483400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CBEE-6D19-4047-9C2C-F91AA70063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B06FB0-F360-8346-98F1-C6A94E105B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79DF6-25DD-4440-8350-463E2E6D1478}"/>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5" name="Footer Placeholder 4">
            <a:extLst>
              <a:ext uri="{FF2B5EF4-FFF2-40B4-BE49-F238E27FC236}">
                <a16:creationId xmlns:a16="http://schemas.microsoft.com/office/drawing/2014/main" id="{73A70E32-7032-7B42-9B17-DE3150CBE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053EF-86E7-3544-A29C-D0562FB150BC}"/>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3448213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A996F-E6B2-244B-9762-9FD6BD17AF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C01EF-99F7-CC48-8CD5-D44716B623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7DA42-0910-BD4B-B1DF-3AF9AB30A4CA}"/>
              </a:ext>
            </a:extLst>
          </p:cNvPr>
          <p:cNvSpPr>
            <a:spLocks noGrp="1"/>
          </p:cNvSpPr>
          <p:nvPr>
            <p:ph type="dt" sz="half" idx="10"/>
          </p:nvPr>
        </p:nvSpPr>
        <p:spPr/>
        <p:txBody>
          <a:bodyPr/>
          <a:lstStyle/>
          <a:p>
            <a:fld id="{2A60681B-A1D2-4A44-921C-BC1A4585449A}" type="datetimeFigureOut">
              <a:rPr lang="en-US" smtClean="0"/>
              <a:t>7/12/19</a:t>
            </a:fld>
            <a:endParaRPr lang="en-US"/>
          </a:p>
        </p:txBody>
      </p:sp>
      <p:sp>
        <p:nvSpPr>
          <p:cNvPr id="5" name="Footer Placeholder 4">
            <a:extLst>
              <a:ext uri="{FF2B5EF4-FFF2-40B4-BE49-F238E27FC236}">
                <a16:creationId xmlns:a16="http://schemas.microsoft.com/office/drawing/2014/main" id="{BBC54717-1435-5F48-8BD4-1A88B9964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105B9-05BA-3D41-9619-42AD359935EF}"/>
              </a:ext>
            </a:extLst>
          </p:cNvPr>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194865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A60681B-A1D2-4A44-921C-BC1A4585449A}" type="datetimeFigureOut">
              <a:rPr lang="en-US" smtClean="0"/>
              <a:t>7/12/19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16820282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A60681B-A1D2-4A44-921C-BC1A4585449A}" type="datetimeFigureOut">
              <a:rPr lang="en-US" smtClean="0"/>
              <a:t>7/12/19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156483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A60681B-A1D2-4A44-921C-BC1A4585449A}" type="datetimeFigureOut">
              <a:rPr lang="en-US" smtClean="0"/>
              <a:t>7/12/19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2B983-B625-B343-BD05-1A985E52D04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2049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0681B-A1D2-4A44-921C-BC1A4585449A}" type="datetimeFigureOut">
              <a:rPr lang="en-US" smtClean="0"/>
              <a:t>7/12/19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123006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0681B-A1D2-4A44-921C-BC1A4585449A}" type="datetimeFigureOut">
              <a:rPr lang="en-US" smtClean="0"/>
              <a:t>7/12/19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724283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A60681B-A1D2-4A44-921C-BC1A4585449A}" type="datetimeFigureOut">
              <a:rPr lang="en-US" smtClean="0"/>
              <a:t>7/12/19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212392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A60681B-A1D2-4A44-921C-BC1A4585449A}" type="datetimeFigureOut">
              <a:rPr lang="en-US" smtClean="0"/>
              <a:t>7/12/19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942B983-B625-B343-BD05-1A985E52D041}" type="slidenum">
              <a:rPr lang="en-US" smtClean="0"/>
              <a:t>‹#›</a:t>
            </a:fld>
            <a:endParaRPr lang="en-US"/>
          </a:p>
        </p:txBody>
      </p:sp>
    </p:spTree>
    <p:extLst>
      <p:ext uri="{BB962C8B-B14F-4D97-AF65-F5344CB8AC3E}">
        <p14:creationId xmlns:p14="http://schemas.microsoft.com/office/powerpoint/2010/main" val="141148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A60681B-A1D2-4A44-921C-BC1A4585449A}" type="datetimeFigureOut">
              <a:rPr lang="en-US" smtClean="0"/>
              <a:t>7/12/19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942B983-B625-B343-BD05-1A985E52D041}" type="slidenum">
              <a:rPr lang="en-US" smtClean="0"/>
              <a:t>‹#›</a:t>
            </a:fld>
            <a:endParaRPr lang="en-US"/>
          </a:p>
        </p:txBody>
      </p:sp>
    </p:spTree>
    <p:extLst>
      <p:ext uri="{BB962C8B-B14F-4D97-AF65-F5344CB8AC3E}">
        <p14:creationId xmlns:p14="http://schemas.microsoft.com/office/powerpoint/2010/main" val="79787123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75E00-AA9C-E04F-AF33-1203C31A3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BA8699-D08B-B048-97A6-7B37ECD91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EAC40-3D18-A34F-984D-1B88A5D6B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0681B-A1D2-4A44-921C-BC1A4585449A}" type="datetimeFigureOut">
              <a:rPr lang="en-US" smtClean="0"/>
              <a:t>7/12/19</a:t>
            </a:fld>
            <a:endParaRPr lang="en-US"/>
          </a:p>
        </p:txBody>
      </p:sp>
      <p:sp>
        <p:nvSpPr>
          <p:cNvPr id="5" name="Footer Placeholder 4">
            <a:extLst>
              <a:ext uri="{FF2B5EF4-FFF2-40B4-BE49-F238E27FC236}">
                <a16:creationId xmlns:a16="http://schemas.microsoft.com/office/drawing/2014/main" id="{28079CDC-58FF-1146-8609-D8DD598DE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7273A9-8580-104C-83F1-21A7C9F51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2B983-B625-B343-BD05-1A985E52D041}" type="slidenum">
              <a:rPr lang="en-US" smtClean="0"/>
              <a:t>‹#›</a:t>
            </a:fld>
            <a:endParaRPr lang="en-US"/>
          </a:p>
        </p:txBody>
      </p:sp>
    </p:spTree>
    <p:extLst>
      <p:ext uri="{BB962C8B-B14F-4D97-AF65-F5344CB8AC3E}">
        <p14:creationId xmlns:p14="http://schemas.microsoft.com/office/powerpoint/2010/main" val="38798514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f.r@institute.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bit.ly/2LLEfnd" TargetMode="External"/><Relationship Id="rId2" Type="http://schemas.openxmlformats.org/officeDocument/2006/relationships/hyperlink" Target="https://github.com/propicee/lec1" TargetMode="External"/><Relationship Id="rId1" Type="http://schemas.openxmlformats.org/officeDocument/2006/relationships/slideLayout" Target="../slideLayouts/slideLayout13.xml"/><Relationship Id="rId5" Type="http://schemas.openxmlformats.org/officeDocument/2006/relationships/image" Target="../media/image35.jpg"/><Relationship Id="rId4" Type="http://schemas.openxmlformats.org/officeDocument/2006/relationships/hyperlink" Target="https://bit.ly/2LPUTS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2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rstudio.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2FE5-3B27-4B40-A324-F27CD6E2E76F}"/>
              </a:ext>
            </a:extLst>
          </p:cNvPr>
          <p:cNvSpPr>
            <a:spLocks noGrp="1"/>
          </p:cNvSpPr>
          <p:nvPr>
            <p:ph type="ctrTitle"/>
          </p:nvPr>
        </p:nvSpPr>
        <p:spPr>
          <a:xfrm>
            <a:off x="2057399" y="1512563"/>
            <a:ext cx="8474765" cy="1239894"/>
          </a:xfrm>
        </p:spPr>
        <p:txBody>
          <a:bodyPr>
            <a:noAutofit/>
          </a:bodyPr>
          <a:lstStyle/>
          <a:p>
            <a:br>
              <a:rPr lang="en-GB" b="1" dirty="0"/>
            </a:br>
            <a:br>
              <a:rPr lang="en-GB" b="1" dirty="0"/>
            </a:br>
            <a:r>
              <a:rPr lang="en-GB" b="1" dirty="0"/>
              <a:t>Data Handling</a:t>
            </a:r>
            <a:br>
              <a:rPr lang="en-GB" b="1" dirty="0"/>
            </a:br>
            <a:r>
              <a:rPr lang="en-GB" sz="3600" b="1" dirty="0"/>
              <a:t>Introduction to </a:t>
            </a:r>
            <a:r>
              <a:rPr lang="en-GB" sz="3600" b="1" dirty="0">
                <a:solidFill>
                  <a:srgbClr val="0070C0"/>
                </a:solidFill>
              </a:rPr>
              <a:t>R</a:t>
            </a:r>
            <a:r>
              <a:rPr lang="en-GB" b="1" dirty="0"/>
              <a:t> </a:t>
            </a:r>
            <a:br>
              <a:rPr lang="en-GB" b="1" dirty="0"/>
            </a:br>
            <a:br>
              <a:rPr lang="en-GB" sz="3200" dirty="0"/>
            </a:br>
            <a:endParaRPr lang="en-GB" sz="3200" b="1" dirty="0"/>
          </a:p>
        </p:txBody>
      </p:sp>
      <p:sp>
        <p:nvSpPr>
          <p:cNvPr id="4" name="Title 1">
            <a:extLst>
              <a:ext uri="{FF2B5EF4-FFF2-40B4-BE49-F238E27FC236}">
                <a16:creationId xmlns:a16="http://schemas.microsoft.com/office/drawing/2014/main" id="{EB94BCCC-7CA4-AE4A-9080-E7A255C9CE83}"/>
              </a:ext>
            </a:extLst>
          </p:cNvPr>
          <p:cNvSpPr txBox="1">
            <a:spLocks/>
          </p:cNvSpPr>
          <p:nvPr/>
        </p:nvSpPr>
        <p:spPr bwMode="blackWhite">
          <a:xfrm>
            <a:off x="3111775" y="3019090"/>
            <a:ext cx="5968450" cy="819820"/>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r"/>
            <a:r>
              <a:rPr lang="en-US" sz="3400" b="1" dirty="0">
                <a:solidFill>
                  <a:schemeClr val="bg1">
                    <a:lumMod val="95000"/>
                    <a:lumOff val="5000"/>
                  </a:schemeClr>
                </a:solidFill>
                <a:latin typeface="Times New Roman" panose="02020603050405020304" pitchFamily="18" charset="0"/>
                <a:cs typeface="Times New Roman" panose="02020603050405020304" pitchFamily="18" charset="0"/>
              </a:rPr>
              <a:t>HYPOTHESIS TESTING</a:t>
            </a:r>
          </a:p>
        </p:txBody>
      </p:sp>
      <p:sp>
        <p:nvSpPr>
          <p:cNvPr id="5" name="TextBox 4">
            <a:extLst>
              <a:ext uri="{FF2B5EF4-FFF2-40B4-BE49-F238E27FC236}">
                <a16:creationId xmlns:a16="http://schemas.microsoft.com/office/drawing/2014/main" id="{A7A03353-D765-6347-957E-737AD04F6583}"/>
              </a:ext>
            </a:extLst>
          </p:cNvPr>
          <p:cNvSpPr txBox="1"/>
          <p:nvPr/>
        </p:nvSpPr>
        <p:spPr>
          <a:xfrm>
            <a:off x="8865704" y="4976105"/>
            <a:ext cx="3438939" cy="2031325"/>
          </a:xfrm>
          <a:prstGeom prst="rect">
            <a:avLst/>
          </a:prstGeom>
          <a:noFill/>
        </p:spPr>
        <p:txBody>
          <a:bodyPr wrap="square" rtlCol="0">
            <a:spAutoFit/>
          </a:bodyPr>
          <a:lstStyle/>
          <a:p>
            <a:r>
              <a:rPr lang="en-US" dirty="0"/>
              <a:t>Module Code: DH101</a:t>
            </a:r>
          </a:p>
          <a:p>
            <a:r>
              <a:rPr lang="en-US" dirty="0"/>
              <a:t>Module Leader: Farzana Rahman</a:t>
            </a:r>
          </a:p>
          <a:p>
            <a:r>
              <a:rPr lang="en-US" dirty="0"/>
              <a:t>Office: GE201</a:t>
            </a:r>
          </a:p>
          <a:p>
            <a:r>
              <a:rPr lang="en-US" dirty="0"/>
              <a:t>Email: </a:t>
            </a:r>
            <a:r>
              <a:rPr lang="en-US" dirty="0">
                <a:hlinkClick r:id="rId2"/>
              </a:rPr>
              <a:t>f.r@institute.ac.uk</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2059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45626-930A-F34F-B9CB-130CAEAC6D39}"/>
              </a:ext>
            </a:extLst>
          </p:cNvPr>
          <p:cNvSpPr txBox="1"/>
          <p:nvPr/>
        </p:nvSpPr>
        <p:spPr>
          <a:xfrm>
            <a:off x="585350" y="479183"/>
            <a:ext cx="9763955" cy="1323439"/>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One Sample T-test using R</a:t>
            </a:r>
          </a:p>
          <a:p>
            <a:r>
              <a:rPr lang="en-US" sz="4000" dirty="0">
                <a:solidFill>
                  <a:srgbClr val="0070C0"/>
                </a:solidFill>
                <a:latin typeface="Times New Roman" panose="02020603050405020304" pitchFamily="18" charset="0"/>
                <a:cs typeface="Times New Roman" panose="02020603050405020304" pitchFamily="18" charset="0"/>
              </a:rPr>
              <a:t> </a:t>
            </a:r>
          </a:p>
        </p:txBody>
      </p:sp>
      <p:pic>
        <p:nvPicPr>
          <p:cNvPr id="10" name="Picture 9" descr="A screenshot of a video game&#10;&#10;Description automatically generated">
            <a:extLst>
              <a:ext uri="{FF2B5EF4-FFF2-40B4-BE49-F238E27FC236}">
                <a16:creationId xmlns:a16="http://schemas.microsoft.com/office/drawing/2014/main" id="{3858B4B8-A343-5446-A20A-4697C818C730}"/>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1503816" y="2968806"/>
            <a:ext cx="6275323" cy="1989050"/>
          </a:xfrm>
          <a:prstGeom prst="rect">
            <a:avLst/>
          </a:prstGeom>
        </p:spPr>
      </p:pic>
      <p:pic>
        <p:nvPicPr>
          <p:cNvPr id="15" name="Content Placeholder 14" descr="A close up of a logo&#10;&#10;Description automatically generated">
            <a:extLst>
              <a:ext uri="{FF2B5EF4-FFF2-40B4-BE49-F238E27FC236}">
                <a16:creationId xmlns:a16="http://schemas.microsoft.com/office/drawing/2014/main" id="{37BA4520-7F4E-BC46-9209-F87FE555855D}"/>
              </a:ext>
            </a:extLst>
          </p:cNvPr>
          <p:cNvPicPr>
            <a:picLocks noGrp="1" noChangeAspect="1"/>
          </p:cNvPicPr>
          <p:nvPr>
            <p:ph idx="1"/>
          </p:nvPr>
        </p:nvPicPr>
        <p:blipFill>
          <a:blip r:embed="rId4"/>
          <a:stretch>
            <a:fillRect/>
          </a:stretch>
        </p:blipFill>
        <p:spPr>
          <a:xfrm>
            <a:off x="188782" y="1645367"/>
            <a:ext cx="7994948" cy="707886"/>
          </a:xfrm>
        </p:spPr>
      </p:pic>
      <p:grpSp>
        <p:nvGrpSpPr>
          <p:cNvPr id="23" name="Group 22">
            <a:extLst>
              <a:ext uri="{FF2B5EF4-FFF2-40B4-BE49-F238E27FC236}">
                <a16:creationId xmlns:a16="http://schemas.microsoft.com/office/drawing/2014/main" id="{BF515A49-F740-4F41-94F8-28E9B483AC1A}"/>
              </a:ext>
            </a:extLst>
          </p:cNvPr>
          <p:cNvGrpSpPr/>
          <p:nvPr/>
        </p:nvGrpSpPr>
        <p:grpSpPr>
          <a:xfrm>
            <a:off x="235926" y="2968806"/>
            <a:ext cx="8112256" cy="1989050"/>
            <a:chOff x="125893" y="2890132"/>
            <a:chExt cx="8112256" cy="1989050"/>
          </a:xfrm>
        </p:grpSpPr>
        <p:pic>
          <p:nvPicPr>
            <p:cNvPr id="17" name="Picture 16" descr="A screenshot of a cell phone&#10;&#10;Description automatically generated">
              <a:extLst>
                <a:ext uri="{FF2B5EF4-FFF2-40B4-BE49-F238E27FC236}">
                  <a16:creationId xmlns:a16="http://schemas.microsoft.com/office/drawing/2014/main" id="{339C0C5D-8CF1-FC45-901A-EF6D747F500D}"/>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125893" y="2890132"/>
              <a:ext cx="8112256" cy="1989050"/>
            </a:xfrm>
            <a:prstGeom prst="rect">
              <a:avLst/>
            </a:prstGeom>
          </p:spPr>
        </p:pic>
        <p:pic>
          <p:nvPicPr>
            <p:cNvPr id="22" name="Picture 21" descr="A close up of a logo&#10;&#10;Description automatically generated">
              <a:extLst>
                <a:ext uri="{FF2B5EF4-FFF2-40B4-BE49-F238E27FC236}">
                  <a16:creationId xmlns:a16="http://schemas.microsoft.com/office/drawing/2014/main" id="{E9A35816-324F-0D41-91FE-66AF2A295AEC}"/>
                </a:ext>
              </a:extLst>
            </p:cNvPr>
            <p:cNvPicPr>
              <a:picLocks noChangeAspect="1"/>
            </p:cNvPicPr>
            <p:nvPr/>
          </p:nvPicPr>
          <p:blipFill>
            <a:blip r:embed="rId6"/>
            <a:stretch>
              <a:fillRect/>
            </a:stretch>
          </p:blipFill>
          <p:spPr>
            <a:xfrm>
              <a:off x="178950" y="4336620"/>
              <a:ext cx="812800" cy="190500"/>
            </a:xfrm>
            <a:prstGeom prst="rect">
              <a:avLst/>
            </a:prstGeom>
          </p:spPr>
        </p:pic>
      </p:grpSp>
      <p:pic>
        <p:nvPicPr>
          <p:cNvPr id="25" name="Picture 24">
            <a:extLst>
              <a:ext uri="{FF2B5EF4-FFF2-40B4-BE49-F238E27FC236}">
                <a16:creationId xmlns:a16="http://schemas.microsoft.com/office/drawing/2014/main" id="{F3524D99-D9DB-9143-BE12-E8AD673521D2}"/>
              </a:ext>
            </a:extLst>
          </p:cNvPr>
          <p:cNvPicPr>
            <a:picLocks noChangeAspect="1"/>
          </p:cNvPicPr>
          <p:nvPr/>
        </p:nvPicPr>
        <p:blipFill>
          <a:blip r:embed="rId7"/>
          <a:stretch>
            <a:fillRect/>
          </a:stretch>
        </p:blipFill>
        <p:spPr>
          <a:xfrm>
            <a:off x="8348182" y="2510129"/>
            <a:ext cx="3717925" cy="3076283"/>
          </a:xfrm>
          <a:prstGeom prst="rect">
            <a:avLst/>
          </a:prstGeom>
        </p:spPr>
      </p:pic>
    </p:spTree>
    <p:extLst>
      <p:ext uri="{BB962C8B-B14F-4D97-AF65-F5344CB8AC3E}">
        <p14:creationId xmlns:p14="http://schemas.microsoft.com/office/powerpoint/2010/main" val="121630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45626-930A-F34F-B9CB-130CAEAC6D39}"/>
              </a:ext>
            </a:extLst>
          </p:cNvPr>
          <p:cNvSpPr txBox="1"/>
          <p:nvPr/>
        </p:nvSpPr>
        <p:spPr>
          <a:xfrm>
            <a:off x="521295" y="68917"/>
            <a:ext cx="9763955" cy="1323439"/>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One Sample T-test using R</a:t>
            </a:r>
          </a:p>
          <a:p>
            <a:r>
              <a:rPr lang="en-US" sz="4000" dirty="0">
                <a:solidFill>
                  <a:srgbClr val="0070C0"/>
                </a:solidFill>
                <a:latin typeface="Times New Roman" panose="02020603050405020304" pitchFamily="18" charset="0"/>
                <a:cs typeface="Times New Roman" panose="02020603050405020304" pitchFamily="18" charset="0"/>
              </a:rPr>
              <a:t> </a:t>
            </a:r>
          </a:p>
        </p:txBody>
      </p:sp>
      <p:pic>
        <p:nvPicPr>
          <p:cNvPr id="6" name="Content Placeholder 5" descr="A screenshot of a cell phone&#10;&#10;Description automatically generated">
            <a:extLst>
              <a:ext uri="{FF2B5EF4-FFF2-40B4-BE49-F238E27FC236}">
                <a16:creationId xmlns:a16="http://schemas.microsoft.com/office/drawing/2014/main" id="{148C399B-AC54-394B-8CDC-0963E896A6DE}"/>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rcRect/>
          <a:stretch/>
        </p:blipFill>
        <p:spPr>
          <a:xfrm>
            <a:off x="392449" y="827163"/>
            <a:ext cx="10061466" cy="302628"/>
          </a:xfrm>
        </p:spPr>
      </p:pic>
      <p:pic>
        <p:nvPicPr>
          <p:cNvPr id="16" name="Content Placeholder 5" descr="A screenshot of a cell phone&#10;&#10;Description automatically generated">
            <a:extLst>
              <a:ext uri="{FF2B5EF4-FFF2-40B4-BE49-F238E27FC236}">
                <a16:creationId xmlns:a16="http://schemas.microsoft.com/office/drawing/2014/main" id="{ABB941F0-0471-764D-9F95-D167D5BBCD03}"/>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392449" y="1416844"/>
            <a:ext cx="2408030" cy="3271016"/>
          </a:xfrm>
          <a:prstGeom prst="rect">
            <a:avLst/>
          </a:prstGeom>
        </p:spPr>
      </p:pic>
      <p:pic>
        <p:nvPicPr>
          <p:cNvPr id="18" name="Content Placeholder 5" descr="A screenshot of a cell phone&#10;&#10;Description automatically generated">
            <a:extLst>
              <a:ext uri="{FF2B5EF4-FFF2-40B4-BE49-F238E27FC236}">
                <a16:creationId xmlns:a16="http://schemas.microsoft.com/office/drawing/2014/main" id="{6D18F2AC-6557-AB41-B448-F97576A36570}"/>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356533" y="5024294"/>
            <a:ext cx="7950373" cy="1521336"/>
          </a:xfrm>
          <a:prstGeom prst="rect">
            <a:avLst/>
          </a:prstGeom>
        </p:spPr>
      </p:pic>
      <p:pic>
        <p:nvPicPr>
          <p:cNvPr id="19" name="Content Placeholder 5" descr="A screenshot of a cell phone&#10;&#10;Description automatically generated">
            <a:extLst>
              <a:ext uri="{FF2B5EF4-FFF2-40B4-BE49-F238E27FC236}">
                <a16:creationId xmlns:a16="http://schemas.microsoft.com/office/drawing/2014/main" id="{7FE88133-E805-0841-8471-FC524BEF8F9A}"/>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7081837" y="5230079"/>
            <a:ext cx="4969725" cy="1486091"/>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descr="A screenshot of a cell phone&#10;&#10;Description automatically generated">
            <a:extLst>
              <a:ext uri="{FF2B5EF4-FFF2-40B4-BE49-F238E27FC236}">
                <a16:creationId xmlns:a16="http://schemas.microsoft.com/office/drawing/2014/main" id="{1AECB062-A795-8140-9642-AC8B4084C3A1}"/>
              </a:ext>
            </a:extLst>
          </p:cNvPr>
          <p:cNvPicPr>
            <a:picLocks noChangeAspect="1"/>
          </p:cNvPicPr>
          <p:nvPr/>
        </p:nvPicPr>
        <p:blipFill>
          <a:blip r:embed="rId7"/>
          <a:stretch>
            <a:fillRect/>
          </a:stretch>
        </p:blipFill>
        <p:spPr>
          <a:xfrm>
            <a:off x="6623371" y="1841266"/>
            <a:ext cx="4293124" cy="3232221"/>
          </a:xfrm>
          <a:prstGeom prst="rect">
            <a:avLst/>
          </a:prstGeom>
        </p:spPr>
      </p:pic>
      <p:sp>
        <p:nvSpPr>
          <p:cNvPr id="9" name="TextBox 8">
            <a:extLst>
              <a:ext uri="{FF2B5EF4-FFF2-40B4-BE49-F238E27FC236}">
                <a16:creationId xmlns:a16="http://schemas.microsoft.com/office/drawing/2014/main" id="{EA12A599-8640-7F48-8C97-747CBCDE021E}"/>
              </a:ext>
            </a:extLst>
          </p:cNvPr>
          <p:cNvSpPr txBox="1"/>
          <p:nvPr/>
        </p:nvSpPr>
        <p:spPr>
          <a:xfrm>
            <a:off x="4957763" y="33432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7222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45626-930A-F34F-B9CB-130CAEAC6D39}"/>
              </a:ext>
            </a:extLst>
          </p:cNvPr>
          <p:cNvSpPr txBox="1"/>
          <p:nvPr/>
        </p:nvSpPr>
        <p:spPr>
          <a:xfrm>
            <a:off x="585350" y="479183"/>
            <a:ext cx="9763955" cy="1323439"/>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One Sample T-test using R</a:t>
            </a:r>
          </a:p>
          <a:p>
            <a:r>
              <a:rPr lang="en-US" sz="4000" dirty="0">
                <a:solidFill>
                  <a:srgbClr val="0070C0"/>
                </a:solidFill>
                <a:latin typeface="Times New Roman" panose="02020603050405020304" pitchFamily="18" charset="0"/>
                <a:cs typeface="Times New Roman" panose="02020603050405020304" pitchFamily="18" charset="0"/>
              </a:rPr>
              <a:t> </a:t>
            </a:r>
          </a:p>
        </p:txBody>
      </p:sp>
      <p:pic>
        <p:nvPicPr>
          <p:cNvPr id="11" name="Content Placeholder 5" descr="A screenshot of a cell phone&#10;&#10;Description automatically generated">
            <a:extLst>
              <a:ext uri="{FF2B5EF4-FFF2-40B4-BE49-F238E27FC236}">
                <a16:creationId xmlns:a16="http://schemas.microsoft.com/office/drawing/2014/main" id="{36EE874F-29AF-7241-9C3A-1EAF84CC05DE}"/>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rcRect/>
          <a:stretch/>
        </p:blipFill>
        <p:spPr>
          <a:xfrm>
            <a:off x="585350" y="1802622"/>
            <a:ext cx="8369300" cy="2501900"/>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1B31503E-0F4F-094F-B680-76DDAB754A72}"/>
              </a:ext>
            </a:extLst>
          </p:cNvPr>
          <p:cNvSpPr txBox="1"/>
          <p:nvPr/>
        </p:nvSpPr>
        <p:spPr>
          <a:xfrm>
            <a:off x="736302" y="4542948"/>
            <a:ext cx="10565111" cy="1862048"/>
          </a:xfrm>
          <a:prstGeom prst="rect">
            <a:avLst/>
          </a:prstGeom>
          <a:noFill/>
        </p:spPr>
        <p:txBody>
          <a:bodyPr wrap="square" rtlCol="0">
            <a:spAutoFit/>
          </a:bodyPr>
          <a:lstStyle/>
          <a:p>
            <a:r>
              <a:rPr lang="en-US" sz="2300" b="1" dirty="0">
                <a:solidFill>
                  <a:srgbClr val="002060"/>
                </a:solidFill>
                <a:latin typeface="Times New Roman" panose="02020603050405020304" pitchFamily="18" charset="0"/>
                <a:cs typeface="Times New Roman" panose="02020603050405020304" pitchFamily="18" charset="0"/>
              </a:rPr>
              <a:t>P-value 0.01 &lt; 0.05, therefore reject the null hypothesis. </a:t>
            </a:r>
          </a:p>
          <a:p>
            <a:endParaRPr lang="en-US" sz="2300" b="1" dirty="0">
              <a:solidFill>
                <a:srgbClr val="002060"/>
              </a:solidFill>
              <a:latin typeface="Times New Roman" panose="02020603050405020304" pitchFamily="18" charset="0"/>
              <a:cs typeface="Times New Roman" panose="02020603050405020304" pitchFamily="18" charset="0"/>
            </a:endParaRPr>
          </a:p>
          <a:p>
            <a:r>
              <a:rPr lang="en-GB" sz="2300" b="1" dirty="0">
                <a:solidFill>
                  <a:srgbClr val="002060"/>
                </a:solidFill>
                <a:latin typeface="Times New Roman" panose="02020603050405020304" pitchFamily="18" charset="0"/>
                <a:cs typeface="Times New Roman" panose="02020603050405020304" pitchFamily="18" charset="0"/>
              </a:rPr>
              <a:t>Therefore, there is evidence to suggest that the failure</a:t>
            </a:r>
          </a:p>
          <a:p>
            <a:endParaRPr lang="en-GB" sz="2300" b="1" dirty="0">
              <a:solidFill>
                <a:srgbClr val="002060"/>
              </a:solidFill>
              <a:latin typeface="Times New Roman" panose="02020603050405020304" pitchFamily="18" charset="0"/>
              <a:cs typeface="Times New Roman" panose="02020603050405020304" pitchFamily="18" charset="0"/>
            </a:endParaRPr>
          </a:p>
          <a:p>
            <a:r>
              <a:rPr lang="en-GB" sz="2300" b="1" dirty="0">
                <a:solidFill>
                  <a:srgbClr val="002060"/>
                </a:solidFill>
                <a:latin typeface="Times New Roman" panose="02020603050405020304" pitchFamily="18" charset="0"/>
                <a:cs typeface="Times New Roman" panose="02020603050405020304" pitchFamily="18" charset="0"/>
              </a:rPr>
              <a:t> rate of the microarrays from this supplier is not 2.1.</a:t>
            </a:r>
            <a:endParaRPr lang="en-US" sz="23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91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5115DABF-037A-C34F-BD46-D94FCDA0BC5C}"/>
              </a:ext>
            </a:extLst>
          </p:cNvPr>
          <p:cNvSpPr txBox="1"/>
          <p:nvPr/>
        </p:nvSpPr>
        <p:spPr>
          <a:xfrm>
            <a:off x="585350" y="479183"/>
            <a:ext cx="8093369"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Two Sample T-test</a:t>
            </a:r>
          </a:p>
        </p:txBody>
      </p:sp>
      <p:sp>
        <p:nvSpPr>
          <p:cNvPr id="2" name="Rectangle 1">
            <a:extLst>
              <a:ext uri="{FF2B5EF4-FFF2-40B4-BE49-F238E27FC236}">
                <a16:creationId xmlns:a16="http://schemas.microsoft.com/office/drawing/2014/main" id="{06276583-FF79-314E-A114-3496564C1301}"/>
              </a:ext>
            </a:extLst>
          </p:cNvPr>
          <p:cNvSpPr/>
          <p:nvPr/>
        </p:nvSpPr>
        <p:spPr>
          <a:xfrm>
            <a:off x="585350" y="1487348"/>
            <a:ext cx="10660166" cy="646331"/>
          </a:xfrm>
          <a:prstGeom prst="rect">
            <a:avLst/>
          </a:prstGeom>
        </p:spPr>
        <p:txBody>
          <a:bodyPr wrap="square">
            <a:spAutoFit/>
          </a:bodyPr>
          <a:lstStyle/>
          <a:p>
            <a:r>
              <a:rPr lang="en-GB" dirty="0"/>
              <a:t>Q2. A researcher is interested in the effect of breed on weight in 4 week old male mice. 40 male mice were used, 20 of breed A and 20 of breed B.</a:t>
            </a:r>
            <a:endParaRPr lang="en-US" dirty="0"/>
          </a:p>
        </p:txBody>
      </p:sp>
      <p:graphicFrame>
        <p:nvGraphicFramePr>
          <p:cNvPr id="3" name="Table 2">
            <a:extLst>
              <a:ext uri="{FF2B5EF4-FFF2-40B4-BE49-F238E27FC236}">
                <a16:creationId xmlns:a16="http://schemas.microsoft.com/office/drawing/2014/main" id="{B5CA0611-7DB7-754B-84B9-4011A87B90C5}"/>
              </a:ext>
            </a:extLst>
          </p:cNvPr>
          <p:cNvGraphicFramePr>
            <a:graphicFrameLocks noGrp="1"/>
          </p:cNvGraphicFramePr>
          <p:nvPr>
            <p:extLst>
              <p:ext uri="{D42A27DB-BD31-4B8C-83A1-F6EECF244321}">
                <p14:modId xmlns:p14="http://schemas.microsoft.com/office/powerpoint/2010/main" val="4286984196"/>
              </p:ext>
            </p:extLst>
          </p:nvPr>
        </p:nvGraphicFramePr>
        <p:xfrm>
          <a:off x="585350" y="2297551"/>
          <a:ext cx="3330320" cy="4256405"/>
        </p:xfrm>
        <a:graphic>
          <a:graphicData uri="http://schemas.openxmlformats.org/drawingml/2006/table">
            <a:tbl>
              <a:tblPr>
                <a:tableStyleId>{69C7853C-536D-4A76-A0AE-DD22124D55A5}</a:tableStyleId>
              </a:tblPr>
              <a:tblGrid>
                <a:gridCol w="825500">
                  <a:extLst>
                    <a:ext uri="{9D8B030D-6E8A-4147-A177-3AD203B41FA5}">
                      <a16:colId xmlns:a16="http://schemas.microsoft.com/office/drawing/2014/main" val="2604289065"/>
                    </a:ext>
                  </a:extLst>
                </a:gridCol>
                <a:gridCol w="426910">
                  <a:extLst>
                    <a:ext uri="{9D8B030D-6E8A-4147-A177-3AD203B41FA5}">
                      <a16:colId xmlns:a16="http://schemas.microsoft.com/office/drawing/2014/main" val="708241674"/>
                    </a:ext>
                  </a:extLst>
                </a:gridCol>
                <a:gridCol w="825500">
                  <a:extLst>
                    <a:ext uri="{9D8B030D-6E8A-4147-A177-3AD203B41FA5}">
                      <a16:colId xmlns:a16="http://schemas.microsoft.com/office/drawing/2014/main" val="377537096"/>
                    </a:ext>
                  </a:extLst>
                </a:gridCol>
                <a:gridCol w="426910">
                  <a:extLst>
                    <a:ext uri="{9D8B030D-6E8A-4147-A177-3AD203B41FA5}">
                      <a16:colId xmlns:a16="http://schemas.microsoft.com/office/drawing/2014/main" val="1725382880"/>
                    </a:ext>
                  </a:extLst>
                </a:gridCol>
                <a:gridCol w="825500">
                  <a:extLst>
                    <a:ext uri="{9D8B030D-6E8A-4147-A177-3AD203B41FA5}">
                      <a16:colId xmlns:a16="http://schemas.microsoft.com/office/drawing/2014/main" val="2562123626"/>
                    </a:ext>
                  </a:extLst>
                </a:gridCol>
              </a:tblGrid>
              <a:tr h="160654">
                <a:tc>
                  <a:txBody>
                    <a:bodyPr/>
                    <a:lstStyle/>
                    <a:p>
                      <a:pPr algn="l" fontAlgn="b"/>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dirty="0">
                          <a:effectLst/>
                        </a:rPr>
                        <a:t>Breed</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dirty="0">
                          <a:effectLst/>
                        </a:rPr>
                        <a:t>Weight</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dirty="0">
                          <a:effectLst/>
                        </a:rPr>
                        <a:t>Breed</a:t>
                      </a:r>
                      <a:endParaRPr lang="en-GB"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b="1" u="none" strike="noStrike" dirty="0">
                          <a:effectLst/>
                        </a:rPr>
                        <a:t>Weight</a:t>
                      </a:r>
                      <a:endParaRPr lang="en-GB"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0045949"/>
                  </a:ext>
                </a:extLst>
              </a:tr>
              <a:tr h="203200">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dirty="0">
                          <a:effectLst/>
                        </a:rPr>
                        <a:t>20.77</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15.51</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282741"/>
                  </a:ext>
                </a:extLst>
              </a:tr>
              <a:tr h="203200">
                <a:tc>
                  <a:txBody>
                    <a:bodyPr/>
                    <a:lstStyle/>
                    <a:p>
                      <a:pPr algn="r" fontAlgn="b"/>
                      <a:r>
                        <a:rPr lang="en-GB" sz="1200" u="none" strike="noStrike">
                          <a:effectLst/>
                        </a:rPr>
                        <a:t>2</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9.08</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12.93</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4387053"/>
                  </a:ext>
                </a:extLst>
              </a:tr>
              <a:tr h="203200">
                <a:tc>
                  <a:txBody>
                    <a:bodyPr/>
                    <a:lstStyle/>
                    <a:p>
                      <a:pPr algn="r" fontAlgn="b"/>
                      <a:r>
                        <a:rPr lang="en-GB" sz="1200" u="none" strike="noStrike">
                          <a:effectLst/>
                        </a:rPr>
                        <a:t>3</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dirty="0">
                          <a:effectLst/>
                        </a:rPr>
                        <a:t>9.</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11.5</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1092003"/>
                  </a:ext>
                </a:extLst>
              </a:tr>
              <a:tr h="203200">
                <a:tc>
                  <a:txBody>
                    <a:bodyPr/>
                    <a:lstStyle/>
                    <a:p>
                      <a:pPr algn="r" fontAlgn="b"/>
                      <a:r>
                        <a:rPr lang="en-GB" sz="1200" u="none" strike="noStrike">
                          <a:effectLst/>
                        </a:rPr>
                        <a:t>4</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8.13</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dirty="0">
                          <a:effectLst/>
                        </a:rPr>
                        <a:t>B</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16.07</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7477468"/>
                  </a:ext>
                </a:extLst>
              </a:tr>
              <a:tr h="203200">
                <a:tc>
                  <a:txBody>
                    <a:bodyPr/>
                    <a:lstStyle/>
                    <a:p>
                      <a:pPr algn="r" fontAlgn="b"/>
                      <a:r>
                        <a:rPr lang="en-GB" sz="1200" u="none" strike="noStrike">
                          <a:effectLst/>
                        </a:rPr>
                        <a:t>5</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16.54</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15.51</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6933806"/>
                  </a:ext>
                </a:extLst>
              </a:tr>
              <a:tr h="203200">
                <a:tc>
                  <a:txBody>
                    <a:bodyPr/>
                    <a:lstStyle/>
                    <a:p>
                      <a:pPr algn="r" fontAlgn="b"/>
                      <a:r>
                        <a:rPr lang="en-GB" sz="1200" u="none" strike="noStrike">
                          <a:effectLst/>
                        </a:rPr>
                        <a:t>6</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dirty="0">
                          <a:effectLst/>
                        </a:rPr>
                        <a:t>11.36</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17.66</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7352271"/>
                  </a:ext>
                </a:extLst>
              </a:tr>
              <a:tr h="203200">
                <a:tc>
                  <a:txBody>
                    <a:bodyPr/>
                    <a:lstStyle/>
                    <a:p>
                      <a:pPr algn="r" fontAlgn="b"/>
                      <a:r>
                        <a:rPr lang="en-GB" sz="1200" u="none" strike="noStrike">
                          <a:effectLst/>
                        </a:rPr>
                        <a:t>7</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11.47</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11.25</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0834142"/>
                  </a:ext>
                </a:extLst>
              </a:tr>
              <a:tr h="203200">
                <a:tc>
                  <a:txBody>
                    <a:bodyPr/>
                    <a:lstStyle/>
                    <a:p>
                      <a:pPr algn="r" fontAlgn="b"/>
                      <a:r>
                        <a:rPr lang="en-GB" sz="1200" u="none" strike="noStrike">
                          <a:effectLst/>
                        </a:rPr>
                        <a:t>8</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12.1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13.65</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2929715"/>
                  </a:ext>
                </a:extLst>
              </a:tr>
              <a:tr h="203200">
                <a:tc>
                  <a:txBody>
                    <a:bodyPr/>
                    <a:lstStyle/>
                    <a:p>
                      <a:pPr algn="r" fontAlgn="b"/>
                      <a:r>
                        <a:rPr lang="en-GB" sz="1200" u="none" strike="noStrike">
                          <a:effectLst/>
                        </a:rPr>
                        <a:t>9</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14.04</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14.28</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374341"/>
                  </a:ext>
                </a:extLst>
              </a:tr>
              <a:tr h="203200">
                <a:tc>
                  <a:txBody>
                    <a:bodyPr/>
                    <a:lstStyle/>
                    <a:p>
                      <a:pPr algn="r" fontAlgn="b"/>
                      <a:r>
                        <a:rPr lang="en-GB" sz="1200" u="none" strike="noStrike">
                          <a:effectLst/>
                        </a:rPr>
                        <a:t>10</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16.82</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13.21</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6451366"/>
                  </a:ext>
                </a:extLst>
              </a:tr>
              <a:tr h="203200">
                <a:tc>
                  <a:txBody>
                    <a:bodyPr/>
                    <a:lstStyle/>
                    <a:p>
                      <a:pPr algn="r" fontAlgn="b"/>
                      <a:r>
                        <a:rPr lang="en-GB" sz="1200" u="none" strike="noStrike">
                          <a:effectLst/>
                        </a:rPr>
                        <a:t>11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6.32</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10.28</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8203908"/>
                  </a:ext>
                </a:extLst>
              </a:tr>
              <a:tr h="203200">
                <a:tc>
                  <a:txBody>
                    <a:bodyPr/>
                    <a:lstStyle/>
                    <a:p>
                      <a:pPr algn="r" fontAlgn="b"/>
                      <a:r>
                        <a:rPr lang="en-GB" sz="1200" u="none" strike="noStrike">
                          <a:effectLst/>
                        </a:rPr>
                        <a:t>12</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17.51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12.41</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9118426"/>
                  </a:ext>
                </a:extLst>
              </a:tr>
              <a:tr h="203200">
                <a:tc>
                  <a:txBody>
                    <a:bodyPr/>
                    <a:lstStyle/>
                    <a:p>
                      <a:pPr algn="r" fontAlgn="b"/>
                      <a:r>
                        <a:rPr lang="en-GB" sz="1200" u="none" strike="noStrike">
                          <a:effectLst/>
                        </a:rPr>
                        <a:t>13</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9.87</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9.63</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340649"/>
                  </a:ext>
                </a:extLst>
              </a:tr>
              <a:tr h="203200">
                <a:tc>
                  <a:txBody>
                    <a:bodyPr/>
                    <a:lstStyle/>
                    <a:p>
                      <a:pPr algn="r" fontAlgn="b"/>
                      <a:r>
                        <a:rPr lang="en-GB" sz="1200" u="none" strike="noStrike">
                          <a:effectLst/>
                        </a:rPr>
                        <a:t>14</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12.41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14.75</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7730698"/>
                  </a:ext>
                </a:extLst>
              </a:tr>
              <a:tr h="203200">
                <a:tc>
                  <a:txBody>
                    <a:bodyPr/>
                    <a:lstStyle/>
                    <a:p>
                      <a:pPr algn="r" fontAlgn="b"/>
                      <a:r>
                        <a:rPr lang="en-GB" sz="1200" u="none" strike="noStrike">
                          <a:effectLst/>
                        </a:rPr>
                        <a:t>15</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7.39</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9.81</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9934835"/>
                  </a:ext>
                </a:extLst>
              </a:tr>
              <a:tr h="203200">
                <a:tc>
                  <a:txBody>
                    <a:bodyPr/>
                    <a:lstStyle/>
                    <a:p>
                      <a:pPr algn="r" fontAlgn="b"/>
                      <a:r>
                        <a:rPr lang="en-GB" sz="1200" u="none" strike="noStrike">
                          <a:effectLst/>
                        </a:rPr>
                        <a:t>16</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9.23</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13.02</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346475"/>
                  </a:ext>
                </a:extLst>
              </a:tr>
              <a:tr h="203200">
                <a:tc>
                  <a:txBody>
                    <a:bodyPr/>
                    <a:lstStyle/>
                    <a:p>
                      <a:pPr algn="r" fontAlgn="b"/>
                      <a:r>
                        <a:rPr lang="en-GB" sz="1200" u="none" strike="noStrike">
                          <a:effectLst/>
                        </a:rPr>
                        <a:t>17</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4.06</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12.33</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5790534"/>
                  </a:ext>
                </a:extLst>
              </a:tr>
              <a:tr h="203200">
                <a:tc>
                  <a:txBody>
                    <a:bodyPr/>
                    <a:lstStyle/>
                    <a:p>
                      <a:pPr algn="r" fontAlgn="b"/>
                      <a:r>
                        <a:rPr lang="en-GB" sz="1200" u="none" strike="noStrike">
                          <a:effectLst/>
                        </a:rPr>
                        <a:t>18</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8.26</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11.9</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7169501"/>
                  </a:ext>
                </a:extLst>
              </a:tr>
              <a:tr h="203200">
                <a:tc>
                  <a:txBody>
                    <a:bodyPr/>
                    <a:lstStyle/>
                    <a:p>
                      <a:pPr algn="r" fontAlgn="b"/>
                      <a:r>
                        <a:rPr lang="en-GB" sz="1200" u="none" strike="noStrike">
                          <a:effectLst/>
                        </a:rPr>
                        <a:t>19</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10.24</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8.98</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1175204"/>
                  </a:ext>
                </a:extLst>
              </a:tr>
              <a:tr h="203200">
                <a:tc>
                  <a:txBody>
                    <a:bodyPr/>
                    <a:lstStyle/>
                    <a:p>
                      <a:pPr algn="r" fontAlgn="b"/>
                      <a:r>
                        <a:rPr lang="en-GB" sz="1200" u="none" strike="noStrike">
                          <a:effectLst/>
                        </a:rPr>
                        <a:t>20</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14.64</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a:effectLst/>
                        </a:rPr>
                        <a:t>B</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200" u="none" strike="noStrike" dirty="0">
                          <a:effectLst/>
                        </a:rPr>
                        <a:t>11.29</a:t>
                      </a:r>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0295082"/>
                  </a:ext>
                </a:extLst>
              </a:tr>
            </a:tbl>
          </a:graphicData>
        </a:graphic>
      </p:graphicFrame>
      <p:pic>
        <p:nvPicPr>
          <p:cNvPr id="8" name="Picture 7" descr="A close up of a device&#10;&#10;Description automatically generated">
            <a:extLst>
              <a:ext uri="{FF2B5EF4-FFF2-40B4-BE49-F238E27FC236}">
                <a16:creationId xmlns:a16="http://schemas.microsoft.com/office/drawing/2014/main" id="{75574D2F-23C0-2445-8197-70E6DC730722}"/>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7915196" y="2433958"/>
            <a:ext cx="3918575" cy="3090236"/>
          </a:xfrm>
          <a:prstGeom prst="rect">
            <a:avLst/>
          </a:prstGeom>
        </p:spPr>
      </p:pic>
      <p:pic>
        <p:nvPicPr>
          <p:cNvPr id="11" name="Picture 10" descr="A close up of a device&#10;&#10;Description automatically generated">
            <a:extLst>
              <a:ext uri="{FF2B5EF4-FFF2-40B4-BE49-F238E27FC236}">
                <a16:creationId xmlns:a16="http://schemas.microsoft.com/office/drawing/2014/main" id="{7D8CAB1D-C219-D649-A0BA-8B09B059A567}"/>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4011162" y="2339646"/>
            <a:ext cx="3808542" cy="3090236"/>
          </a:xfrm>
          <a:prstGeom prst="rect">
            <a:avLst/>
          </a:prstGeom>
        </p:spPr>
      </p:pic>
    </p:spTree>
    <p:extLst>
      <p:ext uri="{BB962C8B-B14F-4D97-AF65-F5344CB8AC3E}">
        <p14:creationId xmlns:p14="http://schemas.microsoft.com/office/powerpoint/2010/main" val="88879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5115DABF-037A-C34F-BD46-D94FCDA0BC5C}"/>
              </a:ext>
            </a:extLst>
          </p:cNvPr>
          <p:cNvSpPr txBox="1"/>
          <p:nvPr/>
        </p:nvSpPr>
        <p:spPr>
          <a:xfrm>
            <a:off x="585350" y="0"/>
            <a:ext cx="8093369"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Two Sample T-test</a:t>
            </a:r>
          </a:p>
        </p:txBody>
      </p:sp>
      <p:pic>
        <p:nvPicPr>
          <p:cNvPr id="3" name="Picture 2" descr="A screenshot of a cell phone&#10;&#10;Description automatically generated">
            <a:extLst>
              <a:ext uri="{FF2B5EF4-FFF2-40B4-BE49-F238E27FC236}">
                <a16:creationId xmlns:a16="http://schemas.microsoft.com/office/drawing/2014/main" id="{CD375104-6F93-0A4D-8979-1988347C85CC}"/>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487219" y="746187"/>
            <a:ext cx="8191500" cy="70788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43EF184-9519-CF46-8985-BF932AC12A1D}"/>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487219" y="1313471"/>
            <a:ext cx="1999018" cy="5365625"/>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B132B63E-A4D8-F44A-89F6-94D52BB650BD}"/>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2582931" y="1778125"/>
            <a:ext cx="8001000" cy="1650875"/>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FC369AFC-3704-C146-910A-D09304655DAC}"/>
              </a:ext>
            </a:extLst>
          </p:cNvPr>
          <p:cNvPicPr>
            <a:picLocks noChangeAspect="1"/>
          </p:cNvPicPr>
          <p:nvPr/>
        </p:nvPicPr>
        <p:blipFill>
          <a:blip r:embed="rId5"/>
          <a:stretch>
            <a:fillRect/>
          </a:stretch>
        </p:blipFill>
        <p:spPr>
          <a:xfrm>
            <a:off x="5186362" y="1313471"/>
            <a:ext cx="6357938" cy="5236571"/>
          </a:xfrm>
          <a:prstGeom prst="rect">
            <a:avLst/>
          </a:prstGeom>
        </p:spPr>
      </p:pic>
    </p:spTree>
    <p:extLst>
      <p:ext uri="{BB962C8B-B14F-4D97-AF65-F5344CB8AC3E}">
        <p14:creationId xmlns:p14="http://schemas.microsoft.com/office/powerpoint/2010/main" val="306846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5115DABF-037A-C34F-BD46-D94FCDA0BC5C}"/>
              </a:ext>
            </a:extLst>
          </p:cNvPr>
          <p:cNvSpPr txBox="1"/>
          <p:nvPr/>
        </p:nvSpPr>
        <p:spPr>
          <a:xfrm>
            <a:off x="585350" y="233060"/>
            <a:ext cx="8093369"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Two Sample T-test</a:t>
            </a:r>
          </a:p>
        </p:txBody>
      </p:sp>
      <p:pic>
        <p:nvPicPr>
          <p:cNvPr id="3" name="Picture 2" descr="A screenshot of a social media post&#10;&#10;Description automatically generated">
            <a:extLst>
              <a:ext uri="{FF2B5EF4-FFF2-40B4-BE49-F238E27FC236}">
                <a16:creationId xmlns:a16="http://schemas.microsoft.com/office/drawing/2014/main" id="{B6010AD8-B2C9-8145-864A-38B0CDC884A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852487" y="1371600"/>
            <a:ext cx="9549557" cy="528638"/>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DCC74F93-4996-1946-99AC-7440D5269169}"/>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66788" y="1757360"/>
            <a:ext cx="8001000" cy="2651124"/>
          </a:xfrm>
          <a:prstGeom prst="rect">
            <a:avLst/>
          </a:prstGeom>
          <a:solidFill>
            <a:srgbClr val="000000">
              <a:shade val="95000"/>
            </a:srgbClr>
          </a:solidFill>
          <a:ln w="57150" cap="sq">
            <a:solidFill>
              <a:srgbClr val="000000"/>
            </a:solidFill>
            <a:miter lim="800000"/>
          </a:ln>
          <a:effectLst>
            <a:outerShdw blurRad="254000" dist="190500" dir="2700000" sy="90000" algn="bl" rotWithShape="0">
              <a:srgbClr val="000000">
                <a:alpha val="40000"/>
              </a:srgbClr>
            </a:outerShdw>
          </a:effectLst>
        </p:spPr>
      </p:pic>
      <p:sp>
        <p:nvSpPr>
          <p:cNvPr id="8" name="TextBox 7">
            <a:extLst>
              <a:ext uri="{FF2B5EF4-FFF2-40B4-BE49-F238E27FC236}">
                <a16:creationId xmlns:a16="http://schemas.microsoft.com/office/drawing/2014/main" id="{5875FCC8-F086-7940-A582-10389400F063}"/>
              </a:ext>
            </a:extLst>
          </p:cNvPr>
          <p:cNvSpPr txBox="1"/>
          <p:nvPr/>
        </p:nvSpPr>
        <p:spPr>
          <a:xfrm>
            <a:off x="852487" y="5214585"/>
            <a:ext cx="10239375" cy="1246495"/>
          </a:xfrm>
          <a:prstGeom prst="rect">
            <a:avLst/>
          </a:prstGeom>
          <a:noFill/>
        </p:spPr>
        <p:txBody>
          <a:bodyPr wrap="square" rtlCol="0">
            <a:spAutoFit/>
          </a:bodyPr>
          <a:lstStyle/>
          <a:p>
            <a:r>
              <a:rPr lang="en-US" sz="2500" b="1" dirty="0">
                <a:solidFill>
                  <a:srgbClr val="002060"/>
                </a:solidFill>
                <a:latin typeface="Times New Roman" panose="02020603050405020304" pitchFamily="18" charset="0"/>
                <a:cs typeface="Times New Roman" panose="02020603050405020304" pitchFamily="18" charset="0"/>
              </a:rPr>
              <a:t>P-value 0.24 &gt; 0.05, therefore </a:t>
            </a:r>
            <a:r>
              <a:rPr lang="en-GB" sz="2500" b="1" dirty="0">
                <a:solidFill>
                  <a:srgbClr val="002060"/>
                </a:solidFill>
                <a:latin typeface="Times New Roman" panose="02020603050405020304" pitchFamily="18" charset="0"/>
                <a:cs typeface="Times New Roman" panose="02020603050405020304" pitchFamily="18" charset="0"/>
              </a:rPr>
              <a:t>this is not a significant result as there is no evidence of a difference in the weight of male mice at 4 weeks  old between Breeds A and B.</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010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EE4A8884-7533-364A-BC92-E499E092B37F}"/>
              </a:ext>
            </a:extLst>
          </p:cNvPr>
          <p:cNvSpPr txBox="1"/>
          <p:nvPr/>
        </p:nvSpPr>
        <p:spPr>
          <a:xfrm>
            <a:off x="585350" y="479183"/>
            <a:ext cx="3533340"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Data Repository</a:t>
            </a:r>
          </a:p>
        </p:txBody>
      </p:sp>
      <p:sp>
        <p:nvSpPr>
          <p:cNvPr id="2" name="Rectangle 1">
            <a:extLst>
              <a:ext uri="{FF2B5EF4-FFF2-40B4-BE49-F238E27FC236}">
                <a16:creationId xmlns:a16="http://schemas.microsoft.com/office/drawing/2014/main" id="{EA7D2A65-D1FA-C64B-93C7-221BCB05391D}"/>
              </a:ext>
            </a:extLst>
          </p:cNvPr>
          <p:cNvSpPr/>
          <p:nvPr/>
        </p:nvSpPr>
        <p:spPr>
          <a:xfrm>
            <a:off x="585350" y="2129909"/>
            <a:ext cx="6139886" cy="861774"/>
          </a:xfrm>
          <a:prstGeom prst="rect">
            <a:avLst/>
          </a:prstGeom>
        </p:spPr>
        <p:txBody>
          <a:bodyPr wrap="none">
            <a:spAutoFit/>
          </a:bodyPr>
          <a:lstStyle/>
          <a:p>
            <a:r>
              <a:rPr lang="en-US" sz="2500" dirty="0" err="1"/>
              <a:t>Github</a:t>
            </a:r>
            <a:r>
              <a:rPr lang="en-US" sz="2500" dirty="0"/>
              <a:t> link: </a:t>
            </a:r>
            <a:r>
              <a:rPr lang="en-US" sz="2500" dirty="0">
                <a:hlinkClick r:id="rId2"/>
              </a:rPr>
              <a:t>https://github.com/propicee/lec1</a:t>
            </a:r>
            <a:endParaRPr lang="en-US" sz="2500" dirty="0"/>
          </a:p>
          <a:p>
            <a:endParaRPr lang="en-US" sz="2500" dirty="0"/>
          </a:p>
        </p:txBody>
      </p:sp>
      <p:sp>
        <p:nvSpPr>
          <p:cNvPr id="6" name="TextBox 5">
            <a:extLst>
              <a:ext uri="{FF2B5EF4-FFF2-40B4-BE49-F238E27FC236}">
                <a16:creationId xmlns:a16="http://schemas.microsoft.com/office/drawing/2014/main" id="{55EF5C87-BFE8-7F4A-A688-39802189C0E5}"/>
              </a:ext>
            </a:extLst>
          </p:cNvPr>
          <p:cNvSpPr txBox="1"/>
          <p:nvPr/>
        </p:nvSpPr>
        <p:spPr>
          <a:xfrm>
            <a:off x="1138731" y="3644100"/>
            <a:ext cx="7353873" cy="2862322"/>
          </a:xfrm>
          <a:prstGeom prst="rect">
            <a:avLst/>
          </a:prstGeom>
          <a:noFill/>
        </p:spPr>
        <p:txBody>
          <a:bodyPr wrap="none" rtlCol="0">
            <a:spAutoFit/>
          </a:bodyPr>
          <a:lstStyle/>
          <a:p>
            <a:r>
              <a:rPr lang="en-US" sz="4000" dirty="0">
                <a:solidFill>
                  <a:srgbClr val="C00000"/>
                </a:solidFill>
                <a:latin typeface="Times New Roman" panose="02020603050405020304" pitchFamily="18" charset="0"/>
                <a:cs typeface="Times New Roman" panose="02020603050405020304" pitchFamily="18" charset="0"/>
              </a:rPr>
              <a:t>Provide today’s lecture               at:</a:t>
            </a:r>
          </a:p>
          <a:p>
            <a:endParaRPr lang="en-US" sz="4000" dirty="0">
              <a:solidFill>
                <a:srgbClr val="C0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algn="ctr"/>
            <a:r>
              <a:rPr lang="en-US" sz="3000" dirty="0">
                <a:solidFill>
                  <a:srgbClr val="FF0000"/>
                </a:solidFill>
                <a:hlinkClick r:id="rId4">
                  <a:extLst>
                    <a:ext uri="{A12FA001-AC4F-418D-AE19-62706E023703}">
                      <ahyp:hlinkClr xmlns:ahyp="http://schemas.microsoft.com/office/drawing/2018/hyperlinkcolor" val="tx"/>
                    </a:ext>
                  </a:extLst>
                </a:hlinkClick>
              </a:rPr>
              <a:t>https://bit.ly/2LPUTSC</a:t>
            </a:r>
            <a:endParaRPr lang="en-US" sz="3000" dirty="0">
              <a:solidFill>
                <a:srgbClr val="FF0000"/>
              </a:solidFill>
            </a:endParaRPr>
          </a:p>
          <a:p>
            <a:pPr algn="ctr"/>
            <a:endParaRPr lang="en-US" sz="3000" dirty="0">
              <a:solidFill>
                <a:srgbClr val="C00000"/>
              </a:solidFill>
            </a:endParaRPr>
          </a:p>
          <a:p>
            <a:endParaRPr lang="en-US" sz="4000" dirty="0">
              <a:solidFill>
                <a:srgbClr val="C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7822553-ED25-CA43-B15C-7A4D5F9C499D}"/>
              </a:ext>
            </a:extLst>
          </p:cNvPr>
          <p:cNvPicPr>
            <a:picLocks noChangeAspect="1"/>
          </p:cNvPicPr>
          <p:nvPr/>
        </p:nvPicPr>
        <p:blipFill>
          <a:blip r:embed="rId5"/>
          <a:stretch>
            <a:fillRect/>
          </a:stretch>
        </p:blipFill>
        <p:spPr>
          <a:xfrm>
            <a:off x="6003957" y="3495125"/>
            <a:ext cx="1767368" cy="1084521"/>
          </a:xfrm>
          <a:prstGeom prst="rect">
            <a:avLst/>
          </a:prstGeom>
        </p:spPr>
      </p:pic>
    </p:spTree>
    <p:extLst>
      <p:ext uri="{BB962C8B-B14F-4D97-AF65-F5344CB8AC3E}">
        <p14:creationId xmlns:p14="http://schemas.microsoft.com/office/powerpoint/2010/main" val="382215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82C28-B973-E046-BAD0-E41D28972F50}"/>
              </a:ext>
            </a:extLst>
          </p:cNvPr>
          <p:cNvSpPr>
            <a:spLocks noGrp="1"/>
          </p:cNvSpPr>
          <p:nvPr>
            <p:ph idx="1"/>
          </p:nvPr>
        </p:nvSpPr>
        <p:spPr>
          <a:xfrm>
            <a:off x="681817" y="1447759"/>
            <a:ext cx="7729728" cy="3101983"/>
          </a:xfrm>
        </p:spPr>
        <p:txBody>
          <a:bodyPr/>
          <a:lstStyle/>
          <a:p>
            <a:pPr marL="0" indent="0">
              <a:buNone/>
            </a:pPr>
            <a:r>
              <a:rPr lang="en-US" sz="2700" dirty="0"/>
              <a:t>What is it?</a:t>
            </a:r>
          </a:p>
          <a:p>
            <a:endParaRPr lang="en-US" sz="2700" dirty="0"/>
          </a:p>
          <a:p>
            <a:pPr marL="0" indent="0">
              <a:buNone/>
            </a:pPr>
            <a:endParaRPr lang="en-US" sz="2700" dirty="0"/>
          </a:p>
          <a:p>
            <a:endParaRPr lang="en-US" dirty="0"/>
          </a:p>
        </p:txBody>
      </p:sp>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EE4A8884-7533-364A-BC92-E499E092B37F}"/>
              </a:ext>
            </a:extLst>
          </p:cNvPr>
          <p:cNvSpPr txBox="1"/>
          <p:nvPr/>
        </p:nvSpPr>
        <p:spPr>
          <a:xfrm>
            <a:off x="585350" y="479183"/>
            <a:ext cx="3991798"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a:t>
            </a:r>
          </a:p>
        </p:txBody>
      </p:sp>
      <p:pic>
        <p:nvPicPr>
          <p:cNvPr id="10" name="Picture 9" descr="A picture containing text&#10;&#10;Description automatically generated">
            <a:extLst>
              <a:ext uri="{FF2B5EF4-FFF2-40B4-BE49-F238E27FC236}">
                <a16:creationId xmlns:a16="http://schemas.microsoft.com/office/drawing/2014/main" id="{F21945AF-A19C-0443-BF5D-247A619924EE}"/>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25264" y="2293857"/>
            <a:ext cx="3172789" cy="2554161"/>
          </a:xfrm>
          <a:prstGeom prst="rect">
            <a:avLst/>
          </a:prstGeom>
        </p:spPr>
      </p:pic>
      <p:pic>
        <p:nvPicPr>
          <p:cNvPr id="12" name="Picture 11" descr="A picture containing object, clock&#10;&#10;Description automatically generated">
            <a:extLst>
              <a:ext uri="{FF2B5EF4-FFF2-40B4-BE49-F238E27FC236}">
                <a16:creationId xmlns:a16="http://schemas.microsoft.com/office/drawing/2014/main" id="{E82557C1-2B14-3946-8D00-9633A6CF591B}"/>
              </a:ext>
            </a:extLst>
          </p:cNvPr>
          <p:cNvPicPr>
            <a:picLocks noChangeAspect="1"/>
          </p:cNvPicPr>
          <p:nvPr/>
        </p:nvPicPr>
        <p:blipFill rotWithShape="1">
          <a:blip r:embed="rId4">
            <a:extLst>
              <a:ext uri="{28A0092B-C50C-407E-A947-70E740481C1C}">
                <a14:useLocalDpi xmlns:a14="http://schemas.microsoft.com/office/drawing/2010/main"/>
              </a:ext>
            </a:extLst>
          </a:blip>
          <a:srcRect r="-1"/>
          <a:stretch/>
        </p:blipFill>
        <p:spPr>
          <a:xfrm>
            <a:off x="3485696" y="2552152"/>
            <a:ext cx="3166851" cy="2062283"/>
          </a:xfrm>
          <a:prstGeom prst="rect">
            <a:avLst/>
          </a:prstGeom>
        </p:spPr>
      </p:pic>
      <p:pic>
        <p:nvPicPr>
          <p:cNvPr id="29" name="Picture 28" descr="A group of people sitting at a fruit stand&#10;&#10;Description automatically generated">
            <a:extLst>
              <a:ext uri="{FF2B5EF4-FFF2-40B4-BE49-F238E27FC236}">
                <a16:creationId xmlns:a16="http://schemas.microsoft.com/office/drawing/2014/main" id="{54E292D2-3C9E-AC40-B6B0-22EF8DE24A82}"/>
              </a:ext>
            </a:extLst>
          </p:cNvPr>
          <p:cNvPicPr>
            <a:picLocks noChangeAspect="1"/>
          </p:cNvPicPr>
          <p:nvPr/>
        </p:nvPicPr>
        <p:blipFill>
          <a:blip r:embed="rId5"/>
          <a:stretch>
            <a:fillRect/>
          </a:stretch>
        </p:blipFill>
        <p:spPr>
          <a:xfrm>
            <a:off x="7521486" y="2009648"/>
            <a:ext cx="3693938" cy="2216363"/>
          </a:xfrm>
          <a:prstGeom prst="rect">
            <a:avLst/>
          </a:prstGeom>
        </p:spPr>
      </p:pic>
      <p:sp>
        <p:nvSpPr>
          <p:cNvPr id="30" name="TextBox 29">
            <a:extLst>
              <a:ext uri="{FF2B5EF4-FFF2-40B4-BE49-F238E27FC236}">
                <a16:creationId xmlns:a16="http://schemas.microsoft.com/office/drawing/2014/main" id="{BCB0DA36-E8B3-764B-ABA9-02D58AC0DEF1}"/>
              </a:ext>
            </a:extLst>
          </p:cNvPr>
          <p:cNvSpPr txBox="1"/>
          <p:nvPr/>
        </p:nvSpPr>
        <p:spPr>
          <a:xfrm>
            <a:off x="8625016" y="1594022"/>
            <a:ext cx="1427314" cy="338554"/>
          </a:xfrm>
          <a:prstGeom prst="rect">
            <a:avLst/>
          </a:prstGeom>
          <a:noFill/>
        </p:spPr>
        <p:txBody>
          <a:bodyPr wrap="none" rtlCol="0">
            <a:spAutoFit/>
          </a:bodyPr>
          <a:lstStyle/>
          <a:p>
            <a:r>
              <a:rPr lang="en-US" sz="1600" dirty="0"/>
              <a:t>POPULATION</a:t>
            </a:r>
          </a:p>
        </p:txBody>
      </p:sp>
      <p:pic>
        <p:nvPicPr>
          <p:cNvPr id="31" name="Picture 30" descr="A group of people sitting at a fruit stand&#10;&#10;Description automatically generated">
            <a:extLst>
              <a:ext uri="{FF2B5EF4-FFF2-40B4-BE49-F238E27FC236}">
                <a16:creationId xmlns:a16="http://schemas.microsoft.com/office/drawing/2014/main" id="{01CC772B-F0AE-964A-AB5B-8BFBB65DDEAA}"/>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8832046" y="5189838"/>
            <a:ext cx="939114" cy="684323"/>
          </a:xfrm>
          <a:prstGeom prst="rect">
            <a:avLst/>
          </a:prstGeom>
        </p:spPr>
      </p:pic>
      <p:cxnSp>
        <p:nvCxnSpPr>
          <p:cNvPr id="33" name="Straight Arrow Connector 32">
            <a:extLst>
              <a:ext uri="{FF2B5EF4-FFF2-40B4-BE49-F238E27FC236}">
                <a16:creationId xmlns:a16="http://schemas.microsoft.com/office/drawing/2014/main" id="{CAD6D79C-85F5-5242-A6FA-433A6C1F0815}"/>
              </a:ext>
            </a:extLst>
          </p:cNvPr>
          <p:cNvCxnSpPr/>
          <p:nvPr/>
        </p:nvCxnSpPr>
        <p:spPr>
          <a:xfrm>
            <a:off x="9301603" y="4226011"/>
            <a:ext cx="0" cy="9638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A427C43-5565-B640-BFA0-9C879822C03A}"/>
              </a:ext>
            </a:extLst>
          </p:cNvPr>
          <p:cNvSpPr txBox="1"/>
          <p:nvPr/>
        </p:nvSpPr>
        <p:spPr>
          <a:xfrm>
            <a:off x="8859815" y="5874161"/>
            <a:ext cx="883575" cy="338554"/>
          </a:xfrm>
          <a:prstGeom prst="rect">
            <a:avLst/>
          </a:prstGeom>
          <a:noFill/>
        </p:spPr>
        <p:txBody>
          <a:bodyPr wrap="none" rtlCol="0">
            <a:spAutoFit/>
          </a:bodyPr>
          <a:lstStyle/>
          <a:p>
            <a:r>
              <a:rPr lang="en-US" sz="1600" dirty="0"/>
              <a:t>SAMPLE</a:t>
            </a:r>
          </a:p>
        </p:txBody>
      </p:sp>
      <p:cxnSp>
        <p:nvCxnSpPr>
          <p:cNvPr id="38" name="Straight Connector 37">
            <a:extLst>
              <a:ext uri="{FF2B5EF4-FFF2-40B4-BE49-F238E27FC236}">
                <a16:creationId xmlns:a16="http://schemas.microsoft.com/office/drawing/2014/main" id="{B0AF974D-9966-AC44-AD92-C4351D02DF8A}"/>
              </a:ext>
            </a:extLst>
          </p:cNvPr>
          <p:cNvCxnSpPr>
            <a:cxnSpLocks/>
          </p:cNvCxnSpPr>
          <p:nvPr/>
        </p:nvCxnSpPr>
        <p:spPr>
          <a:xfrm>
            <a:off x="6845643" y="1235676"/>
            <a:ext cx="0" cy="497703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95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EE4A8884-7533-364A-BC92-E499E092B37F}"/>
              </a:ext>
            </a:extLst>
          </p:cNvPr>
          <p:cNvSpPr txBox="1"/>
          <p:nvPr/>
        </p:nvSpPr>
        <p:spPr>
          <a:xfrm>
            <a:off x="585350" y="479183"/>
            <a:ext cx="3991798"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a:t>
            </a:r>
          </a:p>
        </p:txBody>
      </p:sp>
      <p:sp>
        <p:nvSpPr>
          <p:cNvPr id="5" name="TextBox 4">
            <a:extLst>
              <a:ext uri="{FF2B5EF4-FFF2-40B4-BE49-F238E27FC236}">
                <a16:creationId xmlns:a16="http://schemas.microsoft.com/office/drawing/2014/main" id="{5FB5E4CC-DAF7-6C4D-8472-A21BDBB11067}"/>
              </a:ext>
            </a:extLst>
          </p:cNvPr>
          <p:cNvSpPr txBox="1"/>
          <p:nvPr/>
        </p:nvSpPr>
        <p:spPr>
          <a:xfrm>
            <a:off x="491140" y="1487348"/>
            <a:ext cx="11700860" cy="4416594"/>
          </a:xfrm>
          <a:prstGeom prst="rect">
            <a:avLst/>
          </a:prstGeom>
          <a:noFill/>
        </p:spPr>
        <p:txBody>
          <a:bodyPr wrap="square" rtlCol="0">
            <a:spAutoFit/>
          </a:bodyPr>
          <a:lstStyle/>
          <a:p>
            <a:pPr marL="742950" indent="-742950">
              <a:buFont typeface="+mj-lt"/>
              <a:buAutoNum type="arabicPeriod"/>
            </a:pPr>
            <a:r>
              <a:rPr lang="en-US" sz="3200" dirty="0">
                <a:latin typeface="Times New Roman" panose="02020603050405020304" pitchFamily="18" charset="0"/>
                <a:cs typeface="Times New Roman" panose="02020603050405020304" pitchFamily="18" charset="0"/>
              </a:rPr>
              <a:t>Hypotheses (Null Hypothesis, H</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and Alternative Hypothesis, H</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or H</a:t>
            </a:r>
            <a:r>
              <a:rPr lang="en-US" sz="3200" baseline="-25000" dirty="0">
                <a:latin typeface="Times New Roman" panose="02020603050405020304" pitchFamily="18" charset="0"/>
                <a:cs typeface="Times New Roman" panose="02020603050405020304" pitchFamily="18" charset="0"/>
              </a:rPr>
              <a:t>A</a:t>
            </a:r>
            <a:r>
              <a:rPr lang="en-US" sz="3200" dirty="0">
                <a:latin typeface="Times New Roman" panose="02020603050405020304" pitchFamily="18" charset="0"/>
                <a:cs typeface="Times New Roman" panose="02020603050405020304" pitchFamily="18" charset="0"/>
              </a:rPr>
              <a:t> )</a:t>
            </a:r>
          </a:p>
          <a:p>
            <a:pPr marL="742950" indent="-742950">
              <a:buFont typeface="+mj-lt"/>
              <a:buAutoNum type="arabicPeriod"/>
            </a:pPr>
            <a:r>
              <a:rPr lang="en-US" sz="3500" dirty="0">
                <a:latin typeface="Times New Roman" panose="02020603050405020304" pitchFamily="18" charset="0"/>
                <a:cs typeface="Times New Roman" panose="02020603050405020304" pitchFamily="18" charset="0"/>
              </a:rPr>
              <a:t>Significance (⍺ = 0.05)</a:t>
            </a:r>
          </a:p>
          <a:p>
            <a:pPr marL="742950" indent="-742950">
              <a:buFont typeface="+mj-lt"/>
              <a:buAutoNum type="arabicPeriod"/>
            </a:pPr>
            <a:r>
              <a:rPr lang="en-US" sz="3500" dirty="0">
                <a:latin typeface="Times New Roman" panose="02020603050405020304" pitchFamily="18" charset="0"/>
                <a:cs typeface="Times New Roman" panose="02020603050405020304" pitchFamily="18" charset="0"/>
              </a:rPr>
              <a:t>Sample</a:t>
            </a:r>
          </a:p>
          <a:p>
            <a:pPr marL="742950" indent="-742950">
              <a:buFont typeface="+mj-lt"/>
              <a:buAutoNum type="arabicPeriod"/>
            </a:pPr>
            <a:r>
              <a:rPr lang="en-US" sz="3500" dirty="0">
                <a:latin typeface="Times New Roman" panose="02020603050405020304" pitchFamily="18" charset="0"/>
                <a:cs typeface="Times New Roman" panose="02020603050405020304" pitchFamily="18" charset="0"/>
              </a:rPr>
              <a:t>P-value </a:t>
            </a:r>
          </a:p>
          <a:p>
            <a:pPr marL="742950" indent="-742950">
              <a:buFont typeface="+mj-lt"/>
              <a:buAutoNum type="arabicPeriod"/>
            </a:pPr>
            <a:r>
              <a:rPr lang="en-US" sz="3500" dirty="0">
                <a:latin typeface="Times New Roman" panose="02020603050405020304" pitchFamily="18" charset="0"/>
                <a:cs typeface="Times New Roman" panose="02020603050405020304" pitchFamily="18" charset="0"/>
              </a:rPr>
              <a:t>Decision (If P-value &lt; ⍺ (Reject H</a:t>
            </a:r>
            <a:r>
              <a:rPr lang="en-US" sz="3500" baseline="-25000" dirty="0">
                <a:latin typeface="Times New Roman" panose="02020603050405020304" pitchFamily="18" charset="0"/>
                <a:cs typeface="Times New Roman" panose="02020603050405020304" pitchFamily="18" charset="0"/>
              </a:rPr>
              <a:t>0</a:t>
            </a:r>
            <a:r>
              <a:rPr lang="en-US" sz="3500" dirty="0">
                <a:latin typeface="Times New Roman" panose="02020603050405020304" pitchFamily="18" charset="0"/>
                <a:cs typeface="Times New Roman" panose="02020603050405020304" pitchFamily="18" charset="0"/>
              </a:rPr>
              <a:t>), If P-value &gt; ⍺ </a:t>
            </a:r>
            <a:r>
              <a:rPr lang="en-US" sz="3500" baseline="-25000" dirty="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(Accept H</a:t>
            </a:r>
            <a:r>
              <a:rPr lang="en-US" sz="3500" baseline="-25000" dirty="0">
                <a:latin typeface="Times New Roman" panose="02020603050405020304" pitchFamily="18" charset="0"/>
                <a:cs typeface="Times New Roman" panose="02020603050405020304" pitchFamily="18" charset="0"/>
              </a:rPr>
              <a:t>0</a:t>
            </a:r>
            <a:r>
              <a:rPr lang="en-US" sz="3500" dirty="0">
                <a:latin typeface="Times New Roman" panose="02020603050405020304" pitchFamily="18" charset="0"/>
                <a:cs typeface="Times New Roman" panose="02020603050405020304" pitchFamily="18" charset="0"/>
              </a:rPr>
              <a:t>))</a:t>
            </a:r>
          </a:p>
          <a:p>
            <a:pPr marL="742950" indent="-742950">
              <a:buFont typeface="+mj-lt"/>
              <a:buAutoNum type="arabicPeriod"/>
            </a:pPr>
            <a:endParaRPr lang="en-US" sz="4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76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EE4A8884-7533-364A-BC92-E499E092B37F}"/>
              </a:ext>
            </a:extLst>
          </p:cNvPr>
          <p:cNvSpPr txBox="1"/>
          <p:nvPr/>
        </p:nvSpPr>
        <p:spPr>
          <a:xfrm>
            <a:off x="454722" y="108395"/>
            <a:ext cx="5532027"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T- test</a:t>
            </a:r>
          </a:p>
        </p:txBody>
      </p:sp>
      <p:sp>
        <p:nvSpPr>
          <p:cNvPr id="2" name="TextBox 1">
            <a:extLst>
              <a:ext uri="{FF2B5EF4-FFF2-40B4-BE49-F238E27FC236}">
                <a16:creationId xmlns:a16="http://schemas.microsoft.com/office/drawing/2014/main" id="{54DF27C9-126D-864B-87AD-68BE8ECC0A15}"/>
              </a:ext>
            </a:extLst>
          </p:cNvPr>
          <p:cNvSpPr txBox="1"/>
          <p:nvPr/>
        </p:nvSpPr>
        <p:spPr>
          <a:xfrm>
            <a:off x="1208153" y="1046785"/>
            <a:ext cx="8110591" cy="5632311"/>
          </a:xfrm>
          <a:prstGeom prst="rect">
            <a:avLst/>
          </a:prstGeom>
          <a:noFill/>
        </p:spPr>
        <p:txBody>
          <a:bodyPr wrap="square" rtlCol="0">
            <a:spAutoFit/>
          </a:bodyPr>
          <a:lstStyle/>
          <a:p>
            <a:pPr marL="285750" indent="-285750">
              <a:buFont typeface="Wingdings" pitchFamily="2" charset="2"/>
              <a:buChar char="ü"/>
            </a:pPr>
            <a:r>
              <a:rPr lang="en-US" sz="2400" b="1" dirty="0">
                <a:latin typeface="Times New Roman" panose="02020603050405020304" pitchFamily="18" charset="0"/>
                <a:cs typeface="Times New Roman" panose="02020603050405020304" pitchFamily="18" charset="0"/>
              </a:rPr>
              <a:t>What is a t-test?</a:t>
            </a:r>
          </a:p>
          <a:p>
            <a:pPr marL="285750" indent="-285750">
              <a:buFont typeface="Wingdings" pitchFamily="2" charset="2"/>
              <a:buChar char="ü"/>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Significant difference between the means of two groups.”</a:t>
            </a:r>
            <a:endParaRPr lang="en-US"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endParaRPr lang="en-US"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lang="en-US" sz="2400" b="1" dirty="0">
                <a:latin typeface="Times New Roman" panose="02020603050405020304" pitchFamily="18" charset="0"/>
                <a:cs typeface="Times New Roman" panose="02020603050405020304" pitchFamily="18" charset="0"/>
              </a:rPr>
              <a:t>Types of t-test: </a:t>
            </a:r>
          </a:p>
          <a:p>
            <a:pPr lvl="1"/>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One sample test</a:t>
            </a:r>
          </a:p>
          <a:p>
            <a:pPr marL="914400" lvl="1"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400" dirty="0">
                <a:latin typeface="Times New Roman" panose="02020603050405020304" pitchFamily="18" charset="0"/>
                <a:cs typeface="Times New Roman" panose="02020603050405020304" pitchFamily="18" charset="0"/>
              </a:rPr>
              <a:t>Two sample test </a:t>
            </a:r>
          </a:p>
          <a:p>
            <a:pPr marL="914400" lvl="1"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371600" lvl="2" indent="-457200">
              <a:buFont typeface="+mj-lt"/>
              <a:buAutoNum type="alphaLcParenR"/>
            </a:pPr>
            <a:r>
              <a:rPr lang="en-GB" sz="2400" dirty="0">
                <a:latin typeface="Times New Roman" panose="02020603050405020304" pitchFamily="18" charset="0"/>
                <a:cs typeface="Times New Roman" panose="02020603050405020304" pitchFamily="18" charset="0"/>
              </a:rPr>
              <a:t>Independent (unpaired) </a:t>
            </a:r>
          </a:p>
          <a:p>
            <a:pPr marL="1371600" lvl="2" indent="-457200">
              <a:buFont typeface="+mj-lt"/>
              <a:buAutoNum type="alphaLcParenR"/>
            </a:pPr>
            <a:endParaRPr lang="en-GB" sz="2400" dirty="0">
              <a:latin typeface="Times New Roman" panose="02020603050405020304" pitchFamily="18" charset="0"/>
              <a:cs typeface="Times New Roman" panose="02020603050405020304" pitchFamily="18" charset="0"/>
            </a:endParaRPr>
          </a:p>
          <a:p>
            <a:pPr marL="1371600" lvl="2" indent="-457200">
              <a:buFont typeface="+mj-lt"/>
              <a:buAutoNum type="alphaLcParenR"/>
            </a:pPr>
            <a:r>
              <a:rPr lang="en-GB" sz="2400" dirty="0">
                <a:latin typeface="Times New Roman" panose="02020603050405020304" pitchFamily="18" charset="0"/>
                <a:cs typeface="Times New Roman" panose="02020603050405020304" pitchFamily="18" charset="0"/>
              </a:rPr>
              <a:t> Dependent (paired)</a:t>
            </a:r>
            <a:r>
              <a:rPr lang="en-US" sz="2400" dirty="0">
                <a:latin typeface="Times New Roman" panose="02020603050405020304" pitchFamily="18" charset="0"/>
                <a:cs typeface="Times New Roman" panose="02020603050405020304" pitchFamily="18" charset="0"/>
              </a:rPr>
              <a:t> </a:t>
            </a:r>
          </a:p>
          <a:p>
            <a:pPr marL="285750" indent="-285750">
              <a:buFont typeface="Wingdings" pitchFamily="2" charset="2"/>
              <a:buChar char="ü"/>
            </a:pPr>
            <a:endParaRPr lang="en-US" sz="2400" dirty="0"/>
          </a:p>
          <a:p>
            <a:pPr marL="285750" indent="-285750">
              <a:buFont typeface="Wingdings" pitchFamily="2" charset="2"/>
              <a:buChar char="ü"/>
            </a:pPr>
            <a:endParaRPr lang="en-US" sz="2400" dirty="0"/>
          </a:p>
        </p:txBody>
      </p:sp>
    </p:spTree>
    <p:extLst>
      <p:ext uri="{BB962C8B-B14F-4D97-AF65-F5344CB8AC3E}">
        <p14:creationId xmlns:p14="http://schemas.microsoft.com/office/powerpoint/2010/main" val="158978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EE4A8884-7533-364A-BC92-E499E092B37F}"/>
              </a:ext>
            </a:extLst>
          </p:cNvPr>
          <p:cNvSpPr txBox="1"/>
          <p:nvPr/>
        </p:nvSpPr>
        <p:spPr>
          <a:xfrm>
            <a:off x="585350" y="479183"/>
            <a:ext cx="8053551"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One Sample T-test</a:t>
            </a:r>
          </a:p>
        </p:txBody>
      </p:sp>
      <p:sp>
        <p:nvSpPr>
          <p:cNvPr id="2" name="Rectangle 1">
            <a:extLst>
              <a:ext uri="{FF2B5EF4-FFF2-40B4-BE49-F238E27FC236}">
                <a16:creationId xmlns:a16="http://schemas.microsoft.com/office/drawing/2014/main" id="{B2D7226B-147E-0B44-A33A-582F88DDFE6F}"/>
              </a:ext>
            </a:extLst>
          </p:cNvPr>
          <p:cNvSpPr/>
          <p:nvPr/>
        </p:nvSpPr>
        <p:spPr>
          <a:xfrm>
            <a:off x="585350" y="1487348"/>
            <a:ext cx="11236536" cy="923330"/>
          </a:xfrm>
          <a:prstGeom prst="rect">
            <a:avLst/>
          </a:prstGeom>
        </p:spPr>
        <p:txBody>
          <a:bodyPr wrap="square">
            <a:spAutoFit/>
          </a:bodyPr>
          <a:lstStyle/>
          <a:p>
            <a:r>
              <a:rPr lang="en-GB" dirty="0"/>
              <a:t>Q 1: A microarray supplier claims that their microarray failure rate is 2.1%. A lab would like to know whether this reflects the failure rates that they’ve observed over the last 12-months, so they have collected failure rate data on a monthly basis.</a:t>
            </a:r>
            <a:endParaRPr lang="en-US" dirty="0"/>
          </a:p>
        </p:txBody>
      </p:sp>
      <p:graphicFrame>
        <p:nvGraphicFramePr>
          <p:cNvPr id="5" name="Table 4">
            <a:extLst>
              <a:ext uri="{FF2B5EF4-FFF2-40B4-BE49-F238E27FC236}">
                <a16:creationId xmlns:a16="http://schemas.microsoft.com/office/drawing/2014/main" id="{37274ED2-C26B-9C40-B631-EBF4DB0A9AFD}"/>
              </a:ext>
            </a:extLst>
          </p:cNvPr>
          <p:cNvGraphicFramePr>
            <a:graphicFrameLocks noGrp="1"/>
          </p:cNvGraphicFramePr>
          <p:nvPr>
            <p:extLst>
              <p:ext uri="{D42A27DB-BD31-4B8C-83A1-F6EECF244321}">
                <p14:modId xmlns:p14="http://schemas.microsoft.com/office/powerpoint/2010/main" val="1641806379"/>
              </p:ext>
            </p:extLst>
          </p:nvPr>
        </p:nvGraphicFramePr>
        <p:xfrm>
          <a:off x="665398" y="2554369"/>
          <a:ext cx="2755900" cy="2641600"/>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412081682"/>
                    </a:ext>
                  </a:extLst>
                </a:gridCol>
                <a:gridCol w="990600">
                  <a:extLst>
                    <a:ext uri="{9D8B030D-6E8A-4147-A177-3AD203B41FA5}">
                      <a16:colId xmlns:a16="http://schemas.microsoft.com/office/drawing/2014/main" val="815351999"/>
                    </a:ext>
                  </a:extLst>
                </a:gridCol>
                <a:gridCol w="1104900">
                  <a:extLst>
                    <a:ext uri="{9D8B030D-6E8A-4147-A177-3AD203B41FA5}">
                      <a16:colId xmlns:a16="http://schemas.microsoft.com/office/drawing/2014/main" val="146537407"/>
                    </a:ext>
                  </a:extLst>
                </a:gridCol>
              </a:tblGrid>
              <a:tr h="203200">
                <a:tc>
                  <a:txBody>
                    <a:bodyPr/>
                    <a:lstStyle/>
                    <a:p>
                      <a:pPr algn="l" fontAlgn="ctr"/>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b="1" u="none" strike="noStrike" dirty="0">
                          <a:effectLst/>
                        </a:rPr>
                        <a:t>Month</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dirty="0">
                          <a:effectLst/>
                        </a:rPr>
                        <a:t>Failure</a:t>
                      </a:r>
                      <a:endParaRPr lang="en-GB" sz="12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50761597"/>
                  </a:ext>
                </a:extLst>
              </a:tr>
              <a:tr h="203200">
                <a:tc>
                  <a:txBody>
                    <a:bodyPr/>
                    <a:lstStyle/>
                    <a:p>
                      <a:pPr algn="l" fontAlgn="ctr"/>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January</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2.90</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0284551"/>
                  </a:ext>
                </a:extLst>
              </a:tr>
              <a:tr h="203200">
                <a:tc>
                  <a:txBody>
                    <a:bodyPr/>
                    <a:lstStyle/>
                    <a:p>
                      <a:pPr algn="l" fontAlgn="ctr"/>
                      <a:r>
                        <a:rPr lang="en-GB" sz="1200" u="none" strike="noStrike">
                          <a:effectLst/>
                        </a:rPr>
                        <a:t>2</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February</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2.99</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17636889"/>
                  </a:ext>
                </a:extLst>
              </a:tr>
              <a:tr h="203200">
                <a:tc>
                  <a:txBody>
                    <a:bodyPr/>
                    <a:lstStyle/>
                    <a:p>
                      <a:pPr algn="l" fontAlgn="ctr"/>
                      <a:r>
                        <a:rPr lang="en-GB" sz="1200" u="none" strike="noStrike">
                          <a:effectLst/>
                        </a:rPr>
                        <a:t>3</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March</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2.48</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3807234"/>
                  </a:ext>
                </a:extLst>
              </a:tr>
              <a:tr h="203200">
                <a:tc>
                  <a:txBody>
                    <a:bodyPr/>
                    <a:lstStyle/>
                    <a:p>
                      <a:pPr algn="l" fontAlgn="ctr"/>
                      <a:r>
                        <a:rPr lang="en-GB" sz="1200" u="none" strike="noStrike">
                          <a:effectLst/>
                        </a:rPr>
                        <a:t>4</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dirty="0">
                          <a:effectLst/>
                        </a:rPr>
                        <a:t>April</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1.48</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87146711"/>
                  </a:ext>
                </a:extLst>
              </a:tr>
              <a:tr h="203200">
                <a:tc>
                  <a:txBody>
                    <a:bodyPr/>
                    <a:lstStyle/>
                    <a:p>
                      <a:pPr algn="l" fontAlgn="ctr"/>
                      <a:r>
                        <a:rPr lang="en-GB" sz="1200" u="none" strike="noStrike">
                          <a:effectLst/>
                        </a:rPr>
                        <a:t>5</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dirty="0">
                          <a:effectLst/>
                        </a:rPr>
                        <a:t>May</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2.71</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2074684"/>
                  </a:ext>
                </a:extLst>
              </a:tr>
              <a:tr h="203200">
                <a:tc>
                  <a:txBody>
                    <a:bodyPr/>
                    <a:lstStyle/>
                    <a:p>
                      <a:pPr algn="l" fontAlgn="ctr"/>
                      <a:r>
                        <a:rPr lang="en-GB" sz="1200" u="none" strike="noStrike">
                          <a:effectLst/>
                        </a:rPr>
                        <a:t>6</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June</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4.17</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20308173"/>
                  </a:ext>
                </a:extLst>
              </a:tr>
              <a:tr h="203200">
                <a:tc>
                  <a:txBody>
                    <a:bodyPr/>
                    <a:lstStyle/>
                    <a:p>
                      <a:pPr algn="l" fontAlgn="ctr"/>
                      <a:r>
                        <a:rPr lang="en-GB" sz="1200" u="none" strike="noStrike">
                          <a:effectLst/>
                        </a:rPr>
                        <a:t>7</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July</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3.74</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87838786"/>
                  </a:ext>
                </a:extLst>
              </a:tr>
              <a:tr h="203200">
                <a:tc>
                  <a:txBody>
                    <a:bodyPr/>
                    <a:lstStyle/>
                    <a:p>
                      <a:pPr algn="l" fontAlgn="ctr"/>
                      <a:r>
                        <a:rPr lang="en-GB" sz="1200" u="none" strike="noStrike">
                          <a:effectLst/>
                        </a:rPr>
                        <a:t>8</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August</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3.04</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48436461"/>
                  </a:ext>
                </a:extLst>
              </a:tr>
              <a:tr h="203200">
                <a:tc>
                  <a:txBody>
                    <a:bodyPr/>
                    <a:lstStyle/>
                    <a:p>
                      <a:pPr algn="l" fontAlgn="ctr"/>
                      <a:r>
                        <a:rPr lang="en-GB" sz="1200" u="none" strike="noStrike">
                          <a:effectLst/>
                        </a:rPr>
                        <a:t>9</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dirty="0">
                          <a:effectLst/>
                        </a:rPr>
                        <a:t>September</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1.23</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58067687"/>
                  </a:ext>
                </a:extLst>
              </a:tr>
              <a:tr h="203200">
                <a:tc>
                  <a:txBody>
                    <a:bodyPr/>
                    <a:lstStyle/>
                    <a:p>
                      <a:pPr algn="l" fontAlgn="ctr"/>
                      <a:r>
                        <a:rPr lang="en-GB" sz="1200" u="none" strike="noStrike">
                          <a:effectLst/>
                        </a:rPr>
                        <a:t>10</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October</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2.72</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9271257"/>
                  </a:ext>
                </a:extLst>
              </a:tr>
              <a:tr h="203200">
                <a:tc>
                  <a:txBody>
                    <a:bodyPr/>
                    <a:lstStyle/>
                    <a:p>
                      <a:pPr algn="l" fontAlgn="ctr"/>
                      <a:r>
                        <a:rPr lang="en-GB" sz="1200" u="none" strike="noStrike">
                          <a:effectLst/>
                        </a:rPr>
                        <a:t>11</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November</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3.23</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2505649"/>
                  </a:ext>
                </a:extLst>
              </a:tr>
              <a:tr h="203200">
                <a:tc>
                  <a:txBody>
                    <a:bodyPr/>
                    <a:lstStyle/>
                    <a:p>
                      <a:pPr algn="l" fontAlgn="ctr"/>
                      <a:r>
                        <a:rPr lang="en-GB" sz="1200" u="none" strike="noStrike">
                          <a:effectLst/>
                        </a:rPr>
                        <a:t>12</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dirty="0">
                          <a:effectLst/>
                        </a:rPr>
                        <a:t>December</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dirty="0">
                          <a:effectLst/>
                        </a:rPr>
                        <a:t>3.40</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25701285"/>
                  </a:ext>
                </a:extLst>
              </a:tr>
            </a:tbl>
          </a:graphicData>
        </a:graphic>
      </p:graphicFrame>
      <p:sp>
        <p:nvSpPr>
          <p:cNvPr id="9" name="Rectangle 8">
            <a:extLst>
              <a:ext uri="{FF2B5EF4-FFF2-40B4-BE49-F238E27FC236}">
                <a16:creationId xmlns:a16="http://schemas.microsoft.com/office/drawing/2014/main" id="{1AB16082-50ED-C84C-9011-088090E695D3}"/>
              </a:ext>
            </a:extLst>
          </p:cNvPr>
          <p:cNvSpPr/>
          <p:nvPr/>
        </p:nvSpPr>
        <p:spPr>
          <a:xfrm>
            <a:off x="3872138" y="2710957"/>
            <a:ext cx="1797142" cy="1477328"/>
          </a:xfrm>
          <a:prstGeom prst="rect">
            <a:avLst/>
          </a:prstGeom>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Hypothesis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Significance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Sample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P-value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Decision</a:t>
            </a:r>
          </a:p>
        </p:txBody>
      </p:sp>
      <p:sp>
        <p:nvSpPr>
          <p:cNvPr id="6" name="TextBox 5">
            <a:extLst>
              <a:ext uri="{FF2B5EF4-FFF2-40B4-BE49-F238E27FC236}">
                <a16:creationId xmlns:a16="http://schemas.microsoft.com/office/drawing/2014/main" id="{FD877F18-084D-474C-94D7-2894A98C9BD5}"/>
              </a:ext>
            </a:extLst>
          </p:cNvPr>
          <p:cNvSpPr txBox="1"/>
          <p:nvPr/>
        </p:nvSpPr>
        <p:spPr>
          <a:xfrm>
            <a:off x="5837231" y="2787660"/>
            <a:ext cx="6463629" cy="1631216"/>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Null hypothesis: </a:t>
            </a:r>
            <a:r>
              <a:rPr lang="en-GB" sz="2000" dirty="0">
                <a:latin typeface="Times New Roman" panose="02020603050405020304" pitchFamily="18" charset="0"/>
                <a:cs typeface="Times New Roman" panose="02020603050405020304" pitchFamily="18" charset="0"/>
              </a:rPr>
              <a:t>Mean monthly failure rate = 2.1%</a:t>
            </a:r>
          </a:p>
          <a:p>
            <a:pPr marL="285750" indent="-28575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Alternative hypothesis:  Mean monthly failure rate ≠ 2.1%</a:t>
            </a:r>
          </a:p>
          <a:p>
            <a:pPr marL="285750" indent="-28575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Two-tail test</a:t>
            </a:r>
            <a:endParaRPr lang="en-US"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BF7A6B-79CF-544F-AAAF-2893837330DE}"/>
              </a:ext>
            </a:extLst>
          </p:cNvPr>
          <p:cNvSpPr txBox="1"/>
          <p:nvPr/>
        </p:nvSpPr>
        <p:spPr>
          <a:xfrm>
            <a:off x="5837231" y="4980525"/>
            <a:ext cx="3310522"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Significance level, ⍺ = 0.05</a:t>
            </a:r>
          </a:p>
        </p:txBody>
      </p:sp>
    </p:spTree>
    <p:extLst>
      <p:ext uri="{BB962C8B-B14F-4D97-AF65-F5344CB8AC3E}">
        <p14:creationId xmlns:p14="http://schemas.microsoft.com/office/powerpoint/2010/main" val="95832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grpSp>
        <p:nvGrpSpPr>
          <p:cNvPr id="27" name="Group 26">
            <a:extLst>
              <a:ext uri="{FF2B5EF4-FFF2-40B4-BE49-F238E27FC236}">
                <a16:creationId xmlns:a16="http://schemas.microsoft.com/office/drawing/2014/main" id="{98CAA020-71D3-9D40-BD4C-68C97F47CC1B}"/>
              </a:ext>
            </a:extLst>
          </p:cNvPr>
          <p:cNvGrpSpPr/>
          <p:nvPr/>
        </p:nvGrpSpPr>
        <p:grpSpPr>
          <a:xfrm>
            <a:off x="585350" y="3047366"/>
            <a:ext cx="7948537" cy="544442"/>
            <a:chOff x="763936" y="3082874"/>
            <a:chExt cx="7948537" cy="544442"/>
          </a:xfrm>
        </p:grpSpPr>
        <p:pic>
          <p:nvPicPr>
            <p:cNvPr id="14" name="Picture 13">
              <a:extLst>
                <a:ext uri="{FF2B5EF4-FFF2-40B4-BE49-F238E27FC236}">
                  <a16:creationId xmlns:a16="http://schemas.microsoft.com/office/drawing/2014/main" id="{9B7A1EBA-AFDF-3841-BD59-4531FD01D2E6}"/>
                </a:ext>
              </a:extLst>
            </p:cNvPr>
            <p:cNvPicPr>
              <a:picLocks noChangeAspect="1"/>
            </p:cNvPicPr>
            <p:nvPr/>
          </p:nvPicPr>
          <p:blipFill>
            <a:blip r:embed="rId3"/>
            <a:stretch>
              <a:fillRect/>
            </a:stretch>
          </p:blipFill>
          <p:spPr>
            <a:xfrm>
              <a:off x="1719439" y="3087050"/>
              <a:ext cx="463085" cy="540266"/>
            </a:xfrm>
            <a:prstGeom prst="rect">
              <a:avLst/>
            </a:prstGeom>
          </p:spPr>
        </p:pic>
        <p:sp>
          <p:nvSpPr>
            <p:cNvPr id="23" name="TextBox 22">
              <a:extLst>
                <a:ext uri="{FF2B5EF4-FFF2-40B4-BE49-F238E27FC236}">
                  <a16:creationId xmlns:a16="http://schemas.microsoft.com/office/drawing/2014/main" id="{0C26E303-E661-F84A-8E9B-071F625768E2}"/>
                </a:ext>
              </a:extLst>
            </p:cNvPr>
            <p:cNvSpPr txBox="1"/>
            <p:nvPr/>
          </p:nvSpPr>
          <p:spPr>
            <a:xfrm>
              <a:off x="763936" y="3082874"/>
              <a:ext cx="7948537" cy="446276"/>
            </a:xfrm>
            <a:prstGeom prst="rect">
              <a:avLst/>
            </a:prstGeom>
            <a:noFill/>
          </p:spPr>
          <p:txBody>
            <a:bodyPr wrap="square" rtlCol="0">
              <a:spAutoFit/>
            </a:bodyPr>
            <a:lstStyle/>
            <a:p>
              <a:r>
                <a:rPr lang="en-US" sz="2300" dirty="0"/>
                <a:t>Where,         is the sample mean </a:t>
              </a:r>
            </a:p>
          </p:txBody>
        </p:sp>
      </p:grpSp>
      <p:grpSp>
        <p:nvGrpSpPr>
          <p:cNvPr id="31" name="Group 30">
            <a:extLst>
              <a:ext uri="{FF2B5EF4-FFF2-40B4-BE49-F238E27FC236}">
                <a16:creationId xmlns:a16="http://schemas.microsoft.com/office/drawing/2014/main" id="{7D5D112E-C46B-924A-845B-07193E2F31B9}"/>
              </a:ext>
            </a:extLst>
          </p:cNvPr>
          <p:cNvGrpSpPr/>
          <p:nvPr/>
        </p:nvGrpSpPr>
        <p:grpSpPr>
          <a:xfrm>
            <a:off x="585350" y="4216257"/>
            <a:ext cx="4608601" cy="1631216"/>
            <a:chOff x="585350" y="4216257"/>
            <a:chExt cx="4608601" cy="1631216"/>
          </a:xfrm>
        </p:grpSpPr>
        <p:pic>
          <p:nvPicPr>
            <p:cNvPr id="20" name="Picture 19" descr="A close up of a logo&#10;&#10;Description automatically generated">
              <a:extLst>
                <a:ext uri="{FF2B5EF4-FFF2-40B4-BE49-F238E27FC236}">
                  <a16:creationId xmlns:a16="http://schemas.microsoft.com/office/drawing/2014/main" id="{7C40989B-9DFF-2D4D-9BB7-75C683991B96}"/>
                </a:ext>
              </a:extLst>
            </p:cNvPr>
            <p:cNvPicPr>
              <a:picLocks noChangeAspect="1"/>
            </p:cNvPicPr>
            <p:nvPr/>
          </p:nvPicPr>
          <p:blipFill>
            <a:blip r:embed="rId4"/>
            <a:stretch>
              <a:fillRect/>
            </a:stretch>
          </p:blipFill>
          <p:spPr>
            <a:xfrm>
              <a:off x="585350" y="5116478"/>
              <a:ext cx="544528" cy="461665"/>
            </a:xfrm>
            <a:prstGeom prst="rect">
              <a:avLst/>
            </a:prstGeom>
          </p:spPr>
        </p:pic>
        <p:grpSp>
          <p:nvGrpSpPr>
            <p:cNvPr id="30" name="Group 29">
              <a:extLst>
                <a:ext uri="{FF2B5EF4-FFF2-40B4-BE49-F238E27FC236}">
                  <a16:creationId xmlns:a16="http://schemas.microsoft.com/office/drawing/2014/main" id="{353DD204-65FD-1343-8FEB-9796ECD0637D}"/>
                </a:ext>
              </a:extLst>
            </p:cNvPr>
            <p:cNvGrpSpPr/>
            <p:nvPr/>
          </p:nvGrpSpPr>
          <p:grpSpPr>
            <a:xfrm>
              <a:off x="679779" y="4216257"/>
              <a:ext cx="4514172" cy="1631216"/>
              <a:chOff x="1971890" y="5421086"/>
              <a:chExt cx="4514172" cy="1631216"/>
            </a:xfrm>
          </p:grpSpPr>
          <p:pic>
            <p:nvPicPr>
              <p:cNvPr id="18" name="Picture 17">
                <a:extLst>
                  <a:ext uri="{FF2B5EF4-FFF2-40B4-BE49-F238E27FC236}">
                    <a16:creationId xmlns:a16="http://schemas.microsoft.com/office/drawing/2014/main" id="{560ECC1C-2AB4-7D43-B216-BD6CEE5F980C}"/>
                  </a:ext>
                </a:extLst>
              </p:cNvPr>
              <p:cNvPicPr>
                <a:picLocks noChangeAspect="1"/>
              </p:cNvPicPr>
              <p:nvPr/>
            </p:nvPicPr>
            <p:blipFill>
              <a:blip r:embed="rId5"/>
              <a:stretch>
                <a:fillRect/>
              </a:stretch>
            </p:blipFill>
            <p:spPr>
              <a:xfrm>
                <a:off x="1971890" y="5663986"/>
                <a:ext cx="340838" cy="495764"/>
              </a:xfrm>
              <a:prstGeom prst="rect">
                <a:avLst/>
              </a:prstGeom>
            </p:spPr>
          </p:pic>
          <p:sp>
            <p:nvSpPr>
              <p:cNvPr id="26" name="TextBox 25">
                <a:extLst>
                  <a:ext uri="{FF2B5EF4-FFF2-40B4-BE49-F238E27FC236}">
                    <a16:creationId xmlns:a16="http://schemas.microsoft.com/office/drawing/2014/main" id="{48E12A7A-E54A-4149-9E5D-15B534F09437}"/>
                  </a:ext>
                </a:extLst>
              </p:cNvPr>
              <p:cNvSpPr txBox="1"/>
              <p:nvPr/>
            </p:nvSpPr>
            <p:spPr>
              <a:xfrm>
                <a:off x="2142309" y="5421086"/>
                <a:ext cx="4343753" cy="1631216"/>
              </a:xfrm>
              <a:prstGeom prst="rect">
                <a:avLst/>
              </a:prstGeom>
              <a:noFill/>
            </p:spPr>
            <p:txBody>
              <a:bodyPr wrap="none" rtlCol="0">
                <a:spAutoFit/>
              </a:bodyPr>
              <a:lstStyle/>
              <a:p>
                <a:endParaRPr lang="en-US" dirty="0"/>
              </a:p>
              <a:p>
                <a:r>
                  <a:rPr lang="en-US" sz="2300" dirty="0"/>
                  <a:t>    is the sample standard deviation</a:t>
                </a:r>
              </a:p>
              <a:p>
                <a:r>
                  <a:rPr lang="en-US" dirty="0"/>
                  <a:t> </a:t>
                </a:r>
              </a:p>
              <a:p>
                <a:r>
                  <a:rPr lang="en-US" sz="2300" dirty="0"/>
                  <a:t>     is the sample size</a:t>
                </a:r>
              </a:p>
              <a:p>
                <a:endParaRPr lang="en-US" dirty="0"/>
              </a:p>
            </p:txBody>
          </p:sp>
        </p:grpSp>
      </p:grpSp>
      <p:grpSp>
        <p:nvGrpSpPr>
          <p:cNvPr id="29" name="Group 28">
            <a:extLst>
              <a:ext uri="{FF2B5EF4-FFF2-40B4-BE49-F238E27FC236}">
                <a16:creationId xmlns:a16="http://schemas.microsoft.com/office/drawing/2014/main" id="{50D79227-B1CD-D745-B5C3-999980828CB0}"/>
              </a:ext>
            </a:extLst>
          </p:cNvPr>
          <p:cNvGrpSpPr/>
          <p:nvPr/>
        </p:nvGrpSpPr>
        <p:grpSpPr>
          <a:xfrm>
            <a:off x="635731" y="3720493"/>
            <a:ext cx="3923887" cy="725854"/>
            <a:chOff x="1688495" y="4621672"/>
            <a:chExt cx="3923887" cy="725854"/>
          </a:xfrm>
        </p:grpSpPr>
        <p:pic>
          <p:nvPicPr>
            <p:cNvPr id="16" name="Picture 15">
              <a:extLst>
                <a:ext uri="{FF2B5EF4-FFF2-40B4-BE49-F238E27FC236}">
                  <a16:creationId xmlns:a16="http://schemas.microsoft.com/office/drawing/2014/main" id="{4B4429F0-041C-1441-85CC-0D825DC51092}"/>
                </a:ext>
              </a:extLst>
            </p:cNvPr>
            <p:cNvPicPr>
              <a:picLocks noChangeAspect="1"/>
            </p:cNvPicPr>
            <p:nvPr/>
          </p:nvPicPr>
          <p:blipFill>
            <a:blip r:embed="rId6"/>
            <a:stretch>
              <a:fillRect/>
            </a:stretch>
          </p:blipFill>
          <p:spPr>
            <a:xfrm>
              <a:off x="1688495" y="4621672"/>
              <a:ext cx="530555" cy="495764"/>
            </a:xfrm>
            <a:prstGeom prst="rect">
              <a:avLst/>
            </a:prstGeom>
          </p:spPr>
        </p:pic>
        <p:sp>
          <p:nvSpPr>
            <p:cNvPr id="28" name="TextBox 27">
              <a:extLst>
                <a:ext uri="{FF2B5EF4-FFF2-40B4-BE49-F238E27FC236}">
                  <a16:creationId xmlns:a16="http://schemas.microsoft.com/office/drawing/2014/main" id="{9BC3C937-F9D6-7645-8D5D-BA62B5F1CFB5}"/>
                </a:ext>
              </a:extLst>
            </p:cNvPr>
            <p:cNvSpPr txBox="1"/>
            <p:nvPr/>
          </p:nvSpPr>
          <p:spPr>
            <a:xfrm>
              <a:off x="2364377" y="4624251"/>
              <a:ext cx="3248005" cy="723275"/>
            </a:xfrm>
            <a:prstGeom prst="rect">
              <a:avLst/>
            </a:prstGeom>
            <a:noFill/>
          </p:spPr>
          <p:txBody>
            <a:bodyPr wrap="none" rtlCol="0">
              <a:spAutoFit/>
            </a:bodyPr>
            <a:lstStyle/>
            <a:p>
              <a:r>
                <a:rPr lang="en-US" sz="2300" dirty="0"/>
                <a:t>is the hypothesised mean</a:t>
              </a:r>
            </a:p>
            <a:p>
              <a:endParaRPr lang="en-US" dirty="0"/>
            </a:p>
          </p:txBody>
        </p:sp>
      </p:grpSp>
      <p:grpSp>
        <p:nvGrpSpPr>
          <p:cNvPr id="34" name="Group 33">
            <a:extLst>
              <a:ext uri="{FF2B5EF4-FFF2-40B4-BE49-F238E27FC236}">
                <a16:creationId xmlns:a16="http://schemas.microsoft.com/office/drawing/2014/main" id="{01A93C9C-3C29-CC4D-A675-4D32231E36BA}"/>
              </a:ext>
            </a:extLst>
          </p:cNvPr>
          <p:cNvGrpSpPr/>
          <p:nvPr/>
        </p:nvGrpSpPr>
        <p:grpSpPr>
          <a:xfrm>
            <a:off x="336916" y="1925858"/>
            <a:ext cx="7717602" cy="1305190"/>
            <a:chOff x="336916" y="1925858"/>
            <a:chExt cx="7717602" cy="1305190"/>
          </a:xfrm>
        </p:grpSpPr>
        <p:grpSp>
          <p:nvGrpSpPr>
            <p:cNvPr id="25" name="Group 24">
              <a:extLst>
                <a:ext uri="{FF2B5EF4-FFF2-40B4-BE49-F238E27FC236}">
                  <a16:creationId xmlns:a16="http://schemas.microsoft.com/office/drawing/2014/main" id="{4B721820-6DFA-D64E-B27F-80760FD0FF66}"/>
                </a:ext>
              </a:extLst>
            </p:cNvPr>
            <p:cNvGrpSpPr/>
            <p:nvPr/>
          </p:nvGrpSpPr>
          <p:grpSpPr>
            <a:xfrm>
              <a:off x="336916" y="1925858"/>
              <a:ext cx="6063884" cy="1305190"/>
              <a:chOff x="336916" y="1925858"/>
              <a:chExt cx="6281220" cy="1498402"/>
            </a:xfrm>
          </p:grpSpPr>
          <p:pic>
            <p:nvPicPr>
              <p:cNvPr id="5" name="Picture 4" descr="A close up of a clock&#10;&#10;Description automatically generated">
                <a:extLst>
                  <a:ext uri="{FF2B5EF4-FFF2-40B4-BE49-F238E27FC236}">
                    <a16:creationId xmlns:a16="http://schemas.microsoft.com/office/drawing/2014/main" id="{73BA1772-ECAC-1245-818C-F14238063203}"/>
                  </a:ext>
                </a:extLst>
              </p:cNvPr>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6250394" y="1925858"/>
                <a:ext cx="367742" cy="1498402"/>
              </a:xfrm>
              <a:prstGeom prst="rect">
                <a:avLst/>
              </a:prstGeom>
            </p:spPr>
          </p:pic>
          <p:sp>
            <p:nvSpPr>
              <p:cNvPr id="10" name="Rectangle 9">
                <a:extLst>
                  <a:ext uri="{FF2B5EF4-FFF2-40B4-BE49-F238E27FC236}">
                    <a16:creationId xmlns:a16="http://schemas.microsoft.com/office/drawing/2014/main" id="{67B4E2E4-6BCA-664A-AE30-5AEFD2C945BB}"/>
                  </a:ext>
                </a:extLst>
              </p:cNvPr>
              <p:cNvSpPr/>
              <p:nvPr/>
            </p:nvSpPr>
            <p:spPr>
              <a:xfrm>
                <a:off x="336916" y="2377356"/>
                <a:ext cx="6196823" cy="530007"/>
              </a:xfrm>
              <a:prstGeom prst="rect">
                <a:avLst/>
              </a:prstGeom>
            </p:spPr>
            <p:txBody>
              <a:bodyPr wrap="none">
                <a:spAutoFit/>
              </a:bodyPr>
              <a:lstStyle/>
              <a:p>
                <a:r>
                  <a:rPr lang="en-GB" sz="2400" dirty="0"/>
                  <a:t>The one sample t-test is based on the formula:</a:t>
                </a:r>
                <a:endParaRPr lang="en-US" sz="2400" dirty="0"/>
              </a:p>
            </p:txBody>
          </p:sp>
        </p:grpSp>
        <p:pic>
          <p:nvPicPr>
            <p:cNvPr id="33" name="Picture 32" descr="A close up of a clock&#10;&#10;Description automatically generated">
              <a:extLst>
                <a:ext uri="{FF2B5EF4-FFF2-40B4-BE49-F238E27FC236}">
                  <a16:creationId xmlns:a16="http://schemas.microsoft.com/office/drawing/2014/main" id="{9D8E4F71-4BE2-DD4D-80C5-92E5BAA7075F}"/>
                </a:ext>
              </a:extLst>
            </p:cNvPr>
            <p:cNvPicPr>
              <a:picLocks noChangeAspect="1"/>
            </p:cNvPicPr>
            <p:nvPr/>
          </p:nvPicPr>
          <p:blipFill rotWithShape="1">
            <a:blip r:embed="rId8">
              <a:extLst>
                <a:ext uri="{28A0092B-C50C-407E-A947-70E740481C1C}">
                  <a14:useLocalDpi xmlns:a14="http://schemas.microsoft.com/office/drawing/2010/main"/>
                </a:ext>
              </a:extLst>
            </a:blip>
            <a:srcRect/>
            <a:stretch/>
          </p:blipFill>
          <p:spPr>
            <a:xfrm>
              <a:off x="6436311" y="2087914"/>
              <a:ext cx="1618207" cy="996285"/>
            </a:xfrm>
            <a:prstGeom prst="rect">
              <a:avLst/>
            </a:prstGeom>
          </p:spPr>
        </p:pic>
      </p:grpSp>
      <p:sp>
        <p:nvSpPr>
          <p:cNvPr id="38" name="TextBox 37">
            <a:extLst>
              <a:ext uri="{FF2B5EF4-FFF2-40B4-BE49-F238E27FC236}">
                <a16:creationId xmlns:a16="http://schemas.microsoft.com/office/drawing/2014/main" id="{F7D748DC-D4BA-3448-8CC6-415B2788EE03}"/>
              </a:ext>
            </a:extLst>
          </p:cNvPr>
          <p:cNvSpPr txBox="1"/>
          <p:nvPr/>
        </p:nvSpPr>
        <p:spPr>
          <a:xfrm>
            <a:off x="585350" y="479183"/>
            <a:ext cx="8053551"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One Sample T-test</a:t>
            </a:r>
          </a:p>
        </p:txBody>
      </p:sp>
      <p:pic>
        <p:nvPicPr>
          <p:cNvPr id="22" name="Picture 21">
            <a:extLst>
              <a:ext uri="{FF2B5EF4-FFF2-40B4-BE49-F238E27FC236}">
                <a16:creationId xmlns:a16="http://schemas.microsoft.com/office/drawing/2014/main" id="{AFB9B1DD-131B-094B-A189-F0EFAF27540F}"/>
              </a:ext>
            </a:extLst>
          </p:cNvPr>
          <p:cNvPicPr>
            <a:picLocks noChangeAspect="1"/>
          </p:cNvPicPr>
          <p:nvPr/>
        </p:nvPicPr>
        <p:blipFill>
          <a:blip r:embed="rId9"/>
          <a:stretch>
            <a:fillRect/>
          </a:stretch>
        </p:blipFill>
        <p:spPr>
          <a:xfrm>
            <a:off x="5965630" y="3168897"/>
            <a:ext cx="4343753" cy="3594105"/>
          </a:xfrm>
          <a:prstGeom prst="rect">
            <a:avLst/>
          </a:prstGeom>
        </p:spPr>
      </p:pic>
    </p:spTree>
    <p:extLst>
      <p:ext uri="{BB962C8B-B14F-4D97-AF65-F5344CB8AC3E}">
        <p14:creationId xmlns:p14="http://schemas.microsoft.com/office/powerpoint/2010/main" val="24318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4CE2C-EF16-0847-AC97-C92C9426318D}"/>
              </a:ext>
            </a:extLst>
          </p:cNvPr>
          <p:cNvSpPr txBox="1"/>
          <p:nvPr/>
        </p:nvSpPr>
        <p:spPr>
          <a:xfrm>
            <a:off x="1858617" y="178904"/>
            <a:ext cx="184731" cy="369332"/>
          </a:xfrm>
          <a:prstGeom prst="rect">
            <a:avLst/>
          </a:prstGeom>
          <a:noFill/>
        </p:spPr>
        <p:txBody>
          <a:bodyPr wrap="none" rtlCol="0">
            <a:spAutoFit/>
          </a:bodyPr>
          <a:lstStyle/>
          <a:p>
            <a:endParaRPr lang="en-US"/>
          </a:p>
        </p:txBody>
      </p:sp>
      <p:grpSp>
        <p:nvGrpSpPr>
          <p:cNvPr id="4" name="Group 3">
            <a:extLst>
              <a:ext uri="{FF2B5EF4-FFF2-40B4-BE49-F238E27FC236}">
                <a16:creationId xmlns:a16="http://schemas.microsoft.com/office/drawing/2014/main" id="{E7648FB2-5494-5C44-86B6-F59991E85B40}"/>
              </a:ext>
            </a:extLst>
          </p:cNvPr>
          <p:cNvGrpSpPr/>
          <p:nvPr/>
        </p:nvGrpSpPr>
        <p:grpSpPr>
          <a:xfrm>
            <a:off x="336916" y="1925858"/>
            <a:ext cx="7717602" cy="1305190"/>
            <a:chOff x="336916" y="1925858"/>
            <a:chExt cx="7717602" cy="1305190"/>
          </a:xfrm>
        </p:grpSpPr>
        <p:grpSp>
          <p:nvGrpSpPr>
            <p:cNvPr id="5" name="Group 4">
              <a:extLst>
                <a:ext uri="{FF2B5EF4-FFF2-40B4-BE49-F238E27FC236}">
                  <a16:creationId xmlns:a16="http://schemas.microsoft.com/office/drawing/2014/main" id="{3FD85BF8-77EE-A945-87DB-8AE9828E0688}"/>
                </a:ext>
              </a:extLst>
            </p:cNvPr>
            <p:cNvGrpSpPr/>
            <p:nvPr/>
          </p:nvGrpSpPr>
          <p:grpSpPr>
            <a:xfrm>
              <a:off x="336916" y="1925858"/>
              <a:ext cx="6063884" cy="1305190"/>
              <a:chOff x="336916" y="1925858"/>
              <a:chExt cx="6281220" cy="1498402"/>
            </a:xfrm>
          </p:grpSpPr>
          <p:pic>
            <p:nvPicPr>
              <p:cNvPr id="9" name="Picture 8" descr="A close up of a clock&#10;&#10;Description automatically generated">
                <a:extLst>
                  <a:ext uri="{FF2B5EF4-FFF2-40B4-BE49-F238E27FC236}">
                    <a16:creationId xmlns:a16="http://schemas.microsoft.com/office/drawing/2014/main" id="{39A73FD4-86F5-2A4F-983D-2B713981294E}"/>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6250394" y="1925858"/>
                <a:ext cx="367742" cy="1498402"/>
              </a:xfrm>
              <a:prstGeom prst="rect">
                <a:avLst/>
              </a:prstGeom>
            </p:spPr>
          </p:pic>
          <p:sp>
            <p:nvSpPr>
              <p:cNvPr id="10" name="Rectangle 9">
                <a:extLst>
                  <a:ext uri="{FF2B5EF4-FFF2-40B4-BE49-F238E27FC236}">
                    <a16:creationId xmlns:a16="http://schemas.microsoft.com/office/drawing/2014/main" id="{4A7D2CBA-64FC-8041-9800-E1845E7A92AC}"/>
                  </a:ext>
                </a:extLst>
              </p:cNvPr>
              <p:cNvSpPr/>
              <p:nvPr/>
            </p:nvSpPr>
            <p:spPr>
              <a:xfrm>
                <a:off x="336916" y="2377356"/>
                <a:ext cx="6196823" cy="530007"/>
              </a:xfrm>
              <a:prstGeom prst="rect">
                <a:avLst/>
              </a:prstGeom>
            </p:spPr>
            <p:txBody>
              <a:bodyPr wrap="none">
                <a:spAutoFit/>
              </a:bodyPr>
              <a:lstStyle/>
              <a:p>
                <a:r>
                  <a:rPr lang="en-GB" sz="2400" dirty="0"/>
                  <a:t>The one sample t-test is based on the formula:</a:t>
                </a:r>
                <a:endParaRPr lang="en-US" sz="2400" dirty="0"/>
              </a:p>
            </p:txBody>
          </p:sp>
        </p:grpSp>
        <p:pic>
          <p:nvPicPr>
            <p:cNvPr id="6" name="Picture 5" descr="A close up of a clock&#10;&#10;Description automatically generated">
              <a:extLst>
                <a:ext uri="{FF2B5EF4-FFF2-40B4-BE49-F238E27FC236}">
                  <a16:creationId xmlns:a16="http://schemas.microsoft.com/office/drawing/2014/main" id="{89AF70B2-A5BA-BC4A-9A9B-99745BDB7909}"/>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6436311" y="2087914"/>
              <a:ext cx="1618207" cy="996285"/>
            </a:xfrm>
            <a:prstGeom prst="rect">
              <a:avLst/>
            </a:prstGeom>
          </p:spPr>
        </p:pic>
      </p:grpSp>
      <p:grpSp>
        <p:nvGrpSpPr>
          <p:cNvPr id="13" name="Group 12">
            <a:extLst>
              <a:ext uri="{FF2B5EF4-FFF2-40B4-BE49-F238E27FC236}">
                <a16:creationId xmlns:a16="http://schemas.microsoft.com/office/drawing/2014/main" id="{A6F1DBE9-0C36-CF46-9BA6-99CCA3F7C3D1}"/>
              </a:ext>
            </a:extLst>
          </p:cNvPr>
          <p:cNvGrpSpPr/>
          <p:nvPr/>
        </p:nvGrpSpPr>
        <p:grpSpPr>
          <a:xfrm>
            <a:off x="5277927" y="3231048"/>
            <a:ext cx="3892198" cy="1305190"/>
            <a:chOff x="5277927" y="3231048"/>
            <a:chExt cx="3892198" cy="130519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686B7E2-4B91-CA41-A51E-544F745AC1A1}"/>
                    </a:ext>
                  </a:extLst>
                </p:cNvPr>
                <p:cNvSpPr txBox="1"/>
                <p:nvPr/>
              </p:nvSpPr>
              <p:spPr>
                <a:xfrm>
                  <a:off x="5632944" y="3604634"/>
                  <a:ext cx="3537181" cy="522066"/>
                </a:xfrm>
                <a:prstGeom prst="rect">
                  <a:avLst/>
                </a:prstGeom>
                <a:noFill/>
              </p:spPr>
              <p:txBody>
                <a:bodyPr wrap="square" lIns="0" tIns="0" rIns="0" bIns="0" rtlCol="0">
                  <a:spAutoFit/>
                </a:bodyPr>
                <a:lstStyle/>
                <a:p>
                  <a14:m>
                    <m:oMath xmlns:m="http://schemas.openxmlformats.org/officeDocument/2006/math">
                      <m:r>
                        <a:rPr lang="en-US" sz="2200" i="1" smtClean="0">
                          <a:latin typeface="Cambria Math" panose="02040503050406030204" pitchFamily="18" charset="0"/>
                        </a:rPr>
                        <m:t>=</m:t>
                      </m:r>
                      <m:f>
                        <m:fPr>
                          <m:ctrlPr>
                            <a:rPr lang="en-US" sz="2200" i="1" smtClean="0">
                              <a:latin typeface="Cambria Math" panose="02040503050406030204" pitchFamily="18" charset="0"/>
                            </a:rPr>
                          </m:ctrlPr>
                        </m:fPr>
                        <m:num>
                          <m:r>
                            <a:rPr lang="en-GB" sz="2200" b="0" i="1" smtClean="0">
                              <a:latin typeface="Cambria Math" panose="02040503050406030204" pitchFamily="18" charset="0"/>
                            </a:rPr>
                            <m:t>2.84−2.10</m:t>
                          </m:r>
                        </m:num>
                        <m:den>
                          <m:r>
                            <a:rPr lang="en-GB" sz="2200" b="0" i="1" smtClean="0">
                              <a:latin typeface="Cambria Math" panose="02040503050406030204" pitchFamily="18" charset="0"/>
                            </a:rPr>
                            <m:t>0.84/√12</m:t>
                          </m:r>
                        </m:den>
                      </m:f>
                    </m:oMath>
                  </a14:m>
                  <a:r>
                    <a:rPr lang="en-US" sz="2200" dirty="0"/>
                    <a:t>  = </a:t>
                  </a:r>
                  <a14:m>
                    <m:oMath xmlns:m="http://schemas.openxmlformats.org/officeDocument/2006/math">
                      <m:f>
                        <m:fPr>
                          <m:ctrlPr>
                            <a:rPr lang="en-US" sz="2200" i="1">
                              <a:latin typeface="Cambria Math" panose="02040503050406030204" pitchFamily="18" charset="0"/>
                            </a:rPr>
                          </m:ctrlPr>
                        </m:fPr>
                        <m:num>
                          <m:r>
                            <a:rPr lang="en-GB" sz="2200" b="0" i="1" smtClean="0">
                              <a:latin typeface="Cambria Math" panose="02040503050406030204" pitchFamily="18" charset="0"/>
                            </a:rPr>
                            <m:t>0.74</m:t>
                          </m:r>
                        </m:num>
                        <m:den>
                          <m:r>
                            <a:rPr lang="en-GB" sz="2200" i="1">
                              <a:latin typeface="Cambria Math" panose="02040503050406030204" pitchFamily="18" charset="0"/>
                            </a:rPr>
                            <m:t>0.</m:t>
                          </m:r>
                          <m:r>
                            <a:rPr lang="en-GB" sz="2200" b="0" i="1" smtClean="0">
                              <a:latin typeface="Cambria Math" panose="02040503050406030204" pitchFamily="18" charset="0"/>
                            </a:rPr>
                            <m:t>2</m:t>
                          </m:r>
                          <m:r>
                            <a:rPr lang="en-GB" sz="2200" i="1">
                              <a:latin typeface="Cambria Math" panose="02040503050406030204" pitchFamily="18" charset="0"/>
                            </a:rPr>
                            <m:t>4</m:t>
                          </m:r>
                        </m:den>
                      </m:f>
                      <m:r>
                        <a:rPr lang="en-GB" sz="2200" b="0" i="1" smtClean="0">
                          <a:latin typeface="Cambria Math" panose="02040503050406030204" pitchFamily="18" charset="0"/>
                        </a:rPr>
                        <m:t>=3.07</m:t>
                      </m:r>
                    </m:oMath>
                  </a14:m>
                  <a:r>
                    <a:rPr lang="en-US" sz="2200" dirty="0"/>
                    <a:t> </a:t>
                  </a:r>
                </a:p>
              </p:txBody>
            </p:sp>
          </mc:Choice>
          <mc:Fallback xmlns="">
            <p:sp>
              <p:nvSpPr>
                <p:cNvPr id="2" name="TextBox 1">
                  <a:extLst>
                    <a:ext uri="{FF2B5EF4-FFF2-40B4-BE49-F238E27FC236}">
                      <a16:creationId xmlns:a16="http://schemas.microsoft.com/office/drawing/2014/main" id="{8686B7E2-4B91-CA41-A51E-544F745AC1A1}"/>
                    </a:ext>
                  </a:extLst>
                </p:cNvPr>
                <p:cNvSpPr txBox="1">
                  <a:spLocks noRot="1" noChangeAspect="1" noMove="1" noResize="1" noEditPoints="1" noAdjustHandles="1" noChangeArrowheads="1" noChangeShapeType="1" noTextEdit="1"/>
                </p:cNvSpPr>
                <p:nvPr/>
              </p:nvSpPr>
              <p:spPr>
                <a:xfrm>
                  <a:off x="5632944" y="3604634"/>
                  <a:ext cx="3537181" cy="522066"/>
                </a:xfrm>
                <a:prstGeom prst="rect">
                  <a:avLst/>
                </a:prstGeom>
                <a:blipFill>
                  <a:blip r:embed="rId5"/>
                  <a:stretch>
                    <a:fillRect l="-2158" t="-2381" b="-14286"/>
                  </a:stretch>
                </a:blipFill>
              </p:spPr>
              <p:txBody>
                <a:bodyPr/>
                <a:lstStyle/>
                <a:p>
                  <a:r>
                    <a:rPr lang="en-US">
                      <a:noFill/>
                    </a:rPr>
                    <a:t> </a:t>
                  </a:r>
                </a:p>
              </p:txBody>
            </p:sp>
          </mc:Fallback>
        </mc:AlternateContent>
        <p:pic>
          <p:nvPicPr>
            <p:cNvPr id="11" name="Picture 10" descr="A close up of a clock&#10;&#10;Description automatically generated">
              <a:extLst>
                <a:ext uri="{FF2B5EF4-FFF2-40B4-BE49-F238E27FC236}">
                  <a16:creationId xmlns:a16="http://schemas.microsoft.com/office/drawing/2014/main" id="{D5755832-21F6-7E49-8BD3-202CE7EFB1DB}"/>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5277927" y="3231048"/>
              <a:ext cx="355018" cy="1305190"/>
            </a:xfrm>
            <a:prstGeom prst="rect">
              <a:avLst/>
            </a:prstGeom>
          </p:spPr>
        </p:pic>
      </p:grpSp>
      <p:graphicFrame>
        <p:nvGraphicFramePr>
          <p:cNvPr id="12" name="Table 11">
            <a:extLst>
              <a:ext uri="{FF2B5EF4-FFF2-40B4-BE49-F238E27FC236}">
                <a16:creationId xmlns:a16="http://schemas.microsoft.com/office/drawing/2014/main" id="{C472BE11-741C-1945-8B04-954C34EC8654}"/>
              </a:ext>
            </a:extLst>
          </p:cNvPr>
          <p:cNvGraphicFramePr>
            <a:graphicFrameLocks noGrp="1"/>
          </p:cNvGraphicFramePr>
          <p:nvPr>
            <p:extLst>
              <p:ext uri="{D42A27DB-BD31-4B8C-83A1-F6EECF244321}">
                <p14:modId xmlns:p14="http://schemas.microsoft.com/office/powerpoint/2010/main" val="745391240"/>
              </p:ext>
            </p:extLst>
          </p:nvPr>
        </p:nvGraphicFramePr>
        <p:xfrm>
          <a:off x="10333383" y="100013"/>
          <a:ext cx="1776282" cy="2641600"/>
        </p:xfrm>
        <a:graphic>
          <a:graphicData uri="http://schemas.openxmlformats.org/drawingml/2006/table">
            <a:tbl>
              <a:tblPr>
                <a:tableStyleId>{5C22544A-7EE6-4342-B048-85BDC9FD1C3A}</a:tableStyleId>
              </a:tblPr>
              <a:tblGrid>
                <a:gridCol w="229004">
                  <a:extLst>
                    <a:ext uri="{9D8B030D-6E8A-4147-A177-3AD203B41FA5}">
                      <a16:colId xmlns:a16="http://schemas.microsoft.com/office/drawing/2014/main" val="412081682"/>
                    </a:ext>
                  </a:extLst>
                </a:gridCol>
                <a:gridCol w="802418">
                  <a:extLst>
                    <a:ext uri="{9D8B030D-6E8A-4147-A177-3AD203B41FA5}">
                      <a16:colId xmlns:a16="http://schemas.microsoft.com/office/drawing/2014/main" val="815351999"/>
                    </a:ext>
                  </a:extLst>
                </a:gridCol>
                <a:gridCol w="744860">
                  <a:extLst>
                    <a:ext uri="{9D8B030D-6E8A-4147-A177-3AD203B41FA5}">
                      <a16:colId xmlns:a16="http://schemas.microsoft.com/office/drawing/2014/main" val="146537407"/>
                    </a:ext>
                  </a:extLst>
                </a:gridCol>
              </a:tblGrid>
              <a:tr h="203200">
                <a:tc>
                  <a:txBody>
                    <a:bodyPr/>
                    <a:lstStyle/>
                    <a:p>
                      <a:pPr algn="l" fontAlgn="ctr"/>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ctr"/>
                      <a:r>
                        <a:rPr lang="en-GB" sz="1200" b="1" u="none" strike="noStrike" dirty="0">
                          <a:effectLst/>
                        </a:rPr>
                        <a:t>Month</a:t>
                      </a:r>
                      <a:endParaRPr lang="en-GB"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GB" sz="1200" b="1" u="none" strike="noStrike" dirty="0">
                          <a:effectLst/>
                        </a:rPr>
                        <a:t>Failure</a:t>
                      </a:r>
                      <a:endParaRPr lang="en-GB" sz="1200" b="1"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0761597"/>
                  </a:ext>
                </a:extLst>
              </a:tr>
              <a:tr h="203200">
                <a:tc>
                  <a:txBody>
                    <a:bodyPr/>
                    <a:lstStyle/>
                    <a:p>
                      <a:pPr algn="l" fontAlgn="ctr"/>
                      <a:r>
                        <a:rPr lang="en-GB" sz="1200" b="1" u="none" strike="noStrike">
                          <a:effectLst/>
                        </a:rPr>
                        <a:t>1</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a:effectLst/>
                        </a:rPr>
                        <a:t>January</a:t>
                      </a:r>
                      <a:endParaRPr lang="en-GB"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2.90</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284551"/>
                  </a:ext>
                </a:extLst>
              </a:tr>
              <a:tr h="203200">
                <a:tc>
                  <a:txBody>
                    <a:bodyPr/>
                    <a:lstStyle/>
                    <a:p>
                      <a:pPr algn="l" fontAlgn="ctr"/>
                      <a:r>
                        <a:rPr lang="en-GB" sz="1200" b="1" u="none" strike="noStrike">
                          <a:effectLst/>
                        </a:rPr>
                        <a:t>2</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a:effectLst/>
                        </a:rPr>
                        <a:t>February</a:t>
                      </a:r>
                      <a:endParaRPr lang="en-GB"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2.99</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17636889"/>
                  </a:ext>
                </a:extLst>
              </a:tr>
              <a:tr h="203200">
                <a:tc>
                  <a:txBody>
                    <a:bodyPr/>
                    <a:lstStyle/>
                    <a:p>
                      <a:pPr algn="l" fontAlgn="ctr"/>
                      <a:r>
                        <a:rPr lang="en-GB" sz="1200" b="1" u="none" strike="noStrike">
                          <a:effectLst/>
                        </a:rPr>
                        <a:t>3</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a:effectLst/>
                        </a:rPr>
                        <a:t>March</a:t>
                      </a:r>
                      <a:endParaRPr lang="en-GB"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2.48</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807234"/>
                  </a:ext>
                </a:extLst>
              </a:tr>
              <a:tr h="203200">
                <a:tc>
                  <a:txBody>
                    <a:bodyPr/>
                    <a:lstStyle/>
                    <a:p>
                      <a:pPr algn="l" fontAlgn="ctr"/>
                      <a:r>
                        <a:rPr lang="en-GB" sz="1200" b="1" u="none" strike="noStrike">
                          <a:effectLst/>
                        </a:rPr>
                        <a:t>4</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dirty="0">
                          <a:effectLst/>
                        </a:rPr>
                        <a:t>April</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1.48</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87146711"/>
                  </a:ext>
                </a:extLst>
              </a:tr>
              <a:tr h="203200">
                <a:tc>
                  <a:txBody>
                    <a:bodyPr/>
                    <a:lstStyle/>
                    <a:p>
                      <a:pPr algn="l" fontAlgn="ctr"/>
                      <a:r>
                        <a:rPr lang="en-GB" sz="1200" b="1" u="none" strike="noStrike">
                          <a:effectLst/>
                        </a:rPr>
                        <a:t>5</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dirty="0">
                          <a:effectLst/>
                        </a:rPr>
                        <a:t>May</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2.71</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32074684"/>
                  </a:ext>
                </a:extLst>
              </a:tr>
              <a:tr h="203200">
                <a:tc>
                  <a:txBody>
                    <a:bodyPr/>
                    <a:lstStyle/>
                    <a:p>
                      <a:pPr algn="l" fontAlgn="ctr"/>
                      <a:r>
                        <a:rPr lang="en-GB" sz="1200" b="1" u="none" strike="noStrike">
                          <a:effectLst/>
                        </a:rPr>
                        <a:t>6</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a:effectLst/>
                        </a:rPr>
                        <a:t>June</a:t>
                      </a:r>
                      <a:endParaRPr lang="en-GB"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4.17</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20308173"/>
                  </a:ext>
                </a:extLst>
              </a:tr>
              <a:tr h="203200">
                <a:tc>
                  <a:txBody>
                    <a:bodyPr/>
                    <a:lstStyle/>
                    <a:p>
                      <a:pPr algn="l" fontAlgn="ctr"/>
                      <a:r>
                        <a:rPr lang="en-GB" sz="1200" b="1" u="none" strike="noStrike">
                          <a:effectLst/>
                        </a:rPr>
                        <a:t>7</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a:effectLst/>
                        </a:rPr>
                        <a:t>July</a:t>
                      </a:r>
                      <a:endParaRPr lang="en-GB"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3.74</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7838786"/>
                  </a:ext>
                </a:extLst>
              </a:tr>
              <a:tr h="203200">
                <a:tc>
                  <a:txBody>
                    <a:bodyPr/>
                    <a:lstStyle/>
                    <a:p>
                      <a:pPr algn="l" fontAlgn="ctr"/>
                      <a:r>
                        <a:rPr lang="en-GB" sz="1200" b="1" u="none" strike="noStrike">
                          <a:effectLst/>
                        </a:rPr>
                        <a:t>8</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a:effectLst/>
                        </a:rPr>
                        <a:t>August</a:t>
                      </a:r>
                      <a:endParaRPr lang="en-GB"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3.04</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48436461"/>
                  </a:ext>
                </a:extLst>
              </a:tr>
              <a:tr h="203200">
                <a:tc>
                  <a:txBody>
                    <a:bodyPr/>
                    <a:lstStyle/>
                    <a:p>
                      <a:pPr algn="l" fontAlgn="ctr"/>
                      <a:r>
                        <a:rPr lang="en-GB" sz="1200" b="1" u="none" strike="noStrike">
                          <a:effectLst/>
                        </a:rPr>
                        <a:t>9</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a:effectLst/>
                        </a:rPr>
                        <a:t>September</a:t>
                      </a:r>
                      <a:endParaRPr lang="en-GB"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1.23</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58067687"/>
                  </a:ext>
                </a:extLst>
              </a:tr>
              <a:tr h="203200">
                <a:tc>
                  <a:txBody>
                    <a:bodyPr/>
                    <a:lstStyle/>
                    <a:p>
                      <a:pPr algn="l" fontAlgn="ctr"/>
                      <a:r>
                        <a:rPr lang="en-GB" sz="1200" b="1" u="none" strike="noStrike">
                          <a:effectLst/>
                        </a:rPr>
                        <a:t>10</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a:effectLst/>
                        </a:rPr>
                        <a:t>October</a:t>
                      </a:r>
                      <a:endParaRPr lang="en-GB"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2.72</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19271257"/>
                  </a:ext>
                </a:extLst>
              </a:tr>
              <a:tr h="203200">
                <a:tc>
                  <a:txBody>
                    <a:bodyPr/>
                    <a:lstStyle/>
                    <a:p>
                      <a:pPr algn="l" fontAlgn="ctr"/>
                      <a:r>
                        <a:rPr lang="en-GB" sz="1200" b="1" u="none" strike="noStrike">
                          <a:effectLst/>
                        </a:rPr>
                        <a:t>11</a:t>
                      </a:r>
                      <a:endParaRPr lang="en-GB"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en-GB" sz="1200" b="1" u="none" strike="noStrike">
                          <a:effectLst/>
                        </a:rPr>
                        <a:t>November</a:t>
                      </a:r>
                      <a:endParaRPr lang="en-GB" sz="12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a:effectLst/>
                        </a:rPr>
                        <a:t>3.23</a:t>
                      </a:r>
                      <a:endParaRPr lang="en-GB" sz="1200" b="1"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2505649"/>
                  </a:ext>
                </a:extLst>
              </a:tr>
              <a:tr h="203200">
                <a:tc>
                  <a:txBody>
                    <a:bodyPr/>
                    <a:lstStyle/>
                    <a:p>
                      <a:pPr algn="l" fontAlgn="ctr"/>
                      <a:r>
                        <a:rPr lang="en-GB" sz="1200" b="1" u="none" strike="noStrike" dirty="0">
                          <a:effectLst/>
                        </a:rPr>
                        <a:t>12</a:t>
                      </a:r>
                      <a:endParaRPr lang="en-GB"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ctr"/>
                      <a:r>
                        <a:rPr lang="en-GB" sz="1200" b="1" u="none" strike="noStrike">
                          <a:effectLst/>
                        </a:rPr>
                        <a:t>December</a:t>
                      </a:r>
                      <a:endParaRPr lang="en-GB" sz="1200" b="1" i="0" u="none" strike="noStrike">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GB" sz="1200" b="1" u="none" strike="noStrike" dirty="0">
                          <a:effectLst/>
                        </a:rPr>
                        <a:t>3.40</a:t>
                      </a:r>
                      <a:endParaRPr lang="en-GB" sz="1200" b="1"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5701285"/>
                  </a:ext>
                </a:extLst>
              </a:tr>
            </a:tbl>
          </a:graphicData>
        </a:graphic>
      </p:graphicFrame>
      <p:sp>
        <p:nvSpPr>
          <p:cNvPr id="3" name="TextBox 2">
            <a:extLst>
              <a:ext uri="{FF2B5EF4-FFF2-40B4-BE49-F238E27FC236}">
                <a16:creationId xmlns:a16="http://schemas.microsoft.com/office/drawing/2014/main" id="{5831FC85-01E7-4F40-851C-C71820713B06}"/>
              </a:ext>
            </a:extLst>
          </p:cNvPr>
          <p:cNvSpPr txBox="1"/>
          <p:nvPr/>
        </p:nvSpPr>
        <p:spPr>
          <a:xfrm>
            <a:off x="4459266" y="4313100"/>
            <a:ext cx="4580293" cy="446276"/>
          </a:xfrm>
          <a:prstGeom prst="rect">
            <a:avLst/>
          </a:prstGeom>
          <a:noFill/>
        </p:spPr>
        <p:txBody>
          <a:bodyPr wrap="none" rtlCol="0">
            <a:spAutoFit/>
          </a:bodyPr>
          <a:lstStyle/>
          <a:p>
            <a:r>
              <a:rPr lang="en-US" sz="2300" dirty="0">
                <a:latin typeface="Times New Roman" panose="02020603050405020304" pitchFamily="18" charset="0"/>
                <a:cs typeface="Times New Roman" panose="02020603050405020304" pitchFamily="18" charset="0"/>
              </a:rPr>
              <a:t>Degrees of freedom = n-1 = 12-1 =11</a:t>
            </a:r>
          </a:p>
        </p:txBody>
      </p:sp>
      <p:grpSp>
        <p:nvGrpSpPr>
          <p:cNvPr id="21" name="Group 20">
            <a:extLst>
              <a:ext uri="{FF2B5EF4-FFF2-40B4-BE49-F238E27FC236}">
                <a16:creationId xmlns:a16="http://schemas.microsoft.com/office/drawing/2014/main" id="{A5B25A6B-3911-3640-80A6-4B2FD2997875}"/>
              </a:ext>
            </a:extLst>
          </p:cNvPr>
          <p:cNvGrpSpPr/>
          <p:nvPr/>
        </p:nvGrpSpPr>
        <p:grpSpPr>
          <a:xfrm>
            <a:off x="192564" y="761858"/>
            <a:ext cx="8533402" cy="6128795"/>
            <a:chOff x="389628" y="10024"/>
            <a:chExt cx="8776025" cy="6655416"/>
          </a:xfrm>
        </p:grpSpPr>
        <p:pic>
          <p:nvPicPr>
            <p:cNvPr id="17" name="Picture 16" descr="A screenshot of a cell phone&#10;&#10;Description automatically generated">
              <a:extLst>
                <a:ext uri="{FF2B5EF4-FFF2-40B4-BE49-F238E27FC236}">
                  <a16:creationId xmlns:a16="http://schemas.microsoft.com/office/drawing/2014/main" id="{DF17FE43-DA6A-C740-A31B-AC1D1AB112FC}"/>
                </a:ext>
              </a:extLst>
            </p:cNvPr>
            <p:cNvPicPr>
              <a:picLocks noChangeAspect="1"/>
            </p:cNvPicPr>
            <p:nvPr/>
          </p:nvPicPr>
          <p:blipFill>
            <a:blip r:embed="rId6"/>
            <a:stretch>
              <a:fillRect/>
            </a:stretch>
          </p:blipFill>
          <p:spPr>
            <a:xfrm>
              <a:off x="389628" y="10024"/>
              <a:ext cx="8776025" cy="6655416"/>
            </a:xfrm>
            <a:prstGeom prst="rect">
              <a:avLst/>
            </a:prstGeom>
          </p:spPr>
        </p:pic>
        <p:cxnSp>
          <p:nvCxnSpPr>
            <p:cNvPr id="20" name="Straight Connector 19">
              <a:extLst>
                <a:ext uri="{FF2B5EF4-FFF2-40B4-BE49-F238E27FC236}">
                  <a16:creationId xmlns:a16="http://schemas.microsoft.com/office/drawing/2014/main" id="{6AC5EF5E-2254-F749-83ED-7EA2EF17A895}"/>
                </a:ext>
              </a:extLst>
            </p:cNvPr>
            <p:cNvCxnSpPr/>
            <p:nvPr/>
          </p:nvCxnSpPr>
          <p:spPr>
            <a:xfrm>
              <a:off x="1737360" y="2741613"/>
              <a:ext cx="5969726" cy="0"/>
            </a:xfrm>
            <a:prstGeom prst="line">
              <a:avLst/>
            </a:prstGeom>
            <a:ln w="38100"/>
          </p:spPr>
          <p:style>
            <a:lnRef idx="2">
              <a:schemeClr val="accent4"/>
            </a:lnRef>
            <a:fillRef idx="0">
              <a:schemeClr val="accent4"/>
            </a:fillRef>
            <a:effectRef idx="1">
              <a:schemeClr val="accent4"/>
            </a:effectRef>
            <a:fontRef idx="minor">
              <a:schemeClr val="tx1"/>
            </a:fontRef>
          </p:style>
        </p:cxnSp>
      </p:grpSp>
      <p:sp>
        <p:nvSpPr>
          <p:cNvPr id="22" name="TextBox 21">
            <a:extLst>
              <a:ext uri="{FF2B5EF4-FFF2-40B4-BE49-F238E27FC236}">
                <a16:creationId xmlns:a16="http://schemas.microsoft.com/office/drawing/2014/main" id="{14740A83-11BC-2249-BF3E-47A3DF2CF448}"/>
              </a:ext>
            </a:extLst>
          </p:cNvPr>
          <p:cNvSpPr txBox="1"/>
          <p:nvPr/>
        </p:nvSpPr>
        <p:spPr>
          <a:xfrm>
            <a:off x="1022052" y="5028605"/>
            <a:ext cx="8511749" cy="1862048"/>
          </a:xfrm>
          <a:prstGeom prst="rect">
            <a:avLst/>
          </a:prstGeom>
          <a:noFill/>
        </p:spPr>
        <p:txBody>
          <a:bodyPr wrap="square" rtlCol="0">
            <a:spAutoFit/>
          </a:bodyPr>
          <a:lstStyle/>
          <a:p>
            <a:r>
              <a:rPr lang="en-US" sz="2300" b="1" dirty="0">
                <a:solidFill>
                  <a:srgbClr val="002060"/>
                </a:solidFill>
                <a:latin typeface="Times New Roman" panose="02020603050405020304" pitchFamily="18" charset="0"/>
                <a:cs typeface="Times New Roman" panose="02020603050405020304" pitchFamily="18" charset="0"/>
              </a:rPr>
              <a:t>P-value 0.01 &lt; 0.05, therefore reject the null hypothesis. </a:t>
            </a:r>
          </a:p>
          <a:p>
            <a:endParaRPr lang="en-US" sz="2300" b="1" dirty="0">
              <a:solidFill>
                <a:srgbClr val="002060"/>
              </a:solidFill>
              <a:latin typeface="Times New Roman" panose="02020603050405020304" pitchFamily="18" charset="0"/>
              <a:cs typeface="Times New Roman" panose="02020603050405020304" pitchFamily="18" charset="0"/>
            </a:endParaRPr>
          </a:p>
          <a:p>
            <a:r>
              <a:rPr lang="en-GB" sz="2300" b="1" dirty="0">
                <a:solidFill>
                  <a:srgbClr val="002060"/>
                </a:solidFill>
                <a:latin typeface="Times New Roman" panose="02020603050405020304" pitchFamily="18" charset="0"/>
                <a:cs typeface="Times New Roman" panose="02020603050405020304" pitchFamily="18" charset="0"/>
              </a:rPr>
              <a:t>Therefore, there is evidence to suggest that the failure</a:t>
            </a:r>
          </a:p>
          <a:p>
            <a:endParaRPr lang="en-GB" sz="2300" b="1" dirty="0">
              <a:solidFill>
                <a:srgbClr val="002060"/>
              </a:solidFill>
              <a:latin typeface="Times New Roman" panose="02020603050405020304" pitchFamily="18" charset="0"/>
              <a:cs typeface="Times New Roman" panose="02020603050405020304" pitchFamily="18" charset="0"/>
            </a:endParaRPr>
          </a:p>
          <a:p>
            <a:r>
              <a:rPr lang="en-GB" sz="2300" b="1" dirty="0">
                <a:solidFill>
                  <a:srgbClr val="002060"/>
                </a:solidFill>
                <a:latin typeface="Times New Roman" panose="02020603050405020304" pitchFamily="18" charset="0"/>
                <a:cs typeface="Times New Roman" panose="02020603050405020304" pitchFamily="18" charset="0"/>
              </a:rPr>
              <a:t> rate of the microarrays from this supplier is not 2.1.</a:t>
            </a:r>
            <a:endParaRPr lang="en-US" sz="2300" b="1" dirty="0">
              <a:solidFill>
                <a:srgbClr val="002060"/>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43978527-3FBE-5946-A289-4BB0D5DB3CE5}"/>
              </a:ext>
            </a:extLst>
          </p:cNvPr>
          <p:cNvPicPr>
            <a:picLocks noChangeAspect="1"/>
          </p:cNvPicPr>
          <p:nvPr/>
        </p:nvPicPr>
        <p:blipFill>
          <a:blip r:embed="rId7"/>
          <a:stretch>
            <a:fillRect/>
          </a:stretch>
        </p:blipFill>
        <p:spPr>
          <a:xfrm>
            <a:off x="8715412" y="3810173"/>
            <a:ext cx="3478063" cy="1427300"/>
          </a:xfrm>
          <a:prstGeom prst="rect">
            <a:avLst/>
          </a:prstGeom>
        </p:spPr>
      </p:pic>
      <p:sp>
        <p:nvSpPr>
          <p:cNvPr id="29" name="TextBox 28">
            <a:extLst>
              <a:ext uri="{FF2B5EF4-FFF2-40B4-BE49-F238E27FC236}">
                <a16:creationId xmlns:a16="http://schemas.microsoft.com/office/drawing/2014/main" id="{D71E5C8F-DCDC-8246-AB90-6524A6C6DB94}"/>
              </a:ext>
            </a:extLst>
          </p:cNvPr>
          <p:cNvSpPr txBox="1"/>
          <p:nvPr/>
        </p:nvSpPr>
        <p:spPr>
          <a:xfrm>
            <a:off x="585351" y="258749"/>
            <a:ext cx="8053551"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One Sample T-test</a:t>
            </a:r>
          </a:p>
        </p:txBody>
      </p:sp>
    </p:spTree>
    <p:extLst>
      <p:ext uri="{BB962C8B-B14F-4D97-AF65-F5344CB8AC3E}">
        <p14:creationId xmlns:p14="http://schemas.microsoft.com/office/powerpoint/2010/main" val="317273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86684-9357-3748-90DD-61BC95320891}"/>
              </a:ext>
            </a:extLst>
          </p:cNvPr>
          <p:cNvSpPr>
            <a:spLocks noGrp="1"/>
          </p:cNvSpPr>
          <p:nvPr>
            <p:ph idx="1"/>
          </p:nvPr>
        </p:nvSpPr>
        <p:spPr/>
        <p:txBody>
          <a:bodyPr>
            <a:normAutofit lnSpcReduction="10000"/>
          </a:bodyPr>
          <a:lstStyle/>
          <a:p>
            <a:pPr marL="0" indent="0">
              <a:buNone/>
            </a:pPr>
            <a:r>
              <a:rPr lang="en-US" dirty="0"/>
              <a:t>Why R?</a:t>
            </a:r>
          </a:p>
          <a:p>
            <a:pPr marL="0" indent="0">
              <a:buNone/>
            </a:pPr>
            <a:endParaRPr lang="en-US" dirty="0"/>
          </a:p>
          <a:p>
            <a:r>
              <a:rPr lang="en-US" dirty="0"/>
              <a:t>Open Source</a:t>
            </a:r>
          </a:p>
          <a:p>
            <a:r>
              <a:rPr lang="en-US" dirty="0"/>
              <a:t>Powerful Statistical tool for both Science and Research</a:t>
            </a:r>
          </a:p>
          <a:p>
            <a:r>
              <a:rPr lang="en-US" dirty="0"/>
              <a:t>Libraries</a:t>
            </a:r>
          </a:p>
          <a:p>
            <a:r>
              <a:rPr lang="en-US" dirty="0"/>
              <a:t>Machine Learning </a:t>
            </a:r>
          </a:p>
          <a:p>
            <a:endParaRPr lang="en-US" dirty="0"/>
          </a:p>
          <a:p>
            <a:pPr marL="0" indent="0">
              <a:buNone/>
            </a:pPr>
            <a:r>
              <a:rPr lang="en-US" dirty="0"/>
              <a:t>Download R: </a:t>
            </a:r>
            <a:r>
              <a:rPr lang="en-GB" dirty="0">
                <a:hlinkClick r:id="rId3"/>
              </a:rPr>
              <a:t>https://www.r-project.org/</a:t>
            </a:r>
            <a:endParaRPr lang="en-GB" dirty="0"/>
          </a:p>
          <a:p>
            <a:pPr marL="0" indent="0">
              <a:buNone/>
            </a:pPr>
            <a:r>
              <a:rPr lang="en-GB" dirty="0"/>
              <a:t>Download R IDE RStudio: </a:t>
            </a:r>
            <a:r>
              <a:rPr lang="en-GB" dirty="0">
                <a:hlinkClick r:id="rId4"/>
              </a:rPr>
              <a:t>https://www.rstudio.com/</a:t>
            </a:r>
            <a:r>
              <a:rPr lang="en-GB" dirty="0"/>
              <a:t> </a:t>
            </a:r>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0F345626-930A-F34F-B9CB-130CAEAC6D39}"/>
              </a:ext>
            </a:extLst>
          </p:cNvPr>
          <p:cNvSpPr txBox="1"/>
          <p:nvPr/>
        </p:nvSpPr>
        <p:spPr>
          <a:xfrm>
            <a:off x="585350" y="479183"/>
            <a:ext cx="9892195"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One Sample T-test using R </a:t>
            </a:r>
          </a:p>
        </p:txBody>
      </p:sp>
    </p:spTree>
    <p:extLst>
      <p:ext uri="{BB962C8B-B14F-4D97-AF65-F5344CB8AC3E}">
        <p14:creationId xmlns:p14="http://schemas.microsoft.com/office/powerpoint/2010/main" val="219041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45626-930A-F34F-B9CB-130CAEAC6D39}"/>
              </a:ext>
            </a:extLst>
          </p:cNvPr>
          <p:cNvSpPr txBox="1"/>
          <p:nvPr/>
        </p:nvSpPr>
        <p:spPr>
          <a:xfrm>
            <a:off x="585350" y="479183"/>
            <a:ext cx="9892195" cy="707886"/>
          </a:xfrm>
          <a:prstGeom prst="rect">
            <a:avLst/>
          </a:prstGeom>
          <a:noFill/>
        </p:spPr>
        <p:txBody>
          <a:bodyPr wrap="non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Hypothesis testing: One Sample T-test using R </a:t>
            </a:r>
          </a:p>
        </p:txBody>
      </p:sp>
      <p:pic>
        <p:nvPicPr>
          <p:cNvPr id="7" name="Content Placeholder 6" descr="A screenshot of a computer&#10;&#10;Description automatically generated">
            <a:extLst>
              <a:ext uri="{FF2B5EF4-FFF2-40B4-BE49-F238E27FC236}">
                <a16:creationId xmlns:a16="http://schemas.microsoft.com/office/drawing/2014/main" id="{8F19A24C-4A77-EE4B-A904-6CFC8AB48E34}"/>
              </a:ext>
            </a:extLst>
          </p:cNvPr>
          <p:cNvPicPr>
            <a:picLocks noGrp="1" noChangeAspect="1"/>
          </p:cNvPicPr>
          <p:nvPr>
            <p:ph idx="1"/>
          </p:nvPr>
        </p:nvPicPr>
        <p:blipFill>
          <a:blip r:embed="rId3"/>
          <a:stretch>
            <a:fillRect/>
          </a:stretch>
        </p:blipFill>
        <p:spPr>
          <a:xfrm>
            <a:off x="279569" y="2626947"/>
            <a:ext cx="6203052" cy="4125008"/>
          </a:xfrm>
        </p:spPr>
      </p:pic>
      <p:pic>
        <p:nvPicPr>
          <p:cNvPr id="9" name="Picture 8" descr="A picture containing screenshot&#10;&#10;Description automatically generated">
            <a:extLst>
              <a:ext uri="{FF2B5EF4-FFF2-40B4-BE49-F238E27FC236}">
                <a16:creationId xmlns:a16="http://schemas.microsoft.com/office/drawing/2014/main" id="{9DF32758-C94C-704F-B03E-418459663C21}"/>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6749227" y="2892211"/>
            <a:ext cx="3310207" cy="9144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131DC7E1-C4A2-C84C-9332-9D1601B02283}"/>
              </a:ext>
            </a:extLst>
          </p:cNvPr>
          <p:cNvPicPr>
            <a:picLocks noChangeAspect="1"/>
          </p:cNvPicPr>
          <p:nvPr/>
        </p:nvPicPr>
        <p:blipFill>
          <a:blip r:embed="rId5"/>
          <a:stretch>
            <a:fillRect/>
          </a:stretch>
        </p:blipFill>
        <p:spPr>
          <a:xfrm>
            <a:off x="6482621" y="4789289"/>
            <a:ext cx="5709379" cy="1661062"/>
          </a:xfrm>
          <a:prstGeom prst="rect">
            <a:avLst/>
          </a:prstGeom>
        </p:spPr>
      </p:pic>
      <p:sp>
        <p:nvSpPr>
          <p:cNvPr id="13" name="Rectangle 12">
            <a:extLst>
              <a:ext uri="{FF2B5EF4-FFF2-40B4-BE49-F238E27FC236}">
                <a16:creationId xmlns:a16="http://schemas.microsoft.com/office/drawing/2014/main" id="{6250CE73-F180-6240-A522-73BBD406ADDF}"/>
              </a:ext>
            </a:extLst>
          </p:cNvPr>
          <p:cNvSpPr/>
          <p:nvPr/>
        </p:nvSpPr>
        <p:spPr>
          <a:xfrm>
            <a:off x="585350" y="1487348"/>
            <a:ext cx="11236536" cy="923330"/>
          </a:xfrm>
          <a:prstGeom prst="rect">
            <a:avLst/>
          </a:prstGeom>
        </p:spPr>
        <p:txBody>
          <a:bodyPr wrap="square">
            <a:spAutoFit/>
          </a:bodyPr>
          <a:lstStyle/>
          <a:p>
            <a:r>
              <a:rPr lang="en-GB" dirty="0"/>
              <a:t>Q 1: A microarray supplier claims that their microarray failure rate is 2.1%. A lab would like to know whether this reflects the failure rates that they’ve observed over the last 12-months, so they have collected failure rate data on a monthly basis.</a:t>
            </a:r>
            <a:endParaRPr lang="en-US" dirty="0"/>
          </a:p>
        </p:txBody>
      </p:sp>
      <p:graphicFrame>
        <p:nvGraphicFramePr>
          <p:cNvPr id="14" name="Table 13">
            <a:extLst>
              <a:ext uri="{FF2B5EF4-FFF2-40B4-BE49-F238E27FC236}">
                <a16:creationId xmlns:a16="http://schemas.microsoft.com/office/drawing/2014/main" id="{03F5FDBF-C9E7-0C44-BD2C-3DC37B75BB15}"/>
              </a:ext>
            </a:extLst>
          </p:cNvPr>
          <p:cNvGraphicFramePr>
            <a:graphicFrameLocks noGrp="1"/>
          </p:cNvGraphicFramePr>
          <p:nvPr>
            <p:extLst>
              <p:ext uri="{D42A27DB-BD31-4B8C-83A1-F6EECF244321}">
                <p14:modId xmlns:p14="http://schemas.microsoft.com/office/powerpoint/2010/main" val="2687087182"/>
              </p:ext>
            </p:extLst>
          </p:nvPr>
        </p:nvGraphicFramePr>
        <p:xfrm>
          <a:off x="3403337" y="2560457"/>
          <a:ext cx="4045985" cy="3675849"/>
        </p:xfrm>
        <a:graphic>
          <a:graphicData uri="http://schemas.openxmlformats.org/drawingml/2006/table">
            <a:tbl>
              <a:tblPr>
                <a:tableStyleId>{5C22544A-7EE6-4342-B048-85BDC9FD1C3A}</a:tableStyleId>
              </a:tblPr>
              <a:tblGrid>
                <a:gridCol w="969545">
                  <a:extLst>
                    <a:ext uri="{9D8B030D-6E8A-4147-A177-3AD203B41FA5}">
                      <a16:colId xmlns:a16="http://schemas.microsoft.com/office/drawing/2014/main" val="412081682"/>
                    </a:ext>
                  </a:extLst>
                </a:gridCol>
                <a:gridCol w="1454317">
                  <a:extLst>
                    <a:ext uri="{9D8B030D-6E8A-4147-A177-3AD203B41FA5}">
                      <a16:colId xmlns:a16="http://schemas.microsoft.com/office/drawing/2014/main" val="815351999"/>
                    </a:ext>
                  </a:extLst>
                </a:gridCol>
                <a:gridCol w="1622123">
                  <a:extLst>
                    <a:ext uri="{9D8B030D-6E8A-4147-A177-3AD203B41FA5}">
                      <a16:colId xmlns:a16="http://schemas.microsoft.com/office/drawing/2014/main" val="146537407"/>
                    </a:ext>
                  </a:extLst>
                </a:gridCol>
              </a:tblGrid>
              <a:tr h="290287">
                <a:tc>
                  <a:txBody>
                    <a:bodyPr/>
                    <a:lstStyle/>
                    <a:p>
                      <a:pPr algn="l" fontAlgn="ctr"/>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b="1" u="none" strike="noStrike" dirty="0">
                          <a:effectLst/>
                        </a:rPr>
                        <a:t>Month</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b="1" u="none" strike="noStrike" dirty="0">
                          <a:effectLst/>
                        </a:rPr>
                        <a:t>Failure rate (%)</a:t>
                      </a:r>
                      <a:endParaRPr lang="en-GB" sz="12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50761597"/>
                  </a:ext>
                </a:extLst>
              </a:tr>
              <a:tr h="290287">
                <a:tc>
                  <a:txBody>
                    <a:bodyPr/>
                    <a:lstStyle/>
                    <a:p>
                      <a:pPr algn="l" fontAlgn="ctr"/>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January</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dirty="0">
                          <a:effectLst/>
                        </a:rPr>
                        <a:t>2.90</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0284551"/>
                  </a:ext>
                </a:extLst>
              </a:tr>
              <a:tr h="290287">
                <a:tc>
                  <a:txBody>
                    <a:bodyPr/>
                    <a:lstStyle/>
                    <a:p>
                      <a:pPr algn="l" fontAlgn="ctr"/>
                      <a:r>
                        <a:rPr lang="en-GB" sz="1200" u="none" strike="noStrike">
                          <a:effectLst/>
                        </a:rPr>
                        <a:t>2</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February</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2.99</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17636889"/>
                  </a:ext>
                </a:extLst>
              </a:tr>
              <a:tr h="290287">
                <a:tc>
                  <a:txBody>
                    <a:bodyPr/>
                    <a:lstStyle/>
                    <a:p>
                      <a:pPr algn="l" fontAlgn="ctr"/>
                      <a:r>
                        <a:rPr lang="en-GB" sz="1200" u="none" strike="noStrike">
                          <a:effectLst/>
                        </a:rPr>
                        <a:t>3</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March</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2.48</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3807234"/>
                  </a:ext>
                </a:extLst>
              </a:tr>
              <a:tr h="178883">
                <a:tc>
                  <a:txBody>
                    <a:bodyPr/>
                    <a:lstStyle/>
                    <a:p>
                      <a:pPr algn="l" fontAlgn="ctr"/>
                      <a:r>
                        <a:rPr lang="en-GB" sz="1200" u="none" strike="noStrike">
                          <a:effectLst/>
                        </a:rPr>
                        <a:t>4</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dirty="0">
                          <a:effectLst/>
                        </a:rPr>
                        <a:t>April</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dirty="0">
                          <a:effectLst/>
                        </a:rPr>
                        <a:t>1.48</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87146711"/>
                  </a:ext>
                </a:extLst>
              </a:tr>
              <a:tr h="290287">
                <a:tc>
                  <a:txBody>
                    <a:bodyPr/>
                    <a:lstStyle/>
                    <a:p>
                      <a:pPr algn="l" fontAlgn="ctr"/>
                      <a:r>
                        <a:rPr lang="en-GB" sz="1200" u="none" strike="noStrike">
                          <a:effectLst/>
                        </a:rPr>
                        <a:t>5</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dirty="0">
                          <a:effectLst/>
                        </a:rPr>
                        <a:t>May</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dirty="0">
                          <a:effectLst/>
                        </a:rPr>
                        <a:t>2.71</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2074684"/>
                  </a:ext>
                </a:extLst>
              </a:tr>
              <a:tr h="290287">
                <a:tc>
                  <a:txBody>
                    <a:bodyPr/>
                    <a:lstStyle/>
                    <a:p>
                      <a:pPr algn="l" fontAlgn="ctr"/>
                      <a:r>
                        <a:rPr lang="en-GB" sz="1200" u="none" strike="noStrike">
                          <a:effectLst/>
                        </a:rPr>
                        <a:t>6</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June</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4.17</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20308173"/>
                  </a:ext>
                </a:extLst>
              </a:tr>
              <a:tr h="290287">
                <a:tc>
                  <a:txBody>
                    <a:bodyPr/>
                    <a:lstStyle/>
                    <a:p>
                      <a:pPr algn="l" fontAlgn="ctr"/>
                      <a:r>
                        <a:rPr lang="en-GB" sz="1200" u="none" strike="noStrike">
                          <a:effectLst/>
                        </a:rPr>
                        <a:t>7</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July</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3.74</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87838786"/>
                  </a:ext>
                </a:extLst>
              </a:tr>
              <a:tr h="290287">
                <a:tc>
                  <a:txBody>
                    <a:bodyPr/>
                    <a:lstStyle/>
                    <a:p>
                      <a:pPr algn="l" fontAlgn="ctr"/>
                      <a:r>
                        <a:rPr lang="en-GB" sz="1200" u="none" strike="noStrike">
                          <a:effectLst/>
                        </a:rPr>
                        <a:t>8</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August</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3.04</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48436461"/>
                  </a:ext>
                </a:extLst>
              </a:tr>
              <a:tr h="290287">
                <a:tc>
                  <a:txBody>
                    <a:bodyPr/>
                    <a:lstStyle/>
                    <a:p>
                      <a:pPr algn="l" fontAlgn="ctr"/>
                      <a:r>
                        <a:rPr lang="en-GB" sz="1200" u="none" strike="noStrike">
                          <a:effectLst/>
                        </a:rPr>
                        <a:t>9</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dirty="0">
                          <a:effectLst/>
                        </a:rPr>
                        <a:t>September</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1.23</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58067687"/>
                  </a:ext>
                </a:extLst>
              </a:tr>
              <a:tr h="290287">
                <a:tc>
                  <a:txBody>
                    <a:bodyPr/>
                    <a:lstStyle/>
                    <a:p>
                      <a:pPr algn="l" fontAlgn="ctr"/>
                      <a:r>
                        <a:rPr lang="en-GB" sz="1200" u="none" strike="noStrike">
                          <a:effectLst/>
                        </a:rPr>
                        <a:t>10</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October</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2.72</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9271257"/>
                  </a:ext>
                </a:extLst>
              </a:tr>
              <a:tr h="290287">
                <a:tc>
                  <a:txBody>
                    <a:bodyPr/>
                    <a:lstStyle/>
                    <a:p>
                      <a:pPr algn="l" fontAlgn="ctr"/>
                      <a:r>
                        <a:rPr lang="en-GB" sz="1200" u="none" strike="noStrike">
                          <a:effectLst/>
                        </a:rPr>
                        <a:t>11</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a:effectLst/>
                        </a:rPr>
                        <a:t>November</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a:effectLst/>
                        </a:rPr>
                        <a:t>3.23</a:t>
                      </a:r>
                      <a:endParaRPr lang="en-GB"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2505649"/>
                  </a:ext>
                </a:extLst>
              </a:tr>
              <a:tr h="290287">
                <a:tc>
                  <a:txBody>
                    <a:bodyPr/>
                    <a:lstStyle/>
                    <a:p>
                      <a:pPr algn="l" fontAlgn="ctr"/>
                      <a:r>
                        <a:rPr lang="en-GB" sz="1200" u="none" strike="noStrike">
                          <a:effectLst/>
                        </a:rPr>
                        <a:t>12</a:t>
                      </a:r>
                      <a:endParaRPr lang="en-GB"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200" u="none" strike="noStrike" dirty="0">
                          <a:effectLst/>
                        </a:rPr>
                        <a:t>December</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200" u="none" strike="noStrike" dirty="0">
                          <a:effectLst/>
                        </a:rPr>
                        <a:t>3.40</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25701285"/>
                  </a:ext>
                </a:extLst>
              </a:tr>
            </a:tbl>
          </a:graphicData>
        </a:graphic>
      </p:graphicFrame>
    </p:spTree>
    <p:extLst>
      <p:ext uri="{BB962C8B-B14F-4D97-AF65-F5344CB8AC3E}">
        <p14:creationId xmlns:p14="http://schemas.microsoft.com/office/powerpoint/2010/main" val="352952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1681</TotalTime>
  <Words>965</Words>
  <Application>Microsoft Macintosh PowerPoint</Application>
  <PresentationFormat>Widescreen</PresentationFormat>
  <Paragraphs>335</Paragraphs>
  <Slides>16</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Cambria Math</vt:lpstr>
      <vt:lpstr>Gill Sans MT</vt:lpstr>
      <vt:lpstr>Times New Roman</vt:lpstr>
      <vt:lpstr>Wingdings</vt:lpstr>
      <vt:lpstr>Parcel</vt:lpstr>
      <vt:lpstr>Office Theme</vt:lpstr>
      <vt:lpstr>  Data Handling Introduction to 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Farzana Rahman</dc:creator>
  <cp:lastModifiedBy>Farzana Rahman</cp:lastModifiedBy>
  <cp:revision>61</cp:revision>
  <dcterms:created xsi:type="dcterms:W3CDTF">2019-07-09T09:17:16Z</dcterms:created>
  <dcterms:modified xsi:type="dcterms:W3CDTF">2019-07-12T13:16:17Z</dcterms:modified>
</cp:coreProperties>
</file>