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0A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580" autoAdjust="0"/>
  </p:normalViewPr>
  <p:slideViewPr>
    <p:cSldViewPr>
      <p:cViewPr varScale="1">
        <p:scale>
          <a:sx n="67" d="100"/>
          <a:sy n="67" d="100"/>
        </p:scale>
        <p:origin x="-15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65377-E520-48FC-854D-9C8292EFD881}" type="datetimeFigureOut">
              <a:rPr lang="de-DE" smtClean="0"/>
              <a:t>27.05.2012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D646-36D8-427B-8E45-BE286BE4A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96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9D646-36D8-427B-8E45-BE286BE4AE7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25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de-DE" dirty="0" err="1" smtClean="0"/>
              <a:t>.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</a:t>
            </a:r>
            <a:r>
              <a:rPr lang="de-DE" dirty="0" err="1" smtClean="0"/>
              <a:t>.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</a:t>
            </a:r>
            <a:r>
              <a:rPr lang="de-DE" dirty="0" err="1" smtClean="0"/>
              <a:t>.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TimeoutException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9D646-36D8-427B-8E45-BE286BE4AE7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46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i++ ist nicht atomar</a:t>
            </a:r>
          </a:p>
          <a:p>
            <a:r>
              <a:rPr lang="de-DE" dirty="0" smtClean="0"/>
              <a:t>i</a:t>
            </a:r>
            <a:r>
              <a:rPr lang="de-DE" baseline="0" dirty="0" smtClean="0"/>
              <a:t> = j aber schon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9D646-36D8-427B-8E45-BE286BE4AE7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464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Dann machen wir doch gleich alles </a:t>
            </a:r>
            <a:r>
              <a:rPr lang="de-DE" dirty="0" err="1" smtClean="0"/>
              <a:t>synchronized</a:t>
            </a:r>
            <a:r>
              <a:rPr lang="de-DE" dirty="0" smtClean="0"/>
              <a:t> 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9D646-36D8-427B-8E45-BE286BE4AE7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19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9D646-36D8-427B-8E45-BE286BE4AE7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35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Thraed</a:t>
            </a:r>
            <a:r>
              <a:rPr lang="de-DE" baseline="0" dirty="0" smtClean="0"/>
              <a:t> Objekt wird ein </a:t>
            </a:r>
            <a:r>
              <a:rPr lang="de-DE" baseline="0" dirty="0" err="1" smtClean="0"/>
              <a:t>Runnable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übergeben (</a:t>
            </a:r>
            <a:r>
              <a:rPr lang="de-DE" baseline="0" dirty="0" err="1" smtClean="0"/>
              <a:t>Konstruktor</a:t>
            </a:r>
            <a:r>
              <a:rPr lang="de-DE" baseline="0" dirty="0" smtClean="0"/>
              <a:t>)</a:t>
            </a:r>
          </a:p>
          <a:p>
            <a:r>
              <a:rPr lang="de-DE" baseline="0" dirty="0" smtClean="0"/>
              <a:t>Nachteil </a:t>
            </a:r>
            <a:r>
              <a:rPr lang="de-DE" baseline="0" dirty="0" err="1" smtClean="0"/>
              <a:t>methode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run</a:t>
            </a:r>
            <a:r>
              <a:rPr lang="de-DE" baseline="0" dirty="0" smtClean="0"/>
              <a:t>() sie ist </a:t>
            </a:r>
            <a:r>
              <a:rPr lang="de-DE" baseline="0" dirty="0" err="1" smtClean="0"/>
              <a:t>void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9D646-36D8-427B-8E45-BE286BE4AE7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49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Run(); wird bei </a:t>
            </a:r>
            <a:r>
              <a:rPr lang="de-DE" dirty="0" err="1" smtClean="0"/>
              <a:t>extends</a:t>
            </a:r>
            <a:r>
              <a:rPr lang="de-DE" dirty="0" smtClean="0"/>
              <a:t> Thread</a:t>
            </a:r>
            <a:r>
              <a:rPr lang="de-DE" baseline="0" dirty="0" smtClean="0"/>
              <a:t> überschrieben (@</a:t>
            </a:r>
            <a:r>
              <a:rPr lang="de-DE" baseline="0" dirty="0" err="1" smtClean="0"/>
              <a:t>override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9D646-36D8-427B-8E45-BE286BE4AE7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78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getName</a:t>
            </a:r>
            <a:r>
              <a:rPr lang="de-DE" smtClean="0"/>
              <a:t>();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9D646-36D8-427B-8E45-BE286BE4AE7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28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ExecutorService</a:t>
            </a:r>
            <a:r>
              <a:rPr lang="de-DE" dirty="0" smtClean="0"/>
              <a:t> ist</a:t>
            </a:r>
            <a:r>
              <a:rPr lang="de-DE" baseline="0" dirty="0" smtClean="0"/>
              <a:t> ein Interface, dass </a:t>
            </a:r>
            <a:r>
              <a:rPr lang="de-DE" baseline="0" dirty="0" err="1" smtClean="0"/>
              <a:t>Executor</a:t>
            </a:r>
            <a:r>
              <a:rPr lang="de-DE" baseline="0" dirty="0" smtClean="0"/>
              <a:t> erweitert.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9D646-36D8-427B-8E45-BE286BE4AE7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9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9D646-36D8-427B-8E45-BE286BE4AE7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57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Nachteil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Implements</a:t>
            </a:r>
            <a:r>
              <a:rPr lang="de-DE" baseline="0" dirty="0" smtClean="0"/>
              <a:t>: Threads können keine Werte an das Hauptprogramm zurückgeben.</a:t>
            </a:r>
          </a:p>
          <a:p>
            <a:r>
              <a:rPr lang="de-DE" baseline="0" dirty="0" err="1" smtClean="0"/>
              <a:t>Callable</a:t>
            </a:r>
            <a:r>
              <a:rPr lang="de-DE" baseline="0" dirty="0" smtClean="0"/>
              <a:t> kann nicht mit Threads benutzt werden, weil die Methode </a:t>
            </a:r>
            <a:r>
              <a:rPr lang="de-DE" baseline="0" dirty="0" err="1" smtClean="0"/>
              <a:t>run</a:t>
            </a:r>
            <a:r>
              <a:rPr lang="de-DE" baseline="0" dirty="0" smtClean="0"/>
              <a:t>() fehlt. Mit </a:t>
            </a:r>
            <a:r>
              <a:rPr lang="de-DE" baseline="0" dirty="0" err="1" smtClean="0"/>
              <a:t>run</a:t>
            </a:r>
            <a:r>
              <a:rPr lang="de-DE" baseline="0" dirty="0" smtClean="0"/>
              <a:t>() könnte man aber nichts </a:t>
            </a:r>
            <a:r>
              <a:rPr lang="de-DE" baseline="0" dirty="0" err="1" smtClean="0"/>
              <a:t>returnen</a:t>
            </a:r>
            <a:r>
              <a:rPr lang="de-DE" baseline="0" dirty="0" smtClean="0"/>
              <a:t>.</a:t>
            </a:r>
          </a:p>
          <a:p>
            <a:r>
              <a:rPr lang="de-DE" dirty="0" err="1" smtClean="0"/>
              <a:t>ExcutorService</a:t>
            </a:r>
            <a:r>
              <a:rPr lang="de-DE" dirty="0" smtClean="0"/>
              <a:t> erstellen mit </a:t>
            </a:r>
            <a:r>
              <a:rPr lang="de-DE" dirty="0" err="1" smtClean="0"/>
              <a:t>Executors.newCachedThreadPool</a:t>
            </a:r>
            <a:r>
              <a:rPr lang="de-DE" dirty="0" smtClean="0"/>
              <a:t>();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9D646-36D8-427B-8E45-BE286BE4AE7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9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9D646-36D8-427B-8E45-BE286BE4AE7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89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5E2-729D-43BE-8B5E-8542B819B134}" type="datetimeFigureOut">
              <a:rPr lang="de-DE" smtClean="0"/>
              <a:t>27.05.2012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B1C7-CA09-48B5-A144-A4644119C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58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5E2-729D-43BE-8B5E-8542B819B134}" type="datetimeFigureOut">
              <a:rPr lang="de-DE" smtClean="0"/>
              <a:t>27.05.2012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B1C7-CA09-48B5-A144-A4644119C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5E2-729D-43BE-8B5E-8542B819B134}" type="datetimeFigureOut">
              <a:rPr lang="de-DE" smtClean="0"/>
              <a:t>27.05.2012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B1C7-CA09-48B5-A144-A4644119C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74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5E2-729D-43BE-8B5E-8542B819B134}" type="datetimeFigureOut">
              <a:rPr lang="de-DE" smtClean="0"/>
              <a:t>27.05.2012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B1C7-CA09-48B5-A144-A4644119C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93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5E2-729D-43BE-8B5E-8542B819B134}" type="datetimeFigureOut">
              <a:rPr lang="de-DE" smtClean="0"/>
              <a:t>27.05.2012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B1C7-CA09-48B5-A144-A4644119C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1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5E2-729D-43BE-8B5E-8542B819B134}" type="datetimeFigureOut">
              <a:rPr lang="de-DE" smtClean="0"/>
              <a:t>27.05.2012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B1C7-CA09-48B5-A144-A4644119C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6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5E2-729D-43BE-8B5E-8542B819B134}" type="datetimeFigureOut">
              <a:rPr lang="de-DE" smtClean="0"/>
              <a:t>27.05.2012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B1C7-CA09-48B5-A144-A4644119C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64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5E2-729D-43BE-8B5E-8542B819B134}" type="datetimeFigureOut">
              <a:rPr lang="de-DE" smtClean="0"/>
              <a:t>27.05.2012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B1C7-CA09-48B5-A144-A4644119C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0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5E2-729D-43BE-8B5E-8542B819B134}" type="datetimeFigureOut">
              <a:rPr lang="de-DE" smtClean="0"/>
              <a:t>27.05.2012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B1C7-CA09-48B5-A144-A4644119C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5E2-729D-43BE-8B5E-8542B819B134}" type="datetimeFigureOut">
              <a:rPr lang="de-DE" smtClean="0"/>
              <a:t>27.05.2012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B1C7-CA09-48B5-A144-A4644119C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63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5E2-729D-43BE-8B5E-8542B819B134}" type="datetimeFigureOut">
              <a:rPr lang="de-DE" smtClean="0"/>
              <a:t>27.05.2012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B1C7-CA09-48B5-A144-A4644119C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85E2-729D-43BE-8B5E-8542B819B134}" type="datetimeFigureOut">
              <a:rPr lang="de-DE" smtClean="0"/>
              <a:t>27.05.2012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B1C7-CA09-48B5-A144-A4644119C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28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Generische_Programmierung_in_Java" TargetMode="External"/><Relationship Id="rId2" Type="http://schemas.openxmlformats.org/officeDocument/2006/relationships/hyperlink" Target="http://openbook.galileodesign.de/javainsel5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Threads und Nebenläufigkeit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19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Executors</a:t>
            </a:r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 – Das Interface </a:t>
            </a:r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Callable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4375" y="836712"/>
            <a:ext cx="49632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noProof="1" smtClean="0"/>
              <a:t>class</a:t>
            </a:r>
            <a:r>
              <a:rPr lang="de-DE" sz="2000" noProof="1" smtClean="0"/>
              <a:t> </a:t>
            </a:r>
            <a:r>
              <a:rPr lang="de-DE" sz="2000" noProof="1" smtClean="0">
                <a:solidFill>
                  <a:srgbClr val="2040A0"/>
                </a:solidFill>
              </a:rPr>
              <a:t>MyCallable</a:t>
            </a:r>
            <a:r>
              <a:rPr lang="de-DE" sz="2000" noProof="1" smtClean="0"/>
              <a:t> </a:t>
            </a:r>
            <a:r>
              <a:rPr lang="de-DE" sz="2000" b="1" noProof="1" smtClean="0"/>
              <a:t>implements</a:t>
            </a:r>
            <a:r>
              <a:rPr lang="de-DE" sz="2000" noProof="1" smtClean="0"/>
              <a:t> </a:t>
            </a:r>
            <a:r>
              <a:rPr lang="de-DE" sz="2000" noProof="1" smtClean="0">
                <a:solidFill>
                  <a:srgbClr val="2040A0"/>
                </a:solidFill>
              </a:rPr>
              <a:t>Callable</a:t>
            </a:r>
            <a:r>
              <a:rPr lang="de-DE" sz="2000" noProof="1" smtClean="0"/>
              <a:t>&lt;</a:t>
            </a:r>
            <a:r>
              <a:rPr lang="de-DE" sz="2000" b="1" noProof="1" smtClean="0"/>
              <a:t>int[]</a:t>
            </a:r>
            <a:r>
              <a:rPr lang="de-DE" sz="2000" noProof="1" smtClean="0"/>
              <a:t>&gt; </a:t>
            </a:r>
            <a:r>
              <a:rPr lang="de-DE" sz="2000" b="1" noProof="1" smtClean="0"/>
              <a:t>{</a:t>
            </a:r>
          </a:p>
          <a:p>
            <a:r>
              <a:rPr lang="de-DE" sz="2000" b="1" noProof="1" smtClean="0"/>
              <a:t>	private</a:t>
            </a:r>
            <a:r>
              <a:rPr lang="de-DE" sz="2000" noProof="1" smtClean="0"/>
              <a:t> </a:t>
            </a:r>
            <a:r>
              <a:rPr lang="de-DE" sz="2000" b="1" noProof="1" smtClean="0"/>
              <a:t>final</a:t>
            </a:r>
            <a:r>
              <a:rPr lang="de-DE" sz="2000" noProof="1" smtClean="0"/>
              <a:t> </a:t>
            </a:r>
            <a:r>
              <a:rPr lang="de-DE" sz="2000" b="1" noProof="1" smtClean="0"/>
              <a:t>int[]</a:t>
            </a:r>
            <a:r>
              <a:rPr lang="de-DE" sz="2000" noProof="1" smtClean="0"/>
              <a:t> </a:t>
            </a:r>
            <a:r>
              <a:rPr lang="de-DE" sz="2000" noProof="1" smtClean="0">
                <a:solidFill>
                  <a:srgbClr val="2040A0"/>
                </a:solidFill>
              </a:rPr>
              <a:t>b</a:t>
            </a:r>
            <a:r>
              <a:rPr lang="de-DE" sz="2000" noProof="1" smtClean="0"/>
              <a:t>; </a:t>
            </a:r>
          </a:p>
          <a:p>
            <a:r>
              <a:rPr lang="de-DE" sz="2000" noProof="1" smtClean="0"/>
              <a:t>	</a:t>
            </a:r>
          </a:p>
          <a:p>
            <a:r>
              <a:rPr lang="de-DE" sz="2000" noProof="1" smtClean="0">
                <a:solidFill>
                  <a:srgbClr val="2040A0"/>
                </a:solidFill>
              </a:rPr>
              <a:t>	MyCallable</a:t>
            </a:r>
            <a:r>
              <a:rPr lang="de-DE" sz="2000" b="1" noProof="1" smtClean="0"/>
              <a:t>(</a:t>
            </a:r>
            <a:r>
              <a:rPr lang="de-DE" sz="2000" noProof="1" smtClean="0"/>
              <a:t> </a:t>
            </a:r>
            <a:r>
              <a:rPr lang="de-DE" sz="2000" b="1" noProof="1" smtClean="0"/>
              <a:t>int[]</a:t>
            </a:r>
            <a:r>
              <a:rPr lang="de-DE" sz="2000" noProof="1" smtClean="0"/>
              <a:t> </a:t>
            </a:r>
            <a:r>
              <a:rPr lang="de-DE" sz="2000" noProof="1" smtClean="0">
                <a:solidFill>
                  <a:srgbClr val="2040A0"/>
                </a:solidFill>
              </a:rPr>
              <a:t>b</a:t>
            </a:r>
            <a:r>
              <a:rPr lang="de-DE" sz="2000" noProof="1" smtClean="0"/>
              <a:t> </a:t>
            </a:r>
            <a:r>
              <a:rPr lang="de-DE" sz="2000" b="1" noProof="1" smtClean="0"/>
              <a:t>)</a:t>
            </a:r>
            <a:r>
              <a:rPr lang="de-DE" sz="2000" noProof="1" smtClean="0"/>
              <a:t>   </a:t>
            </a:r>
            <a:r>
              <a:rPr lang="de-DE" sz="2000" b="1" noProof="1" smtClean="0"/>
              <a:t>{</a:t>
            </a:r>
          </a:p>
          <a:p>
            <a:r>
              <a:rPr lang="de-DE" sz="2000" b="1" noProof="1" smtClean="0"/>
              <a:t>		this</a:t>
            </a:r>
            <a:r>
              <a:rPr lang="de-DE" sz="2000" noProof="1" smtClean="0"/>
              <a:t>.</a:t>
            </a:r>
            <a:r>
              <a:rPr lang="de-DE" sz="2000" noProof="1" smtClean="0">
                <a:solidFill>
                  <a:srgbClr val="2040A0"/>
                </a:solidFill>
              </a:rPr>
              <a:t>b</a:t>
            </a:r>
            <a:r>
              <a:rPr lang="de-DE" sz="2000" noProof="1" smtClean="0"/>
              <a:t> = </a:t>
            </a:r>
            <a:r>
              <a:rPr lang="de-DE" sz="2000" noProof="1" smtClean="0">
                <a:solidFill>
                  <a:srgbClr val="2040A0"/>
                </a:solidFill>
              </a:rPr>
              <a:t>b</a:t>
            </a:r>
            <a:r>
              <a:rPr lang="de-DE" sz="2000" noProof="1" smtClean="0"/>
              <a:t>;</a:t>
            </a:r>
          </a:p>
          <a:p>
            <a:r>
              <a:rPr lang="de-DE" sz="2000" b="1" noProof="1" smtClean="0"/>
              <a:t>	}</a:t>
            </a:r>
          </a:p>
          <a:p>
            <a:endParaRPr lang="de-DE" sz="2000" b="1" noProof="1" smtClean="0"/>
          </a:p>
          <a:p>
            <a:r>
              <a:rPr lang="de-DE" sz="2000" b="1" noProof="1" smtClean="0"/>
              <a:t>	public</a:t>
            </a:r>
            <a:r>
              <a:rPr lang="de-DE" sz="2000" noProof="1" smtClean="0"/>
              <a:t> </a:t>
            </a:r>
            <a:r>
              <a:rPr lang="de-DE" sz="2000" b="1" noProof="1" smtClean="0"/>
              <a:t>int[]</a:t>
            </a:r>
            <a:r>
              <a:rPr lang="de-DE" sz="2000" noProof="1" smtClean="0"/>
              <a:t> </a:t>
            </a:r>
            <a:r>
              <a:rPr lang="de-DE" sz="2000" noProof="1" smtClean="0">
                <a:solidFill>
                  <a:srgbClr val="2040A0"/>
                </a:solidFill>
              </a:rPr>
              <a:t>call</a:t>
            </a:r>
            <a:r>
              <a:rPr lang="de-DE" sz="2000" b="1" noProof="1" smtClean="0"/>
              <a:t>()</a:t>
            </a:r>
            <a:r>
              <a:rPr lang="de-DE" sz="2000" noProof="1" smtClean="0"/>
              <a:t> </a:t>
            </a:r>
            <a:r>
              <a:rPr lang="de-DE" sz="2000" b="1" noProof="1" smtClean="0"/>
              <a:t>{</a:t>
            </a:r>
            <a:r>
              <a:rPr lang="de-DE" sz="2000" noProof="1" smtClean="0"/>
              <a:t> </a:t>
            </a:r>
          </a:p>
          <a:p>
            <a:r>
              <a:rPr lang="de-DE" sz="2000" noProof="1" smtClean="0">
                <a:solidFill>
                  <a:srgbClr val="2040A0"/>
                </a:solidFill>
              </a:rPr>
              <a:t>		Arrays</a:t>
            </a:r>
            <a:r>
              <a:rPr lang="de-DE" sz="2000" noProof="1" smtClean="0"/>
              <a:t>.</a:t>
            </a:r>
            <a:r>
              <a:rPr lang="de-DE" sz="2000" noProof="1" smtClean="0">
                <a:solidFill>
                  <a:srgbClr val="2040A0"/>
                </a:solidFill>
              </a:rPr>
              <a:t>sort</a:t>
            </a:r>
            <a:r>
              <a:rPr lang="de-DE" sz="2000" b="1" noProof="1" smtClean="0"/>
              <a:t>(</a:t>
            </a:r>
            <a:r>
              <a:rPr lang="de-DE" sz="2000" noProof="1" smtClean="0"/>
              <a:t> </a:t>
            </a:r>
            <a:r>
              <a:rPr lang="de-DE" sz="2000" noProof="1" smtClean="0">
                <a:solidFill>
                  <a:srgbClr val="2040A0"/>
                </a:solidFill>
              </a:rPr>
              <a:t>b</a:t>
            </a:r>
            <a:r>
              <a:rPr lang="de-DE" sz="2000" noProof="1" smtClean="0"/>
              <a:t> </a:t>
            </a:r>
            <a:r>
              <a:rPr lang="de-DE" sz="2000" b="1" noProof="1" smtClean="0"/>
              <a:t>)</a:t>
            </a:r>
            <a:r>
              <a:rPr lang="de-DE" sz="2000" noProof="1" smtClean="0"/>
              <a:t>;</a:t>
            </a:r>
          </a:p>
          <a:p>
            <a:r>
              <a:rPr lang="de-DE" sz="2000" b="1" noProof="1" smtClean="0"/>
              <a:t>		return</a:t>
            </a:r>
            <a:r>
              <a:rPr lang="de-DE" sz="2000" noProof="1" smtClean="0"/>
              <a:t> </a:t>
            </a:r>
            <a:r>
              <a:rPr lang="de-DE" sz="2000" noProof="1" smtClean="0">
                <a:solidFill>
                  <a:srgbClr val="2040A0"/>
                </a:solidFill>
              </a:rPr>
              <a:t>b</a:t>
            </a:r>
            <a:r>
              <a:rPr lang="de-DE" sz="2000" noProof="1" smtClean="0"/>
              <a:t>;</a:t>
            </a:r>
          </a:p>
          <a:p>
            <a:r>
              <a:rPr lang="de-DE" sz="2000" b="1" noProof="1" smtClean="0"/>
              <a:t>	}</a:t>
            </a:r>
            <a:endParaRPr lang="de-DE" sz="2000" noProof="1" smtClean="0"/>
          </a:p>
          <a:p>
            <a:r>
              <a:rPr lang="de-DE" sz="2000" b="1" noProof="1" smtClean="0"/>
              <a:t>}</a:t>
            </a:r>
            <a:endParaRPr lang="de-DE" sz="2000" noProof="1"/>
          </a:p>
        </p:txBody>
      </p:sp>
      <p:sp>
        <p:nvSpPr>
          <p:cNvPr id="6" name="Textfeld 5"/>
          <p:cNvSpPr txBox="1"/>
          <p:nvPr/>
        </p:nvSpPr>
        <p:spPr>
          <a:xfrm>
            <a:off x="114375" y="4941168"/>
            <a:ext cx="67536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noProof="1" smtClean="0"/>
              <a:t>int[]</a:t>
            </a:r>
            <a:r>
              <a:rPr lang="de-DE" sz="2000" noProof="1" smtClean="0"/>
              <a:t> </a:t>
            </a:r>
            <a:r>
              <a:rPr lang="de-DE" sz="2000" noProof="1" smtClean="0">
                <a:solidFill>
                  <a:srgbClr val="2040A0"/>
                </a:solidFill>
              </a:rPr>
              <a:t>b</a:t>
            </a:r>
            <a:r>
              <a:rPr lang="de-DE" sz="2000" noProof="1" smtClean="0"/>
              <a:t> = </a:t>
            </a:r>
            <a:r>
              <a:rPr lang="de-DE" sz="2000" b="1" noProof="1" smtClean="0"/>
              <a:t>new</a:t>
            </a:r>
            <a:r>
              <a:rPr lang="de-DE" sz="2000" noProof="1" smtClean="0"/>
              <a:t> </a:t>
            </a:r>
            <a:r>
              <a:rPr lang="de-DE" sz="2000" b="1" noProof="1" smtClean="0"/>
              <a:t>int[</a:t>
            </a:r>
            <a:r>
              <a:rPr lang="de-DE" sz="2000" noProof="1" smtClean="0"/>
              <a:t> </a:t>
            </a:r>
            <a:r>
              <a:rPr lang="de-DE" sz="2000" noProof="1" smtClean="0">
                <a:solidFill>
                  <a:srgbClr val="FF0000"/>
                </a:solidFill>
              </a:rPr>
              <a:t>100</a:t>
            </a:r>
            <a:r>
              <a:rPr lang="de-DE" sz="2000" noProof="1" smtClean="0"/>
              <a:t> </a:t>
            </a:r>
            <a:r>
              <a:rPr lang="de-DE" sz="2000" b="1" noProof="1" smtClean="0"/>
              <a:t>]</a:t>
            </a:r>
            <a:r>
              <a:rPr lang="de-DE" sz="2000" noProof="1" smtClean="0"/>
              <a:t>;</a:t>
            </a:r>
          </a:p>
          <a:p>
            <a:r>
              <a:rPr lang="de-DE" sz="2000" noProof="1" smtClean="0">
                <a:solidFill>
                  <a:srgbClr val="2040A0"/>
                </a:solidFill>
              </a:rPr>
              <a:t>Arrays.fill</a:t>
            </a:r>
            <a:r>
              <a:rPr lang="de-DE" sz="2000" b="1" noProof="1" smtClean="0"/>
              <a:t>(</a:t>
            </a:r>
            <a:r>
              <a:rPr lang="de-DE" sz="2000" noProof="1" smtClean="0">
                <a:solidFill>
                  <a:srgbClr val="2040A0"/>
                </a:solidFill>
              </a:rPr>
              <a:t> b, 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)</a:t>
            </a:r>
            <a:r>
              <a:rPr lang="en-US" sz="2000" dirty="0"/>
              <a:t> </a:t>
            </a:r>
            <a:r>
              <a:rPr lang="en-US" sz="2000" b="1" dirty="0"/>
              <a:t>(</a:t>
            </a:r>
            <a:r>
              <a:rPr lang="en-US" sz="2000" dirty="0" err="1">
                <a:solidFill>
                  <a:srgbClr val="2040A0"/>
                </a:solidFill>
              </a:rPr>
              <a:t>Math.random</a:t>
            </a:r>
            <a:r>
              <a:rPr lang="en-US" sz="2000" b="1" dirty="0"/>
              <a:t>()</a:t>
            </a:r>
            <a:r>
              <a:rPr lang="en-US" sz="2000" dirty="0">
                <a:solidFill>
                  <a:srgbClr val="2040A0"/>
                </a:solidFill>
              </a:rPr>
              <a:t> * </a:t>
            </a:r>
            <a:r>
              <a:rPr lang="en-US" sz="2000" dirty="0" smtClean="0">
                <a:solidFill>
                  <a:srgbClr val="FF0000"/>
                </a:solidFill>
              </a:rPr>
              <a:t>100</a:t>
            </a:r>
            <a:r>
              <a:rPr lang="en-US" sz="2000" b="1" dirty="0" smtClean="0"/>
              <a:t>)</a:t>
            </a:r>
            <a:r>
              <a:rPr lang="de-DE" sz="2000" b="1" noProof="1" smtClean="0"/>
              <a:t>)</a:t>
            </a:r>
            <a:r>
              <a:rPr lang="de-DE" sz="2000" noProof="1" smtClean="0"/>
              <a:t>;</a:t>
            </a:r>
            <a:br>
              <a:rPr lang="de-DE" sz="2000" noProof="1" smtClean="0"/>
            </a:br>
            <a:r>
              <a:rPr lang="de-DE" sz="2000" noProof="1" smtClean="0">
                <a:solidFill>
                  <a:srgbClr val="2040A0"/>
                </a:solidFill>
              </a:rPr>
              <a:t>MyCallable</a:t>
            </a:r>
            <a:r>
              <a:rPr lang="de-DE" sz="2000" noProof="1" smtClean="0"/>
              <a:t> </a:t>
            </a:r>
            <a:r>
              <a:rPr lang="de-DE" sz="2000" noProof="1" smtClean="0">
                <a:solidFill>
                  <a:srgbClr val="2040A0"/>
                </a:solidFill>
              </a:rPr>
              <a:t>c</a:t>
            </a:r>
            <a:r>
              <a:rPr lang="de-DE" sz="2000" noProof="1" smtClean="0"/>
              <a:t> = </a:t>
            </a:r>
            <a:r>
              <a:rPr lang="de-DE" sz="2000" b="1" noProof="1" smtClean="0"/>
              <a:t>new</a:t>
            </a:r>
            <a:r>
              <a:rPr lang="de-DE" sz="2000" noProof="1" smtClean="0"/>
              <a:t> </a:t>
            </a:r>
            <a:r>
              <a:rPr lang="de-DE" sz="2000" noProof="1" smtClean="0">
                <a:solidFill>
                  <a:srgbClr val="2040A0"/>
                </a:solidFill>
              </a:rPr>
              <a:t>MyCallable</a:t>
            </a:r>
            <a:r>
              <a:rPr lang="de-DE" sz="2000" b="1" noProof="1" smtClean="0"/>
              <a:t>(</a:t>
            </a:r>
            <a:r>
              <a:rPr lang="de-DE" sz="2000" noProof="1" smtClean="0"/>
              <a:t> </a:t>
            </a:r>
            <a:r>
              <a:rPr lang="de-DE" sz="2000" noProof="1" smtClean="0">
                <a:solidFill>
                  <a:srgbClr val="2040A0"/>
                </a:solidFill>
              </a:rPr>
              <a:t>b</a:t>
            </a:r>
            <a:r>
              <a:rPr lang="de-DE" sz="2000" noProof="1" smtClean="0"/>
              <a:t> </a:t>
            </a:r>
            <a:r>
              <a:rPr lang="de-DE" sz="2000" b="1" noProof="1" smtClean="0"/>
              <a:t>)</a:t>
            </a:r>
            <a:r>
              <a:rPr lang="de-DE" sz="2000" noProof="1" smtClean="0"/>
              <a:t>;</a:t>
            </a:r>
          </a:p>
          <a:p>
            <a:r>
              <a:rPr lang="de-DE" sz="2000" noProof="1" smtClean="0">
                <a:solidFill>
                  <a:srgbClr val="2040A0"/>
                </a:solidFill>
              </a:rPr>
              <a:t>ExecutorService</a:t>
            </a:r>
            <a:r>
              <a:rPr lang="de-DE" sz="2000" noProof="1" smtClean="0"/>
              <a:t> </a:t>
            </a:r>
            <a:r>
              <a:rPr lang="de-DE" sz="2000" noProof="1" smtClean="0">
                <a:solidFill>
                  <a:srgbClr val="2040A0"/>
                </a:solidFill>
              </a:rPr>
              <a:t>executor</a:t>
            </a:r>
            <a:r>
              <a:rPr lang="de-DE" sz="2000" noProof="1" smtClean="0"/>
              <a:t> = </a:t>
            </a:r>
            <a:r>
              <a:rPr lang="de-DE" sz="2000" noProof="1" smtClean="0">
                <a:solidFill>
                  <a:srgbClr val="2040A0"/>
                </a:solidFill>
              </a:rPr>
              <a:t>Executors</a:t>
            </a:r>
            <a:r>
              <a:rPr lang="de-DE" sz="2000" noProof="1" smtClean="0"/>
              <a:t>.</a:t>
            </a:r>
            <a:r>
              <a:rPr lang="de-DE" sz="2000" noProof="1" smtClean="0">
                <a:solidFill>
                  <a:srgbClr val="2040A0"/>
                </a:solidFill>
              </a:rPr>
              <a:t>newCachedThreadPool</a:t>
            </a:r>
            <a:r>
              <a:rPr lang="de-DE" sz="2000" b="1" noProof="1" smtClean="0"/>
              <a:t>()</a:t>
            </a:r>
            <a:r>
              <a:rPr lang="de-DE" sz="2000" noProof="1" smtClean="0"/>
              <a:t>;</a:t>
            </a:r>
            <a:endParaRPr lang="de-DE" sz="2000" noProof="1"/>
          </a:p>
        </p:txBody>
      </p:sp>
    </p:spTree>
    <p:extLst>
      <p:ext uri="{BB962C8B-B14F-4D97-AF65-F5344CB8AC3E}">
        <p14:creationId xmlns:p14="http://schemas.microsoft.com/office/powerpoint/2010/main" val="135774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Executors</a:t>
            </a:r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 – Das Interface </a:t>
            </a:r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Callable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7504" y="980728"/>
            <a:ext cx="56978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2040A0"/>
                </a:solidFill>
              </a:rPr>
              <a:t>Future</a:t>
            </a:r>
            <a:r>
              <a:rPr lang="de-DE" sz="2400" dirty="0" smtClean="0"/>
              <a:t>&lt;</a:t>
            </a:r>
            <a:r>
              <a:rPr lang="de-DE" sz="2400" b="1" dirty="0" err="1" smtClean="0"/>
              <a:t>int</a:t>
            </a:r>
            <a:r>
              <a:rPr lang="de-DE" sz="2400" b="1" dirty="0" smtClean="0"/>
              <a:t>[]</a:t>
            </a:r>
            <a:r>
              <a:rPr lang="de-DE" sz="2400" dirty="0" smtClean="0"/>
              <a:t>&gt;</a:t>
            </a:r>
            <a:r>
              <a:rPr lang="de-DE" sz="2400" dirty="0"/>
              <a:t> </a:t>
            </a:r>
            <a:r>
              <a:rPr lang="de-DE" sz="2400" dirty="0" err="1">
                <a:solidFill>
                  <a:srgbClr val="2040A0"/>
                </a:solidFill>
              </a:rPr>
              <a:t>result</a:t>
            </a:r>
            <a:r>
              <a:rPr lang="de-DE" sz="2400" dirty="0"/>
              <a:t> = </a:t>
            </a:r>
            <a:r>
              <a:rPr lang="de-DE" sz="2400" dirty="0" err="1">
                <a:solidFill>
                  <a:srgbClr val="2040A0"/>
                </a:solidFill>
              </a:rPr>
              <a:t>executor</a:t>
            </a:r>
            <a:r>
              <a:rPr lang="de-DE" sz="2400" dirty="0" err="1"/>
              <a:t>.</a:t>
            </a:r>
            <a:r>
              <a:rPr lang="de-DE" sz="2400" dirty="0" err="1">
                <a:solidFill>
                  <a:srgbClr val="2040A0"/>
                </a:solidFill>
              </a:rPr>
              <a:t>submit</a:t>
            </a:r>
            <a:r>
              <a:rPr lang="de-DE" sz="2400" b="1" dirty="0"/>
              <a:t>(</a:t>
            </a:r>
            <a:r>
              <a:rPr lang="de-DE" sz="2400" dirty="0"/>
              <a:t> </a:t>
            </a:r>
            <a:r>
              <a:rPr lang="de-DE" sz="2400" dirty="0">
                <a:solidFill>
                  <a:srgbClr val="2040A0"/>
                </a:solidFill>
              </a:rPr>
              <a:t>c</a:t>
            </a:r>
            <a:r>
              <a:rPr lang="de-DE" sz="2400" dirty="0"/>
              <a:t> </a:t>
            </a:r>
            <a:r>
              <a:rPr lang="de-DE" sz="2400" b="1" dirty="0" smtClean="0"/>
              <a:t>)</a:t>
            </a:r>
            <a:r>
              <a:rPr lang="de-DE" sz="2400" dirty="0" smtClean="0"/>
              <a:t>;</a:t>
            </a:r>
          </a:p>
          <a:p>
            <a:r>
              <a:rPr lang="de-DE" sz="2400" dirty="0" smtClean="0"/>
              <a:t>…</a:t>
            </a:r>
          </a:p>
          <a:p>
            <a:r>
              <a:rPr lang="de-DE" sz="2400" b="1" dirty="0" err="1"/>
              <a:t>i</a:t>
            </a:r>
            <a:r>
              <a:rPr lang="de-DE" sz="2400" b="1" dirty="0" err="1" smtClean="0"/>
              <a:t>nt</a:t>
            </a:r>
            <a:r>
              <a:rPr lang="de-DE" sz="2400" b="1" dirty="0" smtClean="0"/>
              <a:t>[]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2040A0"/>
                </a:solidFill>
              </a:rPr>
              <a:t>bs</a:t>
            </a:r>
            <a:r>
              <a:rPr lang="de-DE" sz="2400" dirty="0" smtClean="0">
                <a:solidFill>
                  <a:srgbClr val="2040A0"/>
                </a:solidFill>
              </a:rPr>
              <a:t> = </a:t>
            </a:r>
            <a:r>
              <a:rPr lang="de-DE" sz="2400" dirty="0" err="1" smtClean="0">
                <a:solidFill>
                  <a:srgbClr val="2040A0"/>
                </a:solidFill>
              </a:rPr>
              <a:t>result.isDone</a:t>
            </a:r>
            <a:r>
              <a:rPr lang="de-DE" sz="2400" b="1" dirty="0" smtClean="0"/>
              <a:t>()</a:t>
            </a:r>
            <a:r>
              <a:rPr lang="de-DE" sz="2400" dirty="0" smtClean="0"/>
              <a:t>;</a:t>
            </a:r>
          </a:p>
          <a:p>
            <a:r>
              <a:rPr lang="de-DE" sz="2400" b="1" dirty="0" err="1" smtClean="0"/>
              <a:t>int</a:t>
            </a:r>
            <a:r>
              <a:rPr lang="de-DE" sz="2400" b="1" dirty="0" smtClean="0"/>
              <a:t>[]</a:t>
            </a:r>
            <a:r>
              <a:rPr lang="de-DE" sz="2400" dirty="0"/>
              <a:t> </a:t>
            </a:r>
            <a:r>
              <a:rPr lang="de-DE" sz="2400" dirty="0" err="1">
                <a:solidFill>
                  <a:srgbClr val="2040A0"/>
                </a:solidFill>
              </a:rPr>
              <a:t>bs</a:t>
            </a:r>
            <a:r>
              <a:rPr lang="de-DE" sz="2400" dirty="0"/>
              <a:t> = </a:t>
            </a:r>
            <a:r>
              <a:rPr lang="de-DE" sz="2400" dirty="0" err="1">
                <a:solidFill>
                  <a:srgbClr val="2040A0"/>
                </a:solidFill>
              </a:rPr>
              <a:t>result</a:t>
            </a:r>
            <a:r>
              <a:rPr lang="de-DE" sz="2400" dirty="0" err="1"/>
              <a:t>.</a:t>
            </a:r>
            <a:r>
              <a:rPr lang="de-DE" sz="2400" dirty="0" err="1">
                <a:solidFill>
                  <a:srgbClr val="2040A0"/>
                </a:solidFill>
              </a:rPr>
              <a:t>get</a:t>
            </a:r>
            <a:r>
              <a:rPr lang="de-DE" sz="2400" b="1" dirty="0" smtClean="0"/>
              <a:t>()</a:t>
            </a:r>
            <a:r>
              <a:rPr lang="de-DE" sz="2400" dirty="0" smtClean="0"/>
              <a:t>;</a:t>
            </a:r>
          </a:p>
          <a:p>
            <a:r>
              <a:rPr lang="de-DE" sz="2400" b="1" dirty="0" err="1" smtClean="0"/>
              <a:t>int</a:t>
            </a:r>
            <a:r>
              <a:rPr lang="de-DE" sz="2400" b="1" dirty="0" smtClean="0"/>
              <a:t>[]</a:t>
            </a:r>
            <a:r>
              <a:rPr lang="de-DE" sz="2400" dirty="0"/>
              <a:t> </a:t>
            </a:r>
            <a:r>
              <a:rPr lang="de-DE" sz="2400" dirty="0" err="1">
                <a:solidFill>
                  <a:srgbClr val="2040A0"/>
                </a:solidFill>
              </a:rPr>
              <a:t>bs</a:t>
            </a:r>
            <a:r>
              <a:rPr lang="de-DE" sz="2400" dirty="0"/>
              <a:t> = </a:t>
            </a:r>
            <a:r>
              <a:rPr lang="de-DE" sz="2400" dirty="0" err="1">
                <a:solidFill>
                  <a:srgbClr val="2040A0"/>
                </a:solidFill>
              </a:rPr>
              <a:t>result</a:t>
            </a:r>
            <a:r>
              <a:rPr lang="de-DE" sz="2400" dirty="0" err="1"/>
              <a:t>.</a:t>
            </a:r>
            <a:r>
              <a:rPr lang="de-DE" sz="2400" dirty="0" err="1">
                <a:solidFill>
                  <a:srgbClr val="2040A0"/>
                </a:solidFill>
              </a:rPr>
              <a:t>get</a:t>
            </a:r>
            <a:r>
              <a:rPr lang="de-DE" sz="2400" b="1" dirty="0"/>
              <a:t>(</a:t>
            </a:r>
            <a:r>
              <a:rPr lang="de-DE" sz="2400" dirty="0"/>
              <a:t> </a:t>
            </a:r>
            <a:r>
              <a:rPr lang="de-DE" sz="2400" dirty="0">
                <a:solidFill>
                  <a:srgbClr val="FF0000"/>
                </a:solidFill>
              </a:rPr>
              <a:t>2</a:t>
            </a:r>
            <a:r>
              <a:rPr lang="de-DE" sz="2400" dirty="0"/>
              <a:t>, </a:t>
            </a:r>
            <a:r>
              <a:rPr lang="de-DE" sz="2400" dirty="0" err="1">
                <a:solidFill>
                  <a:srgbClr val="2040A0"/>
                </a:solidFill>
              </a:rPr>
              <a:t>TimeUnit</a:t>
            </a:r>
            <a:r>
              <a:rPr lang="de-DE" sz="2400" dirty="0" err="1"/>
              <a:t>.</a:t>
            </a:r>
            <a:r>
              <a:rPr lang="de-DE" sz="2400" dirty="0" err="1">
                <a:solidFill>
                  <a:srgbClr val="2040A0"/>
                </a:solidFill>
              </a:rPr>
              <a:t>SECONDS</a:t>
            </a:r>
            <a:r>
              <a:rPr lang="de-DE" sz="2400" dirty="0"/>
              <a:t> </a:t>
            </a:r>
            <a:r>
              <a:rPr lang="de-DE" sz="2400" b="1" dirty="0"/>
              <a:t>)</a:t>
            </a:r>
            <a:r>
              <a:rPr lang="de-DE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7619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750099"/>
          </a:xfrm>
        </p:spPr>
        <p:txBody>
          <a:bodyPr/>
          <a:lstStyle/>
          <a:p>
            <a:r>
              <a:rPr lang="de-DE" dirty="0" smtClean="0"/>
              <a:t>Threads werden vom Scheduler unterbrochen</a:t>
            </a:r>
          </a:p>
          <a:p>
            <a:r>
              <a:rPr lang="de-DE" dirty="0" smtClean="0"/>
              <a:t>Wenn zwei Threads auf gemeinsame Daten zugreifen, können falsche Daten entstehen</a:t>
            </a:r>
          </a:p>
          <a:p>
            <a:r>
              <a:rPr lang="de-DE" dirty="0" smtClean="0"/>
              <a:t>Bereiche die nur zusammen abgearbeitet werden dürfen nennt man „Kritische Abschnitte“</a:t>
            </a:r>
          </a:p>
          <a:p>
            <a:r>
              <a:rPr lang="de-DE" dirty="0" smtClean="0"/>
              <a:t>Mit Synchronisation kann man kritische Abschnitte vor inkonsistenten Daten schützen</a:t>
            </a:r>
          </a:p>
          <a:p>
            <a:pPr lvl="1"/>
            <a:r>
              <a:rPr lang="de-DE" dirty="0" smtClean="0"/>
              <a:t>z.B. Schreibzugriffe gemeinsam genutzter Variablen</a:t>
            </a:r>
          </a:p>
          <a:p>
            <a:r>
              <a:rPr lang="de-DE" dirty="0" smtClean="0"/>
              <a:t>Wenn nur ein Thread den Programmteil abarbeiten kann, heißt dieser atomar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>
                <a:solidFill>
                  <a:schemeClr val="bg1">
                    <a:lumMod val="50000"/>
                  </a:schemeClr>
                </a:solidFill>
              </a:rPr>
              <a:t>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138294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67809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Mit der Klasse lässt sich ein Bereich als gesperrt markieren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noProof="1" smtClean="0"/>
              <a:t>f</a:t>
            </a:r>
            <a:r>
              <a:rPr lang="de-DE" b="1" noProof="1" smtClean="0">
                <a:effectLst/>
              </a:rPr>
              <a:t>inal</a:t>
            </a:r>
            <a:r>
              <a:rPr lang="de-DE" noProof="1" smtClean="0">
                <a:solidFill>
                  <a:srgbClr val="2040A0"/>
                </a:solidFill>
                <a:effectLst/>
              </a:rPr>
              <a:t> Lock</a:t>
            </a:r>
            <a:r>
              <a:rPr lang="de-DE" noProof="1" smtClean="0"/>
              <a:t> </a:t>
            </a:r>
            <a:r>
              <a:rPr lang="de-DE" noProof="1" smtClean="0">
                <a:solidFill>
                  <a:srgbClr val="2040A0"/>
                </a:solidFill>
                <a:effectLst/>
              </a:rPr>
              <a:t>lock</a:t>
            </a:r>
            <a:r>
              <a:rPr lang="de-DE" noProof="1" smtClean="0"/>
              <a:t> </a:t>
            </a:r>
            <a:r>
              <a:rPr lang="de-DE" noProof="1" smtClean="0">
                <a:effectLst/>
              </a:rPr>
              <a:t>=</a:t>
            </a:r>
            <a:r>
              <a:rPr lang="de-DE" noProof="1" smtClean="0"/>
              <a:t> </a:t>
            </a:r>
            <a:r>
              <a:rPr lang="de-DE" b="1" noProof="1" smtClean="0"/>
              <a:t>new</a:t>
            </a:r>
            <a:r>
              <a:rPr lang="de-DE" noProof="1" smtClean="0"/>
              <a:t> </a:t>
            </a:r>
            <a:r>
              <a:rPr lang="de-DE" noProof="1" smtClean="0">
                <a:solidFill>
                  <a:srgbClr val="2040A0"/>
                </a:solidFill>
                <a:effectLst/>
              </a:rPr>
              <a:t>ReentrantLock</a:t>
            </a:r>
            <a:r>
              <a:rPr lang="de-DE" b="1" noProof="1" smtClean="0">
                <a:effectLst/>
              </a:rPr>
              <a:t>()</a:t>
            </a:r>
            <a:r>
              <a:rPr lang="de-DE" noProof="1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de-DE" noProof="1" smtClean="0">
                <a:solidFill>
                  <a:srgbClr val="2040A0"/>
                </a:solidFill>
              </a:rPr>
              <a:t>lock.lock</a:t>
            </a:r>
            <a:r>
              <a:rPr lang="de-DE" b="1" noProof="1" smtClean="0"/>
              <a:t>()</a:t>
            </a:r>
            <a:r>
              <a:rPr lang="de-DE" noProof="1" smtClean="0"/>
              <a:t>;</a:t>
            </a:r>
          </a:p>
          <a:p>
            <a:pPr marL="0" indent="0">
              <a:buNone/>
            </a:pPr>
            <a:r>
              <a:rPr lang="de-DE" noProof="1" smtClean="0">
                <a:solidFill>
                  <a:srgbClr val="2040A0"/>
                </a:solidFill>
              </a:rPr>
              <a:t>lock.unlock</a:t>
            </a:r>
            <a:r>
              <a:rPr lang="de-DE" b="1" noProof="1" smtClean="0"/>
              <a:t>()</a:t>
            </a:r>
            <a:r>
              <a:rPr lang="de-DE" noProof="1" smtClean="0"/>
              <a:t>;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Ein Thread kann den Bereich nicht betreten, wenn lock gerade gesperrt ist( </a:t>
            </a:r>
            <a:r>
              <a:rPr lang="de-DE" dirty="0" smtClean="0">
                <a:solidFill>
                  <a:srgbClr val="2040A0"/>
                </a:solidFill>
              </a:rPr>
              <a:t>lock</a:t>
            </a:r>
            <a:r>
              <a:rPr lang="de-DE" b="1" dirty="0" smtClean="0"/>
              <a:t>()</a:t>
            </a:r>
            <a:r>
              <a:rPr lang="de-DE" dirty="0" smtClean="0"/>
              <a:t>; )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>
                <a:solidFill>
                  <a:schemeClr val="bg1">
                    <a:lumMod val="50000"/>
                  </a:schemeClr>
                </a:solidFill>
              </a:rPr>
              <a:t>Synchronisation – Die Klasse </a:t>
            </a:r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ReentrantLock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2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>
                <a:solidFill>
                  <a:schemeClr val="bg1">
                    <a:lumMod val="50000"/>
                  </a:schemeClr>
                </a:solidFill>
              </a:rPr>
              <a:t>Synchronisation – Die Klasse </a:t>
            </a:r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ReentrantLock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241" y="1196752"/>
            <a:ext cx="845539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public class 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rgbClr val="2040A0"/>
                </a:solidFill>
                <a:effectLst/>
                <a:cs typeface="Arial" pitchFamily="34" charset="0"/>
              </a:rPr>
              <a:t>IPlusPlus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{</a:t>
            </a:r>
            <a:endParaRPr lang="de-DE" sz="3200" noProof="1" smtClean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	static int 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rgbClr val="2040A0"/>
                </a:solidFill>
                <a:effectLst/>
                <a:cs typeface="Arial" pitchFamily="34" charset="0"/>
              </a:rPr>
              <a:t>i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3200" noProof="1" smtClean="0">
                <a:cs typeface="Arial" pitchFamily="34" charset="0"/>
              </a:rPr>
              <a:t>	</a:t>
            </a:r>
            <a:r>
              <a:rPr lang="de-DE" sz="3200" b="1" noProof="1" smtClean="0"/>
              <a:t>final static</a:t>
            </a:r>
            <a:r>
              <a:rPr lang="de-DE" sz="3200" noProof="1" smtClean="0">
                <a:solidFill>
                  <a:srgbClr val="2040A0"/>
                </a:solidFill>
              </a:rPr>
              <a:t> Lock</a:t>
            </a:r>
            <a:r>
              <a:rPr lang="de-DE" sz="3200" noProof="1" smtClean="0"/>
              <a:t> </a:t>
            </a:r>
            <a:r>
              <a:rPr lang="de-DE" sz="3200" noProof="1" smtClean="0">
                <a:solidFill>
                  <a:srgbClr val="2040A0"/>
                </a:solidFill>
              </a:rPr>
              <a:t>lock</a:t>
            </a:r>
            <a:r>
              <a:rPr lang="de-DE" sz="3200" noProof="1" smtClean="0"/>
              <a:t> = </a:t>
            </a:r>
            <a:r>
              <a:rPr lang="de-DE" sz="3200" b="1" noProof="1" smtClean="0"/>
              <a:t>new</a:t>
            </a:r>
            <a:r>
              <a:rPr lang="de-DE" sz="3200" noProof="1" smtClean="0"/>
              <a:t> </a:t>
            </a:r>
            <a:r>
              <a:rPr lang="de-DE" sz="3200" noProof="1" smtClean="0">
                <a:solidFill>
                  <a:srgbClr val="2040A0"/>
                </a:solidFill>
              </a:rPr>
              <a:t>ReentrantLock</a:t>
            </a:r>
            <a:r>
              <a:rPr lang="de-DE" sz="3200" b="1" noProof="1" smtClean="0"/>
              <a:t>()</a:t>
            </a:r>
            <a:r>
              <a:rPr lang="de-DE" sz="3200" noProof="1" smtClean="0"/>
              <a:t>;</a:t>
            </a:r>
            <a:endParaRPr kumimoji="0" lang="de-DE" sz="32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200" noProof="1" smtClean="0">
                <a:cs typeface="Arial" pitchFamily="34" charset="0"/>
              </a:rPr>
              <a:t>	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static void 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rgbClr val="2040A0"/>
                </a:solidFill>
                <a:effectLst/>
                <a:cs typeface="Arial" pitchFamily="34" charset="0"/>
              </a:rPr>
              <a:t>foo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()</a:t>
            </a:r>
            <a:r>
              <a:rPr lang="de-DE" sz="3200" noProof="1" smtClean="0">
                <a:cs typeface="Arial" pitchFamily="34" charset="0"/>
              </a:rPr>
              <a:t> 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3200" noProof="1" smtClean="0">
                <a:cs typeface="Arial" pitchFamily="34" charset="0"/>
              </a:rPr>
              <a:t>		</a:t>
            </a:r>
            <a:r>
              <a:rPr lang="de-DE" sz="3200" noProof="1" smtClean="0">
                <a:solidFill>
                  <a:srgbClr val="2040A0"/>
                </a:solidFill>
              </a:rPr>
              <a:t>lock.lock</a:t>
            </a:r>
            <a:r>
              <a:rPr lang="de-DE" sz="3200" b="1" noProof="1" smtClean="0"/>
              <a:t>()</a:t>
            </a:r>
            <a:r>
              <a:rPr lang="de-DE" sz="3200" noProof="1" smtClean="0"/>
              <a:t>;</a:t>
            </a:r>
            <a:endParaRPr lang="de-DE" sz="3200" noProof="1" smtClean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rgbClr val="2040A0"/>
                </a:solidFill>
                <a:effectLst/>
                <a:cs typeface="Arial" pitchFamily="34" charset="0"/>
              </a:rPr>
              <a:t>		i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3200" noProof="1" smtClean="0">
                <a:cs typeface="Arial" pitchFamily="34" charset="0"/>
              </a:rPr>
              <a:t>		</a:t>
            </a:r>
            <a:r>
              <a:rPr lang="de-DE" sz="3200" noProof="1" smtClean="0">
                <a:solidFill>
                  <a:srgbClr val="2040A0"/>
                </a:solidFill>
              </a:rPr>
              <a:t>lock.unlock</a:t>
            </a:r>
            <a:r>
              <a:rPr lang="de-DE" sz="3200" b="1" noProof="1" smtClean="0"/>
              <a:t>()</a:t>
            </a:r>
            <a:r>
              <a:rPr lang="de-DE" sz="3200" noProof="1" smtClean="0"/>
              <a:t>;</a:t>
            </a:r>
            <a:endParaRPr kumimoji="0" lang="de-DE" sz="32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200" noProof="1" smtClean="0">
                <a:cs typeface="Arial" pitchFamily="34" charset="0"/>
              </a:rPr>
              <a:t>	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}</a:t>
            </a:r>
            <a:endParaRPr lang="de-DE" sz="3200" noProof="1" smtClean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8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>
                <a:solidFill>
                  <a:schemeClr val="bg1">
                    <a:lumMod val="50000"/>
                  </a:schemeClr>
                </a:solidFill>
              </a:rPr>
              <a:t>Synchronisation – Das Schlüsselwort </a:t>
            </a:r>
            <a:r>
              <a:rPr lang="de-DE" sz="3200" u="sng" dirty="0" err="1">
                <a:solidFill>
                  <a:schemeClr val="bg1">
                    <a:lumMod val="50000"/>
                  </a:schemeClr>
                </a:solidFill>
              </a:rPr>
              <a:t>synchronized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6395" y="893911"/>
            <a:ext cx="7041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Synchronized</a:t>
            </a:r>
            <a:r>
              <a:rPr lang="de-DE" sz="2400" dirty="0" smtClean="0"/>
              <a:t> setzt den Lock am Anfang einer Methode</a:t>
            </a:r>
          </a:p>
          <a:p>
            <a:r>
              <a:rPr lang="de-DE" sz="2400" dirty="0" smtClean="0"/>
              <a:t>und hebt ihn am Ende wieder auf</a:t>
            </a:r>
            <a:endParaRPr lang="de-DE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861" y="2596564"/>
            <a:ext cx="627889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public class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 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rgbClr val="2040A0"/>
                </a:solidFill>
                <a:effectLst/>
                <a:cs typeface="Arial" pitchFamily="34" charset="0"/>
              </a:rPr>
              <a:t>IPlusPlus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{</a:t>
            </a:r>
            <a:endParaRPr lang="de-DE" sz="3200" noProof="1" smtClean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	</a:t>
            </a:r>
            <a:r>
              <a:rPr kumimoji="0" lang="de-DE" sz="3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static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 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rgbClr val="2040A0"/>
                </a:solidFill>
                <a:effectLst/>
                <a:cs typeface="Arial" pitchFamily="34" charset="0"/>
              </a:rPr>
              <a:t>int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 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rgbClr val="2040A0"/>
                </a:solidFill>
                <a:effectLst/>
                <a:cs typeface="Arial" pitchFamily="34" charset="0"/>
              </a:rPr>
              <a:t>i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200" noProof="1" smtClean="0">
                <a:cs typeface="Arial" pitchFamily="34" charset="0"/>
              </a:rPr>
              <a:t>	</a:t>
            </a:r>
            <a:r>
              <a:rPr lang="de-DE" sz="3200" b="1" noProof="1" smtClean="0">
                <a:cs typeface="Arial" pitchFamily="34" charset="0"/>
              </a:rPr>
              <a:t>synchronized</a:t>
            </a:r>
            <a:r>
              <a:rPr lang="de-DE" sz="3200" noProof="1" smtClean="0">
                <a:cs typeface="Arial" pitchFamily="34" charset="0"/>
              </a:rPr>
              <a:t> </a:t>
            </a:r>
            <a:r>
              <a:rPr kumimoji="0" lang="de-DE" sz="3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static void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 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rgbClr val="2040A0"/>
                </a:solidFill>
                <a:effectLst/>
                <a:cs typeface="Arial" pitchFamily="34" charset="0"/>
              </a:rPr>
              <a:t>foo</a:t>
            </a:r>
            <a:r>
              <a:rPr kumimoji="0" lang="de-DE" sz="3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()</a:t>
            </a:r>
            <a:r>
              <a:rPr lang="de-DE" sz="3200" noProof="1" smtClean="0">
                <a:cs typeface="Arial" pitchFamily="34" charset="0"/>
              </a:rPr>
              <a:t> 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rgbClr val="2040A0"/>
                </a:solidFill>
                <a:effectLst/>
                <a:cs typeface="Arial" pitchFamily="34" charset="0"/>
              </a:rPr>
              <a:t>		i++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effectLst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200" noProof="1" smtClean="0">
                <a:cs typeface="Arial" pitchFamily="34" charset="0"/>
              </a:rPr>
              <a:t>	</a:t>
            </a: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}</a:t>
            </a:r>
            <a:endParaRPr lang="de-DE" sz="3200" noProof="1" smtClean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5208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7504" y="692696"/>
            <a:ext cx="5045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800" b="1" noProof="1">
                <a:cs typeface="Arial" pitchFamily="34" charset="0"/>
              </a:rPr>
              <a:t>public class</a:t>
            </a:r>
            <a:r>
              <a:rPr lang="de-DE" sz="2800" noProof="1">
                <a:cs typeface="Arial" pitchFamily="34" charset="0"/>
              </a:rPr>
              <a:t> </a:t>
            </a:r>
            <a:r>
              <a:rPr lang="de-DE" sz="2800" noProof="1">
                <a:solidFill>
                  <a:srgbClr val="2040A0"/>
                </a:solidFill>
                <a:cs typeface="Arial" pitchFamily="34" charset="0"/>
              </a:rPr>
              <a:t>IPlusPlus</a:t>
            </a:r>
            <a:r>
              <a:rPr lang="de-DE" sz="2800" noProof="1">
                <a:cs typeface="Arial" pitchFamily="34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800" noProof="1">
                <a:cs typeface="Arial" pitchFamily="34" charset="0"/>
              </a:rPr>
              <a:t>	</a:t>
            </a:r>
            <a:r>
              <a:rPr lang="de-DE" sz="2800" b="1" noProof="1">
                <a:cs typeface="Arial" pitchFamily="34" charset="0"/>
              </a:rPr>
              <a:t>static</a:t>
            </a:r>
            <a:r>
              <a:rPr lang="de-DE" sz="2800" noProof="1">
                <a:cs typeface="Arial" pitchFamily="34" charset="0"/>
              </a:rPr>
              <a:t> </a:t>
            </a:r>
            <a:r>
              <a:rPr lang="de-DE" sz="2800" noProof="1">
                <a:solidFill>
                  <a:srgbClr val="2040A0"/>
                </a:solidFill>
                <a:cs typeface="Arial" pitchFamily="34" charset="0"/>
              </a:rPr>
              <a:t>int</a:t>
            </a:r>
            <a:r>
              <a:rPr lang="de-DE" sz="2800" noProof="1">
                <a:cs typeface="Arial" pitchFamily="34" charset="0"/>
              </a:rPr>
              <a:t> </a:t>
            </a:r>
            <a:r>
              <a:rPr lang="de-DE" sz="2800" noProof="1">
                <a:solidFill>
                  <a:srgbClr val="2040A0"/>
                </a:solidFill>
                <a:cs typeface="Arial" pitchFamily="34" charset="0"/>
              </a:rPr>
              <a:t>i</a:t>
            </a:r>
            <a:r>
              <a:rPr lang="de-DE" sz="2800" noProof="1"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800" noProof="1">
                <a:cs typeface="Arial" pitchFamily="34" charset="0"/>
              </a:rPr>
              <a:t>	</a:t>
            </a:r>
            <a:r>
              <a:rPr lang="de-DE" sz="2800" b="1" noProof="1" smtClean="0">
                <a:cs typeface="Arial" pitchFamily="34" charset="0"/>
              </a:rPr>
              <a:t>static</a:t>
            </a:r>
            <a:r>
              <a:rPr lang="de-DE" sz="2800" b="1" noProof="1">
                <a:cs typeface="Arial" pitchFamily="34" charset="0"/>
              </a:rPr>
              <a:t> void</a:t>
            </a:r>
            <a:r>
              <a:rPr lang="de-DE" sz="2800" noProof="1">
                <a:cs typeface="Arial" pitchFamily="34" charset="0"/>
              </a:rPr>
              <a:t> </a:t>
            </a:r>
            <a:r>
              <a:rPr lang="de-DE" sz="2800" noProof="1">
                <a:solidFill>
                  <a:srgbClr val="2040A0"/>
                </a:solidFill>
                <a:cs typeface="Arial" pitchFamily="34" charset="0"/>
              </a:rPr>
              <a:t>foo</a:t>
            </a:r>
            <a:r>
              <a:rPr lang="de-DE" sz="2800" b="1" noProof="1">
                <a:cs typeface="Arial" pitchFamily="34" charset="0"/>
              </a:rPr>
              <a:t>()</a:t>
            </a:r>
            <a:r>
              <a:rPr lang="de-DE" sz="2800" noProof="1">
                <a:cs typeface="Arial" pitchFamily="34" charset="0"/>
              </a:rPr>
              <a:t> </a:t>
            </a:r>
            <a:r>
              <a:rPr lang="de-DE" sz="2800" noProof="1" smtClean="0"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800" noProof="1">
                <a:cs typeface="Arial" pitchFamily="34" charset="0"/>
              </a:rPr>
              <a:t>		</a:t>
            </a:r>
            <a:r>
              <a:rPr lang="de-DE" sz="2800" b="1" noProof="1" smtClean="0">
                <a:cs typeface="Arial" pitchFamily="34" charset="0"/>
              </a:rPr>
              <a:t>synchronized</a:t>
            </a:r>
            <a:r>
              <a:rPr lang="de-DE" sz="2800" b="1" noProof="1">
                <a:cs typeface="Arial" pitchFamily="34" charset="0"/>
              </a:rPr>
              <a:t>(</a:t>
            </a:r>
            <a:r>
              <a:rPr lang="de-DE" sz="2800" noProof="1">
                <a:cs typeface="Arial" pitchFamily="34" charset="0"/>
              </a:rPr>
              <a:t> </a:t>
            </a:r>
            <a:r>
              <a:rPr lang="de-DE" sz="2800" noProof="1">
                <a:solidFill>
                  <a:srgbClr val="2040A0"/>
                </a:solidFill>
                <a:cs typeface="Arial" pitchFamily="34" charset="0"/>
              </a:rPr>
              <a:t>this</a:t>
            </a:r>
            <a:r>
              <a:rPr lang="de-DE" sz="2800" noProof="1">
                <a:cs typeface="Arial" pitchFamily="34" charset="0"/>
              </a:rPr>
              <a:t> </a:t>
            </a:r>
            <a:r>
              <a:rPr lang="de-DE" sz="2800" b="1" noProof="1" smtClean="0">
                <a:cs typeface="Arial" pitchFamily="34" charset="0"/>
              </a:rPr>
              <a:t>)</a:t>
            </a:r>
            <a:r>
              <a:rPr lang="de-DE" sz="2800" noProof="1" smtClean="0">
                <a:cs typeface="Arial" pitchFamily="34" charset="0"/>
              </a:rPr>
              <a:t> {</a:t>
            </a:r>
            <a:endParaRPr lang="de-DE" sz="2800" noProof="1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800" noProof="1">
                <a:solidFill>
                  <a:srgbClr val="2040A0"/>
                </a:solidFill>
                <a:cs typeface="Arial" pitchFamily="34" charset="0"/>
              </a:rPr>
              <a:t>		</a:t>
            </a:r>
            <a:r>
              <a:rPr lang="de-DE" sz="2800" noProof="1" smtClean="0">
                <a:solidFill>
                  <a:srgbClr val="2040A0"/>
                </a:solidFill>
                <a:cs typeface="Arial" pitchFamily="34" charset="0"/>
              </a:rPr>
              <a:t>	i++</a:t>
            </a:r>
            <a:r>
              <a:rPr lang="de-DE" sz="2800" noProof="1" smtClean="0"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800" noProof="1">
                <a:cs typeface="Arial" pitchFamily="34" charset="0"/>
              </a:rPr>
              <a:t>	</a:t>
            </a:r>
            <a:r>
              <a:rPr lang="de-DE" sz="2800" noProof="1" smtClean="0">
                <a:cs typeface="Arial" pitchFamily="34" charset="0"/>
              </a:rPr>
              <a:t>	}</a:t>
            </a:r>
            <a:endParaRPr lang="de-DE" sz="2800" noProof="1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800" noProof="1">
                <a:cs typeface="Arial" pitchFamily="34" charset="0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800" noProof="1">
                <a:cs typeface="Arial" pitchFamily="34" charset="0"/>
              </a:rPr>
              <a:t>} 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>
                <a:solidFill>
                  <a:schemeClr val="bg1">
                    <a:lumMod val="50000"/>
                  </a:schemeClr>
                </a:solidFill>
              </a:rPr>
              <a:t>Synchronisation – Das Schlüsselwort </a:t>
            </a:r>
            <a:r>
              <a:rPr lang="de-DE" sz="3200" u="sng" dirty="0" err="1">
                <a:solidFill>
                  <a:schemeClr val="bg1">
                    <a:lumMod val="50000"/>
                  </a:schemeClr>
                </a:solidFill>
              </a:rPr>
              <a:t>synchronized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41263" y="4797152"/>
            <a:ext cx="40845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 smtClean="0">
                <a:solidFill>
                  <a:srgbClr val="2040A0"/>
                </a:solidFill>
              </a:rPr>
              <a:t>Point</a:t>
            </a:r>
            <a:r>
              <a:rPr lang="en-US" sz="2800" noProof="1" smtClean="0"/>
              <a:t> </a:t>
            </a:r>
            <a:r>
              <a:rPr lang="en-US" sz="2800" noProof="1" smtClean="0">
                <a:solidFill>
                  <a:srgbClr val="2040A0"/>
                </a:solidFill>
              </a:rPr>
              <a:t>p</a:t>
            </a:r>
            <a:r>
              <a:rPr lang="en-US" sz="2800" noProof="1" smtClean="0"/>
              <a:t> = </a:t>
            </a:r>
            <a:r>
              <a:rPr lang="en-US" sz="2800" b="1" noProof="1" smtClean="0"/>
              <a:t>new</a:t>
            </a:r>
            <a:r>
              <a:rPr lang="en-US" sz="2800" noProof="1" smtClean="0"/>
              <a:t> </a:t>
            </a:r>
            <a:r>
              <a:rPr lang="en-US" sz="2800" noProof="1" smtClean="0">
                <a:solidFill>
                  <a:srgbClr val="2040A0"/>
                </a:solidFill>
              </a:rPr>
              <a:t>Point</a:t>
            </a:r>
            <a:r>
              <a:rPr lang="en-US" sz="2800" b="1" noProof="1" smtClean="0"/>
              <a:t>()</a:t>
            </a:r>
            <a:r>
              <a:rPr lang="en-US" sz="2800" noProof="1" smtClean="0"/>
              <a:t>;</a:t>
            </a:r>
          </a:p>
          <a:p>
            <a:r>
              <a:rPr lang="en-US" sz="2800" b="1" noProof="1" smtClean="0"/>
              <a:t>synchronized( </a:t>
            </a:r>
            <a:r>
              <a:rPr lang="en-US" sz="2800" b="1" noProof="1" smtClean="0">
                <a:solidFill>
                  <a:srgbClr val="2040A0"/>
                </a:solidFill>
              </a:rPr>
              <a:t>p</a:t>
            </a:r>
            <a:r>
              <a:rPr lang="en-US" sz="2800" b="1" noProof="1" smtClean="0"/>
              <a:t> ) </a:t>
            </a:r>
            <a:r>
              <a:rPr lang="en-US" sz="2800" noProof="1" smtClean="0"/>
              <a:t>{</a:t>
            </a:r>
          </a:p>
          <a:p>
            <a:r>
              <a:rPr lang="en-US" sz="2800" noProof="1" smtClean="0">
                <a:solidFill>
                  <a:srgbClr val="2040A0"/>
                </a:solidFill>
              </a:rPr>
              <a:t>	p</a:t>
            </a:r>
            <a:r>
              <a:rPr lang="en-US" sz="2800" noProof="1" smtClean="0"/>
              <a:t>.</a:t>
            </a:r>
            <a:r>
              <a:rPr lang="en-US" sz="2800" noProof="1" smtClean="0">
                <a:solidFill>
                  <a:srgbClr val="2040A0"/>
                </a:solidFill>
              </a:rPr>
              <a:t>setLocation</a:t>
            </a:r>
            <a:r>
              <a:rPr lang="en-US" sz="2800" b="1" noProof="1" smtClean="0"/>
              <a:t>(</a:t>
            </a:r>
            <a:r>
              <a:rPr lang="en-US" sz="2800" noProof="1" smtClean="0"/>
              <a:t> </a:t>
            </a:r>
            <a:r>
              <a:rPr lang="en-US" sz="2800" noProof="1" smtClean="0">
                <a:solidFill>
                  <a:srgbClr val="FF0000"/>
                </a:solidFill>
              </a:rPr>
              <a:t>1</a:t>
            </a:r>
            <a:r>
              <a:rPr lang="en-US" sz="2800" noProof="1" smtClean="0"/>
              <a:t>, </a:t>
            </a:r>
            <a:r>
              <a:rPr lang="en-US" sz="2800" noProof="1" smtClean="0">
                <a:solidFill>
                  <a:srgbClr val="FF0000"/>
                </a:solidFill>
              </a:rPr>
              <a:t>2</a:t>
            </a:r>
            <a:r>
              <a:rPr lang="en-US" sz="2800" noProof="1" smtClean="0"/>
              <a:t> </a:t>
            </a:r>
            <a:r>
              <a:rPr lang="en-US" sz="2800" b="1" noProof="1" smtClean="0"/>
              <a:t>)</a:t>
            </a:r>
            <a:r>
              <a:rPr lang="en-US" sz="2800" noProof="1" smtClean="0"/>
              <a:t>;</a:t>
            </a:r>
          </a:p>
          <a:p>
            <a:r>
              <a:rPr lang="en-US" sz="2800" noProof="1" smtClean="0"/>
              <a:t>}</a:t>
            </a:r>
            <a:endParaRPr lang="en-US" sz="2800" noProof="1"/>
          </a:p>
        </p:txBody>
      </p:sp>
    </p:spTree>
    <p:extLst>
      <p:ext uri="{BB962C8B-B14F-4D97-AF65-F5344CB8AC3E}">
        <p14:creationId xmlns:p14="http://schemas.microsoft.com/office/powerpoint/2010/main" val="39061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1844"/>
            <a:ext cx="5652120" cy="684278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15972" y="1052736"/>
            <a:ext cx="30158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2 Threads sperren ein Objekt, aber jeder Thread will gerade das andere Objekt haben.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0574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8970" y="908720"/>
            <a:ext cx="836639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Deadlock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2000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Object(),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2000" dirty="0">
                <a:solidFill>
                  <a:srgbClr val="0000C0"/>
                </a:solidFill>
                <a:latin typeface="Consolas"/>
              </a:rPr>
              <a:t>b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20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T1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Thread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0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de-DE" sz="20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de-DE" sz="2000" dirty="0">
              <a:solidFill>
                <a:srgbClr val="646464"/>
              </a:solidFill>
              <a:latin typeface="Consolas"/>
            </a:endParaRP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0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2000" b="1" dirty="0" err="1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 ) {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20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>
                <a:solidFill>
                  <a:srgbClr val="2A00FF"/>
                </a:solidFill>
                <a:latin typeface="Consolas"/>
              </a:rPr>
              <a:t>"T1: Lock auf a bekommen"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  warte();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b="1" dirty="0" err="1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b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 ) {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20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>
                <a:solidFill>
                  <a:srgbClr val="2A00FF"/>
                </a:solidFill>
                <a:latin typeface="Consolas"/>
              </a:rPr>
              <a:t>"T1: Lock auf b bekommen"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de-DE" sz="20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31898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7504" y="836712"/>
            <a:ext cx="87849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T2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Thread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de-DE" sz="2000" dirty="0">
              <a:solidFill>
                <a:srgbClr val="000000"/>
              </a:solidFill>
              <a:latin typeface="Consolas"/>
            </a:endParaRP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0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de-DE" sz="20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de-DE" sz="2000" dirty="0">
              <a:solidFill>
                <a:srgbClr val="646464"/>
              </a:solidFill>
              <a:latin typeface="Consolas"/>
            </a:endParaRP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0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2000" b="1" dirty="0" err="1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b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de-DE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20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>
                <a:solidFill>
                  <a:srgbClr val="2A00FF"/>
                </a:solidFill>
                <a:latin typeface="Consolas"/>
              </a:rPr>
              <a:t>"T2: Lock auf </a:t>
            </a:r>
            <a:r>
              <a:rPr lang="de-DE" sz="2000" dirty="0" smtClean="0">
                <a:solidFill>
                  <a:srgbClr val="2A00FF"/>
                </a:solidFill>
                <a:latin typeface="Consolas"/>
              </a:rPr>
              <a:t>b </a:t>
            </a:r>
            <a:r>
              <a:rPr lang="de-DE" sz="2000" dirty="0">
                <a:solidFill>
                  <a:srgbClr val="2A00FF"/>
                </a:solidFill>
                <a:latin typeface="Consolas"/>
              </a:rPr>
              <a:t>bekommen"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b="1" dirty="0" err="1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de-DE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20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>
                <a:solidFill>
                  <a:srgbClr val="2A00FF"/>
                </a:solidFill>
                <a:latin typeface="Consolas"/>
              </a:rPr>
              <a:t>"T2: Lock auf </a:t>
            </a:r>
            <a:r>
              <a:rPr lang="de-DE" sz="2000" dirty="0" smtClean="0">
                <a:solidFill>
                  <a:srgbClr val="2A00FF"/>
                </a:solidFill>
                <a:latin typeface="Consolas"/>
              </a:rPr>
              <a:t>a </a:t>
            </a:r>
            <a:r>
              <a:rPr lang="de-DE" sz="2000" dirty="0">
                <a:solidFill>
                  <a:srgbClr val="2A00FF"/>
                </a:solidFill>
                <a:latin typeface="Consolas"/>
              </a:rPr>
              <a:t>bekommen"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131840" y="4930140"/>
            <a:ext cx="33883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Ausgabe:</a:t>
            </a:r>
          </a:p>
          <a:p>
            <a:endParaRPr lang="de-DE" sz="2400" dirty="0" smtClean="0"/>
          </a:p>
          <a:p>
            <a:r>
              <a:rPr lang="de-DE" sz="2400" dirty="0" smtClean="0"/>
              <a:t>T1</a:t>
            </a:r>
            <a:r>
              <a:rPr lang="de-DE" sz="2400" dirty="0"/>
              <a:t>: Lock auf a bekommen</a:t>
            </a:r>
          </a:p>
          <a:p>
            <a:r>
              <a:rPr lang="de-DE" sz="2400" dirty="0"/>
              <a:t>T2: Lock auf b </a:t>
            </a:r>
            <a:r>
              <a:rPr lang="de-DE" sz="2400" dirty="0" smtClean="0"/>
              <a:t>bekommen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8081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318051"/>
          </a:xfrm>
        </p:spPr>
        <p:txBody>
          <a:bodyPr>
            <a:normAutofit/>
          </a:bodyPr>
          <a:lstStyle/>
          <a:p>
            <a:r>
              <a:rPr lang="de-DE" dirty="0" smtClean="0"/>
              <a:t>Threads</a:t>
            </a:r>
          </a:p>
          <a:p>
            <a:pPr lvl="1"/>
            <a:r>
              <a:rPr lang="de-DE" dirty="0" err="1" smtClean="0"/>
              <a:t>Extends</a:t>
            </a:r>
            <a:r>
              <a:rPr lang="de-DE" dirty="0" smtClean="0"/>
              <a:t> vs. </a:t>
            </a:r>
            <a:r>
              <a:rPr lang="de-DE" dirty="0" err="1" smtClean="0"/>
              <a:t>Implements</a:t>
            </a:r>
            <a:endParaRPr lang="de-DE" dirty="0"/>
          </a:p>
          <a:p>
            <a:r>
              <a:rPr lang="de-DE" dirty="0" smtClean="0"/>
              <a:t>Das </a:t>
            </a:r>
            <a:r>
              <a:rPr lang="de-DE" dirty="0"/>
              <a:t>Interface </a:t>
            </a:r>
            <a:r>
              <a:rPr lang="de-DE" dirty="0" smtClean="0"/>
              <a:t>„</a:t>
            </a:r>
            <a:r>
              <a:rPr lang="de-DE" dirty="0" err="1" smtClean="0"/>
              <a:t>Callable</a:t>
            </a:r>
            <a:r>
              <a:rPr lang="de-DE" dirty="0" smtClean="0"/>
              <a:t>“</a:t>
            </a:r>
            <a:endParaRPr lang="de-DE" dirty="0"/>
          </a:p>
          <a:p>
            <a:r>
              <a:rPr lang="de-DE" dirty="0" smtClean="0"/>
              <a:t>Synchronisation</a:t>
            </a:r>
          </a:p>
          <a:p>
            <a:pPr lvl="1"/>
            <a:r>
              <a:rPr lang="de-DE" dirty="0" smtClean="0"/>
              <a:t>Die Klasse </a:t>
            </a:r>
            <a:r>
              <a:rPr lang="de-DE" dirty="0" err="1" smtClean="0"/>
              <a:t>ReentrantLock</a:t>
            </a:r>
            <a:endParaRPr lang="de-DE" dirty="0" smtClean="0"/>
          </a:p>
          <a:p>
            <a:pPr lvl="1"/>
            <a:r>
              <a:rPr lang="de-DE" dirty="0" smtClean="0"/>
              <a:t>Das </a:t>
            </a:r>
            <a:r>
              <a:rPr lang="de-DE" dirty="0"/>
              <a:t>Schlüsselwort </a:t>
            </a:r>
            <a:r>
              <a:rPr lang="de-DE" dirty="0" err="1" smtClean="0"/>
              <a:t>synchronized</a:t>
            </a:r>
            <a:endParaRPr lang="de-DE" dirty="0" smtClean="0"/>
          </a:p>
          <a:p>
            <a:r>
              <a:rPr lang="de-DE" dirty="0" smtClean="0"/>
              <a:t>Deadlocks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Inhalt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6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412776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>
                <a:hlinkClick r:id="rId2"/>
              </a:rPr>
              <a:t>http://</a:t>
            </a:r>
            <a:r>
              <a:rPr lang="de-DE" sz="2000" dirty="0" smtClean="0">
                <a:hlinkClick r:id="rId2"/>
              </a:rPr>
              <a:t>openbook.galileodesign.de/javainsel5/index.htm</a:t>
            </a:r>
            <a:endParaRPr lang="de-DE" sz="2000" dirty="0" smtClean="0"/>
          </a:p>
          <a:p>
            <a:r>
              <a:rPr lang="de-DE" sz="2000" dirty="0">
                <a:hlinkClick r:id="rId3"/>
              </a:rPr>
              <a:t>http://de.wikipedia.org/wiki/Generische_Programmierung_in_Java</a:t>
            </a:r>
            <a:endParaRPr lang="de-DE" sz="20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3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/>
          </a:bodyPr>
          <a:lstStyle/>
          <a:p>
            <a:pPr algn="l"/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Threads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22" y="980728"/>
            <a:ext cx="9124978" cy="5866521"/>
          </a:xfrm>
        </p:spPr>
        <p:txBody>
          <a:bodyPr/>
          <a:lstStyle/>
          <a:p>
            <a:r>
              <a:rPr lang="de-DE" dirty="0" smtClean="0"/>
              <a:t>Jeder Thread ist ein Objekt der Klasse „Thread“</a:t>
            </a:r>
          </a:p>
          <a:p>
            <a:r>
              <a:rPr lang="de-DE" dirty="0" smtClean="0"/>
              <a:t>Um einen neuen Thread zu starten muss ein neues Thread Objekt erzeugt werden</a:t>
            </a:r>
          </a:p>
          <a:p>
            <a:r>
              <a:rPr lang="de-DE" dirty="0" smtClean="0"/>
              <a:t>Die Klasse muss die Klasse Thread erweitern oder das Interface </a:t>
            </a:r>
            <a:r>
              <a:rPr lang="de-DE" dirty="0" err="1" smtClean="0"/>
              <a:t>Runnable</a:t>
            </a:r>
            <a:r>
              <a:rPr lang="de-DE" dirty="0" smtClean="0"/>
              <a:t> implementieren</a:t>
            </a:r>
          </a:p>
          <a:p>
            <a:r>
              <a:rPr lang="de-DE" dirty="0" smtClean="0"/>
              <a:t>Ein Thread Objekt kann nur einmal mit .</a:t>
            </a:r>
            <a:r>
              <a:rPr lang="de-DE" dirty="0" err="1" smtClean="0"/>
              <a:t>start</a:t>
            </a:r>
            <a:r>
              <a:rPr lang="de-DE" dirty="0" smtClean="0"/>
              <a:t>(); ausgeführt werden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b="1" dirty="0" err="1" smtClean="0"/>
              <a:t>class</a:t>
            </a:r>
            <a:r>
              <a:rPr lang="de-DE" sz="2400" b="1" dirty="0" smtClean="0"/>
              <a:t> </a:t>
            </a:r>
            <a:r>
              <a:rPr lang="de-DE" sz="2400" dirty="0" err="1" smtClean="0">
                <a:solidFill>
                  <a:srgbClr val="2040A0"/>
                </a:solidFill>
              </a:rPr>
              <a:t>newThread</a:t>
            </a:r>
            <a:r>
              <a:rPr lang="de-DE" sz="2400" b="1" dirty="0" smtClean="0">
                <a:solidFill>
                  <a:srgbClr val="2040A0"/>
                </a:solidFill>
              </a:rPr>
              <a:t> </a:t>
            </a:r>
            <a:r>
              <a:rPr lang="de-DE" sz="2400" b="1" dirty="0" err="1" smtClean="0"/>
              <a:t>extends</a:t>
            </a:r>
            <a:r>
              <a:rPr lang="de-DE" sz="2400" dirty="0" smtClean="0">
                <a:solidFill>
                  <a:srgbClr val="2040A0"/>
                </a:solidFill>
              </a:rPr>
              <a:t> Thread </a:t>
            </a:r>
            <a:r>
              <a:rPr lang="de-DE" sz="2400" dirty="0" smtClean="0"/>
              <a:t>{ … }</a:t>
            </a:r>
          </a:p>
          <a:p>
            <a:pPr marL="0" indent="0">
              <a:buNone/>
            </a:pPr>
            <a:r>
              <a:rPr lang="de-DE" sz="2400" b="1" dirty="0" err="1" smtClean="0"/>
              <a:t>class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2040A0"/>
                </a:solidFill>
              </a:rPr>
              <a:t>newThread</a:t>
            </a:r>
            <a:r>
              <a:rPr lang="de-DE" sz="2400" dirty="0" smtClean="0">
                <a:solidFill>
                  <a:srgbClr val="2040A0"/>
                </a:solidFill>
              </a:rPr>
              <a:t> </a:t>
            </a:r>
            <a:r>
              <a:rPr lang="de-DE" sz="2400" b="1" dirty="0" err="1" smtClean="0"/>
              <a:t>implements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2040A0"/>
                </a:solidFill>
              </a:rPr>
              <a:t>Runnable</a:t>
            </a:r>
            <a:r>
              <a:rPr lang="de-DE" sz="2400" dirty="0" smtClean="0"/>
              <a:t> { … }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250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22505"/>
          </a:xfrm>
        </p:spPr>
        <p:txBody>
          <a:bodyPr>
            <a:normAutofit fontScale="92500" lnSpcReduction="10000"/>
          </a:bodyPr>
          <a:lstStyle/>
          <a:p>
            <a:r>
              <a:rPr lang="de-DE" sz="3600" dirty="0" smtClean="0"/>
              <a:t>Das Interface stellt sicher, dass die Methode </a:t>
            </a:r>
            <a:br>
              <a:rPr lang="de-DE" sz="3600" dirty="0" smtClean="0"/>
            </a:br>
            <a:r>
              <a:rPr lang="de-DE" sz="3600" b="1" dirty="0" err="1" smtClean="0"/>
              <a:t>public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void</a:t>
            </a:r>
            <a:r>
              <a:rPr lang="de-DE" sz="3600" b="1" dirty="0" smtClean="0"/>
              <a:t> </a:t>
            </a:r>
            <a:r>
              <a:rPr lang="de-DE" sz="3600" dirty="0" err="1" smtClean="0">
                <a:solidFill>
                  <a:srgbClr val="2040A0"/>
                </a:solidFill>
              </a:rPr>
              <a:t>run</a:t>
            </a:r>
            <a:r>
              <a:rPr lang="de-DE" sz="3600" dirty="0" smtClean="0"/>
              <a:t>();</a:t>
            </a:r>
            <a:br>
              <a:rPr lang="de-DE" sz="3600" dirty="0" smtClean="0"/>
            </a:br>
            <a:r>
              <a:rPr lang="de-DE" sz="3600" dirty="0" smtClean="0"/>
              <a:t>implementiert wird</a:t>
            </a:r>
          </a:p>
          <a:p>
            <a:r>
              <a:rPr lang="de-DE" sz="3600" dirty="0" smtClean="0"/>
              <a:t>Wenn der Thread gestartet wird, wird die Methode </a:t>
            </a:r>
            <a:r>
              <a:rPr lang="de-DE" sz="3600" dirty="0" err="1" smtClean="0"/>
              <a:t>run</a:t>
            </a:r>
            <a:r>
              <a:rPr lang="de-DE" sz="3600" dirty="0" smtClean="0"/>
              <a:t>(); ausgeführt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900" b="1" dirty="0" err="1" smtClean="0"/>
              <a:t>public</a:t>
            </a:r>
            <a:r>
              <a:rPr lang="de-DE" sz="2900" b="1" dirty="0" smtClean="0"/>
              <a:t> </a:t>
            </a:r>
            <a:r>
              <a:rPr lang="de-DE" sz="2900" b="1" dirty="0" err="1" smtClean="0"/>
              <a:t>class</a:t>
            </a:r>
            <a:r>
              <a:rPr lang="de-DE" sz="2900" b="1" dirty="0" smtClean="0"/>
              <a:t> </a:t>
            </a:r>
            <a:r>
              <a:rPr lang="de-DE" sz="2900" dirty="0" err="1" smtClean="0">
                <a:solidFill>
                  <a:srgbClr val="2040A0"/>
                </a:solidFill>
              </a:rPr>
              <a:t>DateCommand</a:t>
            </a:r>
            <a:r>
              <a:rPr lang="de-DE" sz="2900" dirty="0" smtClean="0"/>
              <a:t> </a:t>
            </a:r>
            <a:r>
              <a:rPr lang="de-DE" sz="2900" b="1" dirty="0" err="1" smtClean="0"/>
              <a:t>implements</a:t>
            </a:r>
            <a:r>
              <a:rPr lang="de-DE" sz="2900" dirty="0" smtClean="0"/>
              <a:t> </a:t>
            </a:r>
            <a:r>
              <a:rPr lang="de-DE" sz="2900" dirty="0" err="1" smtClean="0">
                <a:solidFill>
                  <a:srgbClr val="2040A0"/>
                </a:solidFill>
              </a:rPr>
              <a:t>Runnable</a:t>
            </a:r>
            <a:r>
              <a:rPr lang="de-DE" sz="2900" dirty="0">
                <a:solidFill>
                  <a:srgbClr val="2040A0"/>
                </a:solidFill>
              </a:rPr>
              <a:t> </a:t>
            </a:r>
            <a:r>
              <a:rPr lang="de-DE" sz="2900" dirty="0" smtClean="0"/>
              <a:t>{</a:t>
            </a:r>
          </a:p>
          <a:p>
            <a:pPr marL="0" indent="0">
              <a:buNone/>
            </a:pPr>
            <a:r>
              <a:rPr lang="de-DE" sz="2900" dirty="0" smtClean="0"/>
              <a:t>    </a:t>
            </a:r>
            <a:r>
              <a:rPr lang="de-DE" sz="2900" b="1" dirty="0" err="1" smtClean="0"/>
              <a:t>public</a:t>
            </a:r>
            <a:r>
              <a:rPr lang="de-DE" sz="2900" b="1" dirty="0" smtClean="0"/>
              <a:t> </a:t>
            </a:r>
            <a:r>
              <a:rPr lang="de-DE" sz="2900" b="1" dirty="0" err="1" smtClean="0"/>
              <a:t>void</a:t>
            </a:r>
            <a:r>
              <a:rPr lang="de-DE" sz="2900" b="1" dirty="0" smtClean="0"/>
              <a:t> </a:t>
            </a:r>
            <a:r>
              <a:rPr lang="de-DE" sz="2900" dirty="0" err="1" smtClean="0">
                <a:solidFill>
                  <a:srgbClr val="2040A0"/>
                </a:solidFill>
              </a:rPr>
              <a:t>run</a:t>
            </a:r>
            <a:r>
              <a:rPr lang="de-DE" sz="2900" b="1" dirty="0" smtClean="0"/>
              <a:t>()</a:t>
            </a:r>
            <a:r>
              <a:rPr lang="de-DE" sz="2900" dirty="0" smtClean="0"/>
              <a:t> {</a:t>
            </a:r>
          </a:p>
          <a:p>
            <a:pPr marL="0" indent="0">
              <a:buNone/>
            </a:pPr>
            <a:r>
              <a:rPr lang="de-DE" sz="2900" dirty="0" smtClean="0"/>
              <a:t>    </a:t>
            </a:r>
            <a:r>
              <a:rPr lang="de-DE" sz="2900" dirty="0" err="1" smtClean="0">
                <a:solidFill>
                  <a:srgbClr val="2040A0"/>
                </a:solidFill>
              </a:rPr>
              <a:t>for</a:t>
            </a:r>
            <a:r>
              <a:rPr lang="de-DE" sz="2900" dirty="0" smtClean="0"/>
              <a:t> </a:t>
            </a:r>
            <a:r>
              <a:rPr lang="de-DE" sz="2900" b="1" dirty="0" smtClean="0"/>
              <a:t>(</a:t>
            </a:r>
            <a:r>
              <a:rPr lang="de-DE" sz="2900" dirty="0" smtClean="0"/>
              <a:t> </a:t>
            </a:r>
            <a:r>
              <a:rPr lang="de-DE" sz="2900" dirty="0" err="1" smtClean="0"/>
              <a:t>int</a:t>
            </a:r>
            <a:r>
              <a:rPr lang="de-DE" sz="2900" dirty="0" smtClean="0"/>
              <a:t> </a:t>
            </a:r>
            <a:r>
              <a:rPr lang="de-DE" sz="2900" dirty="0" smtClean="0">
                <a:solidFill>
                  <a:srgbClr val="2040A0"/>
                </a:solidFill>
              </a:rPr>
              <a:t>i =</a:t>
            </a:r>
            <a:r>
              <a:rPr lang="de-DE" sz="2900" dirty="0" smtClean="0"/>
              <a:t> </a:t>
            </a:r>
            <a:r>
              <a:rPr lang="de-DE" sz="2900" dirty="0" smtClean="0">
                <a:solidFill>
                  <a:srgbClr val="FF0000"/>
                </a:solidFill>
              </a:rPr>
              <a:t>0</a:t>
            </a:r>
            <a:r>
              <a:rPr lang="de-DE" sz="2900" dirty="0" smtClean="0"/>
              <a:t>; </a:t>
            </a:r>
            <a:r>
              <a:rPr lang="de-DE" sz="2900" dirty="0" smtClean="0">
                <a:solidFill>
                  <a:srgbClr val="2040A0"/>
                </a:solidFill>
              </a:rPr>
              <a:t>i &lt;</a:t>
            </a:r>
            <a:r>
              <a:rPr lang="de-DE" sz="2900" dirty="0" smtClean="0"/>
              <a:t> </a:t>
            </a:r>
            <a:r>
              <a:rPr lang="de-DE" sz="2900" dirty="0" smtClean="0">
                <a:solidFill>
                  <a:srgbClr val="FF0000"/>
                </a:solidFill>
              </a:rPr>
              <a:t>20</a:t>
            </a:r>
            <a:r>
              <a:rPr lang="de-DE" sz="2900" dirty="0" smtClean="0"/>
              <a:t>; </a:t>
            </a:r>
            <a:r>
              <a:rPr lang="de-DE" sz="2900" dirty="0" smtClean="0">
                <a:solidFill>
                  <a:srgbClr val="2040A0"/>
                </a:solidFill>
              </a:rPr>
              <a:t>i++ </a:t>
            </a:r>
            <a:r>
              <a:rPr lang="de-DE" sz="2900" b="1" dirty="0" smtClean="0"/>
              <a:t>)</a:t>
            </a:r>
          </a:p>
          <a:p>
            <a:pPr marL="0" indent="0">
              <a:buNone/>
            </a:pPr>
            <a:r>
              <a:rPr lang="de-DE" sz="2900" dirty="0" smtClean="0"/>
              <a:t>       </a:t>
            </a:r>
            <a:r>
              <a:rPr lang="de-DE" sz="2900" dirty="0" err="1" smtClean="0">
                <a:solidFill>
                  <a:srgbClr val="2040A0"/>
                </a:solidFill>
              </a:rPr>
              <a:t>System.out.println</a:t>
            </a:r>
            <a:r>
              <a:rPr lang="de-DE" sz="2900" b="1" dirty="0" smtClean="0"/>
              <a:t>(</a:t>
            </a:r>
            <a:r>
              <a:rPr lang="de-DE" sz="2900" dirty="0" smtClean="0"/>
              <a:t> </a:t>
            </a:r>
            <a:r>
              <a:rPr lang="de-DE" sz="2900" dirty="0" smtClean="0">
                <a:solidFill>
                  <a:srgbClr val="2040A0"/>
                </a:solidFill>
              </a:rPr>
              <a:t>i</a:t>
            </a:r>
            <a:r>
              <a:rPr lang="de-DE" sz="2900" dirty="0" smtClean="0"/>
              <a:t> </a:t>
            </a:r>
            <a:r>
              <a:rPr lang="de-DE" sz="2900" b="1" dirty="0" smtClean="0"/>
              <a:t>)</a:t>
            </a:r>
            <a:r>
              <a:rPr lang="de-DE" sz="2900" dirty="0" smtClean="0"/>
              <a:t>;</a:t>
            </a:r>
          </a:p>
          <a:p>
            <a:pPr marL="0" indent="0">
              <a:buNone/>
            </a:pPr>
            <a:r>
              <a:rPr lang="de-DE" sz="2900" dirty="0" smtClean="0"/>
              <a:t>    }</a:t>
            </a:r>
          </a:p>
          <a:p>
            <a:pPr marL="0" indent="0">
              <a:buNone/>
            </a:pPr>
            <a:r>
              <a:rPr lang="de-DE" sz="2900" dirty="0" smtClean="0"/>
              <a:t>}</a:t>
            </a:r>
            <a:endParaRPr lang="de-DE" sz="29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Threads – Das Interface „</a:t>
            </a:r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Runnable</a:t>
            </a:r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713236"/>
              </p:ext>
            </p:extLst>
          </p:nvPr>
        </p:nvGraphicFramePr>
        <p:xfrm>
          <a:off x="161764" y="980728"/>
          <a:ext cx="8820472" cy="295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0236"/>
                <a:gridCol w="4410236"/>
              </a:tblGrid>
              <a:tr h="576064"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Extends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Implements</a:t>
                      </a:r>
                      <a:endParaRPr lang="de-DE" sz="2400" dirty="0"/>
                    </a:p>
                  </a:txBody>
                  <a:tcPr/>
                </a:tc>
              </a:tr>
              <a:tr h="237605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DE" sz="2400" dirty="0" smtClean="0"/>
                        <a:t>Es</a:t>
                      </a:r>
                      <a:r>
                        <a:rPr lang="de-DE" sz="2400" baseline="0" dirty="0" smtClean="0"/>
                        <a:t> ist keine </a:t>
                      </a:r>
                      <a:r>
                        <a:rPr lang="de-DE" sz="2400" baseline="0" dirty="0" err="1" smtClean="0"/>
                        <a:t>Erbung</a:t>
                      </a:r>
                      <a:r>
                        <a:rPr lang="de-DE" sz="2400" baseline="0" dirty="0" smtClean="0"/>
                        <a:t> mehr von einer anderen Klasse möglich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DE" sz="2400" baseline="0" dirty="0" smtClean="0"/>
                        <a:t>Es kann sehr einfach auf die Funktionen von Thread zugegriffen werden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DE" sz="2400" dirty="0" smtClean="0"/>
                        <a:t>Einfach</a:t>
                      </a:r>
                      <a:r>
                        <a:rPr lang="de-DE" sz="2400" baseline="0" dirty="0" smtClean="0"/>
                        <a:t> zu implementieren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DE" sz="2400" baseline="0" dirty="0" smtClean="0"/>
                        <a:t>Die Klasse kann noch von einer anderen Klasse erben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Threads – </a:t>
            </a:r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Extends</a:t>
            </a:r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 vs. </a:t>
            </a:r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Implements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79512" y="413978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Stolperstein (</a:t>
            </a:r>
            <a:r>
              <a:rPr lang="de-DE" sz="2400" dirty="0" err="1" smtClean="0"/>
              <a:t>pitfall</a:t>
            </a:r>
            <a:r>
              <a:rPr lang="de-DE" sz="2400" dirty="0" smtClean="0"/>
              <a:t>): Man ruft die Methode </a:t>
            </a:r>
            <a:r>
              <a:rPr lang="de-DE" sz="2400" dirty="0" err="1" smtClean="0"/>
              <a:t>run</a:t>
            </a:r>
            <a:r>
              <a:rPr lang="de-DE" sz="2400" dirty="0" smtClean="0"/>
              <a:t>() auf.</a:t>
            </a:r>
          </a:p>
        </p:txBody>
      </p:sp>
    </p:spTree>
    <p:extLst>
      <p:ext uri="{BB962C8B-B14F-4D97-AF65-F5344CB8AC3E}">
        <p14:creationId xmlns:p14="http://schemas.microsoft.com/office/powerpoint/2010/main" val="26426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22107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Schreibt eine </a:t>
            </a:r>
            <a:r>
              <a:rPr lang="de-DE" dirty="0"/>
              <a:t>Methode vor:</a:t>
            </a:r>
            <a:br>
              <a:rPr lang="de-DE" dirty="0"/>
            </a:br>
            <a:r>
              <a:rPr lang="de-DE" b="1" dirty="0" err="1"/>
              <a:t>void</a:t>
            </a:r>
            <a:r>
              <a:rPr lang="de-DE" dirty="0"/>
              <a:t> </a:t>
            </a:r>
            <a:r>
              <a:rPr lang="de-DE" dirty="0" err="1">
                <a:solidFill>
                  <a:srgbClr val="2040A0"/>
                </a:solidFill>
              </a:rPr>
              <a:t>execute</a:t>
            </a:r>
            <a:r>
              <a:rPr lang="de-DE" b="1" dirty="0"/>
              <a:t>(</a:t>
            </a:r>
            <a:r>
              <a:rPr lang="de-DE" dirty="0"/>
              <a:t> </a:t>
            </a:r>
            <a:r>
              <a:rPr lang="de-DE" dirty="0" err="1">
                <a:solidFill>
                  <a:srgbClr val="2040A0"/>
                </a:solidFill>
              </a:rPr>
              <a:t>Runnable</a:t>
            </a:r>
            <a:r>
              <a:rPr lang="de-DE" dirty="0">
                <a:solidFill>
                  <a:srgbClr val="2040A0"/>
                </a:solidFill>
              </a:rPr>
              <a:t> </a:t>
            </a:r>
            <a:r>
              <a:rPr lang="de-DE" dirty="0" err="1">
                <a:solidFill>
                  <a:srgbClr val="2040A0"/>
                </a:solidFill>
              </a:rPr>
              <a:t>command</a:t>
            </a:r>
            <a:r>
              <a:rPr lang="de-DE" dirty="0">
                <a:solidFill>
                  <a:srgbClr val="2040A0"/>
                </a:solidFill>
              </a:rPr>
              <a:t> </a:t>
            </a:r>
            <a:r>
              <a:rPr lang="de-DE" b="1" dirty="0" smtClean="0"/>
              <a:t>)</a:t>
            </a:r>
          </a:p>
          <a:p>
            <a:r>
              <a:rPr lang="de-DE" dirty="0" smtClean="0"/>
              <a:t>Wird von zwei wichtigen </a:t>
            </a:r>
            <a:r>
              <a:rPr lang="de-DE" dirty="0"/>
              <a:t>Klassen </a:t>
            </a:r>
            <a:r>
              <a:rPr lang="de-DE" dirty="0" smtClean="0"/>
              <a:t>implementiert</a:t>
            </a:r>
          </a:p>
          <a:p>
            <a:pPr lvl="1"/>
            <a:r>
              <a:rPr lang="de-DE" dirty="0" err="1" smtClean="0"/>
              <a:t>ThreadPoolExecutor</a:t>
            </a:r>
            <a:endParaRPr lang="de-DE" dirty="0" smtClean="0"/>
          </a:p>
          <a:p>
            <a:pPr lvl="1"/>
            <a:r>
              <a:rPr lang="de-DE" dirty="0" err="1" smtClean="0"/>
              <a:t>ScheduledThreadPoolExecutor</a:t>
            </a:r>
            <a:endParaRPr lang="de-DE" dirty="0"/>
          </a:p>
          <a:p>
            <a:pPr lvl="1"/>
            <a:r>
              <a:rPr lang="de-DE" dirty="0" smtClean="0"/>
              <a:t>Mit diesen beiden Klassen lassen sich </a:t>
            </a:r>
            <a:r>
              <a:rPr lang="de-DE" dirty="0" err="1" smtClean="0"/>
              <a:t>Runnable</a:t>
            </a:r>
            <a:r>
              <a:rPr lang="de-DE" dirty="0" smtClean="0"/>
              <a:t> Objekte mehrmals ausführen</a:t>
            </a:r>
          </a:p>
          <a:p>
            <a:r>
              <a:rPr lang="de-DE" dirty="0" smtClean="0"/>
              <a:t>Diese Klassen sind recht komplex deswegen gibt es eine Utility-Klasse </a:t>
            </a:r>
            <a:r>
              <a:rPr lang="de-DE" dirty="0" err="1" smtClean="0"/>
              <a:t>Executors</a:t>
            </a:r>
            <a:endParaRPr lang="de-DE" dirty="0" smtClean="0"/>
          </a:p>
          <a:p>
            <a:pPr lvl="1"/>
            <a:r>
              <a:rPr lang="de-DE" b="1" dirty="0" err="1"/>
              <a:t>static</a:t>
            </a:r>
            <a:r>
              <a:rPr lang="de-DE" b="1" dirty="0"/>
              <a:t> </a:t>
            </a:r>
            <a:r>
              <a:rPr lang="de-DE" dirty="0" err="1">
                <a:solidFill>
                  <a:srgbClr val="2040A0"/>
                </a:solidFill>
              </a:rPr>
              <a:t>ExecutorService</a:t>
            </a:r>
            <a:r>
              <a:rPr lang="de-DE" b="1" dirty="0">
                <a:solidFill>
                  <a:srgbClr val="2040A0"/>
                </a:solidFill>
              </a:rPr>
              <a:t> </a:t>
            </a:r>
            <a:r>
              <a:rPr lang="de-DE" dirty="0" err="1">
                <a:solidFill>
                  <a:srgbClr val="2040A0"/>
                </a:solidFill>
              </a:rPr>
              <a:t>newCachedThreadPool</a:t>
            </a:r>
            <a:r>
              <a:rPr lang="de-DE" b="1" dirty="0" smtClean="0"/>
              <a:t>()</a:t>
            </a:r>
          </a:p>
          <a:p>
            <a:pPr lvl="1"/>
            <a:r>
              <a:rPr lang="en-US" b="1" dirty="0"/>
              <a:t>static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2040A0"/>
                </a:solidFill>
              </a:rPr>
              <a:t>ExecutorService</a:t>
            </a:r>
            <a:r>
              <a:rPr lang="en-US" dirty="0">
                <a:solidFill>
                  <a:srgbClr val="2040A0"/>
                </a:solidFill>
              </a:rPr>
              <a:t> </a:t>
            </a:r>
            <a:r>
              <a:rPr lang="en-US" dirty="0" err="1">
                <a:solidFill>
                  <a:srgbClr val="2040A0"/>
                </a:solidFill>
              </a:rPr>
              <a:t>newFixedThreadPool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dirty="0" err="1">
                <a:solidFill>
                  <a:srgbClr val="2040A0"/>
                </a:solidFill>
              </a:rPr>
              <a:t>int</a:t>
            </a:r>
            <a:r>
              <a:rPr lang="en-US" dirty="0">
                <a:solidFill>
                  <a:srgbClr val="2040A0"/>
                </a:solidFill>
              </a:rPr>
              <a:t> </a:t>
            </a:r>
            <a:r>
              <a:rPr lang="en-US" dirty="0" err="1">
                <a:solidFill>
                  <a:srgbClr val="2040A0"/>
                </a:solidFill>
              </a:rPr>
              <a:t>nThreads</a:t>
            </a:r>
            <a:r>
              <a:rPr lang="en-US" dirty="0">
                <a:solidFill>
                  <a:srgbClr val="2040A0"/>
                </a:solidFill>
              </a:rPr>
              <a:t> </a:t>
            </a:r>
            <a:r>
              <a:rPr lang="en-US" b="1" dirty="0"/>
              <a:t>)</a:t>
            </a:r>
            <a:endParaRPr lang="de-DE" b="1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Executors</a:t>
            </a:r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 – Das Interface </a:t>
            </a:r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Executor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Executors</a:t>
            </a:r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 – Die Thread-Pools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7504" y="1340768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noProof="1" smtClean="0">
                <a:solidFill>
                  <a:srgbClr val="2040A0"/>
                </a:solidFill>
              </a:rPr>
              <a:t>Runnable r1 =</a:t>
            </a:r>
            <a:r>
              <a:rPr lang="de-DE" sz="2400" noProof="1" smtClean="0"/>
              <a:t> </a:t>
            </a:r>
            <a:r>
              <a:rPr lang="de-DE" sz="2400" b="1" noProof="1" smtClean="0"/>
              <a:t>new</a:t>
            </a:r>
            <a:r>
              <a:rPr lang="de-DE" sz="2400" noProof="1" smtClean="0"/>
              <a:t> </a:t>
            </a:r>
            <a:r>
              <a:rPr lang="de-DE" sz="2400" noProof="1" smtClean="0">
                <a:solidFill>
                  <a:srgbClr val="2040A0"/>
                </a:solidFill>
              </a:rPr>
              <a:t>Runnable</a:t>
            </a:r>
            <a:r>
              <a:rPr lang="de-DE" sz="2400" b="1" noProof="1" smtClean="0">
                <a:solidFill>
                  <a:srgbClr val="2040A0"/>
                </a:solidFill>
              </a:rPr>
              <a:t>()</a:t>
            </a:r>
            <a:r>
              <a:rPr lang="de-DE" sz="2400" noProof="1" smtClean="0">
                <a:solidFill>
                  <a:srgbClr val="2040A0"/>
                </a:solidFill>
              </a:rPr>
              <a:t> {</a:t>
            </a:r>
          </a:p>
          <a:p>
            <a:r>
              <a:rPr lang="de-DE" sz="2400" noProof="1" smtClean="0"/>
              <a:t>  </a:t>
            </a:r>
            <a:r>
              <a:rPr lang="de-DE" sz="2400" b="1" noProof="1" smtClean="0"/>
              <a:t>public void </a:t>
            </a:r>
            <a:r>
              <a:rPr lang="de-DE" sz="2400" noProof="1" smtClean="0">
                <a:solidFill>
                  <a:srgbClr val="2040A0"/>
                </a:solidFill>
              </a:rPr>
              <a:t>run</a:t>
            </a:r>
            <a:r>
              <a:rPr lang="de-DE" sz="2400" b="1" noProof="1" smtClean="0">
                <a:solidFill>
                  <a:srgbClr val="2040A0"/>
                </a:solidFill>
              </a:rPr>
              <a:t>()</a:t>
            </a:r>
            <a:r>
              <a:rPr lang="de-DE" sz="2400" noProof="1" smtClean="0">
                <a:solidFill>
                  <a:srgbClr val="2040A0"/>
                </a:solidFill>
              </a:rPr>
              <a:t> {</a:t>
            </a:r>
          </a:p>
          <a:p>
            <a:r>
              <a:rPr lang="de-DE" sz="2400" noProof="1" smtClean="0"/>
              <a:t>    </a:t>
            </a:r>
            <a:r>
              <a:rPr lang="de-DE" sz="2400" noProof="1" smtClean="0">
                <a:solidFill>
                  <a:srgbClr val="2040A0"/>
                </a:solidFill>
              </a:rPr>
              <a:t>System.out.println</a:t>
            </a:r>
            <a:r>
              <a:rPr lang="de-DE" sz="2400" b="1" noProof="1" smtClean="0">
                <a:solidFill>
                  <a:srgbClr val="2040A0"/>
                </a:solidFill>
              </a:rPr>
              <a:t>(</a:t>
            </a:r>
            <a:r>
              <a:rPr lang="de-DE" sz="2400" noProof="1" smtClean="0"/>
              <a:t> </a:t>
            </a:r>
            <a:r>
              <a:rPr lang="de-DE" sz="2400" noProof="1" smtClean="0">
                <a:solidFill>
                  <a:srgbClr val="008000"/>
                </a:solidFill>
              </a:rPr>
              <a:t>"A1 "</a:t>
            </a:r>
            <a:r>
              <a:rPr lang="de-DE" sz="2400" noProof="1" smtClean="0"/>
              <a:t> </a:t>
            </a:r>
            <a:r>
              <a:rPr lang="de-DE" sz="2400" noProof="1" smtClean="0">
                <a:solidFill>
                  <a:srgbClr val="2040A0"/>
                </a:solidFill>
              </a:rPr>
              <a:t>+</a:t>
            </a:r>
            <a:r>
              <a:rPr lang="de-DE" sz="2400" noProof="1" smtClean="0"/>
              <a:t> </a:t>
            </a:r>
            <a:r>
              <a:rPr lang="de-DE" sz="2400" noProof="1" smtClean="0">
                <a:solidFill>
                  <a:srgbClr val="2040A0"/>
                </a:solidFill>
              </a:rPr>
              <a:t>Thread.currentThread</a:t>
            </a:r>
            <a:r>
              <a:rPr lang="de-DE" sz="2400" b="1" noProof="1" smtClean="0">
                <a:solidFill>
                  <a:srgbClr val="2040A0"/>
                </a:solidFill>
              </a:rPr>
              <a:t>()</a:t>
            </a:r>
            <a:r>
              <a:rPr lang="de-DE" sz="2400" noProof="1" smtClean="0">
                <a:solidFill>
                  <a:srgbClr val="2040A0"/>
                </a:solidFill>
              </a:rPr>
              <a:t> </a:t>
            </a:r>
            <a:r>
              <a:rPr lang="de-DE" sz="2400" b="1" noProof="1" smtClean="0">
                <a:solidFill>
                  <a:srgbClr val="2040A0"/>
                </a:solidFill>
              </a:rPr>
              <a:t>)</a:t>
            </a:r>
            <a:r>
              <a:rPr lang="de-DE" sz="2400" noProof="1" smtClean="0">
                <a:solidFill>
                  <a:srgbClr val="2040A0"/>
                </a:solidFill>
              </a:rPr>
              <a:t>;</a:t>
            </a:r>
          </a:p>
          <a:p>
            <a:r>
              <a:rPr lang="de-DE" sz="2400" noProof="1" smtClean="0">
                <a:solidFill>
                  <a:srgbClr val="2040A0"/>
                </a:solidFill>
              </a:rPr>
              <a:t>    System.out.println</a:t>
            </a:r>
            <a:r>
              <a:rPr lang="de-DE" sz="2400" b="1" noProof="1" smtClean="0">
                <a:solidFill>
                  <a:srgbClr val="2040A0"/>
                </a:solidFill>
              </a:rPr>
              <a:t>(</a:t>
            </a:r>
            <a:r>
              <a:rPr lang="de-DE" sz="2400" noProof="1" smtClean="0">
                <a:solidFill>
                  <a:srgbClr val="2040A0"/>
                </a:solidFill>
              </a:rPr>
              <a:t> </a:t>
            </a:r>
            <a:r>
              <a:rPr lang="de-DE" sz="2400" noProof="1" smtClean="0">
                <a:solidFill>
                  <a:srgbClr val="008000"/>
                </a:solidFill>
              </a:rPr>
              <a:t>"A2 "</a:t>
            </a:r>
            <a:r>
              <a:rPr lang="de-DE" sz="2400" noProof="1" smtClean="0"/>
              <a:t> </a:t>
            </a:r>
            <a:r>
              <a:rPr lang="de-DE" sz="2400" noProof="1" smtClean="0">
                <a:solidFill>
                  <a:srgbClr val="2040A0"/>
                </a:solidFill>
              </a:rPr>
              <a:t>+ Thread.currentThread</a:t>
            </a:r>
            <a:r>
              <a:rPr lang="de-DE" sz="2400" b="1" noProof="1" smtClean="0">
                <a:solidFill>
                  <a:srgbClr val="2040A0"/>
                </a:solidFill>
              </a:rPr>
              <a:t>() )</a:t>
            </a:r>
            <a:r>
              <a:rPr lang="de-DE" sz="2400" noProof="1" smtClean="0">
                <a:solidFill>
                  <a:srgbClr val="2040A0"/>
                </a:solidFill>
              </a:rPr>
              <a:t>;</a:t>
            </a:r>
          </a:p>
          <a:p>
            <a:r>
              <a:rPr lang="de-DE" sz="2400" noProof="1" smtClean="0">
                <a:solidFill>
                  <a:srgbClr val="2040A0"/>
                </a:solidFill>
              </a:rPr>
              <a:t>  }</a:t>
            </a:r>
          </a:p>
          <a:p>
            <a:r>
              <a:rPr lang="de-DE" sz="2400" noProof="1" smtClean="0">
                <a:solidFill>
                  <a:srgbClr val="2040A0"/>
                </a:solidFill>
              </a:rPr>
              <a:t>};</a:t>
            </a:r>
          </a:p>
          <a:p>
            <a:r>
              <a:rPr lang="de-DE" sz="2400" noProof="1" smtClean="0">
                <a:solidFill>
                  <a:srgbClr val="2040A0"/>
                </a:solidFill>
              </a:rPr>
              <a:t>Runnable r2 =</a:t>
            </a:r>
            <a:r>
              <a:rPr lang="de-DE" sz="2400" noProof="1" smtClean="0"/>
              <a:t> </a:t>
            </a:r>
            <a:r>
              <a:rPr lang="de-DE" sz="2400" b="1" noProof="1" smtClean="0"/>
              <a:t>new Runnable</a:t>
            </a:r>
            <a:r>
              <a:rPr lang="de-DE" sz="2400" b="1" noProof="1" smtClean="0">
                <a:solidFill>
                  <a:srgbClr val="2040A0"/>
                </a:solidFill>
              </a:rPr>
              <a:t>()</a:t>
            </a:r>
            <a:r>
              <a:rPr lang="de-DE" sz="2400" noProof="1" smtClean="0">
                <a:solidFill>
                  <a:srgbClr val="2040A0"/>
                </a:solidFill>
              </a:rPr>
              <a:t> {</a:t>
            </a:r>
          </a:p>
          <a:p>
            <a:r>
              <a:rPr lang="de-DE" sz="2400" noProof="1" smtClean="0"/>
              <a:t>  </a:t>
            </a:r>
            <a:r>
              <a:rPr lang="de-DE" sz="2400" b="1" noProof="1" smtClean="0"/>
              <a:t>public void </a:t>
            </a:r>
            <a:r>
              <a:rPr lang="de-DE" sz="2400" noProof="1" smtClean="0">
                <a:solidFill>
                  <a:srgbClr val="2040A0"/>
                </a:solidFill>
              </a:rPr>
              <a:t>run</a:t>
            </a:r>
            <a:r>
              <a:rPr lang="de-DE" sz="2400" b="1" noProof="1" smtClean="0">
                <a:solidFill>
                  <a:srgbClr val="2040A0"/>
                </a:solidFill>
              </a:rPr>
              <a:t>() </a:t>
            </a:r>
            <a:r>
              <a:rPr lang="de-DE" sz="2400" noProof="1" smtClean="0">
                <a:solidFill>
                  <a:srgbClr val="2040A0"/>
                </a:solidFill>
              </a:rPr>
              <a:t>{</a:t>
            </a:r>
          </a:p>
          <a:p>
            <a:r>
              <a:rPr lang="de-DE" sz="2400" noProof="1" smtClean="0">
                <a:solidFill>
                  <a:srgbClr val="2040A0"/>
                </a:solidFill>
              </a:rPr>
              <a:t>    System.out.println</a:t>
            </a:r>
            <a:r>
              <a:rPr lang="de-DE" sz="2400" b="1" noProof="1" smtClean="0">
                <a:solidFill>
                  <a:srgbClr val="2040A0"/>
                </a:solidFill>
              </a:rPr>
              <a:t>(</a:t>
            </a:r>
            <a:r>
              <a:rPr lang="de-DE" sz="2400" noProof="1" smtClean="0"/>
              <a:t> </a:t>
            </a:r>
            <a:r>
              <a:rPr lang="de-DE" sz="2400" noProof="1" smtClean="0">
                <a:solidFill>
                  <a:srgbClr val="008000"/>
                </a:solidFill>
              </a:rPr>
              <a:t>"B1 "</a:t>
            </a:r>
            <a:r>
              <a:rPr lang="de-DE" sz="2400" noProof="1" smtClean="0">
                <a:solidFill>
                  <a:srgbClr val="2040A0"/>
                </a:solidFill>
              </a:rPr>
              <a:t> + Thread.currentThread</a:t>
            </a:r>
            <a:r>
              <a:rPr lang="de-DE" sz="2400" b="1" noProof="1" smtClean="0">
                <a:solidFill>
                  <a:srgbClr val="2040A0"/>
                </a:solidFill>
              </a:rPr>
              <a:t>() )</a:t>
            </a:r>
            <a:r>
              <a:rPr lang="de-DE" sz="2400" noProof="1" smtClean="0">
                <a:solidFill>
                  <a:srgbClr val="2040A0"/>
                </a:solidFill>
              </a:rPr>
              <a:t>;</a:t>
            </a:r>
          </a:p>
          <a:p>
            <a:r>
              <a:rPr lang="de-DE" sz="2400" noProof="1" smtClean="0">
                <a:solidFill>
                  <a:srgbClr val="2040A0"/>
                </a:solidFill>
              </a:rPr>
              <a:t>    System.out.println</a:t>
            </a:r>
            <a:r>
              <a:rPr lang="de-DE" sz="2400" b="1" noProof="1" smtClean="0">
                <a:solidFill>
                  <a:srgbClr val="2040A0"/>
                </a:solidFill>
              </a:rPr>
              <a:t>(</a:t>
            </a:r>
            <a:r>
              <a:rPr lang="de-DE" sz="2400" noProof="1" smtClean="0"/>
              <a:t> </a:t>
            </a:r>
            <a:r>
              <a:rPr lang="de-DE" sz="2400" noProof="1" smtClean="0">
                <a:solidFill>
                  <a:srgbClr val="008000"/>
                </a:solidFill>
              </a:rPr>
              <a:t>"B2 "</a:t>
            </a:r>
            <a:r>
              <a:rPr lang="de-DE" sz="2400" noProof="1" smtClean="0"/>
              <a:t> </a:t>
            </a:r>
            <a:r>
              <a:rPr lang="de-DE" sz="2400" noProof="1" smtClean="0">
                <a:solidFill>
                  <a:srgbClr val="2040A0"/>
                </a:solidFill>
              </a:rPr>
              <a:t>+ Thread.currentThread</a:t>
            </a:r>
            <a:r>
              <a:rPr lang="de-DE" sz="2400" b="1" noProof="1" smtClean="0">
                <a:solidFill>
                  <a:srgbClr val="2040A0"/>
                </a:solidFill>
              </a:rPr>
              <a:t>() )</a:t>
            </a:r>
            <a:r>
              <a:rPr lang="de-DE" sz="2400" noProof="1" smtClean="0">
                <a:solidFill>
                  <a:srgbClr val="2040A0"/>
                </a:solidFill>
              </a:rPr>
              <a:t>;</a:t>
            </a:r>
          </a:p>
          <a:p>
            <a:r>
              <a:rPr lang="de-DE" sz="2400" noProof="1" smtClean="0">
                <a:solidFill>
                  <a:srgbClr val="2040A0"/>
                </a:solidFill>
              </a:rPr>
              <a:t>  }</a:t>
            </a:r>
          </a:p>
          <a:p>
            <a:r>
              <a:rPr lang="de-DE" sz="2400" noProof="1" smtClean="0">
                <a:solidFill>
                  <a:srgbClr val="2040A0"/>
                </a:solidFill>
              </a:rPr>
              <a:t>};</a:t>
            </a:r>
            <a:endParaRPr lang="de-DE" sz="2400" noProof="1">
              <a:solidFill>
                <a:srgbClr val="204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2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7504" y="908720"/>
            <a:ext cx="67536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noProof="1" smtClean="0">
                <a:solidFill>
                  <a:srgbClr val="2040A0"/>
                </a:solidFill>
              </a:rPr>
              <a:t>ExecutorService executor = Executors.newCachedThreadPool</a:t>
            </a:r>
            <a:r>
              <a:rPr lang="de-DE" sz="2000" b="1" noProof="1" smtClean="0">
                <a:solidFill>
                  <a:srgbClr val="2040A0"/>
                </a:solidFill>
              </a:rPr>
              <a:t>()</a:t>
            </a:r>
            <a:r>
              <a:rPr lang="de-DE" sz="2000" noProof="1" smtClean="0">
                <a:solidFill>
                  <a:srgbClr val="2040A0"/>
                </a:solidFill>
              </a:rPr>
              <a:t>;</a:t>
            </a:r>
          </a:p>
          <a:p>
            <a:r>
              <a:rPr lang="de-DE" sz="2000" noProof="1" smtClean="0">
                <a:solidFill>
                  <a:srgbClr val="2040A0"/>
                </a:solidFill>
              </a:rPr>
              <a:t>executor.execute</a:t>
            </a:r>
            <a:r>
              <a:rPr lang="de-DE" sz="2000" b="1" noProof="1" smtClean="0">
                <a:solidFill>
                  <a:srgbClr val="2040A0"/>
                </a:solidFill>
              </a:rPr>
              <a:t>(</a:t>
            </a:r>
            <a:r>
              <a:rPr lang="de-DE" sz="2000" noProof="1" smtClean="0">
                <a:solidFill>
                  <a:srgbClr val="2040A0"/>
                </a:solidFill>
              </a:rPr>
              <a:t> r1 </a:t>
            </a:r>
            <a:r>
              <a:rPr lang="de-DE" sz="2000" b="1" noProof="1" smtClean="0">
                <a:solidFill>
                  <a:srgbClr val="2040A0"/>
                </a:solidFill>
              </a:rPr>
              <a:t>)</a:t>
            </a:r>
            <a:r>
              <a:rPr lang="de-DE" sz="2000" noProof="1" smtClean="0">
                <a:solidFill>
                  <a:srgbClr val="2040A0"/>
                </a:solidFill>
              </a:rPr>
              <a:t>;</a:t>
            </a:r>
          </a:p>
          <a:p>
            <a:r>
              <a:rPr lang="de-DE" sz="2000" noProof="1" smtClean="0">
                <a:solidFill>
                  <a:srgbClr val="2040A0"/>
                </a:solidFill>
              </a:rPr>
              <a:t>executor.execute</a:t>
            </a:r>
            <a:r>
              <a:rPr lang="de-DE" sz="2000" b="1" noProof="1" smtClean="0">
                <a:solidFill>
                  <a:srgbClr val="2040A0"/>
                </a:solidFill>
              </a:rPr>
              <a:t>( </a:t>
            </a:r>
            <a:r>
              <a:rPr lang="de-DE" sz="2000" noProof="1" smtClean="0">
                <a:solidFill>
                  <a:srgbClr val="2040A0"/>
                </a:solidFill>
              </a:rPr>
              <a:t>r2 </a:t>
            </a:r>
            <a:r>
              <a:rPr lang="de-DE" sz="2000" b="1" noProof="1" smtClean="0">
                <a:solidFill>
                  <a:srgbClr val="2040A0"/>
                </a:solidFill>
              </a:rPr>
              <a:t>)</a:t>
            </a:r>
            <a:r>
              <a:rPr lang="de-DE" sz="2000" noProof="1" smtClean="0">
                <a:solidFill>
                  <a:srgbClr val="2040A0"/>
                </a:solidFill>
              </a:rPr>
              <a:t>;</a:t>
            </a:r>
          </a:p>
          <a:p>
            <a:r>
              <a:rPr lang="de-DE" sz="2000" noProof="1" smtClean="0">
                <a:solidFill>
                  <a:srgbClr val="2040A0"/>
                </a:solidFill>
              </a:rPr>
              <a:t>Thread.sleep</a:t>
            </a:r>
            <a:r>
              <a:rPr lang="de-DE" sz="2000" b="1" noProof="1" smtClean="0">
                <a:solidFill>
                  <a:srgbClr val="2040A0"/>
                </a:solidFill>
              </a:rPr>
              <a:t>(</a:t>
            </a:r>
            <a:r>
              <a:rPr lang="de-DE" sz="2000" noProof="1" smtClean="0">
                <a:solidFill>
                  <a:srgbClr val="2040A0"/>
                </a:solidFill>
              </a:rPr>
              <a:t> </a:t>
            </a:r>
            <a:r>
              <a:rPr lang="de-DE" sz="2000" noProof="1" smtClean="0">
                <a:solidFill>
                  <a:srgbClr val="FF0000"/>
                </a:solidFill>
              </a:rPr>
              <a:t>500</a:t>
            </a:r>
            <a:r>
              <a:rPr lang="de-DE" sz="2000" noProof="1" smtClean="0">
                <a:solidFill>
                  <a:srgbClr val="2040A0"/>
                </a:solidFill>
              </a:rPr>
              <a:t> </a:t>
            </a:r>
            <a:r>
              <a:rPr lang="de-DE" sz="2000" b="1" noProof="1" smtClean="0">
                <a:solidFill>
                  <a:srgbClr val="2040A0"/>
                </a:solidFill>
              </a:rPr>
              <a:t>)</a:t>
            </a:r>
            <a:r>
              <a:rPr lang="de-DE" sz="2000" noProof="1" smtClean="0">
                <a:solidFill>
                  <a:srgbClr val="2040A0"/>
                </a:solidFill>
              </a:rPr>
              <a:t>;</a:t>
            </a:r>
          </a:p>
          <a:p>
            <a:r>
              <a:rPr lang="de-DE" sz="2000" noProof="1" smtClean="0">
                <a:solidFill>
                  <a:srgbClr val="2040A0"/>
                </a:solidFill>
              </a:rPr>
              <a:t>executor.execute</a:t>
            </a:r>
            <a:r>
              <a:rPr lang="de-DE" sz="2000" b="1" noProof="1" smtClean="0">
                <a:solidFill>
                  <a:srgbClr val="2040A0"/>
                </a:solidFill>
              </a:rPr>
              <a:t>(</a:t>
            </a:r>
            <a:r>
              <a:rPr lang="de-DE" sz="2000" noProof="1" smtClean="0">
                <a:solidFill>
                  <a:srgbClr val="2040A0"/>
                </a:solidFill>
              </a:rPr>
              <a:t> r1 </a:t>
            </a:r>
            <a:r>
              <a:rPr lang="de-DE" sz="2000" b="1" noProof="1" smtClean="0">
                <a:solidFill>
                  <a:srgbClr val="2040A0"/>
                </a:solidFill>
              </a:rPr>
              <a:t>)</a:t>
            </a:r>
            <a:r>
              <a:rPr lang="de-DE" sz="2000" noProof="1" smtClean="0">
                <a:solidFill>
                  <a:srgbClr val="2040A0"/>
                </a:solidFill>
              </a:rPr>
              <a:t>;</a:t>
            </a:r>
          </a:p>
          <a:p>
            <a:r>
              <a:rPr lang="de-DE" sz="2000" noProof="1" smtClean="0">
                <a:solidFill>
                  <a:srgbClr val="2040A0"/>
                </a:solidFill>
              </a:rPr>
              <a:t>executor.execute</a:t>
            </a:r>
            <a:r>
              <a:rPr lang="de-DE" sz="2000" b="1" noProof="1" smtClean="0">
                <a:solidFill>
                  <a:srgbClr val="2040A0"/>
                </a:solidFill>
              </a:rPr>
              <a:t>( </a:t>
            </a:r>
            <a:r>
              <a:rPr lang="de-DE" sz="2000" noProof="1" smtClean="0">
                <a:solidFill>
                  <a:srgbClr val="2040A0"/>
                </a:solidFill>
              </a:rPr>
              <a:t>r2 </a:t>
            </a:r>
            <a:r>
              <a:rPr lang="de-DE" sz="2000" b="1" noProof="1" smtClean="0">
                <a:solidFill>
                  <a:srgbClr val="2040A0"/>
                </a:solidFill>
              </a:rPr>
              <a:t>)</a:t>
            </a:r>
            <a:r>
              <a:rPr lang="de-DE" sz="2000" noProof="1" smtClean="0">
                <a:solidFill>
                  <a:srgbClr val="2040A0"/>
                </a:solidFill>
              </a:rPr>
              <a:t>;</a:t>
            </a:r>
          </a:p>
          <a:p>
            <a:r>
              <a:rPr lang="de-DE" sz="2000" noProof="1" smtClean="0">
                <a:solidFill>
                  <a:srgbClr val="2040A0"/>
                </a:solidFill>
              </a:rPr>
              <a:t>executor.shutdown</a:t>
            </a:r>
            <a:r>
              <a:rPr lang="de-DE" sz="2000" b="1" noProof="1" smtClean="0">
                <a:solidFill>
                  <a:srgbClr val="2040A0"/>
                </a:solidFill>
              </a:rPr>
              <a:t>()</a:t>
            </a:r>
            <a:r>
              <a:rPr lang="de-DE" sz="2000" noProof="1" smtClean="0">
                <a:solidFill>
                  <a:srgbClr val="2040A0"/>
                </a:solidFill>
              </a:rPr>
              <a:t>;</a:t>
            </a:r>
            <a:endParaRPr lang="de-DE" sz="2000" noProof="1">
              <a:solidFill>
                <a:srgbClr val="2040A0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Executors</a:t>
            </a:r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 – Die Thread-Pools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28142" y="3501008"/>
            <a:ext cx="385355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Ausgabe</a:t>
            </a:r>
            <a:r>
              <a:rPr lang="en-US" sz="2000" dirty="0" smtClean="0"/>
              <a:t>:</a:t>
            </a:r>
          </a:p>
          <a:p>
            <a:endParaRPr lang="en-US" sz="2000" dirty="0">
              <a:solidFill>
                <a:srgbClr val="2040A0"/>
              </a:solidFill>
            </a:endParaRPr>
          </a:p>
          <a:p>
            <a:r>
              <a:rPr lang="en-US" sz="2000" dirty="0" smtClean="0">
                <a:solidFill>
                  <a:srgbClr val="2040A0"/>
                </a:solidFill>
              </a:rPr>
              <a:t>A1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b="1" dirty="0" smtClean="0"/>
              <a:t>[</a:t>
            </a:r>
            <a:r>
              <a:rPr lang="en-US" sz="2000" dirty="0" smtClean="0">
                <a:solidFill>
                  <a:srgbClr val="2040A0"/>
                </a:solidFill>
              </a:rPr>
              <a:t>pool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5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2040A0"/>
                </a:solidFill>
              </a:rPr>
              <a:t>main</a:t>
            </a:r>
            <a:r>
              <a:rPr lang="en-US" sz="2000" b="1" dirty="0" smtClean="0"/>
              <a:t>]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2040A0"/>
                </a:solidFill>
              </a:rPr>
              <a:t>A2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b="1" dirty="0" smtClean="0"/>
              <a:t>[</a:t>
            </a:r>
            <a:r>
              <a:rPr lang="en-US" sz="2000" dirty="0" smtClean="0">
                <a:solidFill>
                  <a:srgbClr val="2040A0"/>
                </a:solidFill>
              </a:rPr>
              <a:t>pool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5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2040A0"/>
                </a:solidFill>
              </a:rPr>
              <a:t>main</a:t>
            </a:r>
            <a:r>
              <a:rPr lang="en-US" sz="2000" b="1" dirty="0" smtClean="0"/>
              <a:t>]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2040A0"/>
                </a:solidFill>
              </a:rPr>
              <a:t>B1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b="1" dirty="0" smtClean="0"/>
              <a:t>[</a:t>
            </a:r>
            <a:r>
              <a:rPr lang="en-US" sz="2000" dirty="0" smtClean="0">
                <a:solidFill>
                  <a:srgbClr val="2040A0"/>
                </a:solidFill>
              </a:rPr>
              <a:t>pool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5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2040A0"/>
                </a:solidFill>
              </a:rPr>
              <a:t>main</a:t>
            </a:r>
            <a:r>
              <a:rPr lang="en-US" sz="2000" b="1" dirty="0" smtClean="0"/>
              <a:t>]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2040A0"/>
                </a:solidFill>
              </a:rPr>
              <a:t>B2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b="1" dirty="0" smtClean="0"/>
              <a:t>[</a:t>
            </a:r>
            <a:r>
              <a:rPr lang="en-US" sz="2000" dirty="0" smtClean="0">
                <a:solidFill>
                  <a:srgbClr val="2040A0"/>
                </a:solidFill>
              </a:rPr>
              <a:t>pool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5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2040A0"/>
                </a:solidFill>
              </a:rPr>
              <a:t>main</a:t>
            </a:r>
            <a:r>
              <a:rPr lang="en-US" sz="2000" b="1" dirty="0" smtClean="0"/>
              <a:t>]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2040A0"/>
                </a:solidFill>
              </a:rPr>
              <a:t>B1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b="1" dirty="0" smtClean="0"/>
              <a:t>[</a:t>
            </a:r>
            <a:r>
              <a:rPr lang="en-US" sz="2000" dirty="0" smtClean="0">
                <a:solidFill>
                  <a:srgbClr val="2040A0"/>
                </a:solidFill>
              </a:rPr>
              <a:t>pool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5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2040A0"/>
                </a:solidFill>
              </a:rPr>
              <a:t>main</a:t>
            </a:r>
            <a:r>
              <a:rPr lang="en-US" sz="2000" b="1" dirty="0" smtClean="0"/>
              <a:t>]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2040A0"/>
                </a:solidFill>
              </a:rPr>
              <a:t>B2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b="1" dirty="0" smtClean="0"/>
              <a:t>[</a:t>
            </a:r>
            <a:r>
              <a:rPr lang="en-US" sz="2000" dirty="0" smtClean="0">
                <a:solidFill>
                  <a:srgbClr val="2040A0"/>
                </a:solidFill>
              </a:rPr>
              <a:t>pool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5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2040A0"/>
                </a:solidFill>
              </a:rPr>
              <a:t>main</a:t>
            </a:r>
            <a:r>
              <a:rPr lang="en-US" sz="2000" b="1" dirty="0" smtClean="0"/>
              <a:t>]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2040A0"/>
                </a:solidFill>
              </a:rPr>
              <a:t>A1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b="1" dirty="0" smtClean="0"/>
              <a:t>[</a:t>
            </a:r>
            <a:r>
              <a:rPr lang="en-US" sz="2000" dirty="0" smtClean="0">
                <a:solidFill>
                  <a:srgbClr val="2040A0"/>
                </a:solidFill>
              </a:rPr>
              <a:t>pool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2040A0"/>
                </a:solidFill>
              </a:rPr>
              <a:t>thread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5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2040A0"/>
                </a:solidFill>
              </a:rPr>
              <a:t>main</a:t>
            </a:r>
            <a:r>
              <a:rPr lang="en-US" sz="2000" b="1" dirty="0" smtClean="0"/>
              <a:t>]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2040A0"/>
                </a:solidFill>
              </a:rPr>
              <a:t>A2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2040A0"/>
                </a:solidFill>
              </a:rPr>
              <a:t>Thread</a:t>
            </a:r>
            <a:r>
              <a:rPr lang="en-US" sz="2000" b="1" dirty="0"/>
              <a:t>[</a:t>
            </a:r>
            <a:r>
              <a:rPr lang="en-US" sz="2000" dirty="0">
                <a:solidFill>
                  <a:srgbClr val="2040A0"/>
                </a:solidFill>
              </a:rPr>
              <a:t>pool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2040A0"/>
                </a:solidFill>
              </a:rPr>
              <a:t>thread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2040A0"/>
                </a:solidFill>
              </a:rPr>
              <a:t>main</a:t>
            </a:r>
            <a:r>
              <a:rPr lang="en-US" sz="2000" b="1" dirty="0"/>
              <a:t>]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60005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750099"/>
          </a:xfrm>
        </p:spPr>
        <p:txBody>
          <a:bodyPr/>
          <a:lstStyle/>
          <a:p>
            <a:r>
              <a:rPr lang="de-DE" dirty="0" err="1" smtClean="0"/>
              <a:t>Runnable</a:t>
            </a:r>
            <a:r>
              <a:rPr lang="de-DE" dirty="0" smtClean="0"/>
              <a:t> Objekte können mit der Klasse Threads keine Werte zurückliefern</a:t>
            </a:r>
          </a:p>
          <a:p>
            <a:r>
              <a:rPr lang="de-DE" dirty="0" err="1" smtClean="0"/>
              <a:t>Callable</a:t>
            </a:r>
            <a:r>
              <a:rPr lang="de-DE" dirty="0" smtClean="0"/>
              <a:t> ermöglicht dies durch die Methode</a:t>
            </a:r>
            <a:br>
              <a:rPr lang="de-DE" dirty="0" smtClean="0"/>
            </a:br>
            <a:r>
              <a:rPr lang="de-DE" b="1" dirty="0" err="1" smtClean="0"/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2040A0"/>
                </a:solidFill>
              </a:rPr>
              <a:t>V</a:t>
            </a:r>
            <a:r>
              <a:rPr lang="de-DE" dirty="0"/>
              <a:t> </a:t>
            </a:r>
            <a:r>
              <a:rPr lang="de-DE" dirty="0" err="1">
                <a:solidFill>
                  <a:srgbClr val="2040A0"/>
                </a:solidFill>
              </a:rPr>
              <a:t>call</a:t>
            </a:r>
            <a:r>
              <a:rPr lang="de-DE" b="1" dirty="0" smtClean="0"/>
              <a:t>()</a:t>
            </a:r>
            <a:endParaRPr lang="de-DE" dirty="0" smtClean="0"/>
          </a:p>
          <a:p>
            <a:r>
              <a:rPr lang="de-DE" dirty="0" err="1" smtClean="0"/>
              <a:t>Callable</a:t>
            </a:r>
            <a:r>
              <a:rPr lang="de-DE" dirty="0" smtClean="0"/>
              <a:t> kann nicht mit Threads benutzt werden</a:t>
            </a:r>
          </a:p>
          <a:p>
            <a:r>
              <a:rPr lang="de-DE" dirty="0" smtClean="0"/>
              <a:t>Wir </a:t>
            </a:r>
            <a:r>
              <a:rPr lang="de-DE" dirty="0"/>
              <a:t>müssen einen </a:t>
            </a:r>
            <a:r>
              <a:rPr lang="de-DE" dirty="0" err="1" smtClean="0"/>
              <a:t>ExcutorService</a:t>
            </a:r>
            <a:r>
              <a:rPr lang="de-DE" dirty="0" smtClean="0"/>
              <a:t> benutzen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Executors</a:t>
            </a:r>
            <a:r>
              <a:rPr lang="de-DE" sz="3200" u="sng" dirty="0" smtClean="0">
                <a:solidFill>
                  <a:schemeClr val="bg1">
                    <a:lumMod val="50000"/>
                  </a:schemeClr>
                </a:solidFill>
              </a:rPr>
              <a:t> – Das Interface </a:t>
            </a:r>
            <a:r>
              <a:rPr lang="de-DE" sz="3200" u="sng" dirty="0" err="1" smtClean="0">
                <a:solidFill>
                  <a:schemeClr val="bg1">
                    <a:lumMod val="50000"/>
                  </a:schemeClr>
                </a:solidFill>
              </a:rPr>
              <a:t>Callable</a:t>
            </a:r>
            <a:endParaRPr lang="de-DE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717</Words>
  <Application>Microsoft Office PowerPoint</Application>
  <PresentationFormat>Bildschirmpräsentation (4:3)</PresentationFormat>
  <Paragraphs>216</Paragraphs>
  <Slides>20</Slides>
  <Notes>12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Threads und Nebenläufigkeit</vt:lpstr>
      <vt:lpstr>PowerPoint-Präsentation</vt:lpstr>
      <vt:lpstr>Threads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und Nebenläufigkeit</dc:title>
  <dc:creator>Anubis</dc:creator>
  <cp:lastModifiedBy>Anubis</cp:lastModifiedBy>
  <cp:revision>43</cp:revision>
  <dcterms:created xsi:type="dcterms:W3CDTF">2012-05-24T12:47:59Z</dcterms:created>
  <dcterms:modified xsi:type="dcterms:W3CDTF">2012-05-27T17:57:11Z</dcterms:modified>
</cp:coreProperties>
</file>