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70"/>
  </p:notesMasterIdLst>
  <p:handoutMasterIdLst>
    <p:handoutMasterId r:id="rId71"/>
  </p:handoutMasterIdLst>
  <p:sldIdLst>
    <p:sldId id="256" r:id="rId2"/>
    <p:sldId id="32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98"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8" r:id="rId64"/>
    <p:sldId id="319" r:id="rId65"/>
    <p:sldId id="320" r:id="rId66"/>
    <p:sldId id="321" r:id="rId67"/>
    <p:sldId id="317" r:id="rId68"/>
    <p:sldId id="322" r:id="rId6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2" autoAdjust="0"/>
    <p:restoredTop sz="96353" autoAdjust="0"/>
  </p:normalViewPr>
  <p:slideViewPr>
    <p:cSldViewPr snapToGrid="0">
      <p:cViewPr varScale="1">
        <p:scale>
          <a:sx n="110" d="100"/>
          <a:sy n="110" d="100"/>
        </p:scale>
        <p:origin x="744" y="96"/>
      </p:cViewPr>
      <p:guideLst/>
    </p:cSldViewPr>
  </p:slideViewPr>
  <p:outlineViewPr>
    <p:cViewPr>
      <p:scale>
        <a:sx n="33" d="100"/>
        <a:sy n="33" d="100"/>
      </p:scale>
      <p:origin x="0" y="-1410"/>
    </p:cViewPr>
  </p:outlin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03C25C56-7DAD-4CD5-9C4D-3810573023C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575FB289-715D-47F8-AC3D-B59807C6C7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F75D1E-90EE-4F35-9970-E73EF943D382}" type="datetimeFigureOut">
              <a:rPr lang="ko-KR" altLang="en-US" smtClean="0"/>
              <a:t>2019-08-17</a:t>
            </a:fld>
            <a:endParaRPr lang="ko-KR" altLang="en-US"/>
          </a:p>
        </p:txBody>
      </p:sp>
      <p:sp>
        <p:nvSpPr>
          <p:cNvPr id="4" name="바닥글 개체 틀 3">
            <a:extLst>
              <a:ext uri="{FF2B5EF4-FFF2-40B4-BE49-F238E27FC236}">
                <a16:creationId xmlns:a16="http://schemas.microsoft.com/office/drawing/2014/main" id="{E05A634B-73A4-4E56-AB03-6535A64495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952845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0F52B7-DF5F-4978-938B-23FB261D7070}" type="datetimeFigureOut">
              <a:rPr lang="ko-KR" altLang="en-US" smtClean="0"/>
              <a:t>2019-08-17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B07860-7F44-4F3F-B946-3AA2CD127C6F}" type="slidenum">
              <a:rPr lang="ko-KR" altLang="en-US" smtClean="0"/>
              <a:t>‹#›</a:t>
            </a:fld>
            <a:endParaRPr lang="ko-KR" altLang="en-US"/>
          </a:p>
        </p:txBody>
      </p:sp>
    </p:spTree>
    <p:extLst>
      <p:ext uri="{BB962C8B-B14F-4D97-AF65-F5344CB8AC3E}">
        <p14:creationId xmlns:p14="http://schemas.microsoft.com/office/powerpoint/2010/main" val="266094120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D46F7B-BF42-4249-9EFC-62364580EF8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BA60A6B-38C0-4619-BB01-D5EABCBBC9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BF8893B1-BED6-4139-92F8-21D2C06DC136}"/>
              </a:ext>
            </a:extLst>
          </p:cNvPr>
          <p:cNvSpPr>
            <a:spLocks noGrp="1"/>
          </p:cNvSpPr>
          <p:nvPr>
            <p:ph type="dt" sz="half" idx="10"/>
          </p:nvPr>
        </p:nvSpPr>
        <p:spPr/>
        <p:txBody>
          <a:bodyPr/>
          <a:lstStyle/>
          <a:p>
            <a:fld id="{B0F12955-98F8-4497-9899-7A91603F7DBD}" type="datetime1">
              <a:rPr lang="ko-KR" altLang="en-US" smtClean="0"/>
              <a:t>2019-08-17</a:t>
            </a:fld>
            <a:endParaRPr lang="ko-KR" altLang="en-US"/>
          </a:p>
        </p:txBody>
      </p:sp>
      <p:sp>
        <p:nvSpPr>
          <p:cNvPr id="5" name="바닥글 개체 틀 4">
            <a:extLst>
              <a:ext uri="{FF2B5EF4-FFF2-40B4-BE49-F238E27FC236}">
                <a16:creationId xmlns:a16="http://schemas.microsoft.com/office/drawing/2014/main" id="{17F86141-A1DB-4625-A18A-C70B7D899794}"/>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AF917F2C-348B-4986-BA06-A72DE254F735}"/>
              </a:ext>
            </a:extLst>
          </p:cNvPr>
          <p:cNvSpPr>
            <a:spLocks noGrp="1"/>
          </p:cNvSpPr>
          <p:nvPr>
            <p:ph type="sldNum" sz="quarter" idx="12"/>
          </p:nvPr>
        </p:nvSpPr>
        <p:spPr/>
        <p:txBody>
          <a:bodyPr/>
          <a:lstStyle/>
          <a:p>
            <a:fld id="{46D39A25-028C-4F5E-A0EA-89FFB800C6C4}" type="slidenum">
              <a:rPr lang="ko-KR" altLang="en-US" smtClean="0"/>
              <a:t>‹#›</a:t>
            </a:fld>
            <a:endParaRPr lang="ko-KR" altLang="en-US"/>
          </a:p>
        </p:txBody>
      </p:sp>
    </p:spTree>
    <p:extLst>
      <p:ext uri="{BB962C8B-B14F-4D97-AF65-F5344CB8AC3E}">
        <p14:creationId xmlns:p14="http://schemas.microsoft.com/office/powerpoint/2010/main" val="267311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B2B4CE-4436-4D4A-93F6-0DAB5F7AA1F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47D6F5C-4DD9-4ED8-8F3B-AD11FD78A7B1}"/>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DB8F499-169A-4E9D-8C5B-B517B23D442A}"/>
              </a:ext>
            </a:extLst>
          </p:cNvPr>
          <p:cNvSpPr>
            <a:spLocks noGrp="1"/>
          </p:cNvSpPr>
          <p:nvPr>
            <p:ph type="dt" sz="half" idx="10"/>
          </p:nvPr>
        </p:nvSpPr>
        <p:spPr/>
        <p:txBody>
          <a:bodyPr/>
          <a:lstStyle/>
          <a:p>
            <a:fld id="{84EC2D68-A69B-4AB0-93E4-D9589A8ADF81}" type="datetime1">
              <a:rPr lang="ko-KR" altLang="en-US" smtClean="0"/>
              <a:t>2019-08-17</a:t>
            </a:fld>
            <a:endParaRPr lang="ko-KR" altLang="en-US"/>
          </a:p>
        </p:txBody>
      </p:sp>
      <p:sp>
        <p:nvSpPr>
          <p:cNvPr id="5" name="바닥글 개체 틀 4">
            <a:extLst>
              <a:ext uri="{FF2B5EF4-FFF2-40B4-BE49-F238E27FC236}">
                <a16:creationId xmlns:a16="http://schemas.microsoft.com/office/drawing/2014/main" id="{2DFFAE8B-6B44-4894-B0C8-061C60A79270}"/>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4A3BCFD3-81C3-4CF9-94DC-231372BD0DD8}"/>
              </a:ext>
            </a:extLst>
          </p:cNvPr>
          <p:cNvSpPr>
            <a:spLocks noGrp="1"/>
          </p:cNvSpPr>
          <p:nvPr>
            <p:ph type="sldNum" sz="quarter" idx="12"/>
          </p:nvPr>
        </p:nvSpPr>
        <p:spPr/>
        <p:txBody>
          <a:bodyPr/>
          <a:lstStyle/>
          <a:p>
            <a:fld id="{46D39A25-028C-4F5E-A0EA-89FFB800C6C4}" type="slidenum">
              <a:rPr lang="ko-KR" altLang="en-US" smtClean="0"/>
              <a:t>‹#›</a:t>
            </a:fld>
            <a:endParaRPr lang="ko-KR" altLang="en-US"/>
          </a:p>
        </p:txBody>
      </p:sp>
    </p:spTree>
    <p:extLst>
      <p:ext uri="{BB962C8B-B14F-4D97-AF65-F5344CB8AC3E}">
        <p14:creationId xmlns:p14="http://schemas.microsoft.com/office/powerpoint/2010/main" val="2569273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62943575-69BC-4F03-9D90-8B3965634B9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C05B11A4-CBC0-441B-A852-1A1A2A174B1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634B82A-1D47-47AB-884F-FB325736316F}"/>
              </a:ext>
            </a:extLst>
          </p:cNvPr>
          <p:cNvSpPr>
            <a:spLocks noGrp="1"/>
          </p:cNvSpPr>
          <p:nvPr>
            <p:ph type="dt" sz="half" idx="10"/>
          </p:nvPr>
        </p:nvSpPr>
        <p:spPr/>
        <p:txBody>
          <a:bodyPr/>
          <a:lstStyle/>
          <a:p>
            <a:fld id="{043A307E-D790-4129-91F6-854F3BA255A1}" type="datetime1">
              <a:rPr lang="ko-KR" altLang="en-US" smtClean="0"/>
              <a:t>2019-08-17</a:t>
            </a:fld>
            <a:endParaRPr lang="ko-KR" altLang="en-US"/>
          </a:p>
        </p:txBody>
      </p:sp>
      <p:sp>
        <p:nvSpPr>
          <p:cNvPr id="5" name="바닥글 개체 틀 4">
            <a:extLst>
              <a:ext uri="{FF2B5EF4-FFF2-40B4-BE49-F238E27FC236}">
                <a16:creationId xmlns:a16="http://schemas.microsoft.com/office/drawing/2014/main" id="{DC42C4FD-0B8C-4784-BB04-82D8ECA7FE1B}"/>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C2976F62-3F8C-47E4-80B9-7E9F462BEF4D}"/>
              </a:ext>
            </a:extLst>
          </p:cNvPr>
          <p:cNvSpPr>
            <a:spLocks noGrp="1"/>
          </p:cNvSpPr>
          <p:nvPr>
            <p:ph type="sldNum" sz="quarter" idx="12"/>
          </p:nvPr>
        </p:nvSpPr>
        <p:spPr/>
        <p:txBody>
          <a:bodyPr/>
          <a:lstStyle/>
          <a:p>
            <a:fld id="{46D39A25-028C-4F5E-A0EA-89FFB800C6C4}" type="slidenum">
              <a:rPr lang="ko-KR" altLang="en-US" smtClean="0"/>
              <a:t>‹#›</a:t>
            </a:fld>
            <a:endParaRPr lang="ko-KR" altLang="en-US"/>
          </a:p>
        </p:txBody>
      </p:sp>
    </p:spTree>
    <p:extLst>
      <p:ext uri="{BB962C8B-B14F-4D97-AF65-F5344CB8AC3E}">
        <p14:creationId xmlns:p14="http://schemas.microsoft.com/office/powerpoint/2010/main" val="2014301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A53984-E3EF-4FFF-A0C7-D7DA7545FE32}"/>
              </a:ext>
            </a:extLst>
          </p:cNvPr>
          <p:cNvSpPr>
            <a:spLocks noGrp="1"/>
          </p:cNvSpPr>
          <p:nvPr>
            <p:ph type="title"/>
          </p:nvPr>
        </p:nvSpPr>
        <p:spPr>
          <a:xfrm>
            <a:off x="389312" y="160828"/>
            <a:ext cx="11256818" cy="678757"/>
          </a:xfrm>
        </p:spPr>
        <p:txBody>
          <a:bodyPr>
            <a:normAutofit/>
          </a:bodyPr>
          <a:lstStyle>
            <a:lvl1pPr>
              <a:defRPr sz="3200">
                <a:latin typeface="Consolas" panose="020B0609020204030204" pitchFamily="49" charset="0"/>
              </a:defRPr>
            </a:lvl1pPr>
          </a:lstStyle>
          <a:p>
            <a:r>
              <a:rPr lang="ko-KR" altLang="en-US"/>
              <a:t>마스터 제목 스타일 편집</a:t>
            </a:r>
          </a:p>
        </p:txBody>
      </p:sp>
      <p:sp>
        <p:nvSpPr>
          <p:cNvPr id="3" name="내용 개체 틀 2">
            <a:extLst>
              <a:ext uri="{FF2B5EF4-FFF2-40B4-BE49-F238E27FC236}">
                <a16:creationId xmlns:a16="http://schemas.microsoft.com/office/drawing/2014/main" id="{0E54BCB1-84F0-4D58-A7DF-A47C32501E66}"/>
              </a:ext>
            </a:extLst>
          </p:cNvPr>
          <p:cNvSpPr>
            <a:spLocks noGrp="1"/>
          </p:cNvSpPr>
          <p:nvPr>
            <p:ph idx="1"/>
          </p:nvPr>
        </p:nvSpPr>
        <p:spPr>
          <a:xfrm>
            <a:off x="389311" y="1146867"/>
            <a:ext cx="11256819" cy="5453437"/>
          </a:xfrm>
        </p:spPr>
        <p:txBody>
          <a:bodyPr>
            <a:normAutofit/>
          </a:bodyPr>
          <a:lstStyle>
            <a:lvl1pPr>
              <a:defRPr sz="2400">
                <a:latin typeface="Consolas" panose="020B0609020204030204" pitchFamily="49" charset="0"/>
                <a:ea typeface="문체부 쓰기 정체" panose="02030609000101010101" pitchFamily="17" charset="-127"/>
              </a:defRPr>
            </a:lvl1pPr>
            <a:lvl2pPr marL="576000" indent="-288000">
              <a:lnSpc>
                <a:spcPct val="100000"/>
              </a:lnSpc>
              <a:buFont typeface="Wingdings" panose="05000000000000000000" pitchFamily="2" charset="2"/>
              <a:buChar char="Ø"/>
              <a:defRPr sz="1800">
                <a:latin typeface="Consolas" panose="020B0609020204030204" pitchFamily="49" charset="0"/>
                <a:ea typeface="문체부 쓰기 정체" panose="02030609000101010101" pitchFamily="17" charset="-127"/>
              </a:defRPr>
            </a:lvl2pPr>
            <a:lvl3pPr marL="900000" indent="-288000">
              <a:lnSpc>
                <a:spcPct val="100000"/>
              </a:lnSpc>
              <a:spcAft>
                <a:spcPts val="300"/>
              </a:spcAft>
              <a:buFont typeface="Wingdings" panose="05000000000000000000" pitchFamily="2" charset="2"/>
              <a:buChar char="ü"/>
              <a:defRPr sz="1600">
                <a:latin typeface="Consolas" panose="020B0609020204030204" pitchFamily="49" charset="0"/>
                <a:ea typeface="문체부 쓰기 정체" panose="02030609000101010101" pitchFamily="17" charset="-127"/>
              </a:defRPr>
            </a:lvl3pPr>
            <a:lvl4pPr>
              <a:defRPr sz="1600">
                <a:latin typeface="Consolas" panose="020B0609020204030204" pitchFamily="49" charset="0"/>
              </a:defRPr>
            </a:lvl4pPr>
            <a:lvl5pPr>
              <a:defRPr sz="1600">
                <a:latin typeface="Consolas" panose="020B0609020204030204" pitchFamily="49" charset="0"/>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날짜 개체 틀 3">
            <a:extLst>
              <a:ext uri="{FF2B5EF4-FFF2-40B4-BE49-F238E27FC236}">
                <a16:creationId xmlns:a16="http://schemas.microsoft.com/office/drawing/2014/main" id="{02C630BC-3F2D-4DFA-B118-F8481DA55AD7}"/>
              </a:ext>
            </a:extLst>
          </p:cNvPr>
          <p:cNvSpPr>
            <a:spLocks noGrp="1"/>
          </p:cNvSpPr>
          <p:nvPr>
            <p:ph type="dt" sz="half" idx="10"/>
          </p:nvPr>
        </p:nvSpPr>
        <p:spPr/>
        <p:txBody>
          <a:bodyPr/>
          <a:lstStyle/>
          <a:p>
            <a:fld id="{5EC034D3-D33B-4627-BE0D-1912B39C1E48}" type="datetime1">
              <a:rPr lang="ko-KR" altLang="en-US" smtClean="0"/>
              <a:t>2019-08-17</a:t>
            </a:fld>
            <a:endParaRPr lang="ko-KR" altLang="en-US"/>
          </a:p>
        </p:txBody>
      </p:sp>
      <p:sp>
        <p:nvSpPr>
          <p:cNvPr id="5" name="바닥글 개체 틀 4">
            <a:extLst>
              <a:ext uri="{FF2B5EF4-FFF2-40B4-BE49-F238E27FC236}">
                <a16:creationId xmlns:a16="http://schemas.microsoft.com/office/drawing/2014/main" id="{DC3624D3-D530-4684-BD6E-393D4272490D}"/>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988E8039-293A-4B9E-B5DF-9271BAD33C42}"/>
              </a:ext>
            </a:extLst>
          </p:cNvPr>
          <p:cNvSpPr>
            <a:spLocks noGrp="1"/>
          </p:cNvSpPr>
          <p:nvPr>
            <p:ph type="sldNum" sz="quarter" idx="12"/>
          </p:nvPr>
        </p:nvSpPr>
        <p:spPr>
          <a:xfrm>
            <a:off x="9249294" y="6417741"/>
            <a:ext cx="2743200" cy="365125"/>
          </a:xfrm>
        </p:spPr>
        <p:txBody>
          <a:bodyPr/>
          <a:lstStyle/>
          <a:p>
            <a:fld id="{46D39A25-028C-4F5E-A0EA-89FFB800C6C4}" type="slidenum">
              <a:rPr lang="ko-KR" altLang="en-US" smtClean="0"/>
              <a:t>‹#›</a:t>
            </a:fld>
            <a:endParaRPr lang="ko-KR" altLang="en-US"/>
          </a:p>
        </p:txBody>
      </p:sp>
      <p:cxnSp>
        <p:nvCxnSpPr>
          <p:cNvPr id="8" name="직선 연결선 7">
            <a:extLst>
              <a:ext uri="{FF2B5EF4-FFF2-40B4-BE49-F238E27FC236}">
                <a16:creationId xmlns:a16="http://schemas.microsoft.com/office/drawing/2014/main" id="{96B4ECF4-383B-41F3-9D69-4840D25560A3}"/>
              </a:ext>
            </a:extLst>
          </p:cNvPr>
          <p:cNvCxnSpPr/>
          <p:nvPr userDrawn="1"/>
        </p:nvCxnSpPr>
        <p:spPr>
          <a:xfrm>
            <a:off x="389311" y="955964"/>
            <a:ext cx="11256819" cy="0"/>
          </a:xfrm>
          <a:prstGeom prst="line">
            <a:avLst/>
          </a:prstGeom>
          <a:effectLst>
            <a:outerShdw blurRad="50800" dist="38100" dir="8100000" algn="tr" rotWithShape="0">
              <a:prstClr val="black">
                <a:alpha val="40000"/>
              </a:prstClr>
            </a:outerShdw>
          </a:effectLst>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599226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DC4B18-BEDB-4EFF-BA7F-08A8B9482E0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C8DE0DF9-ADC3-4C9F-B014-4B9C9D2206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B3191F2-7D1E-455D-AF14-021201AC76C9}"/>
              </a:ext>
            </a:extLst>
          </p:cNvPr>
          <p:cNvSpPr>
            <a:spLocks noGrp="1"/>
          </p:cNvSpPr>
          <p:nvPr>
            <p:ph type="dt" sz="half" idx="10"/>
          </p:nvPr>
        </p:nvSpPr>
        <p:spPr/>
        <p:txBody>
          <a:bodyPr/>
          <a:lstStyle/>
          <a:p>
            <a:fld id="{47F10605-D4AA-44E8-9DF3-2ED23B5B0571}" type="datetime1">
              <a:rPr lang="ko-KR" altLang="en-US" smtClean="0"/>
              <a:t>2019-08-17</a:t>
            </a:fld>
            <a:endParaRPr lang="ko-KR" altLang="en-US"/>
          </a:p>
        </p:txBody>
      </p:sp>
      <p:sp>
        <p:nvSpPr>
          <p:cNvPr id="5" name="바닥글 개체 틀 4">
            <a:extLst>
              <a:ext uri="{FF2B5EF4-FFF2-40B4-BE49-F238E27FC236}">
                <a16:creationId xmlns:a16="http://schemas.microsoft.com/office/drawing/2014/main" id="{B3239944-62C7-47F4-836B-4F8634AEF64D}"/>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56711043-A8C1-429A-9853-5D448FE508CF}"/>
              </a:ext>
            </a:extLst>
          </p:cNvPr>
          <p:cNvSpPr>
            <a:spLocks noGrp="1"/>
          </p:cNvSpPr>
          <p:nvPr>
            <p:ph type="sldNum" sz="quarter" idx="12"/>
          </p:nvPr>
        </p:nvSpPr>
        <p:spPr/>
        <p:txBody>
          <a:bodyPr/>
          <a:lstStyle/>
          <a:p>
            <a:fld id="{46D39A25-028C-4F5E-A0EA-89FFB800C6C4}" type="slidenum">
              <a:rPr lang="ko-KR" altLang="en-US" smtClean="0"/>
              <a:t>‹#›</a:t>
            </a:fld>
            <a:endParaRPr lang="ko-KR" altLang="en-US"/>
          </a:p>
        </p:txBody>
      </p:sp>
    </p:spTree>
    <p:extLst>
      <p:ext uri="{BB962C8B-B14F-4D97-AF65-F5344CB8AC3E}">
        <p14:creationId xmlns:p14="http://schemas.microsoft.com/office/powerpoint/2010/main" val="224417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F4D25C8-197A-48CC-8C75-AEAAAC427C0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A6444B7-A781-4737-9524-36607DC767F9}"/>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6882D37-BD05-4AA4-8DCE-48FC35C5C54B}"/>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007A0FD-393A-4CA9-B7C0-D8EE04F2189F}"/>
              </a:ext>
            </a:extLst>
          </p:cNvPr>
          <p:cNvSpPr>
            <a:spLocks noGrp="1"/>
          </p:cNvSpPr>
          <p:nvPr>
            <p:ph type="dt" sz="half" idx="10"/>
          </p:nvPr>
        </p:nvSpPr>
        <p:spPr/>
        <p:txBody>
          <a:bodyPr/>
          <a:lstStyle/>
          <a:p>
            <a:fld id="{0D3DDF1D-388B-493C-8895-FE9D8837E980}" type="datetime1">
              <a:rPr lang="ko-KR" altLang="en-US" smtClean="0"/>
              <a:t>2019-08-17</a:t>
            </a:fld>
            <a:endParaRPr lang="ko-KR" altLang="en-US"/>
          </a:p>
        </p:txBody>
      </p:sp>
      <p:sp>
        <p:nvSpPr>
          <p:cNvPr id="6" name="바닥글 개체 틀 5">
            <a:extLst>
              <a:ext uri="{FF2B5EF4-FFF2-40B4-BE49-F238E27FC236}">
                <a16:creationId xmlns:a16="http://schemas.microsoft.com/office/drawing/2014/main" id="{2E125530-4E81-4841-BA6A-4807AC8911F1}"/>
              </a:ext>
            </a:extLst>
          </p:cNvPr>
          <p:cNvSpPr>
            <a:spLocks noGrp="1"/>
          </p:cNvSpPr>
          <p:nvPr>
            <p:ph type="ftr" sz="quarter" idx="11"/>
          </p:nvPr>
        </p:nvSpPr>
        <p:spPr/>
        <p:txBody>
          <a:bodyPr/>
          <a:lstStyle/>
          <a:p>
            <a:r>
              <a:rPr lang="en-US" altLang="ko-KR"/>
              <a:t>v2.1: 17/08/19</a:t>
            </a:r>
            <a:endParaRPr lang="ko-KR" altLang="en-US"/>
          </a:p>
        </p:txBody>
      </p:sp>
      <p:sp>
        <p:nvSpPr>
          <p:cNvPr id="7" name="슬라이드 번호 개체 틀 6">
            <a:extLst>
              <a:ext uri="{FF2B5EF4-FFF2-40B4-BE49-F238E27FC236}">
                <a16:creationId xmlns:a16="http://schemas.microsoft.com/office/drawing/2014/main" id="{DF6D682D-7922-4D4E-821C-2E32A645941C}"/>
              </a:ext>
            </a:extLst>
          </p:cNvPr>
          <p:cNvSpPr>
            <a:spLocks noGrp="1"/>
          </p:cNvSpPr>
          <p:nvPr>
            <p:ph type="sldNum" sz="quarter" idx="12"/>
          </p:nvPr>
        </p:nvSpPr>
        <p:spPr/>
        <p:txBody>
          <a:bodyPr/>
          <a:lstStyle/>
          <a:p>
            <a:fld id="{46D39A25-028C-4F5E-A0EA-89FFB800C6C4}" type="slidenum">
              <a:rPr lang="ko-KR" altLang="en-US" smtClean="0"/>
              <a:t>‹#›</a:t>
            </a:fld>
            <a:endParaRPr lang="ko-KR" altLang="en-US"/>
          </a:p>
        </p:txBody>
      </p:sp>
    </p:spTree>
    <p:extLst>
      <p:ext uri="{BB962C8B-B14F-4D97-AF65-F5344CB8AC3E}">
        <p14:creationId xmlns:p14="http://schemas.microsoft.com/office/powerpoint/2010/main" val="2184014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4A4E97-4D86-45A4-8E1F-0B15B8EC676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1C8C9A9F-3022-408E-804D-F4A6FDE9E8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BE939AE-39AF-4574-8EC2-9C07243ACF39}"/>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08DB257-6BB6-4CFF-8FFA-59E7AA8D61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B9E12A8-5D46-4176-A90E-7E13C0D1210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7D331CF-88ED-4BD4-AEF4-46149709A188}"/>
              </a:ext>
            </a:extLst>
          </p:cNvPr>
          <p:cNvSpPr>
            <a:spLocks noGrp="1"/>
          </p:cNvSpPr>
          <p:nvPr>
            <p:ph type="dt" sz="half" idx="10"/>
          </p:nvPr>
        </p:nvSpPr>
        <p:spPr/>
        <p:txBody>
          <a:bodyPr/>
          <a:lstStyle/>
          <a:p>
            <a:fld id="{3D3BD984-0D11-4255-BC53-84139FAA87C4}" type="datetime1">
              <a:rPr lang="ko-KR" altLang="en-US" smtClean="0"/>
              <a:t>2019-08-17</a:t>
            </a:fld>
            <a:endParaRPr lang="ko-KR" altLang="en-US"/>
          </a:p>
        </p:txBody>
      </p:sp>
      <p:sp>
        <p:nvSpPr>
          <p:cNvPr id="8" name="바닥글 개체 틀 7">
            <a:extLst>
              <a:ext uri="{FF2B5EF4-FFF2-40B4-BE49-F238E27FC236}">
                <a16:creationId xmlns:a16="http://schemas.microsoft.com/office/drawing/2014/main" id="{1EC7D055-6D3C-4CC1-B506-84256873DB94}"/>
              </a:ext>
            </a:extLst>
          </p:cNvPr>
          <p:cNvSpPr>
            <a:spLocks noGrp="1"/>
          </p:cNvSpPr>
          <p:nvPr>
            <p:ph type="ftr" sz="quarter" idx="11"/>
          </p:nvPr>
        </p:nvSpPr>
        <p:spPr/>
        <p:txBody>
          <a:bodyPr/>
          <a:lstStyle/>
          <a:p>
            <a:r>
              <a:rPr lang="en-US" altLang="ko-KR"/>
              <a:t>v2.1: 17/08/19</a:t>
            </a:r>
            <a:endParaRPr lang="ko-KR" altLang="en-US"/>
          </a:p>
        </p:txBody>
      </p:sp>
      <p:sp>
        <p:nvSpPr>
          <p:cNvPr id="9" name="슬라이드 번호 개체 틀 8">
            <a:extLst>
              <a:ext uri="{FF2B5EF4-FFF2-40B4-BE49-F238E27FC236}">
                <a16:creationId xmlns:a16="http://schemas.microsoft.com/office/drawing/2014/main" id="{42C74C0F-FA4A-435B-8292-B7B52C18E352}"/>
              </a:ext>
            </a:extLst>
          </p:cNvPr>
          <p:cNvSpPr>
            <a:spLocks noGrp="1"/>
          </p:cNvSpPr>
          <p:nvPr>
            <p:ph type="sldNum" sz="quarter" idx="12"/>
          </p:nvPr>
        </p:nvSpPr>
        <p:spPr/>
        <p:txBody>
          <a:bodyPr/>
          <a:lstStyle/>
          <a:p>
            <a:fld id="{46D39A25-028C-4F5E-A0EA-89FFB800C6C4}" type="slidenum">
              <a:rPr lang="ko-KR" altLang="en-US" smtClean="0"/>
              <a:t>‹#›</a:t>
            </a:fld>
            <a:endParaRPr lang="ko-KR" altLang="en-US"/>
          </a:p>
        </p:txBody>
      </p:sp>
    </p:spTree>
    <p:extLst>
      <p:ext uri="{BB962C8B-B14F-4D97-AF65-F5344CB8AC3E}">
        <p14:creationId xmlns:p14="http://schemas.microsoft.com/office/powerpoint/2010/main" val="375448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50E89-7C19-4B1C-9764-67676E6BA6B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FD1ED54-1846-48F9-9EFB-592CF18AF233}"/>
              </a:ext>
            </a:extLst>
          </p:cNvPr>
          <p:cNvSpPr>
            <a:spLocks noGrp="1"/>
          </p:cNvSpPr>
          <p:nvPr>
            <p:ph type="dt" sz="half" idx="10"/>
          </p:nvPr>
        </p:nvSpPr>
        <p:spPr/>
        <p:txBody>
          <a:bodyPr/>
          <a:lstStyle/>
          <a:p>
            <a:fld id="{50D13D6E-DAEB-4741-9633-D1EC64EDC99E}" type="datetime1">
              <a:rPr lang="ko-KR" altLang="en-US" smtClean="0"/>
              <a:t>2019-08-17</a:t>
            </a:fld>
            <a:endParaRPr lang="ko-KR" altLang="en-US"/>
          </a:p>
        </p:txBody>
      </p:sp>
      <p:sp>
        <p:nvSpPr>
          <p:cNvPr id="4" name="바닥글 개체 틀 3">
            <a:extLst>
              <a:ext uri="{FF2B5EF4-FFF2-40B4-BE49-F238E27FC236}">
                <a16:creationId xmlns:a16="http://schemas.microsoft.com/office/drawing/2014/main" id="{98835EEC-6001-4795-B8D5-B82C9298870C}"/>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340A3D3C-5406-4132-833D-03988279E040}"/>
              </a:ext>
            </a:extLst>
          </p:cNvPr>
          <p:cNvSpPr>
            <a:spLocks noGrp="1"/>
          </p:cNvSpPr>
          <p:nvPr>
            <p:ph type="sldNum" sz="quarter" idx="12"/>
          </p:nvPr>
        </p:nvSpPr>
        <p:spPr/>
        <p:txBody>
          <a:bodyPr/>
          <a:lstStyle/>
          <a:p>
            <a:fld id="{46D39A25-028C-4F5E-A0EA-89FFB800C6C4}" type="slidenum">
              <a:rPr lang="ko-KR" altLang="en-US" smtClean="0"/>
              <a:t>‹#›</a:t>
            </a:fld>
            <a:endParaRPr lang="ko-KR" altLang="en-US"/>
          </a:p>
        </p:txBody>
      </p:sp>
    </p:spTree>
    <p:extLst>
      <p:ext uri="{BB962C8B-B14F-4D97-AF65-F5344CB8AC3E}">
        <p14:creationId xmlns:p14="http://schemas.microsoft.com/office/powerpoint/2010/main" val="2069016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EBB12C77-E8D7-4B50-B031-71B962D6ECB5}"/>
              </a:ext>
            </a:extLst>
          </p:cNvPr>
          <p:cNvSpPr>
            <a:spLocks noGrp="1"/>
          </p:cNvSpPr>
          <p:nvPr>
            <p:ph type="dt" sz="half" idx="10"/>
          </p:nvPr>
        </p:nvSpPr>
        <p:spPr/>
        <p:txBody>
          <a:bodyPr/>
          <a:lstStyle/>
          <a:p>
            <a:fld id="{DFAB2088-6748-40FB-98E6-66BECBE38DE5}" type="datetime1">
              <a:rPr lang="ko-KR" altLang="en-US" smtClean="0"/>
              <a:t>2019-08-17</a:t>
            </a:fld>
            <a:endParaRPr lang="ko-KR" altLang="en-US"/>
          </a:p>
        </p:txBody>
      </p:sp>
      <p:sp>
        <p:nvSpPr>
          <p:cNvPr id="3" name="바닥글 개체 틀 2">
            <a:extLst>
              <a:ext uri="{FF2B5EF4-FFF2-40B4-BE49-F238E27FC236}">
                <a16:creationId xmlns:a16="http://schemas.microsoft.com/office/drawing/2014/main" id="{A9F9E0E6-F6B7-4B54-AF68-4A08685EC41C}"/>
              </a:ext>
            </a:extLst>
          </p:cNvPr>
          <p:cNvSpPr>
            <a:spLocks noGrp="1"/>
          </p:cNvSpPr>
          <p:nvPr>
            <p:ph type="ftr" sz="quarter" idx="11"/>
          </p:nvPr>
        </p:nvSpPr>
        <p:spPr/>
        <p:txBody>
          <a:bodyPr/>
          <a:lstStyle/>
          <a:p>
            <a:r>
              <a:rPr lang="en-US" altLang="ko-KR"/>
              <a:t>v2.1: 17/08/19</a:t>
            </a:r>
            <a:endParaRPr lang="ko-KR" altLang="en-US"/>
          </a:p>
        </p:txBody>
      </p:sp>
      <p:sp>
        <p:nvSpPr>
          <p:cNvPr id="4" name="슬라이드 번호 개체 틀 3">
            <a:extLst>
              <a:ext uri="{FF2B5EF4-FFF2-40B4-BE49-F238E27FC236}">
                <a16:creationId xmlns:a16="http://schemas.microsoft.com/office/drawing/2014/main" id="{7D6A2D44-159D-4678-8365-3E2077CC2E2A}"/>
              </a:ext>
            </a:extLst>
          </p:cNvPr>
          <p:cNvSpPr>
            <a:spLocks noGrp="1"/>
          </p:cNvSpPr>
          <p:nvPr>
            <p:ph type="sldNum" sz="quarter" idx="12"/>
          </p:nvPr>
        </p:nvSpPr>
        <p:spPr/>
        <p:txBody>
          <a:bodyPr/>
          <a:lstStyle/>
          <a:p>
            <a:fld id="{46D39A25-028C-4F5E-A0EA-89FFB800C6C4}" type="slidenum">
              <a:rPr lang="ko-KR" altLang="en-US" smtClean="0"/>
              <a:t>‹#›</a:t>
            </a:fld>
            <a:endParaRPr lang="ko-KR" altLang="en-US"/>
          </a:p>
        </p:txBody>
      </p:sp>
    </p:spTree>
    <p:extLst>
      <p:ext uri="{BB962C8B-B14F-4D97-AF65-F5344CB8AC3E}">
        <p14:creationId xmlns:p14="http://schemas.microsoft.com/office/powerpoint/2010/main" val="637314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CF038F-0388-4C90-AF74-6D78AB33928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8002A920-BACB-4C11-A4FC-8C135AA49F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2C005382-B125-4642-8320-3EFA9A648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ED580E6-4D48-4000-B6D6-EF234EAEDF65}"/>
              </a:ext>
            </a:extLst>
          </p:cNvPr>
          <p:cNvSpPr>
            <a:spLocks noGrp="1"/>
          </p:cNvSpPr>
          <p:nvPr>
            <p:ph type="dt" sz="half" idx="10"/>
          </p:nvPr>
        </p:nvSpPr>
        <p:spPr/>
        <p:txBody>
          <a:bodyPr/>
          <a:lstStyle/>
          <a:p>
            <a:fld id="{23F6E3AD-7E78-4B68-BA82-6CAFF8733D4D}" type="datetime1">
              <a:rPr lang="ko-KR" altLang="en-US" smtClean="0"/>
              <a:t>2019-08-17</a:t>
            </a:fld>
            <a:endParaRPr lang="ko-KR" altLang="en-US"/>
          </a:p>
        </p:txBody>
      </p:sp>
      <p:sp>
        <p:nvSpPr>
          <p:cNvPr id="6" name="바닥글 개체 틀 5">
            <a:extLst>
              <a:ext uri="{FF2B5EF4-FFF2-40B4-BE49-F238E27FC236}">
                <a16:creationId xmlns:a16="http://schemas.microsoft.com/office/drawing/2014/main" id="{242A3F4C-26AE-4B5E-BB2E-989B0A7A9C67}"/>
              </a:ext>
            </a:extLst>
          </p:cNvPr>
          <p:cNvSpPr>
            <a:spLocks noGrp="1"/>
          </p:cNvSpPr>
          <p:nvPr>
            <p:ph type="ftr" sz="quarter" idx="11"/>
          </p:nvPr>
        </p:nvSpPr>
        <p:spPr/>
        <p:txBody>
          <a:bodyPr/>
          <a:lstStyle/>
          <a:p>
            <a:r>
              <a:rPr lang="en-US" altLang="ko-KR"/>
              <a:t>v2.1: 17/08/19</a:t>
            </a:r>
            <a:endParaRPr lang="ko-KR" altLang="en-US"/>
          </a:p>
        </p:txBody>
      </p:sp>
      <p:sp>
        <p:nvSpPr>
          <p:cNvPr id="7" name="슬라이드 번호 개체 틀 6">
            <a:extLst>
              <a:ext uri="{FF2B5EF4-FFF2-40B4-BE49-F238E27FC236}">
                <a16:creationId xmlns:a16="http://schemas.microsoft.com/office/drawing/2014/main" id="{183167C8-1E82-43CF-B526-C4FA6456E488}"/>
              </a:ext>
            </a:extLst>
          </p:cNvPr>
          <p:cNvSpPr>
            <a:spLocks noGrp="1"/>
          </p:cNvSpPr>
          <p:nvPr>
            <p:ph type="sldNum" sz="quarter" idx="12"/>
          </p:nvPr>
        </p:nvSpPr>
        <p:spPr/>
        <p:txBody>
          <a:bodyPr/>
          <a:lstStyle/>
          <a:p>
            <a:fld id="{46D39A25-028C-4F5E-A0EA-89FFB800C6C4}" type="slidenum">
              <a:rPr lang="ko-KR" altLang="en-US" smtClean="0"/>
              <a:t>‹#›</a:t>
            </a:fld>
            <a:endParaRPr lang="ko-KR" altLang="en-US"/>
          </a:p>
        </p:txBody>
      </p:sp>
    </p:spTree>
    <p:extLst>
      <p:ext uri="{BB962C8B-B14F-4D97-AF65-F5344CB8AC3E}">
        <p14:creationId xmlns:p14="http://schemas.microsoft.com/office/powerpoint/2010/main" val="2370777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4C4517-BEA7-4698-AEF8-8369860CBA3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52642FC2-2D9C-462E-BD51-23DC9C3AE8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A1B97A49-5B60-44EE-90B7-65DF8FD4C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494CBD7-426F-438F-A4B9-2D42ADCE3A1F}"/>
              </a:ext>
            </a:extLst>
          </p:cNvPr>
          <p:cNvSpPr>
            <a:spLocks noGrp="1"/>
          </p:cNvSpPr>
          <p:nvPr>
            <p:ph type="dt" sz="half" idx="10"/>
          </p:nvPr>
        </p:nvSpPr>
        <p:spPr/>
        <p:txBody>
          <a:bodyPr/>
          <a:lstStyle/>
          <a:p>
            <a:fld id="{CF275034-FAFD-4F23-964E-64960A338316}" type="datetime1">
              <a:rPr lang="ko-KR" altLang="en-US" smtClean="0"/>
              <a:t>2019-08-17</a:t>
            </a:fld>
            <a:endParaRPr lang="ko-KR" altLang="en-US"/>
          </a:p>
        </p:txBody>
      </p:sp>
      <p:sp>
        <p:nvSpPr>
          <p:cNvPr id="6" name="바닥글 개체 틀 5">
            <a:extLst>
              <a:ext uri="{FF2B5EF4-FFF2-40B4-BE49-F238E27FC236}">
                <a16:creationId xmlns:a16="http://schemas.microsoft.com/office/drawing/2014/main" id="{9DF4B5CD-E8C9-418A-AE20-5C2FB4435CC5}"/>
              </a:ext>
            </a:extLst>
          </p:cNvPr>
          <p:cNvSpPr>
            <a:spLocks noGrp="1"/>
          </p:cNvSpPr>
          <p:nvPr>
            <p:ph type="ftr" sz="quarter" idx="11"/>
          </p:nvPr>
        </p:nvSpPr>
        <p:spPr/>
        <p:txBody>
          <a:bodyPr/>
          <a:lstStyle/>
          <a:p>
            <a:r>
              <a:rPr lang="en-US" altLang="ko-KR"/>
              <a:t>v2.1: 17/08/19</a:t>
            </a:r>
            <a:endParaRPr lang="ko-KR" altLang="en-US"/>
          </a:p>
        </p:txBody>
      </p:sp>
      <p:sp>
        <p:nvSpPr>
          <p:cNvPr id="7" name="슬라이드 번호 개체 틀 6">
            <a:extLst>
              <a:ext uri="{FF2B5EF4-FFF2-40B4-BE49-F238E27FC236}">
                <a16:creationId xmlns:a16="http://schemas.microsoft.com/office/drawing/2014/main" id="{C66840AC-74B5-41AD-A4B6-FA4A0ECEAEAC}"/>
              </a:ext>
            </a:extLst>
          </p:cNvPr>
          <p:cNvSpPr>
            <a:spLocks noGrp="1"/>
          </p:cNvSpPr>
          <p:nvPr>
            <p:ph type="sldNum" sz="quarter" idx="12"/>
          </p:nvPr>
        </p:nvSpPr>
        <p:spPr/>
        <p:txBody>
          <a:bodyPr/>
          <a:lstStyle/>
          <a:p>
            <a:fld id="{46D39A25-028C-4F5E-A0EA-89FFB800C6C4}" type="slidenum">
              <a:rPr lang="ko-KR" altLang="en-US" smtClean="0"/>
              <a:t>‹#›</a:t>
            </a:fld>
            <a:endParaRPr lang="ko-KR" altLang="en-US"/>
          </a:p>
        </p:txBody>
      </p:sp>
    </p:spTree>
    <p:extLst>
      <p:ext uri="{BB962C8B-B14F-4D97-AF65-F5344CB8AC3E}">
        <p14:creationId xmlns:p14="http://schemas.microsoft.com/office/powerpoint/2010/main" val="380681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4D3EBD5B-BB1D-4613-8D97-2CD2C9A499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7EC0E86-ADB5-47CB-B741-B3F354BBFC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날짜 개체 틀 3">
            <a:extLst>
              <a:ext uri="{FF2B5EF4-FFF2-40B4-BE49-F238E27FC236}">
                <a16:creationId xmlns:a16="http://schemas.microsoft.com/office/drawing/2014/main" id="{509ED864-7997-4A7A-9147-9CE66D1810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05BD1-99BD-49FB-9799-B663A07996DC}" type="datetime1">
              <a:rPr lang="ko-KR" altLang="en-US" smtClean="0"/>
              <a:t>2019-08-17</a:t>
            </a:fld>
            <a:endParaRPr lang="ko-KR" altLang="en-US"/>
          </a:p>
        </p:txBody>
      </p:sp>
      <p:sp>
        <p:nvSpPr>
          <p:cNvPr id="5" name="바닥글 개체 틀 4">
            <a:extLst>
              <a:ext uri="{FF2B5EF4-FFF2-40B4-BE49-F238E27FC236}">
                <a16:creationId xmlns:a16="http://schemas.microsoft.com/office/drawing/2014/main" id="{BC8BF66F-C255-44EE-978D-7538CECE1AB8}"/>
              </a:ext>
            </a:extLst>
          </p:cNvPr>
          <p:cNvSpPr>
            <a:spLocks noGrp="1"/>
          </p:cNvSpPr>
          <p:nvPr>
            <p:ph type="ftr" sz="quarter" idx="3"/>
          </p:nvPr>
        </p:nvSpPr>
        <p:spPr>
          <a:xfrm>
            <a:off x="8077200" y="3175"/>
            <a:ext cx="411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5C24D961-CFCF-4D55-B8DC-D593C03812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39A25-028C-4F5E-A0EA-89FFB800C6C4}" type="slidenum">
              <a:rPr lang="ko-KR" altLang="en-US" smtClean="0"/>
              <a:t>‹#›</a:t>
            </a:fld>
            <a:endParaRPr lang="ko-KR" altLang="en-US"/>
          </a:p>
        </p:txBody>
      </p:sp>
    </p:spTree>
    <p:extLst>
      <p:ext uri="{BB962C8B-B14F-4D97-AF65-F5344CB8AC3E}">
        <p14:creationId xmlns:p14="http://schemas.microsoft.com/office/powerpoint/2010/main" val="619868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202F336-41C6-4796-AFB0-B9172C0120AB}"/>
              </a:ext>
            </a:extLst>
          </p:cNvPr>
          <p:cNvSpPr>
            <a:spLocks noGrp="1"/>
          </p:cNvSpPr>
          <p:nvPr>
            <p:ph type="ctrTitle"/>
          </p:nvPr>
        </p:nvSpPr>
        <p:spPr>
          <a:xfrm>
            <a:off x="426720" y="383178"/>
            <a:ext cx="11338560" cy="3953692"/>
          </a:xfrm>
        </p:spPr>
        <p:txBody>
          <a:bodyPr>
            <a:noAutofit/>
          </a:bodyPr>
          <a:lstStyle/>
          <a:p>
            <a:r>
              <a:rPr lang="en-US" altLang="ko-KR" sz="6600" dirty="0">
                <a:latin typeface="Consolas" panose="020B0609020204030204" pitchFamily="49" charset="0"/>
              </a:rPr>
              <a:t>[Interview]</a:t>
            </a:r>
            <a:br>
              <a:rPr lang="en-US" altLang="ko-KR" sz="6600" dirty="0">
                <a:latin typeface="Consolas" panose="020B0609020204030204" pitchFamily="49" charset="0"/>
              </a:rPr>
            </a:br>
            <a:r>
              <a:rPr lang="en-US" altLang="ko-KR" sz="4000" dirty="0">
                <a:latin typeface="Consolas" panose="020B0609020204030204" pitchFamily="49" charset="0"/>
              </a:rPr>
              <a:t> </a:t>
            </a:r>
            <a:br>
              <a:rPr lang="en-US" altLang="ko-KR" sz="4000" dirty="0">
                <a:latin typeface="Consolas" panose="020B0609020204030204" pitchFamily="49" charset="0"/>
              </a:rPr>
            </a:br>
            <a:br>
              <a:rPr lang="en-US" altLang="ko-KR" sz="4000" dirty="0">
                <a:latin typeface="Consolas" panose="020B0609020204030204" pitchFamily="49" charset="0"/>
              </a:rPr>
            </a:br>
            <a:r>
              <a:rPr lang="en-US" altLang="ko-KR" sz="4000" dirty="0">
                <a:latin typeface="Consolas" panose="020B0609020204030204" pitchFamily="49" charset="0"/>
              </a:rPr>
              <a:t>Artificial Intelligence (AI)</a:t>
            </a:r>
            <a:br>
              <a:rPr lang="en-US" altLang="ko-KR" sz="4000" dirty="0">
                <a:latin typeface="Consolas" panose="020B0609020204030204" pitchFamily="49" charset="0"/>
              </a:rPr>
            </a:br>
            <a:br>
              <a:rPr lang="en-US" altLang="ko-KR" sz="4000" dirty="0">
                <a:latin typeface="Consolas" panose="020B0609020204030204" pitchFamily="49" charset="0"/>
              </a:rPr>
            </a:br>
            <a:r>
              <a:rPr lang="en-US" altLang="ko-KR" sz="4000" dirty="0">
                <a:latin typeface="Consolas" panose="020B0609020204030204" pitchFamily="49" charset="0"/>
              </a:rPr>
              <a:t>Computer Vision (CV)</a:t>
            </a:r>
            <a:endParaRPr lang="ko-KR" altLang="en-US" sz="4000" dirty="0">
              <a:latin typeface="Consolas" panose="020B0609020204030204" pitchFamily="49" charset="0"/>
            </a:endParaRPr>
          </a:p>
        </p:txBody>
      </p:sp>
      <p:sp>
        <p:nvSpPr>
          <p:cNvPr id="4" name="TextBox 3">
            <a:extLst>
              <a:ext uri="{FF2B5EF4-FFF2-40B4-BE49-F238E27FC236}">
                <a16:creationId xmlns:a16="http://schemas.microsoft.com/office/drawing/2014/main" id="{7569B937-BCC9-46FC-AADB-B15DDF353673}"/>
              </a:ext>
            </a:extLst>
          </p:cNvPr>
          <p:cNvSpPr txBox="1"/>
          <p:nvPr/>
        </p:nvSpPr>
        <p:spPr>
          <a:xfrm>
            <a:off x="8874035" y="5286103"/>
            <a:ext cx="2539478" cy="523220"/>
          </a:xfrm>
          <a:prstGeom prst="rect">
            <a:avLst/>
          </a:prstGeom>
          <a:noFill/>
        </p:spPr>
        <p:txBody>
          <a:bodyPr wrap="none" rtlCol="0">
            <a:spAutoFit/>
          </a:bodyPr>
          <a:lstStyle/>
          <a:p>
            <a:r>
              <a:rPr lang="en-US" altLang="ko-KR" sz="2800" dirty="0">
                <a:latin typeface="Lucida Handwriting" panose="03010101010101010101" pitchFamily="66" charset="0"/>
              </a:rPr>
              <a:t>Kim Wonjin</a:t>
            </a:r>
            <a:endParaRPr lang="ko-KR" altLang="en-US" sz="2800" dirty="0">
              <a:latin typeface="Lucida Handwriting" panose="03010101010101010101" pitchFamily="66" charset="0"/>
            </a:endParaRPr>
          </a:p>
        </p:txBody>
      </p:sp>
      <p:sp>
        <p:nvSpPr>
          <p:cNvPr id="5" name="TextBox 4">
            <a:extLst>
              <a:ext uri="{FF2B5EF4-FFF2-40B4-BE49-F238E27FC236}">
                <a16:creationId xmlns:a16="http://schemas.microsoft.com/office/drawing/2014/main" id="{99BD7BBE-1406-4F2A-A57D-B867425DD027}"/>
              </a:ext>
            </a:extLst>
          </p:cNvPr>
          <p:cNvSpPr txBox="1"/>
          <p:nvPr/>
        </p:nvSpPr>
        <p:spPr>
          <a:xfrm>
            <a:off x="10026478" y="6089858"/>
            <a:ext cx="2098523" cy="338554"/>
          </a:xfrm>
          <a:prstGeom prst="rect">
            <a:avLst/>
          </a:prstGeom>
          <a:noFill/>
        </p:spPr>
        <p:txBody>
          <a:bodyPr wrap="square" rtlCol="0">
            <a:spAutoFit/>
          </a:bodyPr>
          <a:lstStyle/>
          <a:p>
            <a:r>
              <a:rPr lang="en-US" altLang="ko-KR" sz="1600" dirty="0"/>
              <a:t>Date: 17 / 08 / 2019</a:t>
            </a:r>
            <a:endParaRPr lang="ko-KR" altLang="en-US" sz="1600" dirty="0"/>
          </a:p>
        </p:txBody>
      </p:sp>
      <p:sp>
        <p:nvSpPr>
          <p:cNvPr id="6" name="TextBox 5">
            <a:extLst>
              <a:ext uri="{FF2B5EF4-FFF2-40B4-BE49-F238E27FC236}">
                <a16:creationId xmlns:a16="http://schemas.microsoft.com/office/drawing/2014/main" id="{6C1BB479-FA9D-4723-8267-53304905ED1A}"/>
              </a:ext>
            </a:extLst>
          </p:cNvPr>
          <p:cNvSpPr txBox="1"/>
          <p:nvPr/>
        </p:nvSpPr>
        <p:spPr>
          <a:xfrm>
            <a:off x="10869144" y="6474822"/>
            <a:ext cx="1255857" cy="338554"/>
          </a:xfrm>
          <a:prstGeom prst="rect">
            <a:avLst/>
          </a:prstGeom>
          <a:noFill/>
        </p:spPr>
        <p:txBody>
          <a:bodyPr wrap="square" rtlCol="0">
            <a:spAutoFit/>
          </a:bodyPr>
          <a:lstStyle/>
          <a:p>
            <a:r>
              <a:rPr lang="en-US" altLang="ko-KR" sz="1600" dirty="0"/>
              <a:t>Version: 2.1</a:t>
            </a:r>
            <a:endParaRPr lang="ko-KR" altLang="en-US" sz="1600" dirty="0"/>
          </a:p>
        </p:txBody>
      </p:sp>
    </p:spTree>
    <p:extLst>
      <p:ext uri="{BB962C8B-B14F-4D97-AF65-F5344CB8AC3E}">
        <p14:creationId xmlns:p14="http://schemas.microsoft.com/office/powerpoint/2010/main" val="107908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2CB676-9140-45B8-993B-29CEB606E7D0}"/>
              </a:ext>
            </a:extLst>
          </p:cNvPr>
          <p:cNvSpPr>
            <a:spLocks noGrp="1"/>
          </p:cNvSpPr>
          <p:nvPr>
            <p:ph type="title"/>
          </p:nvPr>
        </p:nvSpPr>
        <p:spPr/>
        <p:txBody>
          <a:bodyPr/>
          <a:lstStyle/>
          <a:p>
            <a:r>
              <a:rPr lang="en-US" altLang="ko-KR" dirty="0"/>
              <a:t>Q. What is commonly used ANN?</a:t>
            </a:r>
            <a:endParaRPr lang="ko-KR" altLang="en-US" dirty="0"/>
          </a:p>
        </p:txBody>
      </p:sp>
      <p:sp>
        <p:nvSpPr>
          <p:cNvPr id="3" name="내용 개체 틀 2">
            <a:extLst>
              <a:ext uri="{FF2B5EF4-FFF2-40B4-BE49-F238E27FC236}">
                <a16:creationId xmlns:a16="http://schemas.microsoft.com/office/drawing/2014/main" id="{1191576C-E86A-4112-BF6A-D7FC78E5BEAE}"/>
              </a:ext>
            </a:extLst>
          </p:cNvPr>
          <p:cNvSpPr>
            <a:spLocks noGrp="1"/>
          </p:cNvSpPr>
          <p:nvPr>
            <p:ph idx="1"/>
          </p:nvPr>
        </p:nvSpPr>
        <p:spPr/>
        <p:txBody>
          <a:bodyPr/>
          <a:lstStyle/>
          <a:p>
            <a:r>
              <a:rPr lang="en-US" altLang="ko-KR" dirty="0"/>
              <a:t>Feedforward Neural Network (FNN)</a:t>
            </a:r>
          </a:p>
          <a:p>
            <a:pPr lvl="1"/>
            <a:r>
              <a:rPr lang="en-US" altLang="ko-KR" dirty="0"/>
              <a:t>Simplest form of ANN. The input data travels in one direction</a:t>
            </a:r>
          </a:p>
          <a:p>
            <a:pPr lvl="1"/>
            <a:r>
              <a:rPr lang="en-US" altLang="ko-KR" dirty="0"/>
              <a:t>May or may not have hidden layers</a:t>
            </a:r>
          </a:p>
          <a:p>
            <a:r>
              <a:rPr lang="en-US" altLang="ko-KR" dirty="0"/>
              <a:t>Convolutional Neural Network (CNN)</a:t>
            </a:r>
          </a:p>
          <a:p>
            <a:pPr lvl="1"/>
            <a:r>
              <a:rPr lang="en-US" altLang="ko-KR" dirty="0"/>
              <a:t>Input features are taken in batch wise like a filter</a:t>
            </a:r>
          </a:p>
          <a:p>
            <a:pPr lvl="1"/>
            <a:r>
              <a:rPr lang="en-US" altLang="ko-KR" dirty="0"/>
              <a:t>Mainly used for signal and image processing</a:t>
            </a:r>
          </a:p>
          <a:p>
            <a:r>
              <a:rPr lang="en-US" altLang="ko-KR" dirty="0"/>
              <a:t>Recurrent Neural Network (RNN) – Long Short Term Memory (LSTM)</a:t>
            </a:r>
          </a:p>
          <a:p>
            <a:pPr lvl="1"/>
            <a:r>
              <a:rPr lang="en-US" altLang="ko-KR" dirty="0"/>
              <a:t>Works on the principle of saving the output of a layer and feeding this back to the input to help in predicting the outcome of the layer</a:t>
            </a:r>
          </a:p>
          <a:p>
            <a:pPr lvl="1"/>
            <a:r>
              <a:rPr lang="en-US" altLang="ko-KR" dirty="0"/>
              <a:t>This way each neuron will remember some information It had in the previous step</a:t>
            </a:r>
          </a:p>
          <a:p>
            <a:r>
              <a:rPr lang="en-US" altLang="ko-KR" dirty="0" err="1"/>
              <a:t>AutoEncoders</a:t>
            </a:r>
            <a:r>
              <a:rPr lang="en-US" altLang="ko-KR" dirty="0"/>
              <a:t> (AE)</a:t>
            </a:r>
          </a:p>
          <a:p>
            <a:pPr lvl="1"/>
            <a:r>
              <a:rPr lang="en-US" altLang="ko-KR" dirty="0"/>
              <a:t>These are unsupervised learning models with an input layer, an output layer and one or more hidden layers connecting them</a:t>
            </a:r>
          </a:p>
          <a:p>
            <a:pPr lvl="1"/>
            <a:r>
              <a:rPr lang="en-US" altLang="ko-KR" dirty="0"/>
              <a:t>The output layer has the same number of units as the input layer. Its purpose is to reconstruct its own inputs</a:t>
            </a:r>
            <a:endParaRPr lang="ko-KR" altLang="en-US" dirty="0"/>
          </a:p>
        </p:txBody>
      </p:sp>
      <p:sp>
        <p:nvSpPr>
          <p:cNvPr id="4" name="바닥글 개체 틀 3">
            <a:extLst>
              <a:ext uri="{FF2B5EF4-FFF2-40B4-BE49-F238E27FC236}">
                <a16:creationId xmlns:a16="http://schemas.microsoft.com/office/drawing/2014/main" id="{30631120-7950-4EA4-8D48-83120E6BB321}"/>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A880B8B4-0E42-42CF-A680-8937751CE8FC}"/>
              </a:ext>
            </a:extLst>
          </p:cNvPr>
          <p:cNvSpPr>
            <a:spLocks noGrp="1"/>
          </p:cNvSpPr>
          <p:nvPr>
            <p:ph type="sldNum" sz="quarter" idx="12"/>
          </p:nvPr>
        </p:nvSpPr>
        <p:spPr/>
        <p:txBody>
          <a:bodyPr/>
          <a:lstStyle/>
          <a:p>
            <a:fld id="{46D39A25-028C-4F5E-A0EA-89FFB800C6C4}" type="slidenum">
              <a:rPr lang="ko-KR" altLang="en-US" smtClean="0"/>
              <a:t>9</a:t>
            </a:fld>
            <a:endParaRPr lang="ko-KR" altLang="en-US"/>
          </a:p>
        </p:txBody>
      </p:sp>
    </p:spTree>
    <p:extLst>
      <p:ext uri="{BB962C8B-B14F-4D97-AF65-F5344CB8AC3E}">
        <p14:creationId xmlns:p14="http://schemas.microsoft.com/office/powerpoint/2010/main" val="343250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4FA890-9515-48F2-8055-9E7690EEC2A4}"/>
              </a:ext>
            </a:extLst>
          </p:cNvPr>
          <p:cNvSpPr>
            <a:spLocks noGrp="1"/>
          </p:cNvSpPr>
          <p:nvPr>
            <p:ph type="title"/>
          </p:nvPr>
        </p:nvSpPr>
        <p:spPr/>
        <p:txBody>
          <a:bodyPr/>
          <a:lstStyle/>
          <a:p>
            <a:r>
              <a:rPr lang="en-US" altLang="ko-KR" dirty="0"/>
              <a:t>Q. What are Bayesian Network?</a:t>
            </a:r>
            <a:endParaRPr lang="ko-KR" altLang="en-US" dirty="0"/>
          </a:p>
        </p:txBody>
      </p:sp>
      <p:sp>
        <p:nvSpPr>
          <p:cNvPr id="3" name="내용 개체 틀 2">
            <a:extLst>
              <a:ext uri="{FF2B5EF4-FFF2-40B4-BE49-F238E27FC236}">
                <a16:creationId xmlns:a16="http://schemas.microsoft.com/office/drawing/2014/main" id="{3D59CBCE-9261-41AC-BBC3-68949101C448}"/>
              </a:ext>
            </a:extLst>
          </p:cNvPr>
          <p:cNvSpPr>
            <a:spLocks noGrp="1"/>
          </p:cNvSpPr>
          <p:nvPr>
            <p:ph idx="1"/>
          </p:nvPr>
        </p:nvSpPr>
        <p:spPr/>
        <p:txBody>
          <a:bodyPr/>
          <a:lstStyle/>
          <a:p>
            <a:r>
              <a:rPr lang="en-US" altLang="ko-KR" dirty="0"/>
              <a:t>Bayesian Network	</a:t>
            </a:r>
          </a:p>
          <a:p>
            <a:pPr lvl="1"/>
            <a:r>
              <a:rPr lang="en-US" altLang="ko-KR" dirty="0"/>
              <a:t>A Bayesian network is a statistical model that represents a set of variables and their conditional dependencies in the form of a directed acyclic graph</a:t>
            </a:r>
          </a:p>
          <a:p>
            <a:pPr lvl="2"/>
            <a:r>
              <a:rPr lang="ko-KR" altLang="en-US" dirty="0" err="1"/>
              <a:t>베이즈</a:t>
            </a:r>
            <a:r>
              <a:rPr lang="en-US" altLang="ko-KR" dirty="0"/>
              <a:t> </a:t>
            </a:r>
            <a:r>
              <a:rPr lang="ko-KR" altLang="en-US" dirty="0"/>
              <a:t>네트워크는 변수와 조건들을 방향성 </a:t>
            </a:r>
            <a:r>
              <a:rPr lang="ko-KR" altLang="en-US" dirty="0" err="1"/>
              <a:t>비순환</a:t>
            </a:r>
            <a:r>
              <a:rPr lang="ko-KR" altLang="en-US" dirty="0"/>
              <a:t> 그래프로 나타낼 수 있는 통계학적 모델이다</a:t>
            </a:r>
            <a:r>
              <a:rPr lang="en-US" altLang="ko-KR" dirty="0"/>
              <a:t>.</a:t>
            </a:r>
            <a:endParaRPr lang="ko-KR" altLang="en-US" dirty="0"/>
          </a:p>
        </p:txBody>
      </p:sp>
      <p:sp>
        <p:nvSpPr>
          <p:cNvPr id="4" name="바닥글 개체 틀 3">
            <a:extLst>
              <a:ext uri="{FF2B5EF4-FFF2-40B4-BE49-F238E27FC236}">
                <a16:creationId xmlns:a16="http://schemas.microsoft.com/office/drawing/2014/main" id="{AFD1C158-6AD5-4E80-B0DB-1D5154DDFE46}"/>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C468D35D-0CB7-47F4-BC1E-A45FDDE6EC16}"/>
              </a:ext>
            </a:extLst>
          </p:cNvPr>
          <p:cNvSpPr>
            <a:spLocks noGrp="1"/>
          </p:cNvSpPr>
          <p:nvPr>
            <p:ph type="sldNum" sz="quarter" idx="12"/>
          </p:nvPr>
        </p:nvSpPr>
        <p:spPr/>
        <p:txBody>
          <a:bodyPr/>
          <a:lstStyle/>
          <a:p>
            <a:fld id="{46D39A25-028C-4F5E-A0EA-89FFB800C6C4}" type="slidenum">
              <a:rPr lang="ko-KR" altLang="en-US" smtClean="0"/>
              <a:t>10</a:t>
            </a:fld>
            <a:endParaRPr lang="ko-KR" altLang="en-US"/>
          </a:p>
        </p:txBody>
      </p:sp>
    </p:spTree>
    <p:extLst>
      <p:ext uri="{BB962C8B-B14F-4D97-AF65-F5344CB8AC3E}">
        <p14:creationId xmlns:p14="http://schemas.microsoft.com/office/powerpoint/2010/main" val="3935268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5559DC1-275F-4FDC-BCC9-F1970C933EDD}"/>
              </a:ext>
            </a:extLst>
          </p:cNvPr>
          <p:cNvSpPr>
            <a:spLocks noGrp="1"/>
          </p:cNvSpPr>
          <p:nvPr>
            <p:ph type="title"/>
          </p:nvPr>
        </p:nvSpPr>
        <p:spPr>
          <a:xfrm>
            <a:off x="389311" y="160828"/>
            <a:ext cx="10470277" cy="678757"/>
          </a:xfrm>
        </p:spPr>
        <p:txBody>
          <a:bodyPr>
            <a:normAutofit/>
          </a:bodyPr>
          <a:lstStyle/>
          <a:p>
            <a:r>
              <a:rPr lang="en-US" altLang="ko-KR" dirty="0"/>
              <a:t>Q.</a:t>
            </a:r>
            <a:r>
              <a:rPr lang="ko-KR" altLang="en-US" dirty="0"/>
              <a:t> </a:t>
            </a:r>
            <a:r>
              <a:rPr lang="en-US" altLang="ko-KR" dirty="0"/>
              <a:t>To test the intelligence of a machine</a:t>
            </a:r>
            <a:endParaRPr lang="ko-KR" altLang="en-US" dirty="0"/>
          </a:p>
        </p:txBody>
      </p:sp>
      <p:sp>
        <p:nvSpPr>
          <p:cNvPr id="3" name="내용 개체 틀 2">
            <a:extLst>
              <a:ext uri="{FF2B5EF4-FFF2-40B4-BE49-F238E27FC236}">
                <a16:creationId xmlns:a16="http://schemas.microsoft.com/office/drawing/2014/main" id="{151A4604-A096-4B67-89DF-C330E533EEE3}"/>
              </a:ext>
            </a:extLst>
          </p:cNvPr>
          <p:cNvSpPr>
            <a:spLocks noGrp="1"/>
          </p:cNvSpPr>
          <p:nvPr>
            <p:ph idx="1"/>
          </p:nvPr>
        </p:nvSpPr>
        <p:spPr/>
        <p:txBody>
          <a:bodyPr/>
          <a:lstStyle/>
          <a:p>
            <a:r>
              <a:rPr lang="en-US" altLang="ko-KR" dirty="0"/>
              <a:t>Turing Test</a:t>
            </a:r>
          </a:p>
          <a:p>
            <a:pPr lvl="1"/>
            <a:r>
              <a:rPr lang="en-US" altLang="ko-KR" dirty="0"/>
              <a:t>In AI, a Turing test is a method of inquiry for determining whether or not a computer is capable of thinking like a human being</a:t>
            </a:r>
          </a:p>
          <a:p>
            <a:pPr lvl="1"/>
            <a:endParaRPr lang="en-US" altLang="ko-KR" dirty="0"/>
          </a:p>
          <a:p>
            <a:pPr lvl="1"/>
            <a:r>
              <a:rPr lang="en-US" altLang="ko-KR" dirty="0"/>
              <a:t>The </a:t>
            </a:r>
            <a:r>
              <a:rPr lang="en-US" altLang="ko-KR" dirty="0" err="1"/>
              <a:t>turing</a:t>
            </a:r>
            <a:r>
              <a:rPr lang="en-US" altLang="ko-KR" dirty="0"/>
              <a:t> test is a method to test a machine’s ability to match the human-level intelligence</a:t>
            </a:r>
          </a:p>
          <a:p>
            <a:pPr lvl="1"/>
            <a:r>
              <a:rPr lang="en-US" altLang="ko-KR" dirty="0"/>
              <a:t>A machine is used to challenge human intelligence, and when it passes the test it is considered intelligent</a:t>
            </a:r>
          </a:p>
          <a:p>
            <a:pPr lvl="1"/>
            <a:r>
              <a:rPr lang="en-US" altLang="ko-KR" dirty="0"/>
              <a:t>Yet a machine could be viewed as intelligent without sufficiently knowing how to mimic a human</a:t>
            </a:r>
            <a:endParaRPr lang="ko-KR" altLang="en-US" dirty="0"/>
          </a:p>
        </p:txBody>
      </p:sp>
      <p:sp>
        <p:nvSpPr>
          <p:cNvPr id="4" name="바닥글 개체 틀 3">
            <a:extLst>
              <a:ext uri="{FF2B5EF4-FFF2-40B4-BE49-F238E27FC236}">
                <a16:creationId xmlns:a16="http://schemas.microsoft.com/office/drawing/2014/main" id="{048F9BA7-63E0-4B0F-90C9-D953E125BAB3}"/>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91279671-0E1D-4D77-BE5B-639375B1E42C}"/>
              </a:ext>
            </a:extLst>
          </p:cNvPr>
          <p:cNvSpPr>
            <a:spLocks noGrp="1"/>
          </p:cNvSpPr>
          <p:nvPr>
            <p:ph type="sldNum" sz="quarter" idx="12"/>
          </p:nvPr>
        </p:nvSpPr>
        <p:spPr/>
        <p:txBody>
          <a:bodyPr/>
          <a:lstStyle/>
          <a:p>
            <a:fld id="{46D39A25-028C-4F5E-A0EA-89FFB800C6C4}" type="slidenum">
              <a:rPr lang="ko-KR" altLang="en-US" smtClean="0"/>
              <a:t>11</a:t>
            </a:fld>
            <a:endParaRPr lang="ko-KR" altLang="en-US"/>
          </a:p>
        </p:txBody>
      </p:sp>
    </p:spTree>
    <p:extLst>
      <p:ext uri="{BB962C8B-B14F-4D97-AF65-F5344CB8AC3E}">
        <p14:creationId xmlns:p14="http://schemas.microsoft.com/office/powerpoint/2010/main" val="4246399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818419-0126-4F85-B2EB-EA4A87BB2A4C}"/>
              </a:ext>
            </a:extLst>
          </p:cNvPr>
          <p:cNvSpPr>
            <a:spLocks noGrp="1"/>
          </p:cNvSpPr>
          <p:nvPr>
            <p:ph type="title"/>
          </p:nvPr>
        </p:nvSpPr>
        <p:spPr/>
        <p:txBody>
          <a:bodyPr/>
          <a:lstStyle/>
          <a:p>
            <a:r>
              <a:rPr lang="en-US" altLang="ko-KR" dirty="0"/>
              <a:t>Q. Reinforcement work?</a:t>
            </a:r>
            <a:endParaRPr lang="ko-KR" altLang="en-US" dirty="0"/>
          </a:p>
        </p:txBody>
      </p:sp>
      <p:sp>
        <p:nvSpPr>
          <p:cNvPr id="3" name="내용 개체 틀 2">
            <a:extLst>
              <a:ext uri="{FF2B5EF4-FFF2-40B4-BE49-F238E27FC236}">
                <a16:creationId xmlns:a16="http://schemas.microsoft.com/office/drawing/2014/main" id="{C68BAE77-0A13-4387-9B96-E0C1478D6B2C}"/>
              </a:ext>
            </a:extLst>
          </p:cNvPr>
          <p:cNvSpPr>
            <a:spLocks noGrp="1"/>
          </p:cNvSpPr>
          <p:nvPr>
            <p:ph idx="1"/>
          </p:nvPr>
        </p:nvSpPr>
        <p:spPr/>
        <p:txBody>
          <a:bodyPr>
            <a:normAutofit lnSpcReduction="10000"/>
          </a:bodyPr>
          <a:lstStyle/>
          <a:p>
            <a:r>
              <a:rPr lang="en-US" altLang="ko-KR" dirty="0"/>
              <a:t>Two main components:</a:t>
            </a:r>
          </a:p>
          <a:p>
            <a:pPr lvl="1"/>
            <a:r>
              <a:rPr lang="en-US" altLang="ko-KR" dirty="0"/>
              <a:t>An agent</a:t>
            </a:r>
          </a:p>
          <a:p>
            <a:pPr lvl="1"/>
            <a:r>
              <a:rPr lang="en-US" altLang="ko-KR" dirty="0"/>
              <a:t>An environment</a:t>
            </a:r>
          </a:p>
          <a:p>
            <a:pPr lvl="1"/>
            <a:r>
              <a:rPr lang="en-US" altLang="ko-KR" dirty="0"/>
              <a:t>State -&gt; Action -&gt; Reward -&gt; Next State (Repeat)</a:t>
            </a:r>
          </a:p>
          <a:p>
            <a:pPr lvl="1"/>
            <a:endParaRPr lang="en-US" altLang="ko-KR" dirty="0"/>
          </a:p>
          <a:p>
            <a:pPr marL="288000" lvl="1" indent="0">
              <a:buNone/>
            </a:pPr>
            <a:endParaRPr lang="en-US" altLang="ko-KR" dirty="0"/>
          </a:p>
          <a:p>
            <a:pPr marL="288000" lvl="1" indent="0">
              <a:buNone/>
            </a:pPr>
            <a:r>
              <a:rPr lang="en-US" altLang="ko-KR" b="1" dirty="0">
                <a:solidFill>
                  <a:srgbClr val="FF0000"/>
                </a:solidFill>
              </a:rPr>
              <a:t>[Not essential]</a:t>
            </a:r>
          </a:p>
          <a:p>
            <a:pPr lvl="1"/>
            <a:r>
              <a:rPr lang="en-US" altLang="ko-KR" sz="1600" dirty="0"/>
              <a:t>The environment is the setting that the agent is acting on and the agent represents the RL algorithm</a:t>
            </a:r>
          </a:p>
          <a:p>
            <a:pPr lvl="1"/>
            <a:endParaRPr lang="en-US" altLang="ko-KR" sz="1600" dirty="0"/>
          </a:p>
          <a:p>
            <a:pPr lvl="1"/>
            <a:r>
              <a:rPr lang="en-US" altLang="ko-KR" sz="1600" dirty="0"/>
              <a:t>The RL process starts when the environment sends a state to the agent, which then based on its observations, takes an action in response to that state</a:t>
            </a:r>
          </a:p>
          <a:p>
            <a:pPr lvl="1"/>
            <a:endParaRPr lang="en-US" altLang="ko-KR" sz="1600" dirty="0"/>
          </a:p>
          <a:p>
            <a:pPr lvl="1"/>
            <a:r>
              <a:rPr lang="en-US" altLang="ko-KR" sz="1600" dirty="0"/>
              <a:t>In turn, the environment sends the next state and the respective reward back to the agent. The agent will update its knowledge with the reward returned by the environment to evaluate its last action</a:t>
            </a:r>
          </a:p>
          <a:p>
            <a:pPr lvl="1"/>
            <a:endParaRPr lang="en-US" altLang="ko-KR" sz="1600" dirty="0"/>
          </a:p>
          <a:p>
            <a:pPr lvl="1"/>
            <a:r>
              <a:rPr lang="en-US" altLang="ko-KR" sz="1600" dirty="0"/>
              <a:t>The loop continues until the environment sends a terminal state, which means the agent has accomplished all his tasks</a:t>
            </a:r>
            <a:endParaRPr lang="ko-KR" altLang="en-US" sz="1600" dirty="0"/>
          </a:p>
        </p:txBody>
      </p:sp>
      <p:pic>
        <p:nvPicPr>
          <p:cNvPr id="1026" name="Picture 2" descr="Reinforcement Learning - Artificial Intelligence Interview Questions - Edureka">
            <a:extLst>
              <a:ext uri="{FF2B5EF4-FFF2-40B4-BE49-F238E27FC236}">
                <a16:creationId xmlns:a16="http://schemas.microsoft.com/office/drawing/2014/main" id="{8C29B382-A90E-450A-9917-BE342DE84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8130" y="1301388"/>
            <a:ext cx="3440430" cy="1789024"/>
          </a:xfrm>
          <a:prstGeom prst="rect">
            <a:avLst/>
          </a:prstGeom>
          <a:noFill/>
          <a:extLst>
            <a:ext uri="{909E8E84-426E-40DD-AFC4-6F175D3DCCD1}">
              <a14:hiddenFill xmlns:a14="http://schemas.microsoft.com/office/drawing/2010/main">
                <a:solidFill>
                  <a:srgbClr val="FFFFFF"/>
                </a:solidFill>
              </a14:hiddenFill>
            </a:ext>
          </a:extLst>
        </p:spPr>
      </p:pic>
      <p:sp>
        <p:nvSpPr>
          <p:cNvPr id="4" name="바닥글 개체 틀 3">
            <a:extLst>
              <a:ext uri="{FF2B5EF4-FFF2-40B4-BE49-F238E27FC236}">
                <a16:creationId xmlns:a16="http://schemas.microsoft.com/office/drawing/2014/main" id="{CFC8B1AC-8C09-4FAE-8861-D6BF9D7DF693}"/>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C216C7B0-14EF-47C2-86B7-657F6F56E3C0}"/>
              </a:ext>
            </a:extLst>
          </p:cNvPr>
          <p:cNvSpPr>
            <a:spLocks noGrp="1"/>
          </p:cNvSpPr>
          <p:nvPr>
            <p:ph type="sldNum" sz="quarter" idx="12"/>
          </p:nvPr>
        </p:nvSpPr>
        <p:spPr/>
        <p:txBody>
          <a:bodyPr/>
          <a:lstStyle/>
          <a:p>
            <a:fld id="{46D39A25-028C-4F5E-A0EA-89FFB800C6C4}" type="slidenum">
              <a:rPr lang="ko-KR" altLang="en-US" smtClean="0"/>
              <a:t>12</a:t>
            </a:fld>
            <a:endParaRPr lang="ko-KR" altLang="en-US"/>
          </a:p>
        </p:txBody>
      </p:sp>
    </p:spTree>
    <p:extLst>
      <p:ext uri="{BB962C8B-B14F-4D97-AF65-F5344CB8AC3E}">
        <p14:creationId xmlns:p14="http://schemas.microsoft.com/office/powerpoint/2010/main" val="4219928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A5DF24-C713-4B94-B7FA-923CEE436E4C}"/>
              </a:ext>
            </a:extLst>
          </p:cNvPr>
          <p:cNvSpPr>
            <a:spLocks noGrp="1"/>
          </p:cNvSpPr>
          <p:nvPr>
            <p:ph type="title"/>
          </p:nvPr>
        </p:nvSpPr>
        <p:spPr/>
        <p:txBody>
          <a:bodyPr/>
          <a:lstStyle/>
          <a:p>
            <a:r>
              <a:rPr lang="en-US" altLang="ko-KR" dirty="0"/>
              <a:t>Q. What is Markov’s decision process?</a:t>
            </a:r>
            <a:endParaRPr lang="ko-KR" altLang="en-US" dirty="0"/>
          </a:p>
        </p:txBody>
      </p:sp>
      <p:sp>
        <p:nvSpPr>
          <p:cNvPr id="3" name="내용 개체 틀 2">
            <a:extLst>
              <a:ext uri="{FF2B5EF4-FFF2-40B4-BE49-F238E27FC236}">
                <a16:creationId xmlns:a16="http://schemas.microsoft.com/office/drawing/2014/main" id="{A751D190-9B0E-4C5E-89E7-5016FF77F75F}"/>
              </a:ext>
            </a:extLst>
          </p:cNvPr>
          <p:cNvSpPr>
            <a:spLocks noGrp="1"/>
          </p:cNvSpPr>
          <p:nvPr>
            <p:ph idx="1"/>
          </p:nvPr>
        </p:nvSpPr>
        <p:spPr/>
        <p:txBody>
          <a:bodyPr/>
          <a:lstStyle/>
          <a:p>
            <a:r>
              <a:rPr lang="en-US" altLang="ko-KR" dirty="0"/>
              <a:t>The mathematical approach for mapping a solution in RL is called Markov’s Decision Process (MDP)</a:t>
            </a:r>
          </a:p>
          <a:p>
            <a:pPr lvl="2"/>
            <a:r>
              <a:rPr lang="en-US" altLang="ko-KR" dirty="0"/>
              <a:t>RL</a:t>
            </a:r>
            <a:r>
              <a:rPr lang="ko-KR" altLang="en-US" dirty="0"/>
              <a:t>에서 솔루션을 매핑하는 수학적 접근 방식</a:t>
            </a:r>
            <a:endParaRPr lang="en-US" altLang="ko-KR" dirty="0"/>
          </a:p>
          <a:p>
            <a:pPr lvl="1"/>
            <a:r>
              <a:rPr lang="en-US" altLang="ko-KR" dirty="0"/>
              <a:t>Set</a:t>
            </a:r>
            <a:r>
              <a:rPr lang="ko-KR" altLang="en-US" dirty="0"/>
              <a:t> </a:t>
            </a:r>
            <a:r>
              <a:rPr lang="en-US" altLang="ko-KR" dirty="0"/>
              <a:t>of</a:t>
            </a:r>
            <a:r>
              <a:rPr lang="ko-KR" altLang="en-US" dirty="0"/>
              <a:t> </a:t>
            </a:r>
            <a:r>
              <a:rPr lang="en-US" altLang="ko-KR" dirty="0"/>
              <a:t>actions, A</a:t>
            </a:r>
          </a:p>
          <a:p>
            <a:pPr lvl="1"/>
            <a:r>
              <a:rPr lang="en-US" altLang="ko-KR" dirty="0"/>
              <a:t>Set of states, S</a:t>
            </a:r>
          </a:p>
          <a:p>
            <a:pPr lvl="1"/>
            <a:r>
              <a:rPr lang="en-US" altLang="ko-KR" dirty="0"/>
              <a:t>Reward, R</a:t>
            </a:r>
          </a:p>
          <a:p>
            <a:pPr lvl="1"/>
            <a:r>
              <a:rPr lang="en-US" altLang="ko-KR" dirty="0"/>
              <a:t>Policy, Pi</a:t>
            </a:r>
          </a:p>
          <a:p>
            <a:pPr lvl="1"/>
            <a:r>
              <a:rPr lang="en-US" altLang="ko-KR" dirty="0"/>
              <a:t>Value, V</a:t>
            </a:r>
            <a:endParaRPr lang="ko-KR" altLang="en-US" dirty="0"/>
          </a:p>
        </p:txBody>
      </p:sp>
      <p:sp>
        <p:nvSpPr>
          <p:cNvPr id="4" name="바닥글 개체 틀 3">
            <a:extLst>
              <a:ext uri="{FF2B5EF4-FFF2-40B4-BE49-F238E27FC236}">
                <a16:creationId xmlns:a16="http://schemas.microsoft.com/office/drawing/2014/main" id="{B7FB34A8-7755-4C34-A93F-A8F75188930D}"/>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654EB59A-875C-4F0C-BA3F-9570D95A193D}"/>
              </a:ext>
            </a:extLst>
          </p:cNvPr>
          <p:cNvSpPr>
            <a:spLocks noGrp="1"/>
          </p:cNvSpPr>
          <p:nvPr>
            <p:ph type="sldNum" sz="quarter" idx="12"/>
          </p:nvPr>
        </p:nvSpPr>
        <p:spPr/>
        <p:txBody>
          <a:bodyPr/>
          <a:lstStyle/>
          <a:p>
            <a:fld id="{46D39A25-028C-4F5E-A0EA-89FFB800C6C4}" type="slidenum">
              <a:rPr lang="ko-KR" altLang="en-US" smtClean="0"/>
              <a:t>13</a:t>
            </a:fld>
            <a:endParaRPr lang="ko-KR" altLang="en-US"/>
          </a:p>
        </p:txBody>
      </p:sp>
    </p:spTree>
    <p:extLst>
      <p:ext uri="{BB962C8B-B14F-4D97-AF65-F5344CB8AC3E}">
        <p14:creationId xmlns:p14="http://schemas.microsoft.com/office/powerpoint/2010/main" val="2848112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DC6CDE-B12B-4E61-B46B-A3A23EE25E67}"/>
              </a:ext>
            </a:extLst>
          </p:cNvPr>
          <p:cNvSpPr>
            <a:spLocks noGrp="1"/>
          </p:cNvSpPr>
          <p:nvPr>
            <p:ph type="title"/>
          </p:nvPr>
        </p:nvSpPr>
        <p:spPr>
          <a:xfrm>
            <a:off x="389311" y="160828"/>
            <a:ext cx="11619809" cy="678757"/>
          </a:xfrm>
        </p:spPr>
        <p:txBody>
          <a:bodyPr>
            <a:normAutofit/>
          </a:bodyPr>
          <a:lstStyle/>
          <a:p>
            <a:r>
              <a:rPr lang="en-US" altLang="ko-KR" dirty="0"/>
              <a:t>Q. Difference between parametric &amp; non- models</a:t>
            </a:r>
            <a:endParaRPr lang="ko-KR" altLang="en-US" dirty="0"/>
          </a:p>
        </p:txBody>
      </p:sp>
      <p:sp>
        <p:nvSpPr>
          <p:cNvPr id="3" name="내용 개체 틀 2">
            <a:extLst>
              <a:ext uri="{FF2B5EF4-FFF2-40B4-BE49-F238E27FC236}">
                <a16:creationId xmlns:a16="http://schemas.microsoft.com/office/drawing/2014/main" id="{4098AD34-278E-47BD-832B-74537718E023}"/>
              </a:ext>
            </a:extLst>
          </p:cNvPr>
          <p:cNvSpPr>
            <a:spLocks noGrp="1"/>
          </p:cNvSpPr>
          <p:nvPr>
            <p:ph idx="1"/>
          </p:nvPr>
        </p:nvSpPr>
        <p:spPr/>
        <p:txBody>
          <a:bodyPr/>
          <a:lstStyle/>
          <a:p>
            <a:r>
              <a:rPr lang="en-US" altLang="ko-KR" dirty="0"/>
              <a:t>Parametric Model</a:t>
            </a:r>
          </a:p>
          <a:p>
            <a:pPr lvl="1"/>
            <a:r>
              <a:rPr lang="en-US" altLang="ko-KR" dirty="0"/>
              <a:t>Uses a fixed number of parameters to build the model</a:t>
            </a:r>
          </a:p>
          <a:p>
            <a:pPr lvl="1"/>
            <a:r>
              <a:rPr lang="en-US" altLang="ko-KR" dirty="0"/>
              <a:t>Considers strong assumptions about the data</a:t>
            </a:r>
          </a:p>
          <a:p>
            <a:pPr lvl="1"/>
            <a:r>
              <a:rPr lang="en-US" altLang="ko-KR" dirty="0"/>
              <a:t>Computationally faster</a:t>
            </a:r>
          </a:p>
          <a:p>
            <a:pPr lvl="1"/>
            <a:r>
              <a:rPr lang="en-US" altLang="ko-KR" dirty="0"/>
              <a:t>Require lesser data</a:t>
            </a:r>
          </a:p>
          <a:p>
            <a:pPr lvl="1"/>
            <a:r>
              <a:rPr lang="en-US" altLang="ko-KR" dirty="0"/>
              <a:t>Ex. Logistic Regression, Naïve Bayes models</a:t>
            </a:r>
          </a:p>
          <a:p>
            <a:r>
              <a:rPr lang="en-US" altLang="ko-KR" dirty="0"/>
              <a:t>Non-parametric Model</a:t>
            </a:r>
          </a:p>
          <a:p>
            <a:pPr lvl="1"/>
            <a:r>
              <a:rPr lang="en-US" altLang="ko-KR" dirty="0"/>
              <a:t>Uses flexible number of parameters to build the model</a:t>
            </a:r>
          </a:p>
          <a:p>
            <a:pPr lvl="1"/>
            <a:r>
              <a:rPr lang="en-US" altLang="ko-KR" dirty="0"/>
              <a:t>Considers fewer assumptions about the data</a:t>
            </a:r>
          </a:p>
          <a:p>
            <a:pPr lvl="1"/>
            <a:r>
              <a:rPr lang="en-US" altLang="ko-KR" dirty="0"/>
              <a:t>Computationally slower</a:t>
            </a:r>
          </a:p>
          <a:p>
            <a:pPr lvl="1"/>
            <a:r>
              <a:rPr lang="en-US" altLang="ko-KR" dirty="0"/>
              <a:t>Require more data</a:t>
            </a:r>
          </a:p>
          <a:p>
            <a:pPr lvl="1"/>
            <a:r>
              <a:rPr lang="en-US" altLang="ko-KR" dirty="0"/>
              <a:t>KNN, Decision Tree</a:t>
            </a:r>
            <a:endParaRPr lang="ko-KR" altLang="en-US" dirty="0"/>
          </a:p>
        </p:txBody>
      </p:sp>
      <p:sp>
        <p:nvSpPr>
          <p:cNvPr id="4" name="바닥글 개체 틀 3">
            <a:extLst>
              <a:ext uri="{FF2B5EF4-FFF2-40B4-BE49-F238E27FC236}">
                <a16:creationId xmlns:a16="http://schemas.microsoft.com/office/drawing/2014/main" id="{E0C9D5CC-E6FD-4C6F-8E46-4699B4834AC0}"/>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A526AAFE-65D6-4871-ABBF-92590FD65CFB}"/>
              </a:ext>
            </a:extLst>
          </p:cNvPr>
          <p:cNvSpPr>
            <a:spLocks noGrp="1"/>
          </p:cNvSpPr>
          <p:nvPr>
            <p:ph type="sldNum" sz="quarter" idx="12"/>
          </p:nvPr>
        </p:nvSpPr>
        <p:spPr/>
        <p:txBody>
          <a:bodyPr/>
          <a:lstStyle/>
          <a:p>
            <a:fld id="{46D39A25-028C-4F5E-A0EA-89FFB800C6C4}" type="slidenum">
              <a:rPr lang="ko-KR" altLang="en-US" smtClean="0"/>
              <a:t>14</a:t>
            </a:fld>
            <a:endParaRPr lang="ko-KR" altLang="en-US"/>
          </a:p>
        </p:txBody>
      </p:sp>
    </p:spTree>
    <p:extLst>
      <p:ext uri="{BB962C8B-B14F-4D97-AF65-F5344CB8AC3E}">
        <p14:creationId xmlns:p14="http://schemas.microsoft.com/office/powerpoint/2010/main" val="2610137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5365101-D27F-4E73-B7FE-A6FAF9615321}"/>
              </a:ext>
            </a:extLst>
          </p:cNvPr>
          <p:cNvSpPr>
            <a:spLocks noGrp="1"/>
          </p:cNvSpPr>
          <p:nvPr>
            <p:ph type="title"/>
          </p:nvPr>
        </p:nvSpPr>
        <p:spPr>
          <a:xfrm>
            <a:off x="389311" y="160828"/>
            <a:ext cx="10836037" cy="678757"/>
          </a:xfrm>
        </p:spPr>
        <p:txBody>
          <a:bodyPr>
            <a:normAutofit fontScale="90000"/>
          </a:bodyPr>
          <a:lstStyle/>
          <a:p>
            <a:r>
              <a:rPr lang="en-US" altLang="ko-KR" dirty="0"/>
              <a:t>Q. Difference between Hyper params and model params</a:t>
            </a:r>
            <a:endParaRPr lang="ko-KR" altLang="en-US" dirty="0"/>
          </a:p>
        </p:txBody>
      </p:sp>
      <p:sp>
        <p:nvSpPr>
          <p:cNvPr id="3" name="내용 개체 틀 2">
            <a:extLst>
              <a:ext uri="{FF2B5EF4-FFF2-40B4-BE49-F238E27FC236}">
                <a16:creationId xmlns:a16="http://schemas.microsoft.com/office/drawing/2014/main" id="{6272F9BD-5A4A-48F2-BE8A-05E6E35F22A3}"/>
              </a:ext>
            </a:extLst>
          </p:cNvPr>
          <p:cNvSpPr>
            <a:spLocks noGrp="1"/>
          </p:cNvSpPr>
          <p:nvPr>
            <p:ph idx="1"/>
          </p:nvPr>
        </p:nvSpPr>
        <p:spPr/>
        <p:txBody>
          <a:bodyPr/>
          <a:lstStyle/>
          <a:p>
            <a:r>
              <a:rPr lang="en-US" altLang="ko-KR" dirty="0"/>
              <a:t>Model parameters</a:t>
            </a:r>
          </a:p>
          <a:p>
            <a:pPr lvl="1"/>
            <a:r>
              <a:rPr lang="en-US" altLang="ko-KR" dirty="0"/>
              <a:t>The features of training data that will learn on its own during training</a:t>
            </a:r>
          </a:p>
          <a:p>
            <a:pPr lvl="1"/>
            <a:r>
              <a:rPr lang="en-US" altLang="ko-KR" dirty="0"/>
              <a:t>Ex. Weights and Biases / Split points in Decision Tree</a:t>
            </a:r>
          </a:p>
          <a:p>
            <a:pPr lvl="1"/>
            <a:r>
              <a:rPr lang="en-US" altLang="ko-KR" dirty="0"/>
              <a:t>Internal to the model and their value can be estimated from data</a:t>
            </a:r>
          </a:p>
          <a:p>
            <a:pPr lvl="1"/>
            <a:endParaRPr lang="en-US" altLang="ko-KR" dirty="0"/>
          </a:p>
          <a:p>
            <a:r>
              <a:rPr lang="en-US" altLang="ko-KR" dirty="0"/>
              <a:t>Hyperparameters</a:t>
            </a:r>
          </a:p>
          <a:p>
            <a:pPr lvl="1"/>
            <a:r>
              <a:rPr lang="en-US" altLang="ko-KR" dirty="0"/>
              <a:t>The parameters that determine the entire training process</a:t>
            </a:r>
          </a:p>
          <a:p>
            <a:pPr lvl="1"/>
            <a:r>
              <a:rPr lang="en-US" altLang="ko-KR" dirty="0"/>
              <a:t>Ex. Learning rate / Hidden layers / Hidden units</a:t>
            </a:r>
          </a:p>
          <a:p>
            <a:pPr lvl="1"/>
            <a:r>
              <a:rPr lang="en-US" altLang="ko-KR" dirty="0"/>
              <a:t>External to the model and their value cannot be estimated from data</a:t>
            </a:r>
          </a:p>
        </p:txBody>
      </p:sp>
      <p:sp>
        <p:nvSpPr>
          <p:cNvPr id="4" name="바닥글 개체 틀 3">
            <a:extLst>
              <a:ext uri="{FF2B5EF4-FFF2-40B4-BE49-F238E27FC236}">
                <a16:creationId xmlns:a16="http://schemas.microsoft.com/office/drawing/2014/main" id="{C322ADCF-C6AF-4208-A10F-1C510C324F94}"/>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3B7FB8FA-3F8E-4F88-9D3A-DB2414FA1EF3}"/>
              </a:ext>
            </a:extLst>
          </p:cNvPr>
          <p:cNvSpPr>
            <a:spLocks noGrp="1"/>
          </p:cNvSpPr>
          <p:nvPr>
            <p:ph type="sldNum" sz="quarter" idx="12"/>
          </p:nvPr>
        </p:nvSpPr>
        <p:spPr/>
        <p:txBody>
          <a:bodyPr/>
          <a:lstStyle/>
          <a:p>
            <a:fld id="{46D39A25-028C-4F5E-A0EA-89FFB800C6C4}" type="slidenum">
              <a:rPr lang="ko-KR" altLang="en-US" smtClean="0"/>
              <a:t>15</a:t>
            </a:fld>
            <a:endParaRPr lang="ko-KR" altLang="en-US"/>
          </a:p>
        </p:txBody>
      </p:sp>
    </p:spTree>
    <p:extLst>
      <p:ext uri="{BB962C8B-B14F-4D97-AF65-F5344CB8AC3E}">
        <p14:creationId xmlns:p14="http://schemas.microsoft.com/office/powerpoint/2010/main" val="2709564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1A8107-D96E-4A9E-8212-221873673A86}"/>
              </a:ext>
            </a:extLst>
          </p:cNvPr>
          <p:cNvSpPr>
            <a:spLocks noGrp="1"/>
          </p:cNvSpPr>
          <p:nvPr>
            <p:ph type="title"/>
          </p:nvPr>
        </p:nvSpPr>
        <p:spPr/>
        <p:txBody>
          <a:bodyPr/>
          <a:lstStyle/>
          <a:p>
            <a:r>
              <a:rPr lang="en-US" altLang="ko-KR" dirty="0"/>
              <a:t>Q. Hyperparameters in DNN</a:t>
            </a:r>
            <a:endParaRPr lang="ko-KR" altLang="en-US" dirty="0"/>
          </a:p>
        </p:txBody>
      </p:sp>
      <p:sp>
        <p:nvSpPr>
          <p:cNvPr id="3" name="내용 개체 틀 2">
            <a:extLst>
              <a:ext uri="{FF2B5EF4-FFF2-40B4-BE49-F238E27FC236}">
                <a16:creationId xmlns:a16="http://schemas.microsoft.com/office/drawing/2014/main" id="{4B3BE156-D5EB-4BFB-B1EC-9A6BB17BDAD5}"/>
              </a:ext>
            </a:extLst>
          </p:cNvPr>
          <p:cNvSpPr>
            <a:spLocks noGrp="1"/>
          </p:cNvSpPr>
          <p:nvPr>
            <p:ph idx="1"/>
          </p:nvPr>
        </p:nvSpPr>
        <p:spPr/>
        <p:txBody>
          <a:bodyPr/>
          <a:lstStyle/>
          <a:p>
            <a:r>
              <a:rPr lang="en-US" altLang="ko-KR" dirty="0"/>
              <a:t>Hyperparameters are variables that define the structure of the network. (Ex. Variables such as learning rate, hidden units)</a:t>
            </a:r>
          </a:p>
          <a:p>
            <a:endParaRPr lang="en-US" altLang="ko-KR" dirty="0"/>
          </a:p>
          <a:p>
            <a:r>
              <a:rPr lang="en-US" altLang="ko-KR" dirty="0"/>
              <a:t>They are used to define the number of hidden layers that must be present in a network.</a:t>
            </a:r>
          </a:p>
          <a:p>
            <a:endParaRPr lang="en-US" altLang="ko-KR" dirty="0"/>
          </a:p>
          <a:p>
            <a:r>
              <a:rPr lang="en-US" altLang="ko-KR" dirty="0"/>
              <a:t>More hidden units can increases the accuracy of the network, whereas a lesser number of units may cause underfitting.</a:t>
            </a:r>
            <a:endParaRPr lang="ko-KR" altLang="en-US" dirty="0"/>
          </a:p>
        </p:txBody>
      </p:sp>
      <p:sp>
        <p:nvSpPr>
          <p:cNvPr id="4" name="바닥글 개체 틀 3">
            <a:extLst>
              <a:ext uri="{FF2B5EF4-FFF2-40B4-BE49-F238E27FC236}">
                <a16:creationId xmlns:a16="http://schemas.microsoft.com/office/drawing/2014/main" id="{2A75D193-72DE-4C9A-9391-AEAA2C5F6E8E}"/>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4126C97F-4C71-487A-BDA8-BDB3F941A913}"/>
              </a:ext>
            </a:extLst>
          </p:cNvPr>
          <p:cNvSpPr>
            <a:spLocks noGrp="1"/>
          </p:cNvSpPr>
          <p:nvPr>
            <p:ph type="sldNum" sz="quarter" idx="12"/>
          </p:nvPr>
        </p:nvSpPr>
        <p:spPr/>
        <p:txBody>
          <a:bodyPr/>
          <a:lstStyle/>
          <a:p>
            <a:fld id="{46D39A25-028C-4F5E-A0EA-89FFB800C6C4}" type="slidenum">
              <a:rPr lang="ko-KR" altLang="en-US" smtClean="0"/>
              <a:t>16</a:t>
            </a:fld>
            <a:endParaRPr lang="ko-KR" altLang="en-US"/>
          </a:p>
        </p:txBody>
      </p:sp>
    </p:spTree>
    <p:extLst>
      <p:ext uri="{BB962C8B-B14F-4D97-AF65-F5344CB8AC3E}">
        <p14:creationId xmlns:p14="http://schemas.microsoft.com/office/powerpoint/2010/main" val="3565381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7F480E-DEAB-478B-A914-E87A04D13109}"/>
              </a:ext>
            </a:extLst>
          </p:cNvPr>
          <p:cNvSpPr>
            <a:spLocks noGrp="1"/>
          </p:cNvSpPr>
          <p:nvPr>
            <p:ph type="title"/>
          </p:nvPr>
        </p:nvSpPr>
        <p:spPr>
          <a:xfrm>
            <a:off x="389312" y="160828"/>
            <a:ext cx="10426734" cy="678757"/>
          </a:xfrm>
        </p:spPr>
        <p:txBody>
          <a:bodyPr>
            <a:normAutofit/>
          </a:bodyPr>
          <a:lstStyle/>
          <a:p>
            <a:r>
              <a:rPr lang="en-US" altLang="ko-KR" dirty="0"/>
              <a:t>Q. Hyperparameter optimization algorithm</a:t>
            </a:r>
            <a:endParaRPr lang="ko-KR" altLang="en-US" dirty="0"/>
          </a:p>
        </p:txBody>
      </p:sp>
      <p:sp>
        <p:nvSpPr>
          <p:cNvPr id="3" name="내용 개체 틀 2">
            <a:extLst>
              <a:ext uri="{FF2B5EF4-FFF2-40B4-BE49-F238E27FC236}">
                <a16:creationId xmlns:a16="http://schemas.microsoft.com/office/drawing/2014/main" id="{EFEFDD1F-0769-480C-B0AB-3F8F522C5632}"/>
              </a:ext>
            </a:extLst>
          </p:cNvPr>
          <p:cNvSpPr>
            <a:spLocks noGrp="1"/>
          </p:cNvSpPr>
          <p:nvPr>
            <p:ph idx="1"/>
          </p:nvPr>
        </p:nvSpPr>
        <p:spPr/>
        <p:txBody>
          <a:bodyPr/>
          <a:lstStyle/>
          <a:p>
            <a:r>
              <a:rPr lang="en-US" altLang="ko-KR" dirty="0"/>
              <a:t>Grid Search</a:t>
            </a:r>
          </a:p>
          <a:p>
            <a:pPr lvl="1"/>
            <a:r>
              <a:rPr lang="en-US" altLang="ko-KR" dirty="0"/>
              <a:t>Trains the network for every combination</a:t>
            </a:r>
          </a:p>
          <a:p>
            <a:pPr lvl="2"/>
            <a:r>
              <a:rPr lang="ko-KR" altLang="en-US" dirty="0"/>
              <a:t>주어진 공간 내에서 모든 조합을 학습시켜 가장 좋은 결과일 때의 매개변수를 취하는 방법</a:t>
            </a:r>
            <a:endParaRPr lang="en-US" altLang="ko-KR" dirty="0"/>
          </a:p>
          <a:p>
            <a:pPr lvl="2"/>
            <a:r>
              <a:rPr lang="ko-KR" altLang="en-US" dirty="0"/>
              <a:t>시간이 오래 걸리며</a:t>
            </a:r>
            <a:r>
              <a:rPr lang="en-US" altLang="ko-KR" dirty="0"/>
              <a:t>, </a:t>
            </a:r>
            <a:r>
              <a:rPr lang="ko-KR" altLang="en-US" dirty="0"/>
              <a:t>최적 해를 못 찾을 수도 있음</a:t>
            </a:r>
            <a:endParaRPr lang="en-US" altLang="ko-KR" dirty="0"/>
          </a:p>
          <a:p>
            <a:r>
              <a:rPr lang="en-US" altLang="ko-KR" dirty="0"/>
              <a:t>Random Search</a:t>
            </a:r>
          </a:p>
          <a:p>
            <a:pPr lvl="1"/>
            <a:r>
              <a:rPr lang="en-US" altLang="ko-KR" dirty="0"/>
              <a:t>Randomly samples the search space and evaluates sets from a particular probability distribution</a:t>
            </a:r>
          </a:p>
          <a:p>
            <a:pPr lvl="2"/>
            <a:r>
              <a:rPr lang="ko-KR" altLang="en-US" dirty="0"/>
              <a:t>무작위로 매개변수를 설정하여 모델을 학습시키는 방법</a:t>
            </a:r>
            <a:endParaRPr lang="en-US" altLang="ko-KR" dirty="0"/>
          </a:p>
          <a:p>
            <a:pPr lvl="2"/>
            <a:r>
              <a:rPr lang="ko-KR" altLang="en-US" dirty="0"/>
              <a:t>매개변수의 범위나 간격 등을 설정해야 함</a:t>
            </a:r>
            <a:endParaRPr lang="en-US" altLang="ko-KR" dirty="0"/>
          </a:p>
          <a:p>
            <a:r>
              <a:rPr lang="en-US" altLang="ko-KR" dirty="0"/>
              <a:t>Bayesian Optimization</a:t>
            </a:r>
          </a:p>
          <a:p>
            <a:pPr lvl="1"/>
            <a:r>
              <a:rPr lang="en-US" altLang="ko-KR" dirty="0"/>
              <a:t>Includes fine-tuning the hyperparameters by enabling automated model tuning</a:t>
            </a:r>
            <a:endParaRPr lang="ko-KR" altLang="en-US" dirty="0"/>
          </a:p>
        </p:txBody>
      </p:sp>
      <p:sp>
        <p:nvSpPr>
          <p:cNvPr id="4" name="바닥글 개체 틀 3">
            <a:extLst>
              <a:ext uri="{FF2B5EF4-FFF2-40B4-BE49-F238E27FC236}">
                <a16:creationId xmlns:a16="http://schemas.microsoft.com/office/drawing/2014/main" id="{A1A533D4-825B-45EF-BFDD-D54109CAFC6D}"/>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3187B44A-E5DF-40FB-9BBB-D55AE85411EE}"/>
              </a:ext>
            </a:extLst>
          </p:cNvPr>
          <p:cNvSpPr>
            <a:spLocks noGrp="1"/>
          </p:cNvSpPr>
          <p:nvPr>
            <p:ph type="sldNum" sz="quarter" idx="12"/>
          </p:nvPr>
        </p:nvSpPr>
        <p:spPr/>
        <p:txBody>
          <a:bodyPr/>
          <a:lstStyle/>
          <a:p>
            <a:fld id="{46D39A25-028C-4F5E-A0EA-89FFB800C6C4}" type="slidenum">
              <a:rPr lang="ko-KR" altLang="en-US" smtClean="0"/>
              <a:t>17</a:t>
            </a:fld>
            <a:endParaRPr lang="ko-KR" altLang="en-US"/>
          </a:p>
        </p:txBody>
      </p:sp>
    </p:spTree>
    <p:extLst>
      <p:ext uri="{BB962C8B-B14F-4D97-AF65-F5344CB8AC3E}">
        <p14:creationId xmlns:p14="http://schemas.microsoft.com/office/powerpoint/2010/main" val="929293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8D4441-ED0C-4BEC-A39A-A0E2F0F76D2C}"/>
              </a:ext>
            </a:extLst>
          </p:cNvPr>
          <p:cNvSpPr>
            <a:spLocks noGrp="1"/>
          </p:cNvSpPr>
          <p:nvPr>
            <p:ph type="title"/>
          </p:nvPr>
        </p:nvSpPr>
        <p:spPr/>
        <p:txBody>
          <a:bodyPr/>
          <a:lstStyle/>
          <a:p>
            <a:r>
              <a:rPr lang="en-US" altLang="ko-KR" dirty="0"/>
              <a:t>Q. Overfitting occurrence &amp; How to fix?</a:t>
            </a:r>
            <a:endParaRPr lang="ko-KR" altLang="en-US" dirty="0"/>
          </a:p>
        </p:txBody>
      </p:sp>
      <p:sp>
        <p:nvSpPr>
          <p:cNvPr id="3" name="내용 개체 틀 2">
            <a:extLst>
              <a:ext uri="{FF2B5EF4-FFF2-40B4-BE49-F238E27FC236}">
                <a16:creationId xmlns:a16="http://schemas.microsoft.com/office/drawing/2014/main" id="{06C71601-0F54-468A-ADFA-ADB5AA643FC0}"/>
              </a:ext>
            </a:extLst>
          </p:cNvPr>
          <p:cNvSpPr>
            <a:spLocks noGrp="1"/>
          </p:cNvSpPr>
          <p:nvPr>
            <p:ph idx="1"/>
          </p:nvPr>
        </p:nvSpPr>
        <p:spPr/>
        <p:txBody>
          <a:bodyPr/>
          <a:lstStyle/>
          <a:p>
            <a:r>
              <a:rPr lang="en-US" altLang="ko-KR" dirty="0"/>
              <a:t>Overfitting</a:t>
            </a:r>
          </a:p>
          <a:p>
            <a:pPr lvl="1"/>
            <a:r>
              <a:rPr lang="en-US" altLang="ko-KR" dirty="0"/>
              <a:t>Occurs when a statistical model or machine learning algorithm captures the noise of the data. This causes an algorithm to show low bias but high variance in the outcome</a:t>
            </a:r>
          </a:p>
          <a:p>
            <a:pPr lvl="1"/>
            <a:endParaRPr lang="en-US" altLang="ko-KR" dirty="0"/>
          </a:p>
          <a:p>
            <a:pPr lvl="1"/>
            <a:r>
              <a:rPr lang="en-US" altLang="ko-KR" b="1" dirty="0"/>
              <a:t>[Cross-validation]</a:t>
            </a:r>
          </a:p>
          <a:p>
            <a:pPr lvl="2"/>
            <a:r>
              <a:rPr lang="en-US" altLang="ko-KR" dirty="0"/>
              <a:t>To split the training data in order to generate multiple mini train-test splits</a:t>
            </a:r>
          </a:p>
          <a:p>
            <a:pPr lvl="1"/>
            <a:r>
              <a:rPr lang="en-US" altLang="ko-KR" b="1" dirty="0"/>
              <a:t>[More training data]</a:t>
            </a:r>
          </a:p>
          <a:p>
            <a:pPr lvl="2"/>
            <a:r>
              <a:rPr lang="en-US" altLang="ko-KR" dirty="0"/>
              <a:t>Feeding more data to the machine learning model can help in better analysis and classification, But this does not always work</a:t>
            </a:r>
          </a:p>
          <a:p>
            <a:pPr lvl="1"/>
            <a:r>
              <a:rPr lang="en-US" altLang="ko-KR" b="1" dirty="0"/>
              <a:t>[Remove features]</a:t>
            </a:r>
          </a:p>
          <a:p>
            <a:pPr lvl="2"/>
            <a:r>
              <a:rPr lang="en-US" altLang="ko-KR" dirty="0"/>
              <a:t>Many times, the data set contains irrelevant features of predictor variables that are not needed for analysis</a:t>
            </a:r>
          </a:p>
          <a:p>
            <a:pPr lvl="1"/>
            <a:r>
              <a:rPr lang="en-US" altLang="ko-KR" b="1" dirty="0"/>
              <a:t>[Early stopping]</a:t>
            </a:r>
          </a:p>
          <a:p>
            <a:pPr lvl="1"/>
            <a:r>
              <a:rPr lang="en-US" altLang="ko-KR" b="1" dirty="0"/>
              <a:t>[Regularization]</a:t>
            </a:r>
          </a:p>
          <a:p>
            <a:pPr lvl="2"/>
            <a:r>
              <a:rPr lang="en-US" altLang="ko-KR" dirty="0"/>
              <a:t>Can be done in N number of ways, the method will depend on the type of learner you’re implementing. Ex. Dropout</a:t>
            </a:r>
          </a:p>
        </p:txBody>
      </p:sp>
      <p:sp>
        <p:nvSpPr>
          <p:cNvPr id="4" name="바닥글 개체 틀 3">
            <a:extLst>
              <a:ext uri="{FF2B5EF4-FFF2-40B4-BE49-F238E27FC236}">
                <a16:creationId xmlns:a16="http://schemas.microsoft.com/office/drawing/2014/main" id="{EC12784B-BBED-4BB7-80E0-D0CBC842C8CA}"/>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F75653AD-9A61-4705-AC9D-B622F013C52F}"/>
              </a:ext>
            </a:extLst>
          </p:cNvPr>
          <p:cNvSpPr>
            <a:spLocks noGrp="1"/>
          </p:cNvSpPr>
          <p:nvPr>
            <p:ph type="sldNum" sz="quarter" idx="12"/>
          </p:nvPr>
        </p:nvSpPr>
        <p:spPr/>
        <p:txBody>
          <a:bodyPr/>
          <a:lstStyle/>
          <a:p>
            <a:fld id="{46D39A25-028C-4F5E-A0EA-89FFB800C6C4}" type="slidenum">
              <a:rPr lang="ko-KR" altLang="en-US" smtClean="0"/>
              <a:t>18</a:t>
            </a:fld>
            <a:endParaRPr lang="ko-KR" altLang="en-US"/>
          </a:p>
        </p:txBody>
      </p:sp>
    </p:spTree>
    <p:extLst>
      <p:ext uri="{BB962C8B-B14F-4D97-AF65-F5344CB8AC3E}">
        <p14:creationId xmlns:p14="http://schemas.microsoft.com/office/powerpoint/2010/main" val="4268393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14F4847-6584-408A-B846-4865399EFD7B}"/>
              </a:ext>
            </a:extLst>
          </p:cNvPr>
          <p:cNvSpPr>
            <a:spLocks noGrp="1"/>
          </p:cNvSpPr>
          <p:nvPr>
            <p:ph type="title"/>
          </p:nvPr>
        </p:nvSpPr>
        <p:spPr/>
        <p:txBody>
          <a:bodyPr/>
          <a:lstStyle/>
          <a:p>
            <a:r>
              <a:rPr lang="en-US" altLang="ko-KR" dirty="0"/>
              <a:t>Version History</a:t>
            </a:r>
            <a:endParaRPr lang="ko-KR" altLang="en-US" dirty="0"/>
          </a:p>
        </p:txBody>
      </p:sp>
      <p:sp>
        <p:nvSpPr>
          <p:cNvPr id="3" name="내용 개체 틀 2">
            <a:extLst>
              <a:ext uri="{FF2B5EF4-FFF2-40B4-BE49-F238E27FC236}">
                <a16:creationId xmlns:a16="http://schemas.microsoft.com/office/drawing/2014/main" id="{21DCF185-B714-4507-8A14-E697EE1964EC}"/>
              </a:ext>
            </a:extLst>
          </p:cNvPr>
          <p:cNvSpPr>
            <a:spLocks noGrp="1"/>
          </p:cNvSpPr>
          <p:nvPr>
            <p:ph idx="1"/>
          </p:nvPr>
        </p:nvSpPr>
        <p:spPr/>
        <p:txBody>
          <a:bodyPr/>
          <a:lstStyle/>
          <a:p>
            <a:pPr lvl="1"/>
            <a:r>
              <a:rPr lang="en-US" altLang="ko-KR" dirty="0"/>
              <a:t>Version 1.0 (10/08/2019)</a:t>
            </a:r>
          </a:p>
          <a:p>
            <a:pPr lvl="2"/>
            <a:r>
              <a:rPr lang="en-US" altLang="ko-KR" dirty="0"/>
              <a:t>First created</a:t>
            </a:r>
          </a:p>
          <a:p>
            <a:pPr lvl="1"/>
            <a:r>
              <a:rPr lang="en-US" altLang="ko-KR" dirty="0"/>
              <a:t>Version 2.0 (11/08/2019)</a:t>
            </a:r>
          </a:p>
          <a:p>
            <a:pPr lvl="2"/>
            <a:r>
              <a:rPr lang="en-US" altLang="ko-KR" dirty="0"/>
              <a:t>Add the contents of Computer Vision</a:t>
            </a:r>
          </a:p>
          <a:p>
            <a:pPr lvl="1"/>
            <a:r>
              <a:rPr lang="en-US" altLang="ko-KR" dirty="0"/>
              <a:t>Version 2.1 (17/08/2019)</a:t>
            </a:r>
          </a:p>
          <a:p>
            <a:pPr lvl="2"/>
            <a:r>
              <a:rPr lang="en-US" altLang="ko-KR" dirty="0"/>
              <a:t>Fix Korean font issue</a:t>
            </a:r>
          </a:p>
          <a:p>
            <a:pPr lvl="2"/>
            <a:endParaRPr lang="en-US" altLang="ko-KR" dirty="0"/>
          </a:p>
          <a:p>
            <a:pPr lvl="2"/>
            <a:endParaRPr lang="ko-KR" altLang="en-US" dirty="0"/>
          </a:p>
        </p:txBody>
      </p:sp>
      <p:sp>
        <p:nvSpPr>
          <p:cNvPr id="4" name="바닥글 개체 틀 3">
            <a:extLst>
              <a:ext uri="{FF2B5EF4-FFF2-40B4-BE49-F238E27FC236}">
                <a16:creationId xmlns:a16="http://schemas.microsoft.com/office/drawing/2014/main" id="{FB46C058-495D-424D-AA60-CA62F431739E}"/>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AFAB49FE-A812-4BC4-8E4A-F89CC54E491F}"/>
              </a:ext>
            </a:extLst>
          </p:cNvPr>
          <p:cNvSpPr>
            <a:spLocks noGrp="1"/>
          </p:cNvSpPr>
          <p:nvPr>
            <p:ph type="sldNum" sz="quarter" idx="12"/>
          </p:nvPr>
        </p:nvSpPr>
        <p:spPr/>
        <p:txBody>
          <a:bodyPr/>
          <a:lstStyle/>
          <a:p>
            <a:fld id="{46D39A25-028C-4F5E-A0EA-89FFB800C6C4}" type="slidenum">
              <a:rPr lang="ko-KR" altLang="en-US" smtClean="0"/>
              <a:t>1</a:t>
            </a:fld>
            <a:endParaRPr lang="ko-KR" altLang="en-US"/>
          </a:p>
        </p:txBody>
      </p:sp>
    </p:spTree>
    <p:extLst>
      <p:ext uri="{BB962C8B-B14F-4D97-AF65-F5344CB8AC3E}">
        <p14:creationId xmlns:p14="http://schemas.microsoft.com/office/powerpoint/2010/main" val="421457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32FDE8-1B13-440D-A44C-901FDD9C649C}"/>
              </a:ext>
            </a:extLst>
          </p:cNvPr>
          <p:cNvSpPr>
            <a:spLocks noGrp="1"/>
          </p:cNvSpPr>
          <p:nvPr>
            <p:ph type="title"/>
          </p:nvPr>
        </p:nvSpPr>
        <p:spPr/>
        <p:txBody>
          <a:bodyPr/>
          <a:lstStyle/>
          <a:p>
            <a:r>
              <a:rPr lang="en-US" altLang="ko-KR" dirty="0"/>
              <a:t>Q. Deep learning framework</a:t>
            </a:r>
            <a:endParaRPr lang="ko-KR" altLang="en-US" dirty="0"/>
          </a:p>
        </p:txBody>
      </p:sp>
      <p:sp>
        <p:nvSpPr>
          <p:cNvPr id="3" name="내용 개체 틀 2">
            <a:extLst>
              <a:ext uri="{FF2B5EF4-FFF2-40B4-BE49-F238E27FC236}">
                <a16:creationId xmlns:a16="http://schemas.microsoft.com/office/drawing/2014/main" id="{F0EBA721-C25F-46B1-9C2C-145299C46AC7}"/>
              </a:ext>
            </a:extLst>
          </p:cNvPr>
          <p:cNvSpPr>
            <a:spLocks noGrp="1"/>
          </p:cNvSpPr>
          <p:nvPr>
            <p:ph idx="1"/>
          </p:nvPr>
        </p:nvSpPr>
        <p:spPr/>
        <p:txBody>
          <a:bodyPr/>
          <a:lstStyle/>
          <a:p>
            <a:r>
              <a:rPr lang="en-US" altLang="ko-KR" dirty="0" err="1"/>
              <a:t>Keras</a:t>
            </a:r>
            <a:endParaRPr lang="en-US" altLang="ko-KR" dirty="0"/>
          </a:p>
          <a:p>
            <a:pPr lvl="1"/>
            <a:r>
              <a:rPr lang="en-US" altLang="ko-KR" dirty="0"/>
              <a:t>Is an open source neural network library written in Python. It is designed to enable fast experimentation with deep neural networks</a:t>
            </a:r>
          </a:p>
          <a:p>
            <a:pPr lvl="1"/>
            <a:endParaRPr lang="en-US" altLang="ko-KR" dirty="0"/>
          </a:p>
          <a:p>
            <a:r>
              <a:rPr lang="en-US" altLang="ko-KR" dirty="0" err="1"/>
              <a:t>Tensorflow</a:t>
            </a:r>
            <a:endParaRPr lang="en-US" altLang="ko-KR" dirty="0"/>
          </a:p>
          <a:p>
            <a:pPr lvl="1"/>
            <a:r>
              <a:rPr lang="en-US" altLang="ko-KR" dirty="0"/>
              <a:t>Is an open-source software library for dataflow programming. It is used for machine learning applications like neural networks</a:t>
            </a:r>
          </a:p>
          <a:p>
            <a:pPr lvl="1"/>
            <a:endParaRPr lang="en-US" altLang="ko-KR" dirty="0"/>
          </a:p>
          <a:p>
            <a:r>
              <a:rPr lang="en-US" altLang="ko-KR" dirty="0" err="1"/>
              <a:t>PyTorch</a:t>
            </a:r>
            <a:endParaRPr lang="en-US" altLang="ko-KR" dirty="0"/>
          </a:p>
          <a:p>
            <a:pPr lvl="1"/>
            <a:r>
              <a:rPr lang="en-US" altLang="ko-KR" dirty="0"/>
              <a:t>Is an open source machine learning library for Python, based on Torch. It is used for applications such as natural language processing</a:t>
            </a:r>
            <a:endParaRPr lang="ko-KR" altLang="en-US" dirty="0"/>
          </a:p>
        </p:txBody>
      </p:sp>
      <p:sp>
        <p:nvSpPr>
          <p:cNvPr id="4" name="바닥글 개체 틀 3">
            <a:extLst>
              <a:ext uri="{FF2B5EF4-FFF2-40B4-BE49-F238E27FC236}">
                <a16:creationId xmlns:a16="http://schemas.microsoft.com/office/drawing/2014/main" id="{9174E377-6D36-4D26-A3BC-BE2D3827295C}"/>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03806568-1308-4305-9758-99EC5ECB15F1}"/>
              </a:ext>
            </a:extLst>
          </p:cNvPr>
          <p:cNvSpPr>
            <a:spLocks noGrp="1"/>
          </p:cNvSpPr>
          <p:nvPr>
            <p:ph type="sldNum" sz="quarter" idx="12"/>
          </p:nvPr>
        </p:nvSpPr>
        <p:spPr/>
        <p:txBody>
          <a:bodyPr/>
          <a:lstStyle/>
          <a:p>
            <a:fld id="{46D39A25-028C-4F5E-A0EA-89FFB800C6C4}" type="slidenum">
              <a:rPr lang="ko-KR" altLang="en-US" smtClean="0"/>
              <a:t>19</a:t>
            </a:fld>
            <a:endParaRPr lang="ko-KR" altLang="en-US"/>
          </a:p>
        </p:txBody>
      </p:sp>
    </p:spTree>
    <p:extLst>
      <p:ext uri="{BB962C8B-B14F-4D97-AF65-F5344CB8AC3E}">
        <p14:creationId xmlns:p14="http://schemas.microsoft.com/office/powerpoint/2010/main" val="1904970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F35F01-CF48-47D5-8506-659BB233645F}"/>
              </a:ext>
            </a:extLst>
          </p:cNvPr>
          <p:cNvSpPr>
            <a:spLocks noGrp="1"/>
          </p:cNvSpPr>
          <p:nvPr>
            <p:ph type="title"/>
          </p:nvPr>
        </p:nvSpPr>
        <p:spPr/>
        <p:txBody>
          <a:bodyPr/>
          <a:lstStyle/>
          <a:p>
            <a:r>
              <a:rPr lang="en-US" altLang="ko-KR" dirty="0"/>
              <a:t>Q. Fuzzy logic architecture</a:t>
            </a:r>
            <a:endParaRPr lang="ko-KR" altLang="en-US" dirty="0"/>
          </a:p>
        </p:txBody>
      </p:sp>
      <p:sp>
        <p:nvSpPr>
          <p:cNvPr id="3" name="내용 개체 틀 2">
            <a:extLst>
              <a:ext uri="{FF2B5EF4-FFF2-40B4-BE49-F238E27FC236}">
                <a16:creationId xmlns:a16="http://schemas.microsoft.com/office/drawing/2014/main" id="{C1115D22-B907-4F61-AC24-C8D94B6AA01B}"/>
              </a:ext>
            </a:extLst>
          </p:cNvPr>
          <p:cNvSpPr>
            <a:spLocks noGrp="1"/>
          </p:cNvSpPr>
          <p:nvPr>
            <p:ph idx="1"/>
          </p:nvPr>
        </p:nvSpPr>
        <p:spPr/>
        <p:txBody>
          <a:bodyPr/>
          <a:lstStyle/>
          <a:p>
            <a:r>
              <a:rPr lang="en-US" altLang="ko-KR" dirty="0"/>
              <a:t>Four components:</a:t>
            </a:r>
          </a:p>
          <a:p>
            <a:pPr lvl="1"/>
            <a:r>
              <a:rPr lang="en-US" altLang="ko-KR" dirty="0"/>
              <a:t>Fuzzification Module</a:t>
            </a:r>
          </a:p>
          <a:p>
            <a:pPr lvl="2"/>
            <a:r>
              <a:rPr lang="en-US" altLang="ko-KR" dirty="0"/>
              <a:t>The system inputs are fed into the Fuzzifier, which transforms the inputs into fuzzy sets</a:t>
            </a:r>
          </a:p>
          <a:p>
            <a:pPr lvl="1"/>
            <a:r>
              <a:rPr lang="en-US" altLang="ko-KR" dirty="0"/>
              <a:t>Knowledge Base</a:t>
            </a:r>
          </a:p>
          <a:p>
            <a:pPr lvl="2"/>
            <a:r>
              <a:rPr lang="en-US" altLang="ko-KR" dirty="0"/>
              <a:t>It stores analytic measures such as IF-THEN rules provided by experts</a:t>
            </a:r>
          </a:p>
          <a:p>
            <a:pPr lvl="1"/>
            <a:r>
              <a:rPr lang="en-US" altLang="ko-KR" dirty="0"/>
              <a:t>Inference Engine</a:t>
            </a:r>
          </a:p>
          <a:p>
            <a:pPr lvl="2"/>
            <a:r>
              <a:rPr lang="en-US" altLang="ko-KR" dirty="0"/>
              <a:t>It simulates the human reasoning process by making fuzzy inference on the inputs and IF-THEN rules</a:t>
            </a:r>
          </a:p>
          <a:p>
            <a:pPr lvl="1"/>
            <a:r>
              <a:rPr lang="en-US" altLang="ko-KR" dirty="0"/>
              <a:t>Defuzzification Module </a:t>
            </a:r>
          </a:p>
          <a:p>
            <a:pPr lvl="2"/>
            <a:r>
              <a:rPr lang="en-US" altLang="ko-KR" dirty="0"/>
              <a:t>It transforms the fuzzy set obtained by the inference engine into a crisp value</a:t>
            </a:r>
          </a:p>
          <a:p>
            <a:pPr lvl="1"/>
            <a:endParaRPr lang="ko-KR" altLang="en-US" dirty="0"/>
          </a:p>
        </p:txBody>
      </p:sp>
      <p:pic>
        <p:nvPicPr>
          <p:cNvPr id="2050" name="Picture 2" descr="Fuzzy Logic Architecture - Artificial Intelligence Interview Questions - Edureka">
            <a:extLst>
              <a:ext uri="{FF2B5EF4-FFF2-40B4-BE49-F238E27FC236}">
                <a16:creationId xmlns:a16="http://schemas.microsoft.com/office/drawing/2014/main" id="{9C918F7C-81C8-4867-8700-04E3F4273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366" y="4776652"/>
            <a:ext cx="5029200" cy="1676400"/>
          </a:xfrm>
          <a:prstGeom prst="rect">
            <a:avLst/>
          </a:prstGeom>
          <a:noFill/>
          <a:extLst>
            <a:ext uri="{909E8E84-426E-40DD-AFC4-6F175D3DCCD1}">
              <a14:hiddenFill xmlns:a14="http://schemas.microsoft.com/office/drawing/2010/main">
                <a:solidFill>
                  <a:srgbClr val="FFFFFF"/>
                </a:solidFill>
              </a14:hiddenFill>
            </a:ext>
          </a:extLst>
        </p:spPr>
      </p:pic>
      <p:sp>
        <p:nvSpPr>
          <p:cNvPr id="4" name="바닥글 개체 틀 3">
            <a:extLst>
              <a:ext uri="{FF2B5EF4-FFF2-40B4-BE49-F238E27FC236}">
                <a16:creationId xmlns:a16="http://schemas.microsoft.com/office/drawing/2014/main" id="{6D83348B-BFBA-4299-82A5-265E29EE2F10}"/>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E37C9D98-2FDC-4EA9-A0D0-D705F65AF3BB}"/>
              </a:ext>
            </a:extLst>
          </p:cNvPr>
          <p:cNvSpPr>
            <a:spLocks noGrp="1"/>
          </p:cNvSpPr>
          <p:nvPr>
            <p:ph type="sldNum" sz="quarter" idx="12"/>
          </p:nvPr>
        </p:nvSpPr>
        <p:spPr/>
        <p:txBody>
          <a:bodyPr/>
          <a:lstStyle/>
          <a:p>
            <a:fld id="{46D39A25-028C-4F5E-A0EA-89FFB800C6C4}" type="slidenum">
              <a:rPr lang="ko-KR" altLang="en-US" smtClean="0"/>
              <a:t>20</a:t>
            </a:fld>
            <a:endParaRPr lang="ko-KR" altLang="en-US"/>
          </a:p>
        </p:txBody>
      </p:sp>
    </p:spTree>
    <p:extLst>
      <p:ext uri="{BB962C8B-B14F-4D97-AF65-F5344CB8AC3E}">
        <p14:creationId xmlns:p14="http://schemas.microsoft.com/office/powerpoint/2010/main" val="2351347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A5D689-1C76-4F0A-8DF4-D8A0338021A8}"/>
              </a:ext>
            </a:extLst>
          </p:cNvPr>
          <p:cNvSpPr>
            <a:spLocks noGrp="1"/>
          </p:cNvSpPr>
          <p:nvPr>
            <p:ph type="title"/>
          </p:nvPr>
        </p:nvSpPr>
        <p:spPr/>
        <p:txBody>
          <a:bodyPr/>
          <a:lstStyle/>
          <a:p>
            <a:r>
              <a:rPr lang="en-US" altLang="ko-KR" dirty="0"/>
              <a:t>Q. Expert Systems</a:t>
            </a:r>
            <a:endParaRPr lang="ko-KR" altLang="en-US" dirty="0"/>
          </a:p>
        </p:txBody>
      </p:sp>
      <p:sp>
        <p:nvSpPr>
          <p:cNvPr id="3" name="내용 개체 틀 2">
            <a:extLst>
              <a:ext uri="{FF2B5EF4-FFF2-40B4-BE49-F238E27FC236}">
                <a16:creationId xmlns:a16="http://schemas.microsoft.com/office/drawing/2014/main" id="{B92B9E9B-F444-4786-9812-C34935DB626B}"/>
              </a:ext>
            </a:extLst>
          </p:cNvPr>
          <p:cNvSpPr>
            <a:spLocks noGrp="1"/>
          </p:cNvSpPr>
          <p:nvPr>
            <p:ph idx="1"/>
          </p:nvPr>
        </p:nvSpPr>
        <p:spPr/>
        <p:txBody>
          <a:bodyPr/>
          <a:lstStyle/>
          <a:p>
            <a:r>
              <a:rPr lang="en-US" altLang="ko-KR" dirty="0"/>
              <a:t>Three Components:</a:t>
            </a:r>
          </a:p>
          <a:p>
            <a:pPr lvl="1"/>
            <a:r>
              <a:rPr lang="en-US" altLang="ko-KR" dirty="0"/>
              <a:t>Knowledge Base</a:t>
            </a:r>
          </a:p>
          <a:p>
            <a:pPr lvl="2"/>
            <a:r>
              <a:rPr lang="en-US" altLang="ko-KR" dirty="0"/>
              <a:t>It contains domain-specific and high-quality knowledge</a:t>
            </a:r>
          </a:p>
          <a:p>
            <a:pPr lvl="1"/>
            <a:r>
              <a:rPr lang="en-US" altLang="ko-KR" dirty="0"/>
              <a:t>Inference Engine</a:t>
            </a:r>
          </a:p>
          <a:p>
            <a:pPr lvl="2"/>
            <a:r>
              <a:rPr lang="en-US" altLang="ko-KR" dirty="0"/>
              <a:t>It acquires and manipulates the knowledge from the knowledge base to arrive at a particular solution</a:t>
            </a:r>
          </a:p>
          <a:p>
            <a:pPr lvl="1"/>
            <a:r>
              <a:rPr lang="en-US" altLang="ko-KR" dirty="0"/>
              <a:t>User Interface</a:t>
            </a:r>
          </a:p>
          <a:p>
            <a:pPr lvl="2"/>
            <a:r>
              <a:rPr lang="en-US" altLang="ko-KR" dirty="0"/>
              <a:t>The user interface provides interaction between the user and the Expert System itself</a:t>
            </a:r>
            <a:endParaRPr lang="ko-KR" altLang="en-US" dirty="0"/>
          </a:p>
        </p:txBody>
      </p:sp>
      <p:pic>
        <p:nvPicPr>
          <p:cNvPr id="3074" name="Picture 2" descr="Expert Systems - Artificial Intelligence Interview Questions - Edureka">
            <a:extLst>
              <a:ext uri="{FF2B5EF4-FFF2-40B4-BE49-F238E27FC236}">
                <a16:creationId xmlns:a16="http://schemas.microsoft.com/office/drawing/2014/main" id="{3C1BC94A-BF96-4B38-BDA3-C9CA1CE18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137" y="4105275"/>
            <a:ext cx="5029200" cy="2305050"/>
          </a:xfrm>
          <a:prstGeom prst="rect">
            <a:avLst/>
          </a:prstGeom>
          <a:noFill/>
          <a:extLst>
            <a:ext uri="{909E8E84-426E-40DD-AFC4-6F175D3DCCD1}">
              <a14:hiddenFill xmlns:a14="http://schemas.microsoft.com/office/drawing/2010/main">
                <a:solidFill>
                  <a:srgbClr val="FFFFFF"/>
                </a:solidFill>
              </a14:hiddenFill>
            </a:ext>
          </a:extLst>
        </p:spPr>
      </p:pic>
      <p:sp>
        <p:nvSpPr>
          <p:cNvPr id="4" name="바닥글 개체 틀 3">
            <a:extLst>
              <a:ext uri="{FF2B5EF4-FFF2-40B4-BE49-F238E27FC236}">
                <a16:creationId xmlns:a16="http://schemas.microsoft.com/office/drawing/2014/main" id="{B3B38078-93A3-4E8A-A0A0-F3921187F2CB}"/>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7F36AF45-A10B-4912-B13C-9D89EB771D39}"/>
              </a:ext>
            </a:extLst>
          </p:cNvPr>
          <p:cNvSpPr>
            <a:spLocks noGrp="1"/>
          </p:cNvSpPr>
          <p:nvPr>
            <p:ph type="sldNum" sz="quarter" idx="12"/>
          </p:nvPr>
        </p:nvSpPr>
        <p:spPr/>
        <p:txBody>
          <a:bodyPr/>
          <a:lstStyle/>
          <a:p>
            <a:fld id="{46D39A25-028C-4F5E-A0EA-89FFB800C6C4}" type="slidenum">
              <a:rPr lang="ko-KR" altLang="en-US" smtClean="0"/>
              <a:t>21</a:t>
            </a:fld>
            <a:endParaRPr lang="ko-KR" altLang="en-US"/>
          </a:p>
        </p:txBody>
      </p:sp>
    </p:spTree>
    <p:extLst>
      <p:ext uri="{BB962C8B-B14F-4D97-AF65-F5344CB8AC3E}">
        <p14:creationId xmlns:p14="http://schemas.microsoft.com/office/powerpoint/2010/main" val="2923639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E49EBA-322B-4F6A-80AE-AA2A5AEA7BA1}"/>
              </a:ext>
            </a:extLst>
          </p:cNvPr>
          <p:cNvSpPr>
            <a:spLocks noGrp="1"/>
          </p:cNvSpPr>
          <p:nvPr>
            <p:ph type="title"/>
          </p:nvPr>
        </p:nvSpPr>
        <p:spPr/>
        <p:txBody>
          <a:bodyPr/>
          <a:lstStyle/>
          <a:p>
            <a:r>
              <a:rPr lang="en-US" altLang="ko-KR" dirty="0"/>
              <a:t>Q. Computer vision and AI related</a:t>
            </a:r>
            <a:endParaRPr lang="ko-KR" altLang="en-US" dirty="0"/>
          </a:p>
        </p:txBody>
      </p:sp>
      <p:sp>
        <p:nvSpPr>
          <p:cNvPr id="3" name="내용 개체 틀 2">
            <a:extLst>
              <a:ext uri="{FF2B5EF4-FFF2-40B4-BE49-F238E27FC236}">
                <a16:creationId xmlns:a16="http://schemas.microsoft.com/office/drawing/2014/main" id="{20EAFBD2-6AA6-46CD-82E7-6ACFFDC0A59E}"/>
              </a:ext>
            </a:extLst>
          </p:cNvPr>
          <p:cNvSpPr>
            <a:spLocks noGrp="1"/>
          </p:cNvSpPr>
          <p:nvPr>
            <p:ph idx="1"/>
          </p:nvPr>
        </p:nvSpPr>
        <p:spPr/>
        <p:txBody>
          <a:bodyPr/>
          <a:lstStyle/>
          <a:p>
            <a:r>
              <a:rPr lang="en-US" altLang="ko-KR" dirty="0"/>
              <a:t>Computer Vision is a field of AI that is used to obtain information from images or multi-dimensional data</a:t>
            </a:r>
          </a:p>
          <a:p>
            <a:endParaRPr lang="en-US" altLang="ko-KR" dirty="0"/>
          </a:p>
          <a:p>
            <a:r>
              <a:rPr lang="en-US" altLang="ko-KR" dirty="0"/>
              <a:t>Machine Learning algorithms such as K-means is used for Image Segmentation, Support Vector machine is used for Image Classification and so on</a:t>
            </a:r>
          </a:p>
          <a:p>
            <a:endParaRPr lang="en-US" altLang="ko-KR" dirty="0"/>
          </a:p>
          <a:p>
            <a:r>
              <a:rPr lang="en-US" altLang="ko-KR" dirty="0"/>
              <a:t>Therefore Computer Vision makes use of AI technologies to solve complex problems such as Object Detection, Image Processing, </a:t>
            </a:r>
            <a:r>
              <a:rPr lang="en-US" altLang="ko-KR" dirty="0" err="1"/>
              <a:t>etc</a:t>
            </a:r>
            <a:endParaRPr lang="ko-KR" altLang="en-US" dirty="0"/>
          </a:p>
        </p:txBody>
      </p:sp>
      <p:sp>
        <p:nvSpPr>
          <p:cNvPr id="4" name="바닥글 개체 틀 3">
            <a:extLst>
              <a:ext uri="{FF2B5EF4-FFF2-40B4-BE49-F238E27FC236}">
                <a16:creationId xmlns:a16="http://schemas.microsoft.com/office/drawing/2014/main" id="{FA9174A2-E40B-42AC-8370-FC954EC4386A}"/>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7A2FB2B0-EADB-4C9A-BC36-840D83407ED8}"/>
              </a:ext>
            </a:extLst>
          </p:cNvPr>
          <p:cNvSpPr>
            <a:spLocks noGrp="1"/>
          </p:cNvSpPr>
          <p:nvPr>
            <p:ph type="sldNum" sz="quarter" idx="12"/>
          </p:nvPr>
        </p:nvSpPr>
        <p:spPr/>
        <p:txBody>
          <a:bodyPr/>
          <a:lstStyle/>
          <a:p>
            <a:fld id="{46D39A25-028C-4F5E-A0EA-89FFB800C6C4}" type="slidenum">
              <a:rPr lang="ko-KR" altLang="en-US" smtClean="0"/>
              <a:t>22</a:t>
            </a:fld>
            <a:endParaRPr lang="ko-KR" altLang="en-US"/>
          </a:p>
        </p:txBody>
      </p:sp>
    </p:spTree>
    <p:extLst>
      <p:ext uri="{BB962C8B-B14F-4D97-AF65-F5344CB8AC3E}">
        <p14:creationId xmlns:p14="http://schemas.microsoft.com/office/powerpoint/2010/main" val="1186210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48A51B-1974-4E87-AD30-0671EEC78F4A}"/>
              </a:ext>
            </a:extLst>
          </p:cNvPr>
          <p:cNvSpPr>
            <a:spLocks noGrp="1"/>
          </p:cNvSpPr>
          <p:nvPr>
            <p:ph type="title"/>
          </p:nvPr>
        </p:nvSpPr>
        <p:spPr>
          <a:xfrm>
            <a:off x="389312" y="160828"/>
            <a:ext cx="10670574" cy="678757"/>
          </a:xfrm>
        </p:spPr>
        <p:txBody>
          <a:bodyPr>
            <a:normAutofit/>
          </a:bodyPr>
          <a:lstStyle/>
          <a:p>
            <a:r>
              <a:rPr lang="en-US" altLang="ko-KR" dirty="0"/>
              <a:t>Q. Which is better for image classification?</a:t>
            </a:r>
            <a:endParaRPr lang="ko-KR" altLang="en-US" dirty="0"/>
          </a:p>
        </p:txBody>
      </p:sp>
      <p:sp>
        <p:nvSpPr>
          <p:cNvPr id="3" name="내용 개체 틀 2">
            <a:extLst>
              <a:ext uri="{FF2B5EF4-FFF2-40B4-BE49-F238E27FC236}">
                <a16:creationId xmlns:a16="http://schemas.microsoft.com/office/drawing/2014/main" id="{8AA7A7CA-BF9C-4707-A51B-41329DDC865F}"/>
              </a:ext>
            </a:extLst>
          </p:cNvPr>
          <p:cNvSpPr>
            <a:spLocks noGrp="1"/>
          </p:cNvSpPr>
          <p:nvPr>
            <p:ph idx="1"/>
          </p:nvPr>
        </p:nvSpPr>
        <p:spPr/>
        <p:txBody>
          <a:bodyPr/>
          <a:lstStyle/>
          <a:p>
            <a:r>
              <a:rPr lang="en-US" altLang="ko-KR" dirty="0"/>
              <a:t>Supervision</a:t>
            </a:r>
          </a:p>
          <a:p>
            <a:pPr lvl="1"/>
            <a:r>
              <a:rPr lang="en-US" altLang="ko-KR" dirty="0"/>
              <a:t>The images are manually fed and interpreted by the Machine Learning expert to create feature classes</a:t>
            </a:r>
          </a:p>
          <a:p>
            <a:pPr lvl="1"/>
            <a:endParaRPr lang="en-US" altLang="ko-KR" dirty="0"/>
          </a:p>
          <a:p>
            <a:r>
              <a:rPr lang="en-US" altLang="ko-KR" dirty="0" err="1"/>
              <a:t>Unsupervision</a:t>
            </a:r>
            <a:endParaRPr lang="en-US" altLang="ko-KR" dirty="0"/>
          </a:p>
          <a:p>
            <a:pPr lvl="1"/>
            <a:r>
              <a:rPr lang="en-US" altLang="ko-KR" dirty="0"/>
              <a:t>The Machine Learning software creates feature classes based on image pixel values</a:t>
            </a:r>
          </a:p>
          <a:p>
            <a:pPr lvl="1"/>
            <a:endParaRPr lang="en-US" altLang="ko-KR" dirty="0"/>
          </a:p>
          <a:p>
            <a:r>
              <a:rPr lang="en-US" altLang="ko-KR" dirty="0"/>
              <a:t>Therefore, it is better to choose supervised classification for image classification in terms of accuracy</a:t>
            </a:r>
            <a:endParaRPr lang="ko-KR" altLang="en-US" dirty="0"/>
          </a:p>
        </p:txBody>
      </p:sp>
      <p:sp>
        <p:nvSpPr>
          <p:cNvPr id="4" name="바닥글 개체 틀 3">
            <a:extLst>
              <a:ext uri="{FF2B5EF4-FFF2-40B4-BE49-F238E27FC236}">
                <a16:creationId xmlns:a16="http://schemas.microsoft.com/office/drawing/2014/main" id="{425997CA-37DE-4CB1-AFFD-D108EF0F7169}"/>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E2AA3DAB-0815-4727-B968-8CDE4130AB60}"/>
              </a:ext>
            </a:extLst>
          </p:cNvPr>
          <p:cNvSpPr>
            <a:spLocks noGrp="1"/>
          </p:cNvSpPr>
          <p:nvPr>
            <p:ph type="sldNum" sz="quarter" idx="12"/>
          </p:nvPr>
        </p:nvSpPr>
        <p:spPr/>
        <p:txBody>
          <a:bodyPr/>
          <a:lstStyle/>
          <a:p>
            <a:fld id="{46D39A25-028C-4F5E-A0EA-89FFB800C6C4}" type="slidenum">
              <a:rPr lang="ko-KR" altLang="en-US" smtClean="0"/>
              <a:t>23</a:t>
            </a:fld>
            <a:endParaRPr lang="ko-KR" altLang="en-US"/>
          </a:p>
        </p:txBody>
      </p:sp>
    </p:spTree>
    <p:extLst>
      <p:ext uri="{BB962C8B-B14F-4D97-AF65-F5344CB8AC3E}">
        <p14:creationId xmlns:p14="http://schemas.microsoft.com/office/powerpoint/2010/main" val="364535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8A1F5A-F2EF-4B1F-89D8-93F176122F12}"/>
              </a:ext>
            </a:extLst>
          </p:cNvPr>
          <p:cNvSpPr>
            <a:spLocks noGrp="1"/>
          </p:cNvSpPr>
          <p:nvPr>
            <p:ph type="title"/>
          </p:nvPr>
        </p:nvSpPr>
        <p:spPr/>
        <p:txBody>
          <a:bodyPr/>
          <a:lstStyle/>
          <a:p>
            <a:r>
              <a:rPr lang="en-US" altLang="ko-KR" dirty="0"/>
              <a:t>Q. Facebook’s Face verification</a:t>
            </a:r>
            <a:endParaRPr lang="ko-KR" altLang="en-US" dirty="0"/>
          </a:p>
        </p:txBody>
      </p:sp>
      <p:sp>
        <p:nvSpPr>
          <p:cNvPr id="3" name="내용 개체 틀 2">
            <a:extLst>
              <a:ext uri="{FF2B5EF4-FFF2-40B4-BE49-F238E27FC236}">
                <a16:creationId xmlns:a16="http://schemas.microsoft.com/office/drawing/2014/main" id="{44EE9484-FA50-4B57-86C0-DF236E32862B}"/>
              </a:ext>
            </a:extLst>
          </p:cNvPr>
          <p:cNvSpPr>
            <a:spLocks noGrp="1"/>
          </p:cNvSpPr>
          <p:nvPr>
            <p:ph idx="1"/>
          </p:nvPr>
        </p:nvSpPr>
        <p:spPr/>
        <p:txBody>
          <a:bodyPr/>
          <a:lstStyle/>
          <a:p>
            <a:r>
              <a:rPr lang="en-US" altLang="ko-KR" dirty="0"/>
              <a:t>Facebook uses </a:t>
            </a:r>
            <a:r>
              <a:rPr lang="en-US" altLang="ko-KR" dirty="0" err="1"/>
              <a:t>DeepFace</a:t>
            </a:r>
            <a:r>
              <a:rPr lang="en-US" altLang="ko-KR" dirty="0"/>
              <a:t> for face verification.</a:t>
            </a:r>
          </a:p>
          <a:p>
            <a:pPr lvl="1"/>
            <a:r>
              <a:rPr lang="en-US" altLang="ko-KR" dirty="0"/>
              <a:t>Input</a:t>
            </a:r>
          </a:p>
          <a:p>
            <a:pPr lvl="2"/>
            <a:r>
              <a:rPr lang="ko-KR" altLang="en-US" dirty="0"/>
              <a:t>환경적 요소가 가미된 다양한 얼굴 이미지 획득 </a:t>
            </a:r>
            <a:r>
              <a:rPr lang="en-US" altLang="ko-KR" dirty="0"/>
              <a:t>(wild format)</a:t>
            </a:r>
          </a:p>
          <a:p>
            <a:pPr lvl="1"/>
            <a:r>
              <a:rPr lang="en-US" altLang="ko-KR" dirty="0"/>
              <a:t>Process</a:t>
            </a:r>
          </a:p>
          <a:p>
            <a:pPr lvl="2"/>
            <a:r>
              <a:rPr lang="en-US" altLang="ko-KR" dirty="0"/>
              <a:t>Detect facial features (</a:t>
            </a:r>
            <a:r>
              <a:rPr lang="ko-KR" altLang="en-US" dirty="0"/>
              <a:t>얼굴 특징 추출</a:t>
            </a:r>
            <a:r>
              <a:rPr lang="en-US" altLang="ko-KR" dirty="0"/>
              <a:t>)</a:t>
            </a:r>
          </a:p>
          <a:p>
            <a:pPr lvl="2"/>
            <a:r>
              <a:rPr lang="en-US" altLang="ko-KR" dirty="0"/>
              <a:t>Align and compare the features (</a:t>
            </a:r>
            <a:r>
              <a:rPr lang="ko-KR" altLang="en-US" dirty="0"/>
              <a:t>얼굴 특징을 비교하기 위해 정렬</a:t>
            </a:r>
            <a:r>
              <a:rPr lang="en-US" altLang="ko-KR" dirty="0"/>
              <a:t>)</a:t>
            </a:r>
          </a:p>
          <a:p>
            <a:pPr lvl="2"/>
            <a:r>
              <a:rPr lang="en-US" altLang="ko-KR" dirty="0"/>
              <a:t>Represents</a:t>
            </a:r>
            <a:r>
              <a:rPr lang="ko-KR" altLang="en-US" dirty="0"/>
              <a:t> </a:t>
            </a:r>
            <a:r>
              <a:rPr lang="en-US" altLang="ko-KR" dirty="0"/>
              <a:t>the</a:t>
            </a:r>
            <a:r>
              <a:rPr lang="ko-KR" altLang="en-US" dirty="0"/>
              <a:t> </a:t>
            </a:r>
            <a:r>
              <a:rPr lang="en-US" altLang="ko-KR" dirty="0"/>
              <a:t>key</a:t>
            </a:r>
            <a:r>
              <a:rPr lang="ko-KR" altLang="en-US" dirty="0"/>
              <a:t> </a:t>
            </a:r>
            <a:r>
              <a:rPr lang="en-US" altLang="ko-KR" dirty="0"/>
              <a:t>patterns</a:t>
            </a:r>
            <a:r>
              <a:rPr lang="ko-KR" altLang="en-US" dirty="0"/>
              <a:t> </a:t>
            </a:r>
            <a:r>
              <a:rPr lang="en-US" altLang="ko-KR" dirty="0"/>
              <a:t>by</a:t>
            </a:r>
            <a:r>
              <a:rPr lang="ko-KR" altLang="en-US" dirty="0"/>
              <a:t> </a:t>
            </a:r>
            <a:r>
              <a:rPr lang="en-US" altLang="ko-KR" dirty="0"/>
              <a:t>using</a:t>
            </a:r>
            <a:r>
              <a:rPr lang="ko-KR" altLang="en-US" dirty="0"/>
              <a:t> </a:t>
            </a:r>
            <a:r>
              <a:rPr lang="en-US" altLang="ko-KR" dirty="0"/>
              <a:t>3D</a:t>
            </a:r>
            <a:r>
              <a:rPr lang="ko-KR" altLang="en-US" dirty="0"/>
              <a:t> </a:t>
            </a:r>
            <a:r>
              <a:rPr lang="en-US" altLang="ko-KR" dirty="0"/>
              <a:t>graphs</a:t>
            </a:r>
            <a:r>
              <a:rPr lang="ko-KR" altLang="en-US" dirty="0"/>
              <a:t> </a:t>
            </a:r>
            <a:r>
              <a:rPr lang="en-US" altLang="ko-KR" dirty="0"/>
              <a:t>(3D</a:t>
            </a:r>
            <a:r>
              <a:rPr lang="ko-KR" altLang="en-US" dirty="0"/>
              <a:t> 그래프를 활용하여 키 패턴 표현</a:t>
            </a:r>
            <a:r>
              <a:rPr lang="en-US" altLang="ko-KR" dirty="0"/>
              <a:t>)</a:t>
            </a:r>
          </a:p>
          <a:p>
            <a:pPr lvl="2"/>
            <a:r>
              <a:rPr lang="en-US" altLang="ko-KR" dirty="0"/>
              <a:t>Classify the images based on similarity (</a:t>
            </a:r>
            <a:r>
              <a:rPr lang="ko-KR" altLang="en-US" dirty="0"/>
              <a:t>학습된 데이터와 유사도를 비교하여 얼굴 비교</a:t>
            </a:r>
            <a:r>
              <a:rPr lang="en-US" altLang="ko-KR" dirty="0"/>
              <a:t>)</a:t>
            </a:r>
            <a:endParaRPr lang="ko-KR" altLang="en-US" dirty="0"/>
          </a:p>
        </p:txBody>
      </p:sp>
      <p:sp>
        <p:nvSpPr>
          <p:cNvPr id="4" name="바닥글 개체 틀 3">
            <a:extLst>
              <a:ext uri="{FF2B5EF4-FFF2-40B4-BE49-F238E27FC236}">
                <a16:creationId xmlns:a16="http://schemas.microsoft.com/office/drawing/2014/main" id="{F16BFFAD-5CD7-4BCF-922A-471B8CC3C556}"/>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2D635639-6C32-4983-A0A2-826CBAF923DA}"/>
              </a:ext>
            </a:extLst>
          </p:cNvPr>
          <p:cNvSpPr>
            <a:spLocks noGrp="1"/>
          </p:cNvSpPr>
          <p:nvPr>
            <p:ph type="sldNum" sz="quarter" idx="12"/>
          </p:nvPr>
        </p:nvSpPr>
        <p:spPr/>
        <p:txBody>
          <a:bodyPr/>
          <a:lstStyle/>
          <a:p>
            <a:fld id="{46D39A25-028C-4F5E-A0EA-89FFB800C6C4}" type="slidenum">
              <a:rPr lang="ko-KR" altLang="en-US" smtClean="0"/>
              <a:t>24</a:t>
            </a:fld>
            <a:endParaRPr lang="ko-KR" altLang="en-US"/>
          </a:p>
        </p:txBody>
      </p:sp>
    </p:spTree>
    <p:extLst>
      <p:ext uri="{BB962C8B-B14F-4D97-AF65-F5344CB8AC3E}">
        <p14:creationId xmlns:p14="http://schemas.microsoft.com/office/powerpoint/2010/main" val="4111413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C7C993-9A60-4188-86DF-D99403051777}"/>
              </a:ext>
            </a:extLst>
          </p:cNvPr>
          <p:cNvSpPr>
            <a:spLocks noGrp="1"/>
          </p:cNvSpPr>
          <p:nvPr>
            <p:ph type="title"/>
          </p:nvPr>
        </p:nvSpPr>
        <p:spPr/>
        <p:txBody>
          <a:bodyPr/>
          <a:lstStyle/>
          <a:p>
            <a:r>
              <a:rPr lang="en-US" altLang="ko-KR" dirty="0"/>
              <a:t>Q. What is gradient descent?</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04B38174-EA23-4948-A284-AABA6CDE5E96}"/>
                  </a:ext>
                </a:extLst>
              </p:cNvPr>
              <p:cNvSpPr>
                <a:spLocks noGrp="1"/>
              </p:cNvSpPr>
              <p:nvPr>
                <p:ph idx="1"/>
              </p:nvPr>
            </p:nvSpPr>
            <p:spPr/>
            <p:txBody>
              <a:bodyPr/>
              <a:lstStyle/>
              <a:p>
                <a:r>
                  <a:rPr lang="en-US" altLang="ko-KR" dirty="0"/>
                  <a:t>Gradient</a:t>
                </a:r>
                <a:r>
                  <a:rPr lang="ko-KR" altLang="en-US" dirty="0"/>
                  <a:t> </a:t>
                </a:r>
                <a:r>
                  <a:rPr lang="en-US" altLang="ko-KR" dirty="0"/>
                  <a:t>Descent (</a:t>
                </a:r>
                <a:r>
                  <a:rPr lang="ko-KR" altLang="en-US" dirty="0">
                    <a:ea typeface="문체부 쓰기 정체" panose="02030609000101010101" pitchFamily="17" charset="-127"/>
                  </a:rPr>
                  <a:t>경사 </a:t>
                </a:r>
                <a:r>
                  <a:rPr lang="ko-KR" altLang="en-US" dirty="0" err="1">
                    <a:ea typeface="문체부 쓰기 정체" panose="02030609000101010101" pitchFamily="17" charset="-127"/>
                  </a:rPr>
                  <a:t>하강법</a:t>
                </a:r>
                <a:r>
                  <a:rPr lang="en-US" altLang="ko-KR" dirty="0"/>
                  <a:t>)</a:t>
                </a:r>
              </a:p>
              <a:p>
                <a:pPr lvl="1"/>
                <a:r>
                  <a:rPr lang="en-US" altLang="ko-KR" dirty="0"/>
                  <a:t>Gradient descent is an optimization algorithm which is used to find the value of the parameters that minimizes the cost functions</a:t>
                </a:r>
              </a:p>
              <a:p>
                <a:pPr lvl="2"/>
                <a:r>
                  <a:rPr lang="en-US" altLang="ko-KR" dirty="0"/>
                  <a:t>NN</a:t>
                </a:r>
                <a:r>
                  <a:rPr lang="ko-KR" altLang="en-US" dirty="0"/>
                  <a:t>의 </a:t>
                </a:r>
                <a:r>
                  <a:rPr lang="en-US" altLang="ko-KR" dirty="0"/>
                  <a:t>weight</a:t>
                </a:r>
                <a:r>
                  <a:rPr lang="ko-KR" altLang="en-US" dirty="0"/>
                  <a:t>를 조정하는 과정에서 사용됨</a:t>
                </a:r>
                <a:endParaRPr lang="en-US" altLang="ko-KR" dirty="0"/>
              </a:p>
              <a:p>
                <a:pPr lvl="2"/>
                <a:r>
                  <a:rPr lang="ko-KR" altLang="en-US" dirty="0"/>
                  <a:t>네트워크의 파라미터를 </a:t>
                </a:r>
                <a14:m>
                  <m:oMath xmlns:m="http://schemas.openxmlformats.org/officeDocument/2006/math">
                    <m:r>
                      <a:rPr lang="en-US" altLang="ko-KR" b="0" i="1" smtClean="0">
                        <a:latin typeface="Cambria Math" panose="02040503050406030204" pitchFamily="18" charset="0"/>
                      </a:rPr>
                      <m:t>𝜃</m:t>
                    </m:r>
                  </m:oMath>
                </a14:m>
                <a:r>
                  <a:rPr lang="ko-KR" altLang="en-US" dirty="0"/>
                  <a:t>라고 했을 때</a:t>
                </a:r>
                <a:r>
                  <a:rPr lang="en-US" altLang="ko-KR" dirty="0"/>
                  <a:t>, </a:t>
                </a:r>
                <a:r>
                  <a:rPr lang="ko-KR" altLang="en-US" dirty="0"/>
                  <a:t>네트워크의 </a:t>
                </a:r>
                <a:r>
                  <a:rPr lang="en-US" altLang="ko-KR" dirty="0"/>
                  <a:t>output</a:t>
                </a:r>
                <a:r>
                  <a:rPr lang="ko-KR" altLang="en-US" dirty="0"/>
                  <a:t>과 실제 값 사이의 차이를 정의하는 함수 </a:t>
                </a:r>
                <a:r>
                  <a:rPr lang="en-US" altLang="ko-KR" dirty="0"/>
                  <a:t>Loss Function </a:t>
                </a:r>
                <a14:m>
                  <m:oMath xmlns:m="http://schemas.openxmlformats.org/officeDocument/2006/math">
                    <m:r>
                      <a:rPr lang="en-US" altLang="ko-KR" b="0" i="1" smtClean="0">
                        <a:latin typeface="Cambria Math" panose="02040503050406030204" pitchFamily="18" charset="0"/>
                      </a:rPr>
                      <m:t>𝐽</m:t>
                    </m:r>
                    <m:r>
                      <a:rPr lang="en-US" altLang="ko-KR" b="0" i="1" smtClean="0">
                        <a:latin typeface="Cambria Math" panose="02040503050406030204" pitchFamily="18" charset="0"/>
                      </a:rPr>
                      <m:t>(</m:t>
                    </m:r>
                    <m:r>
                      <a:rPr lang="en-US" altLang="ko-KR" b="0" i="1" smtClean="0">
                        <a:latin typeface="Cambria Math" panose="02040503050406030204" pitchFamily="18" charset="0"/>
                      </a:rPr>
                      <m:t>𝜃</m:t>
                    </m:r>
                    <m:r>
                      <a:rPr lang="en-US" altLang="ko-KR" b="0" i="1" smtClean="0">
                        <a:latin typeface="Cambria Math" panose="02040503050406030204" pitchFamily="18" charset="0"/>
                      </a:rPr>
                      <m:t>)</m:t>
                    </m:r>
                  </m:oMath>
                </a14:m>
                <a:r>
                  <a:rPr lang="ko-KR" altLang="en-US" dirty="0"/>
                  <a:t>의 값을 최소화 하기 위해 기울기</a:t>
                </a:r>
                <a:r>
                  <a:rPr lang="en-US" altLang="ko-KR" dirty="0"/>
                  <a:t>(gradient)</a:t>
                </a:r>
                <a:r>
                  <a:rPr lang="ko-KR" altLang="en-US" dirty="0"/>
                  <a:t> </a:t>
                </a:r>
                <a14:m>
                  <m:oMath xmlns:m="http://schemas.openxmlformats.org/officeDocument/2006/math">
                    <m:sSub>
                      <m:sSubPr>
                        <m:ctrlPr>
                          <a:rPr lang="en-US" altLang="ko-KR" b="0" i="1" smtClean="0">
                            <a:latin typeface="Cambria Math" panose="02040503050406030204" pitchFamily="18" charset="0"/>
                          </a:rPr>
                        </m:ctrlPr>
                      </m:sSubPr>
                      <m:e>
                        <m:r>
                          <m:rPr>
                            <m:sty m:val="p"/>
                          </m:rPr>
                          <a:rPr lang="en-US" altLang="ko-KR" b="0" i="0" smtClean="0">
                            <a:latin typeface="Cambria Math" panose="02040503050406030204" pitchFamily="18" charset="0"/>
                          </a:rPr>
                          <m:t>∇</m:t>
                        </m:r>
                      </m:e>
                      <m:sub>
                        <m:r>
                          <a:rPr lang="en-US" altLang="ko-KR" b="0" i="1" smtClean="0">
                            <a:latin typeface="Cambria Math" panose="02040503050406030204" pitchFamily="18" charset="0"/>
                          </a:rPr>
                          <m:t>𝜃</m:t>
                        </m:r>
                      </m:sub>
                    </m:sSub>
                    <m:r>
                      <a:rPr lang="en-US" altLang="ko-KR" b="0" i="1" smtClean="0">
                        <a:latin typeface="Cambria Math" panose="02040503050406030204" pitchFamily="18" charset="0"/>
                      </a:rPr>
                      <m:t>𝐽</m:t>
                    </m:r>
                    <m:r>
                      <a:rPr lang="en-US" altLang="ko-KR" b="0" i="1" smtClean="0">
                        <a:latin typeface="Cambria Math" panose="02040503050406030204" pitchFamily="18" charset="0"/>
                      </a:rPr>
                      <m:t>(</m:t>
                    </m:r>
                    <m:r>
                      <a:rPr lang="en-US" altLang="ko-KR" b="0" i="1" smtClean="0">
                        <a:latin typeface="Cambria Math" panose="02040503050406030204" pitchFamily="18" charset="0"/>
                      </a:rPr>
                      <m:t>𝜃</m:t>
                    </m:r>
                    <m:r>
                      <a:rPr lang="en-US" altLang="ko-KR" b="0" i="1" smtClean="0">
                        <a:latin typeface="Cambria Math" panose="02040503050406030204" pitchFamily="18" charset="0"/>
                      </a:rPr>
                      <m:t>)</m:t>
                    </m:r>
                  </m:oMath>
                </a14:m>
                <a:r>
                  <a:rPr lang="ko-KR" altLang="en-US" dirty="0"/>
                  <a:t>를 이용하는 방법</a:t>
                </a:r>
                <a:endParaRPr lang="en-US" altLang="ko-KR" dirty="0"/>
              </a:p>
              <a:p>
                <a:pPr marL="612000" lvl="2" indent="0">
                  <a:buNone/>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𝜃</m:t>
                      </m:r>
                      <m:r>
                        <a:rPr lang="en-US" altLang="ko-KR" b="0" i="1" smtClean="0">
                          <a:latin typeface="Cambria Math" panose="02040503050406030204" pitchFamily="18" charset="0"/>
                        </a:rPr>
                        <m:t>=</m:t>
                      </m:r>
                      <m:r>
                        <a:rPr lang="en-US" altLang="ko-KR" b="0" i="1" smtClean="0">
                          <a:latin typeface="Cambria Math" panose="02040503050406030204" pitchFamily="18" charset="0"/>
                        </a:rPr>
                        <m:t>𝜃</m:t>
                      </m:r>
                      <m:r>
                        <a:rPr lang="en-US" altLang="ko-KR" b="0" i="1" smtClean="0">
                          <a:latin typeface="Cambria Math" panose="02040503050406030204" pitchFamily="18" charset="0"/>
                        </a:rPr>
                        <m:t>−</m:t>
                      </m:r>
                      <m:r>
                        <a:rPr lang="en-US" altLang="ko-KR" b="0" i="1" smtClean="0">
                          <a:latin typeface="Cambria Math" panose="02040503050406030204" pitchFamily="18" charset="0"/>
                        </a:rPr>
                        <m:t>𝜂</m:t>
                      </m:r>
                      <m:sSub>
                        <m:sSubPr>
                          <m:ctrlPr>
                            <a:rPr lang="en-US" altLang="ko-KR" b="0" i="1" smtClean="0">
                              <a:latin typeface="Cambria Math" panose="02040503050406030204" pitchFamily="18" charset="0"/>
                            </a:rPr>
                          </m:ctrlPr>
                        </m:sSubPr>
                        <m:e>
                          <m:r>
                            <m:rPr>
                              <m:sty m:val="p"/>
                            </m:rPr>
                            <a:rPr lang="en-US" altLang="ko-KR" b="0" i="0" smtClean="0">
                              <a:latin typeface="Cambria Math" panose="02040503050406030204" pitchFamily="18" charset="0"/>
                            </a:rPr>
                            <m:t>∇</m:t>
                          </m:r>
                        </m:e>
                        <m:sub>
                          <m:r>
                            <a:rPr lang="en-US" altLang="ko-KR" b="0" i="1" smtClean="0">
                              <a:latin typeface="Cambria Math" panose="02040503050406030204" pitchFamily="18" charset="0"/>
                            </a:rPr>
                            <m:t>𝜃</m:t>
                          </m:r>
                        </m:sub>
                      </m:sSub>
                      <m:r>
                        <a:rPr lang="en-US" altLang="ko-KR" b="0" i="1" smtClean="0">
                          <a:latin typeface="Cambria Math" panose="02040503050406030204" pitchFamily="18" charset="0"/>
                        </a:rPr>
                        <m:t>𝐽</m:t>
                      </m:r>
                      <m:r>
                        <a:rPr lang="en-US" altLang="ko-KR" b="0" i="1" smtClean="0">
                          <a:latin typeface="Cambria Math" panose="02040503050406030204" pitchFamily="18" charset="0"/>
                        </a:rPr>
                        <m:t>(</m:t>
                      </m:r>
                      <m:r>
                        <a:rPr lang="en-US" altLang="ko-KR" b="0" i="1" smtClean="0">
                          <a:latin typeface="Cambria Math" panose="02040503050406030204" pitchFamily="18" charset="0"/>
                        </a:rPr>
                        <m:t>𝜃</m:t>
                      </m:r>
                      <m:r>
                        <a:rPr lang="en-US" altLang="ko-KR" b="0" i="1" smtClean="0">
                          <a:latin typeface="Cambria Math" panose="02040503050406030204" pitchFamily="18" charset="0"/>
                        </a:rPr>
                        <m:t>)</m:t>
                      </m:r>
                    </m:oMath>
                  </m:oMathPara>
                </a14:m>
                <a:endParaRPr lang="en-US" altLang="ko-KR" dirty="0"/>
              </a:p>
              <a:p>
                <a:pPr lvl="2"/>
                <a:r>
                  <a:rPr lang="ko-KR" altLang="en-US" dirty="0"/>
                  <a:t>이 때</a:t>
                </a:r>
                <a:r>
                  <a:rPr lang="en-US" altLang="ko-KR" dirty="0"/>
                  <a:t>, </a:t>
                </a:r>
                <a14:m>
                  <m:oMath xmlns:m="http://schemas.openxmlformats.org/officeDocument/2006/math">
                    <m:r>
                      <a:rPr lang="en-US" altLang="ko-KR" b="0" i="1" smtClean="0">
                        <a:latin typeface="Cambria Math" panose="02040503050406030204" pitchFamily="18" charset="0"/>
                      </a:rPr>
                      <m:t>𝜂</m:t>
                    </m:r>
                  </m:oMath>
                </a14:m>
                <a:r>
                  <a:rPr lang="ko-KR" altLang="en-US" dirty="0"/>
                  <a:t>는 미리 정해진 </a:t>
                </a:r>
                <a:r>
                  <a:rPr lang="en-US" altLang="ko-KR" dirty="0"/>
                  <a:t>step size</a:t>
                </a:r>
                <a:r>
                  <a:rPr lang="ko-KR" altLang="en-US" dirty="0"/>
                  <a:t>이다</a:t>
                </a:r>
                <a:r>
                  <a:rPr lang="en-US" altLang="ko-KR" dirty="0"/>
                  <a:t>. </a:t>
                </a:r>
              </a:p>
              <a:p>
                <a:pPr lvl="1"/>
                <a:r>
                  <a:rPr lang="en-US" altLang="ko-KR" dirty="0"/>
                  <a:t>Batch Gradient Descent</a:t>
                </a:r>
              </a:p>
              <a:p>
                <a:pPr lvl="2"/>
                <a:r>
                  <a:rPr lang="en-US" altLang="ko-KR" dirty="0"/>
                  <a:t>Loss Function </a:t>
                </a:r>
                <a:r>
                  <a:rPr lang="ko-KR" altLang="en-US" dirty="0"/>
                  <a:t>계산 시</a:t>
                </a:r>
                <a:r>
                  <a:rPr lang="en-US" altLang="ko-KR" dirty="0"/>
                  <a:t>, </a:t>
                </a:r>
                <a:r>
                  <a:rPr lang="ko-KR" altLang="en-US" dirty="0"/>
                  <a:t>전체 </a:t>
                </a:r>
                <a:r>
                  <a:rPr lang="en-US" altLang="ko-KR" dirty="0"/>
                  <a:t>train set</a:t>
                </a:r>
                <a:r>
                  <a:rPr lang="ko-KR" altLang="en-US" dirty="0"/>
                  <a:t>에 대해 사용하는 것</a:t>
                </a:r>
                <a:endParaRPr lang="en-US" altLang="ko-KR" dirty="0"/>
              </a:p>
              <a:p>
                <a:pPr lvl="1"/>
                <a:r>
                  <a:rPr lang="en-US" altLang="ko-KR" dirty="0"/>
                  <a:t>Stochastic Gradient Descent (SGD)</a:t>
                </a:r>
              </a:p>
              <a:p>
                <a:pPr lvl="2"/>
                <a:r>
                  <a:rPr lang="ko-KR" altLang="en-US" dirty="0"/>
                  <a:t>전체 데이터</a:t>
                </a:r>
                <a:r>
                  <a:rPr lang="en-US" altLang="ko-KR" dirty="0"/>
                  <a:t>(batch) </a:t>
                </a:r>
                <a:r>
                  <a:rPr lang="ko-KR" altLang="en-US" dirty="0"/>
                  <a:t>대신에 일부 조그마한 데이터의 모음</a:t>
                </a:r>
                <a:r>
                  <a:rPr lang="en-US" altLang="ko-KR" dirty="0"/>
                  <a:t>(mini-batch)</a:t>
                </a:r>
                <a:r>
                  <a:rPr lang="ko-KR" altLang="en-US" dirty="0"/>
                  <a:t>에 대해서 </a:t>
                </a:r>
                <a:r>
                  <a:rPr lang="en-US" altLang="ko-KR" dirty="0"/>
                  <a:t>loss function </a:t>
                </a:r>
                <a:r>
                  <a:rPr lang="ko-KR" altLang="en-US" dirty="0"/>
                  <a:t>계산</a:t>
                </a:r>
                <a:endParaRPr lang="en-US" altLang="ko-KR" dirty="0"/>
              </a:p>
              <a:p>
                <a:pPr lvl="2"/>
                <a:endParaRPr lang="en-US" altLang="ko-KR" dirty="0"/>
              </a:p>
              <a:p>
                <a:pPr lvl="1"/>
                <a:r>
                  <a:rPr lang="en-US" altLang="ko-KR" dirty="0"/>
                  <a:t>Momentum?</a:t>
                </a:r>
              </a:p>
              <a:p>
                <a:pPr lvl="2"/>
                <a:r>
                  <a:rPr lang="en-US" altLang="ko-KR" dirty="0"/>
                  <a:t>Gradient Descent</a:t>
                </a:r>
                <a:r>
                  <a:rPr lang="ko-KR" altLang="en-US" dirty="0"/>
                  <a:t>를 통해 이동하는 과정에서 일종의 </a:t>
                </a:r>
                <a:r>
                  <a:rPr lang="en-US" altLang="ko-KR" dirty="0"/>
                  <a:t>‘</a:t>
                </a:r>
                <a:r>
                  <a:rPr lang="ko-KR" altLang="en-US" dirty="0"/>
                  <a:t>관성</a:t>
                </a:r>
                <a:r>
                  <a:rPr lang="en-US" altLang="ko-KR" dirty="0"/>
                  <a:t>’</a:t>
                </a:r>
                <a:r>
                  <a:rPr lang="ko-KR" altLang="en-US" dirty="0"/>
                  <a:t>을 주는 것</a:t>
                </a:r>
                <a:r>
                  <a:rPr lang="en-US" altLang="ko-KR" dirty="0"/>
                  <a:t>. </a:t>
                </a:r>
                <a:r>
                  <a:rPr lang="ko-KR" altLang="en-US" dirty="0"/>
                  <a:t>현재 이동 방향과는 별개로 과거의 이동했던 방식을 이용하여 그 방향으로 일정 정도의 추가적으로 이동하는 방식</a:t>
                </a:r>
              </a:p>
            </p:txBody>
          </p:sp>
        </mc:Choice>
        <mc:Fallback xmlns="">
          <p:sp>
            <p:nvSpPr>
              <p:cNvPr id="3" name="내용 개체 틀 2">
                <a:extLst>
                  <a:ext uri="{FF2B5EF4-FFF2-40B4-BE49-F238E27FC236}">
                    <a16:creationId xmlns:a16="http://schemas.microsoft.com/office/drawing/2014/main" id="{04B38174-EA23-4948-A284-AABA6CDE5E96}"/>
                  </a:ext>
                </a:extLst>
              </p:cNvPr>
              <p:cNvSpPr>
                <a:spLocks noGrp="1" noRot="1" noChangeAspect="1" noMove="1" noResize="1" noEditPoints="1" noAdjustHandles="1" noChangeArrowheads="1" noChangeShapeType="1" noTextEdit="1"/>
              </p:cNvSpPr>
              <p:nvPr>
                <p:ph idx="1"/>
              </p:nvPr>
            </p:nvSpPr>
            <p:spPr>
              <a:blipFill>
                <a:blip r:embed="rId2"/>
                <a:stretch>
                  <a:fillRect l="-758" t="-2011" r="-704"/>
                </a:stretch>
              </a:blipFill>
            </p:spPr>
            <p:txBody>
              <a:bodyPr/>
              <a:lstStyle/>
              <a:p>
                <a:r>
                  <a:rPr lang="ko-KR" altLang="en-US">
                    <a:noFill/>
                  </a:rPr>
                  <a:t> </a:t>
                </a:r>
              </a:p>
            </p:txBody>
          </p:sp>
        </mc:Fallback>
      </mc:AlternateContent>
      <p:sp>
        <p:nvSpPr>
          <p:cNvPr id="4" name="바닥글 개체 틀 3">
            <a:extLst>
              <a:ext uri="{FF2B5EF4-FFF2-40B4-BE49-F238E27FC236}">
                <a16:creationId xmlns:a16="http://schemas.microsoft.com/office/drawing/2014/main" id="{EA68957E-05CA-4EE3-A5EA-4E7301C5E5D9}"/>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ADB01C00-8CDB-4E8F-9A05-E1A4F663C786}"/>
              </a:ext>
            </a:extLst>
          </p:cNvPr>
          <p:cNvSpPr>
            <a:spLocks noGrp="1"/>
          </p:cNvSpPr>
          <p:nvPr>
            <p:ph type="sldNum" sz="quarter" idx="12"/>
          </p:nvPr>
        </p:nvSpPr>
        <p:spPr/>
        <p:txBody>
          <a:bodyPr/>
          <a:lstStyle/>
          <a:p>
            <a:fld id="{46D39A25-028C-4F5E-A0EA-89FFB800C6C4}" type="slidenum">
              <a:rPr lang="ko-KR" altLang="en-US" smtClean="0"/>
              <a:t>25</a:t>
            </a:fld>
            <a:endParaRPr lang="ko-KR" altLang="en-US"/>
          </a:p>
        </p:txBody>
      </p:sp>
    </p:spTree>
    <p:extLst>
      <p:ext uri="{BB962C8B-B14F-4D97-AF65-F5344CB8AC3E}">
        <p14:creationId xmlns:p14="http://schemas.microsoft.com/office/powerpoint/2010/main" val="2936615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E5E7A6-B1BB-4118-9FAF-206C10E570A2}"/>
              </a:ext>
            </a:extLst>
          </p:cNvPr>
          <p:cNvSpPr>
            <a:spLocks noGrp="1"/>
          </p:cNvSpPr>
          <p:nvPr>
            <p:ph type="title"/>
          </p:nvPr>
        </p:nvSpPr>
        <p:spPr>
          <a:xfrm>
            <a:off x="389312" y="160828"/>
            <a:ext cx="10853454" cy="678757"/>
          </a:xfrm>
        </p:spPr>
        <p:txBody>
          <a:bodyPr/>
          <a:lstStyle/>
          <a:p>
            <a:r>
              <a:rPr lang="en-US" altLang="ko-KR" dirty="0"/>
              <a:t>[Additional] Gradient Descent algorithm</a:t>
            </a:r>
            <a:endParaRPr lang="ko-KR" altLang="en-US" dirty="0"/>
          </a:p>
        </p:txBody>
      </p:sp>
      <p:sp>
        <p:nvSpPr>
          <p:cNvPr id="3" name="내용 개체 틀 2">
            <a:extLst>
              <a:ext uri="{FF2B5EF4-FFF2-40B4-BE49-F238E27FC236}">
                <a16:creationId xmlns:a16="http://schemas.microsoft.com/office/drawing/2014/main" id="{05FC3D5E-B3FD-47B6-8B80-4606B7AAF54F}"/>
              </a:ext>
            </a:extLst>
          </p:cNvPr>
          <p:cNvSpPr>
            <a:spLocks noGrp="1"/>
          </p:cNvSpPr>
          <p:nvPr>
            <p:ph idx="1"/>
          </p:nvPr>
        </p:nvSpPr>
        <p:spPr/>
        <p:txBody>
          <a:bodyPr/>
          <a:lstStyle/>
          <a:p>
            <a:r>
              <a:rPr lang="en-US" altLang="ko-KR" dirty="0"/>
              <a:t>Step 1</a:t>
            </a:r>
          </a:p>
          <a:p>
            <a:pPr lvl="1"/>
            <a:r>
              <a:rPr lang="en-US" altLang="ko-KR" dirty="0"/>
              <a:t>Allocate weights (x, y) with random values and calculate the error (SSE)</a:t>
            </a:r>
          </a:p>
          <a:p>
            <a:r>
              <a:rPr lang="en-US" altLang="ko-KR" dirty="0"/>
              <a:t>Step 2</a:t>
            </a:r>
          </a:p>
          <a:p>
            <a:pPr lvl="1"/>
            <a:r>
              <a:rPr lang="en-US" altLang="ko-KR" dirty="0"/>
              <a:t>Calculate the gradient, i.e., the variation in SSE when the weights (x, y) are changed by a very small value. This helps us move the values of x and y in the direction in which SSE is minimized</a:t>
            </a:r>
          </a:p>
          <a:p>
            <a:r>
              <a:rPr lang="en-US" altLang="ko-KR" dirty="0"/>
              <a:t>Step 3</a:t>
            </a:r>
          </a:p>
          <a:p>
            <a:pPr lvl="1"/>
            <a:r>
              <a:rPr lang="en-US" altLang="ko-KR" dirty="0"/>
              <a:t>Adjust the weights with the gradients to move toward the optimal values where SSE is minimized</a:t>
            </a:r>
          </a:p>
          <a:p>
            <a:r>
              <a:rPr lang="en-US" altLang="ko-KR" dirty="0"/>
              <a:t>Step 4</a:t>
            </a:r>
          </a:p>
          <a:p>
            <a:pPr lvl="1"/>
            <a:r>
              <a:rPr lang="en-US" altLang="ko-KR" dirty="0"/>
              <a:t>Use new weights for prediction and calculating the new SSE</a:t>
            </a:r>
          </a:p>
          <a:p>
            <a:r>
              <a:rPr lang="en-US" altLang="ko-KR" dirty="0"/>
              <a:t>Step 5</a:t>
            </a:r>
          </a:p>
          <a:p>
            <a:pPr lvl="1"/>
            <a:r>
              <a:rPr lang="en-US" altLang="ko-KR" dirty="0"/>
              <a:t>Repeat Step 2 and 3 until further adjustments to the weights do not significantly reduce the error</a:t>
            </a:r>
            <a:endParaRPr lang="ko-KR" altLang="en-US" dirty="0"/>
          </a:p>
        </p:txBody>
      </p:sp>
      <p:sp>
        <p:nvSpPr>
          <p:cNvPr id="4" name="바닥글 개체 틀 3">
            <a:extLst>
              <a:ext uri="{FF2B5EF4-FFF2-40B4-BE49-F238E27FC236}">
                <a16:creationId xmlns:a16="http://schemas.microsoft.com/office/drawing/2014/main" id="{51396591-42BD-4D47-A5B9-C3BB675E8FE5}"/>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A6752816-360A-49A3-9DD8-6866357790AB}"/>
              </a:ext>
            </a:extLst>
          </p:cNvPr>
          <p:cNvSpPr>
            <a:spLocks noGrp="1"/>
          </p:cNvSpPr>
          <p:nvPr>
            <p:ph type="sldNum" sz="quarter" idx="12"/>
          </p:nvPr>
        </p:nvSpPr>
        <p:spPr/>
        <p:txBody>
          <a:bodyPr/>
          <a:lstStyle/>
          <a:p>
            <a:fld id="{46D39A25-028C-4F5E-A0EA-89FFB800C6C4}" type="slidenum">
              <a:rPr lang="ko-KR" altLang="en-US" smtClean="0"/>
              <a:t>26</a:t>
            </a:fld>
            <a:endParaRPr lang="ko-KR" altLang="en-US"/>
          </a:p>
        </p:txBody>
      </p:sp>
    </p:spTree>
    <p:extLst>
      <p:ext uri="{BB962C8B-B14F-4D97-AF65-F5344CB8AC3E}">
        <p14:creationId xmlns:p14="http://schemas.microsoft.com/office/powerpoint/2010/main" val="2013733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CF6C76-D02A-4CC3-9EC5-CC9952475B04}"/>
              </a:ext>
            </a:extLst>
          </p:cNvPr>
          <p:cNvSpPr>
            <a:spLocks noGrp="1"/>
          </p:cNvSpPr>
          <p:nvPr>
            <p:ph type="title"/>
          </p:nvPr>
        </p:nvSpPr>
        <p:spPr/>
        <p:txBody>
          <a:bodyPr/>
          <a:lstStyle/>
          <a:p>
            <a:r>
              <a:rPr lang="en-US" altLang="ko-KR" dirty="0"/>
              <a:t>Q. Optimization Function?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7143C0AA-100C-4C69-A42B-2610C2F410EE}"/>
                  </a:ext>
                </a:extLst>
              </p:cNvPr>
              <p:cNvSpPr>
                <a:spLocks noGrp="1"/>
              </p:cNvSpPr>
              <p:nvPr>
                <p:ph idx="1"/>
              </p:nvPr>
            </p:nvSpPr>
            <p:spPr/>
            <p:txBody>
              <a:bodyPr/>
              <a:lstStyle/>
              <a:p>
                <a:r>
                  <a:rPr lang="en-US" altLang="ko-KR" dirty="0"/>
                  <a:t>Adagrad (Adaptive Gradient)</a:t>
                </a:r>
              </a:p>
              <a:p>
                <a:pPr lvl="2"/>
                <a:r>
                  <a:rPr lang="ko-KR" altLang="en-US" dirty="0"/>
                  <a:t>변수들을 </a:t>
                </a:r>
                <a:r>
                  <a:rPr lang="en-US" altLang="ko-KR" dirty="0"/>
                  <a:t>update</a:t>
                </a:r>
                <a:r>
                  <a:rPr lang="ko-KR" altLang="en-US" dirty="0"/>
                  <a:t>할 때 각각의 변수마다 </a:t>
                </a:r>
                <a:r>
                  <a:rPr lang="en-US" altLang="ko-KR" dirty="0"/>
                  <a:t>step size</a:t>
                </a:r>
                <a:r>
                  <a:rPr lang="ko-KR" altLang="en-US" dirty="0"/>
                  <a:t>를 다르게 설정해서 이동하는 방식</a:t>
                </a:r>
                <a:endParaRPr lang="en-US" altLang="ko-KR" dirty="0"/>
              </a:p>
              <a:p>
                <a:pPr lvl="2"/>
                <a:r>
                  <a:rPr lang="en-US" altLang="ko-KR" dirty="0"/>
                  <a:t>IDEA: ‘</a:t>
                </a:r>
                <a:r>
                  <a:rPr lang="ko-KR" altLang="en-US" dirty="0"/>
                  <a:t>지금까지 많이 변화하지 않은 변수들은 </a:t>
                </a:r>
                <a:r>
                  <a:rPr lang="en-US" altLang="ko-KR" dirty="0"/>
                  <a:t>step size</a:t>
                </a:r>
                <a:r>
                  <a:rPr lang="ko-KR" altLang="en-US" dirty="0"/>
                  <a:t>를 크게</a:t>
                </a:r>
                <a:r>
                  <a:rPr lang="en-US" altLang="ko-KR" dirty="0"/>
                  <a:t>, </a:t>
                </a:r>
                <a:r>
                  <a:rPr lang="ko-KR" altLang="en-US" dirty="0"/>
                  <a:t>그렇지 </a:t>
                </a:r>
                <a:r>
                  <a:rPr lang="ko-KR" altLang="en-US" dirty="0" err="1"/>
                  <a:t>않은건</a:t>
                </a:r>
                <a:r>
                  <a:rPr lang="ko-KR" altLang="en-US" dirty="0"/>
                  <a:t> 작게</a:t>
                </a:r>
                <a:r>
                  <a:rPr lang="en-US" altLang="ko-KR" dirty="0"/>
                  <a:t>’</a:t>
                </a:r>
              </a:p>
              <a:p>
                <a:pPr lvl="2"/>
                <a:r>
                  <a:rPr lang="ko-KR" altLang="en-US" dirty="0"/>
                  <a:t>학습을 계속하게 되면 </a:t>
                </a:r>
                <a:r>
                  <a:rPr lang="en-US" altLang="ko-KR" dirty="0"/>
                  <a:t>step size</a:t>
                </a:r>
                <a:r>
                  <a:rPr lang="ko-KR" altLang="en-US" dirty="0"/>
                  <a:t>가 크게 줄어드는 것이 문제</a:t>
                </a:r>
                <a:endParaRPr lang="en-US" altLang="ko-KR" dirty="0"/>
              </a:p>
              <a:p>
                <a:r>
                  <a:rPr lang="en-US" altLang="ko-KR" dirty="0" err="1"/>
                  <a:t>RMSProp</a:t>
                </a:r>
                <a:endParaRPr lang="en-US" altLang="ko-KR" dirty="0"/>
              </a:p>
              <a:p>
                <a:pPr lvl="2"/>
                <a:r>
                  <a:rPr lang="en-US" altLang="ko-KR" dirty="0" err="1"/>
                  <a:t>Adagrad</a:t>
                </a:r>
                <a:r>
                  <a:rPr lang="ko-KR" altLang="en-US" dirty="0"/>
                  <a:t>의 단점을 해결하기 위한 방법</a:t>
                </a:r>
                <a:endParaRPr lang="en-US" altLang="ko-KR" dirty="0"/>
              </a:p>
              <a:p>
                <a:pPr lvl="2"/>
                <a:r>
                  <a:rPr lang="en-US" altLang="ko-KR" dirty="0" err="1"/>
                  <a:t>Adagrad</a:t>
                </a:r>
                <a:r>
                  <a:rPr lang="ko-KR" altLang="en-US" dirty="0"/>
                  <a:t>에서의 </a:t>
                </a:r>
                <a:r>
                  <a:rPr lang="en-US" altLang="ko-KR" dirty="0"/>
                  <a:t>gradient </a:t>
                </a:r>
                <a:r>
                  <a:rPr lang="ko-KR" altLang="en-US" dirty="0"/>
                  <a:t>제곱 합이 아니라</a:t>
                </a:r>
                <a:r>
                  <a:rPr lang="en-US" altLang="ko-KR" dirty="0"/>
                  <a:t>, </a:t>
                </a:r>
                <a:r>
                  <a:rPr lang="ko-KR" altLang="en-US" dirty="0"/>
                  <a:t>지수평균으로 바꾸어서 대체</a:t>
                </a:r>
                <a:endParaRPr lang="en-US" altLang="ko-KR" dirty="0"/>
              </a:p>
              <a:p>
                <a:r>
                  <a:rPr lang="en-US" altLang="ko-KR" dirty="0" err="1"/>
                  <a:t>AdaDelta</a:t>
                </a:r>
                <a:r>
                  <a:rPr lang="ko-KR" altLang="en-US" dirty="0"/>
                  <a:t> </a:t>
                </a:r>
                <a:r>
                  <a:rPr lang="en-US" altLang="ko-KR" dirty="0"/>
                  <a:t>(Adaptive</a:t>
                </a:r>
                <a:r>
                  <a:rPr lang="ko-KR" altLang="en-US" dirty="0"/>
                  <a:t> </a:t>
                </a:r>
                <a:r>
                  <a:rPr lang="en-US" altLang="ko-KR" dirty="0"/>
                  <a:t>Delta)</a:t>
                </a:r>
              </a:p>
              <a:p>
                <a:pPr lvl="2"/>
                <a:r>
                  <a:rPr lang="en-US" altLang="ko-KR" dirty="0" err="1"/>
                  <a:t>RMSProp</a:t>
                </a:r>
                <a:r>
                  <a:rPr lang="ko-KR" altLang="en-US" dirty="0"/>
                  <a:t>과 유사하게 </a:t>
                </a:r>
                <a:r>
                  <a:rPr lang="en-US" altLang="ko-KR" dirty="0" err="1"/>
                  <a:t>Adagrad</a:t>
                </a:r>
                <a:r>
                  <a:rPr lang="ko-KR" altLang="en-US" dirty="0"/>
                  <a:t>의 단점을 보완한 방법</a:t>
                </a:r>
                <a:endParaRPr lang="en-US" altLang="ko-KR" dirty="0"/>
              </a:p>
              <a:p>
                <a:pPr lvl="2"/>
                <a:r>
                  <a:rPr lang="en-US" altLang="ko-KR" dirty="0" err="1"/>
                  <a:t>RMSProp</a:t>
                </a:r>
                <a:r>
                  <a:rPr lang="ko-KR" altLang="en-US" dirty="0"/>
                  <a:t>과 유사하게 동작하며</a:t>
                </a:r>
                <a:r>
                  <a:rPr lang="en-US" altLang="ko-KR" dirty="0"/>
                  <a:t>, </a:t>
                </a:r>
                <a:r>
                  <a:rPr lang="ko-KR" altLang="en-US" dirty="0"/>
                  <a:t>여기에 </a:t>
                </a:r>
                <a:r>
                  <a:rPr lang="en-US" altLang="ko-KR" dirty="0"/>
                  <a:t>step size</a:t>
                </a:r>
                <a:r>
                  <a:rPr lang="ko-KR" altLang="en-US" dirty="0"/>
                  <a:t>를 단순히 </a:t>
                </a:r>
                <a14:m>
                  <m:oMath xmlns:m="http://schemas.openxmlformats.org/officeDocument/2006/math">
                    <m:r>
                      <a:rPr lang="en-US" altLang="ko-KR" b="0" i="1" smtClean="0">
                        <a:latin typeface="Cambria Math" panose="02040503050406030204" pitchFamily="18" charset="0"/>
                      </a:rPr>
                      <m:t>𝜂</m:t>
                    </m:r>
                  </m:oMath>
                </a14:m>
                <a:r>
                  <a:rPr lang="ko-KR" altLang="en-US" dirty="0"/>
                  <a:t>가 아니라</a:t>
                </a:r>
                <a:r>
                  <a:rPr lang="en-US" altLang="ko-KR" dirty="0"/>
                  <a:t>, </a:t>
                </a:r>
                <a:r>
                  <a:rPr lang="ko-KR" altLang="en-US" dirty="0"/>
                  <a:t>변화 값의 제곱을 가지고 지수 평균 값을 사용</a:t>
                </a:r>
                <a:endParaRPr lang="en-US" altLang="ko-KR" dirty="0"/>
              </a:p>
              <a:p>
                <a:r>
                  <a:rPr lang="en-US" altLang="ko-KR" dirty="0"/>
                  <a:t>Adam (Adaptive Moment Estimation)</a:t>
                </a:r>
              </a:p>
              <a:p>
                <a:pPr lvl="2"/>
                <a:r>
                  <a:rPr lang="en-US" altLang="ko-KR" dirty="0" err="1"/>
                  <a:t>RMSProp</a:t>
                </a:r>
                <a:r>
                  <a:rPr lang="ko-KR" altLang="en-US" dirty="0"/>
                  <a:t>과 </a:t>
                </a:r>
                <a:r>
                  <a:rPr lang="en-US" altLang="ko-KR" dirty="0"/>
                  <a:t>Momentum </a:t>
                </a:r>
                <a:r>
                  <a:rPr lang="ko-KR" altLang="en-US" dirty="0"/>
                  <a:t>방식을 합친 것</a:t>
                </a:r>
                <a:r>
                  <a:rPr lang="en-US" altLang="ko-KR" dirty="0"/>
                  <a:t> </a:t>
                </a:r>
                <a:r>
                  <a:rPr lang="ko-KR" altLang="en-US" dirty="0"/>
                  <a:t>같은 알고리즘</a:t>
                </a:r>
                <a:endParaRPr lang="en-US" altLang="ko-KR" dirty="0"/>
              </a:p>
              <a:p>
                <a:pPr lvl="2"/>
                <a:r>
                  <a:rPr lang="en-US" altLang="ko-KR" dirty="0"/>
                  <a:t>Momentum </a:t>
                </a:r>
                <a:r>
                  <a:rPr lang="ko-KR" altLang="en-US" dirty="0"/>
                  <a:t>방식과 유사하게 지금가지 계산해온 기울기의 지수평균을 저장하며</a:t>
                </a:r>
                <a:r>
                  <a:rPr lang="en-US" altLang="ko-KR" dirty="0"/>
                  <a:t>, </a:t>
                </a:r>
                <a:r>
                  <a:rPr lang="en-US" altLang="ko-KR" dirty="0" err="1"/>
                  <a:t>RMSProp</a:t>
                </a:r>
                <a:r>
                  <a:rPr lang="ko-KR" altLang="en-US" dirty="0"/>
                  <a:t>과 유사하게 진행</a:t>
                </a:r>
              </a:p>
            </p:txBody>
          </p:sp>
        </mc:Choice>
        <mc:Fallback xmlns="">
          <p:sp>
            <p:nvSpPr>
              <p:cNvPr id="3" name="내용 개체 틀 2">
                <a:extLst>
                  <a:ext uri="{FF2B5EF4-FFF2-40B4-BE49-F238E27FC236}">
                    <a16:creationId xmlns:a16="http://schemas.microsoft.com/office/drawing/2014/main" id="{7143C0AA-100C-4C69-A42B-2610C2F410EE}"/>
                  </a:ext>
                </a:extLst>
              </p:cNvPr>
              <p:cNvSpPr>
                <a:spLocks noGrp="1" noRot="1" noChangeAspect="1" noMove="1" noResize="1" noEditPoints="1" noAdjustHandles="1" noChangeArrowheads="1" noChangeShapeType="1" noTextEdit="1"/>
              </p:cNvSpPr>
              <p:nvPr>
                <p:ph idx="1"/>
              </p:nvPr>
            </p:nvSpPr>
            <p:spPr>
              <a:blipFill>
                <a:blip r:embed="rId2"/>
                <a:stretch>
                  <a:fillRect l="-758" t="-1564"/>
                </a:stretch>
              </a:blipFill>
            </p:spPr>
            <p:txBody>
              <a:bodyPr/>
              <a:lstStyle/>
              <a:p>
                <a:r>
                  <a:rPr lang="ko-KR" altLang="en-US">
                    <a:noFill/>
                  </a:rPr>
                  <a:t> </a:t>
                </a:r>
              </a:p>
            </p:txBody>
          </p:sp>
        </mc:Fallback>
      </mc:AlternateContent>
      <p:sp>
        <p:nvSpPr>
          <p:cNvPr id="4" name="바닥글 개체 틀 3">
            <a:extLst>
              <a:ext uri="{FF2B5EF4-FFF2-40B4-BE49-F238E27FC236}">
                <a16:creationId xmlns:a16="http://schemas.microsoft.com/office/drawing/2014/main" id="{380F3488-EF3C-4397-AC55-C5D337C5CBBF}"/>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97405845-F08F-4A26-A46C-7A3CA7F3215A}"/>
              </a:ext>
            </a:extLst>
          </p:cNvPr>
          <p:cNvSpPr>
            <a:spLocks noGrp="1"/>
          </p:cNvSpPr>
          <p:nvPr>
            <p:ph type="sldNum" sz="quarter" idx="12"/>
          </p:nvPr>
        </p:nvSpPr>
        <p:spPr/>
        <p:txBody>
          <a:bodyPr/>
          <a:lstStyle/>
          <a:p>
            <a:fld id="{46D39A25-028C-4F5E-A0EA-89FFB800C6C4}" type="slidenum">
              <a:rPr lang="ko-KR" altLang="en-US" smtClean="0"/>
              <a:t>27</a:t>
            </a:fld>
            <a:endParaRPr lang="ko-KR" altLang="en-US"/>
          </a:p>
        </p:txBody>
      </p:sp>
    </p:spTree>
    <p:extLst>
      <p:ext uri="{BB962C8B-B14F-4D97-AF65-F5344CB8AC3E}">
        <p14:creationId xmlns:p14="http://schemas.microsoft.com/office/powerpoint/2010/main" val="1209926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0748DE-CC15-4B3D-BAA9-5BCEDFFACD7B}"/>
              </a:ext>
            </a:extLst>
          </p:cNvPr>
          <p:cNvSpPr>
            <a:spLocks noGrp="1"/>
          </p:cNvSpPr>
          <p:nvPr>
            <p:ph type="title"/>
          </p:nvPr>
        </p:nvSpPr>
        <p:spPr/>
        <p:txBody>
          <a:bodyPr/>
          <a:lstStyle/>
          <a:p>
            <a:r>
              <a:rPr lang="en-US" altLang="ko-KR" dirty="0"/>
              <a:t>Q. How do you decide the epoch size?</a:t>
            </a:r>
            <a:endParaRPr lang="ko-KR" altLang="en-US" dirty="0"/>
          </a:p>
        </p:txBody>
      </p:sp>
      <p:sp>
        <p:nvSpPr>
          <p:cNvPr id="3" name="내용 개체 틀 2">
            <a:extLst>
              <a:ext uri="{FF2B5EF4-FFF2-40B4-BE49-F238E27FC236}">
                <a16:creationId xmlns:a16="http://schemas.microsoft.com/office/drawing/2014/main" id="{0148DC95-4224-4D2B-BB09-3C6861BE823A}"/>
              </a:ext>
            </a:extLst>
          </p:cNvPr>
          <p:cNvSpPr>
            <a:spLocks noGrp="1"/>
          </p:cNvSpPr>
          <p:nvPr>
            <p:ph idx="1"/>
          </p:nvPr>
        </p:nvSpPr>
        <p:spPr/>
        <p:txBody>
          <a:bodyPr/>
          <a:lstStyle/>
          <a:p>
            <a:r>
              <a:rPr lang="en-US" altLang="ko-KR" dirty="0"/>
              <a:t>In Eng.</a:t>
            </a:r>
          </a:p>
          <a:p>
            <a:pPr lvl="1"/>
            <a:r>
              <a:rPr lang="en-US" altLang="ko-KR" dirty="0"/>
              <a:t>The number of epochs for the training step depend heavily on the Neural Network structure/architecture as well as the complexity of the problem and also on the data available for the training procedures</a:t>
            </a:r>
          </a:p>
          <a:p>
            <a:pPr lvl="2"/>
            <a:r>
              <a:rPr lang="en-US" altLang="ko-KR" dirty="0"/>
              <a:t>Epochs</a:t>
            </a:r>
            <a:r>
              <a:rPr lang="ko-KR" altLang="en-US" dirty="0"/>
              <a:t>는 직역하면 학습 횟수를 의미하며</a:t>
            </a:r>
            <a:r>
              <a:rPr lang="en-US" altLang="ko-KR" dirty="0"/>
              <a:t>, </a:t>
            </a:r>
            <a:r>
              <a:rPr lang="ko-KR" altLang="en-US" dirty="0"/>
              <a:t>이것은 모델의 구조</a:t>
            </a:r>
            <a:r>
              <a:rPr lang="en-US" altLang="ko-KR" dirty="0"/>
              <a:t>, </a:t>
            </a:r>
            <a:r>
              <a:rPr lang="ko-KR" altLang="en-US" dirty="0"/>
              <a:t>아키텍처 또는 문제의 복잡성과 학습 방식에 따라 크게 달라진다고 보면 된다</a:t>
            </a:r>
            <a:r>
              <a:rPr lang="en-US" altLang="ko-KR" dirty="0"/>
              <a:t>.</a:t>
            </a:r>
            <a:endParaRPr lang="ko-KR" altLang="en-US" dirty="0"/>
          </a:p>
        </p:txBody>
      </p:sp>
      <p:sp>
        <p:nvSpPr>
          <p:cNvPr id="4" name="바닥글 개체 틀 3">
            <a:extLst>
              <a:ext uri="{FF2B5EF4-FFF2-40B4-BE49-F238E27FC236}">
                <a16:creationId xmlns:a16="http://schemas.microsoft.com/office/drawing/2014/main" id="{B4391DF9-066C-4DE7-BBB1-99738FD8CCCF}"/>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4E833F70-D80B-4D23-BAA7-8B894CAFDF4E}"/>
              </a:ext>
            </a:extLst>
          </p:cNvPr>
          <p:cNvSpPr>
            <a:spLocks noGrp="1"/>
          </p:cNvSpPr>
          <p:nvPr>
            <p:ph type="sldNum" sz="quarter" idx="12"/>
          </p:nvPr>
        </p:nvSpPr>
        <p:spPr/>
        <p:txBody>
          <a:bodyPr/>
          <a:lstStyle/>
          <a:p>
            <a:fld id="{46D39A25-028C-4F5E-A0EA-89FFB800C6C4}" type="slidenum">
              <a:rPr lang="ko-KR" altLang="en-US" smtClean="0"/>
              <a:t>28</a:t>
            </a:fld>
            <a:endParaRPr lang="ko-KR" altLang="en-US"/>
          </a:p>
        </p:txBody>
      </p:sp>
    </p:spTree>
    <p:extLst>
      <p:ext uri="{BB962C8B-B14F-4D97-AF65-F5344CB8AC3E}">
        <p14:creationId xmlns:p14="http://schemas.microsoft.com/office/powerpoint/2010/main" val="2555938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7D2944-9247-4D67-B11F-ECB1825F9019}"/>
              </a:ext>
            </a:extLst>
          </p:cNvPr>
          <p:cNvSpPr>
            <a:spLocks noGrp="1"/>
          </p:cNvSpPr>
          <p:nvPr>
            <p:ph type="title"/>
          </p:nvPr>
        </p:nvSpPr>
        <p:spPr/>
        <p:txBody>
          <a:bodyPr/>
          <a:lstStyle/>
          <a:p>
            <a:r>
              <a:rPr lang="en-US" altLang="ko-KR" dirty="0"/>
              <a:t>Q. Different between AI, ML, and DL.</a:t>
            </a:r>
            <a:endParaRPr lang="ko-KR" altLang="en-US" dirty="0"/>
          </a:p>
        </p:txBody>
      </p:sp>
      <p:sp>
        <p:nvSpPr>
          <p:cNvPr id="3" name="내용 개체 틀 2">
            <a:extLst>
              <a:ext uri="{FF2B5EF4-FFF2-40B4-BE49-F238E27FC236}">
                <a16:creationId xmlns:a16="http://schemas.microsoft.com/office/drawing/2014/main" id="{E3F9DBF4-ABF6-4612-80D1-9BD572171771}"/>
              </a:ext>
            </a:extLst>
          </p:cNvPr>
          <p:cNvSpPr>
            <a:spLocks noGrp="1"/>
          </p:cNvSpPr>
          <p:nvPr>
            <p:ph idx="1"/>
          </p:nvPr>
        </p:nvSpPr>
        <p:spPr/>
        <p:txBody>
          <a:bodyPr/>
          <a:lstStyle/>
          <a:p>
            <a:r>
              <a:rPr lang="en-US" altLang="ko-KR" dirty="0"/>
              <a:t>AI</a:t>
            </a:r>
          </a:p>
          <a:p>
            <a:pPr lvl="1"/>
            <a:r>
              <a:rPr lang="en-US" altLang="ko-KR" dirty="0"/>
              <a:t>Originated 1950s</a:t>
            </a:r>
          </a:p>
          <a:p>
            <a:pPr lvl="1"/>
            <a:r>
              <a:rPr lang="en-US" altLang="ko-KR" dirty="0"/>
              <a:t>Represents simulated intelligence in machines</a:t>
            </a:r>
          </a:p>
          <a:p>
            <a:pPr lvl="1"/>
            <a:r>
              <a:rPr lang="en-US" altLang="ko-KR" dirty="0"/>
              <a:t>A subset of Data science</a:t>
            </a:r>
          </a:p>
          <a:p>
            <a:pPr lvl="1"/>
            <a:r>
              <a:rPr lang="en-US" altLang="ko-KR" dirty="0"/>
              <a:t>To build machines which are capable of thinking like human</a:t>
            </a:r>
          </a:p>
          <a:p>
            <a:r>
              <a:rPr lang="en-US" altLang="ko-KR" dirty="0"/>
              <a:t>ML</a:t>
            </a:r>
          </a:p>
          <a:p>
            <a:pPr lvl="1"/>
            <a:r>
              <a:rPr lang="en-US" altLang="ko-KR" dirty="0"/>
              <a:t>Originated 1960s</a:t>
            </a:r>
          </a:p>
          <a:p>
            <a:pPr lvl="1"/>
            <a:r>
              <a:rPr lang="en-US" altLang="ko-KR" dirty="0"/>
              <a:t>Is the practice of getting machines to make decisions w/o being programmed</a:t>
            </a:r>
          </a:p>
          <a:p>
            <a:pPr lvl="1"/>
            <a:r>
              <a:rPr lang="en-US" altLang="ko-KR" dirty="0"/>
              <a:t>A subset of AI</a:t>
            </a:r>
          </a:p>
          <a:p>
            <a:pPr lvl="1"/>
            <a:r>
              <a:rPr lang="en-US" altLang="ko-KR" dirty="0"/>
              <a:t>To make machines learn through data so that they can solve problems</a:t>
            </a:r>
          </a:p>
          <a:p>
            <a:r>
              <a:rPr lang="en-US" altLang="ko-KR" dirty="0"/>
              <a:t>DL</a:t>
            </a:r>
          </a:p>
          <a:p>
            <a:pPr lvl="1"/>
            <a:r>
              <a:rPr lang="en-US" altLang="ko-KR" dirty="0"/>
              <a:t>Originated 1960s</a:t>
            </a:r>
          </a:p>
          <a:p>
            <a:pPr lvl="1"/>
            <a:r>
              <a:rPr lang="en-US" altLang="ko-KR" dirty="0"/>
              <a:t>Is the process of using ANN to solve complex problems</a:t>
            </a:r>
          </a:p>
          <a:p>
            <a:pPr lvl="1"/>
            <a:r>
              <a:rPr lang="en-US" altLang="ko-KR" dirty="0"/>
              <a:t>A subset of ML</a:t>
            </a:r>
          </a:p>
          <a:p>
            <a:pPr lvl="1"/>
            <a:r>
              <a:rPr lang="en-US" altLang="ko-KR" dirty="0"/>
              <a:t>To build neural networks that automatically discover patterns for feature detection</a:t>
            </a:r>
          </a:p>
          <a:p>
            <a:pPr lvl="1"/>
            <a:endParaRPr lang="ko-KR" altLang="en-US" dirty="0"/>
          </a:p>
        </p:txBody>
      </p:sp>
      <p:sp>
        <p:nvSpPr>
          <p:cNvPr id="4" name="바닥글 개체 틀 3">
            <a:extLst>
              <a:ext uri="{FF2B5EF4-FFF2-40B4-BE49-F238E27FC236}">
                <a16:creationId xmlns:a16="http://schemas.microsoft.com/office/drawing/2014/main" id="{2A61BC6B-C751-4AF7-973A-BF7D5B5B5C48}"/>
              </a:ext>
            </a:extLst>
          </p:cNvPr>
          <p:cNvSpPr>
            <a:spLocks noGrp="1"/>
          </p:cNvSpPr>
          <p:nvPr>
            <p:ph type="ftr" sz="quarter" idx="11"/>
          </p:nvPr>
        </p:nvSpPr>
        <p:spPr/>
        <p:txBody>
          <a:bodyPr/>
          <a:lstStyle/>
          <a:p>
            <a:r>
              <a:rPr lang="en-US" altLang="ko-KR"/>
              <a:t>v2.1: 17/08/19</a:t>
            </a:r>
            <a:endParaRPr lang="ko-KR" altLang="en-US" dirty="0"/>
          </a:p>
        </p:txBody>
      </p:sp>
      <p:sp>
        <p:nvSpPr>
          <p:cNvPr id="6" name="슬라이드 번호 개체 틀 5">
            <a:extLst>
              <a:ext uri="{FF2B5EF4-FFF2-40B4-BE49-F238E27FC236}">
                <a16:creationId xmlns:a16="http://schemas.microsoft.com/office/drawing/2014/main" id="{0914C222-A661-41B8-A49B-49FB2C6010D9}"/>
              </a:ext>
            </a:extLst>
          </p:cNvPr>
          <p:cNvSpPr>
            <a:spLocks noGrp="1"/>
          </p:cNvSpPr>
          <p:nvPr>
            <p:ph type="sldNum" sz="quarter" idx="12"/>
          </p:nvPr>
        </p:nvSpPr>
        <p:spPr/>
        <p:txBody>
          <a:bodyPr/>
          <a:lstStyle/>
          <a:p>
            <a:fld id="{46D39A25-028C-4F5E-A0EA-89FFB800C6C4}" type="slidenum">
              <a:rPr lang="ko-KR" altLang="en-US" smtClean="0"/>
              <a:t>2</a:t>
            </a:fld>
            <a:endParaRPr lang="ko-KR" altLang="en-US"/>
          </a:p>
        </p:txBody>
      </p:sp>
    </p:spTree>
    <p:extLst>
      <p:ext uri="{BB962C8B-B14F-4D97-AF65-F5344CB8AC3E}">
        <p14:creationId xmlns:p14="http://schemas.microsoft.com/office/powerpoint/2010/main" val="2006786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13085D-751A-4155-A79E-F6F48E170A62}"/>
              </a:ext>
            </a:extLst>
          </p:cNvPr>
          <p:cNvSpPr>
            <a:spLocks noGrp="1"/>
          </p:cNvSpPr>
          <p:nvPr>
            <p:ph type="title"/>
          </p:nvPr>
        </p:nvSpPr>
        <p:spPr/>
        <p:txBody>
          <a:bodyPr/>
          <a:lstStyle/>
          <a:p>
            <a:r>
              <a:rPr lang="en-US" altLang="ko-KR" dirty="0"/>
              <a:t>Q. Activation function?</a:t>
            </a:r>
            <a:endParaRPr lang="ko-KR" altLang="en-US" dirty="0"/>
          </a:p>
        </p:txBody>
      </p:sp>
      <p:sp>
        <p:nvSpPr>
          <p:cNvPr id="3" name="내용 개체 틀 2">
            <a:extLst>
              <a:ext uri="{FF2B5EF4-FFF2-40B4-BE49-F238E27FC236}">
                <a16:creationId xmlns:a16="http://schemas.microsoft.com/office/drawing/2014/main" id="{872DE4F0-3884-41FB-994D-C873C694D6CF}"/>
              </a:ext>
            </a:extLst>
          </p:cNvPr>
          <p:cNvSpPr>
            <a:spLocks noGrp="1"/>
          </p:cNvSpPr>
          <p:nvPr>
            <p:ph idx="1"/>
          </p:nvPr>
        </p:nvSpPr>
        <p:spPr/>
        <p:txBody>
          <a:bodyPr/>
          <a:lstStyle/>
          <a:p>
            <a:r>
              <a:rPr lang="en-US" altLang="ko-KR" dirty="0"/>
              <a:t>Activation function</a:t>
            </a:r>
          </a:p>
          <a:p>
            <a:pPr lvl="1"/>
            <a:r>
              <a:rPr lang="en-US" altLang="ko-KR" dirty="0"/>
              <a:t>Introduces non-linearity in the network and it is essentially used for converting an input signal to an output signal</a:t>
            </a:r>
          </a:p>
          <a:p>
            <a:pPr lvl="1"/>
            <a:r>
              <a:rPr lang="en-US" altLang="ko-KR" dirty="0"/>
              <a:t>Specifically in ANN we do the sum of products of inputs(X) and their corresponding Weights(W) and apply a Activation function f(X) to it to get the output of that layer and feed it as an input to the</a:t>
            </a:r>
            <a:r>
              <a:rPr lang="ko-KR" altLang="en-US" dirty="0"/>
              <a:t> </a:t>
            </a:r>
            <a:r>
              <a:rPr lang="en-US" altLang="ko-KR" dirty="0"/>
              <a:t>next</a:t>
            </a:r>
            <a:r>
              <a:rPr lang="ko-KR" altLang="en-US" dirty="0"/>
              <a:t> </a:t>
            </a:r>
            <a:r>
              <a:rPr lang="en-US" altLang="ko-KR" dirty="0"/>
              <a:t>layer</a:t>
            </a:r>
          </a:p>
          <a:p>
            <a:pPr lvl="2"/>
            <a:r>
              <a:rPr lang="ko-KR" altLang="en-US" dirty="0"/>
              <a:t>입력을 받아 활성</a:t>
            </a:r>
            <a:r>
              <a:rPr lang="en-US" altLang="ko-KR" dirty="0"/>
              <a:t>/</a:t>
            </a:r>
            <a:r>
              <a:rPr lang="ko-KR" altLang="en-US" dirty="0"/>
              <a:t>비활성을 결정하는데 사용되는 함수</a:t>
            </a:r>
            <a:endParaRPr lang="en-US" altLang="ko-KR" dirty="0"/>
          </a:p>
          <a:p>
            <a:pPr lvl="1"/>
            <a:endParaRPr lang="en-US" altLang="ko-KR" dirty="0"/>
          </a:p>
          <a:p>
            <a:pPr lvl="1"/>
            <a:r>
              <a:rPr lang="en-US" altLang="ko-KR" dirty="0"/>
              <a:t>Step function: </a:t>
            </a:r>
            <a:r>
              <a:rPr lang="en-US" altLang="ko-KR" dirty="0">
                <a:ea typeface="문체부 쓰기 정체" panose="02030609000101010101" pitchFamily="17" charset="-127"/>
              </a:rPr>
              <a:t>0, 1</a:t>
            </a:r>
            <a:r>
              <a:rPr lang="ko-KR" altLang="en-US" dirty="0">
                <a:ea typeface="문체부 쓰기 정체" panose="02030609000101010101" pitchFamily="17" charset="-127"/>
              </a:rPr>
              <a:t>의 값만 가질 수 있음 </a:t>
            </a:r>
            <a:endParaRPr lang="en-US" altLang="ko-KR" dirty="0">
              <a:ea typeface="문체부 쓰기 정체" panose="02030609000101010101" pitchFamily="17" charset="-127"/>
            </a:endParaRPr>
          </a:p>
          <a:p>
            <a:pPr lvl="1"/>
            <a:r>
              <a:rPr lang="en-US" altLang="ko-KR" dirty="0"/>
              <a:t>Sigmoid function: </a:t>
            </a:r>
            <a:r>
              <a:rPr lang="en-US" altLang="ko-KR" dirty="0">
                <a:ea typeface="문체부 쓰기 정체" panose="02030609000101010101" pitchFamily="17" charset="-127"/>
              </a:rPr>
              <a:t>0-1</a:t>
            </a:r>
            <a:r>
              <a:rPr lang="ko-KR" altLang="en-US" dirty="0">
                <a:ea typeface="문체부 쓰기 정체" panose="02030609000101010101" pitchFamily="17" charset="-127"/>
              </a:rPr>
              <a:t> 사이의 값을 가질 수 있으며</a:t>
            </a:r>
            <a:r>
              <a:rPr lang="en-US" altLang="ko-KR" dirty="0">
                <a:ea typeface="문체부 쓰기 정체" panose="02030609000101010101" pitchFamily="17" charset="-127"/>
              </a:rPr>
              <a:t>, </a:t>
            </a:r>
            <a:r>
              <a:rPr lang="ko-KR" altLang="en-US" dirty="0">
                <a:ea typeface="문체부 쓰기 정체" panose="02030609000101010101" pitchFamily="17" charset="-127"/>
              </a:rPr>
              <a:t>연속적인 출력 값 존재 </a:t>
            </a:r>
            <a:r>
              <a:rPr lang="en-US" altLang="ko-KR" dirty="0">
                <a:ea typeface="문체부 쓰기 정체" panose="02030609000101010101" pitchFamily="17" charset="-127"/>
              </a:rPr>
              <a:t>(</a:t>
            </a:r>
            <a:r>
              <a:rPr lang="ko-KR" altLang="en-US" dirty="0">
                <a:ea typeface="문체부 쓰기 정체" panose="02030609000101010101" pitchFamily="17" charset="-127"/>
              </a:rPr>
              <a:t>미분 가능</a:t>
            </a:r>
            <a:r>
              <a:rPr lang="en-US" altLang="ko-KR" dirty="0">
                <a:ea typeface="문체부 쓰기 정체" panose="02030609000101010101" pitchFamily="17" charset="-127"/>
              </a:rPr>
              <a:t>)</a:t>
            </a:r>
          </a:p>
          <a:p>
            <a:pPr lvl="1"/>
            <a:r>
              <a:rPr lang="en-US" altLang="ko-KR" dirty="0" err="1"/>
              <a:t>ReLU</a:t>
            </a:r>
            <a:r>
              <a:rPr lang="en-US" altLang="ko-KR" dirty="0"/>
              <a:t> function: </a:t>
            </a:r>
            <a:r>
              <a:rPr lang="en-US" altLang="ko-KR" dirty="0">
                <a:ea typeface="문체부 쓰기 정체" panose="02030609000101010101" pitchFamily="17" charset="-127"/>
              </a:rPr>
              <a:t>Sigmoid function</a:t>
            </a:r>
            <a:r>
              <a:rPr lang="ko-KR" altLang="en-US" dirty="0">
                <a:ea typeface="문체부 쓰기 정체" panose="02030609000101010101" pitchFamily="17" charset="-127"/>
              </a:rPr>
              <a:t>의 </a:t>
            </a:r>
            <a:r>
              <a:rPr lang="en-US" altLang="ko-KR" dirty="0">
                <a:ea typeface="문체부 쓰기 정체" panose="02030609000101010101" pitchFamily="17" charset="-127"/>
              </a:rPr>
              <a:t>Gradient vanishing</a:t>
            </a:r>
            <a:r>
              <a:rPr lang="ko-KR" altLang="en-US" dirty="0">
                <a:ea typeface="문체부 쓰기 정체" panose="02030609000101010101" pitchFamily="17" charset="-127"/>
              </a:rPr>
              <a:t>을 해결하기 위한 함수 </a:t>
            </a:r>
            <a:r>
              <a:rPr lang="en-US" altLang="ko-KR" dirty="0">
                <a:ea typeface="문체부 쓰기 정체" panose="02030609000101010101" pitchFamily="17" charset="-127"/>
              </a:rPr>
              <a:t>x=[0, inf]</a:t>
            </a:r>
          </a:p>
          <a:p>
            <a:pPr lvl="1"/>
            <a:r>
              <a:rPr lang="en-US" altLang="ko-KR" dirty="0">
                <a:ea typeface="문체부 쓰기 정체" panose="02030609000101010101" pitchFamily="17" charset="-127"/>
              </a:rPr>
              <a:t>Tanh function: -1</a:t>
            </a:r>
            <a:r>
              <a:rPr lang="ko-KR" altLang="en-US" dirty="0">
                <a:ea typeface="문체부 쓰기 정체" panose="02030609000101010101" pitchFamily="17" charset="-127"/>
              </a:rPr>
              <a:t>과 </a:t>
            </a:r>
            <a:r>
              <a:rPr lang="en-US" altLang="ko-KR" dirty="0">
                <a:ea typeface="문체부 쓰기 정체" panose="02030609000101010101" pitchFamily="17" charset="-127"/>
              </a:rPr>
              <a:t>1</a:t>
            </a:r>
            <a:r>
              <a:rPr lang="ko-KR" altLang="en-US" dirty="0">
                <a:ea typeface="문체부 쓰기 정체" panose="02030609000101010101" pitchFamily="17" charset="-127"/>
              </a:rPr>
              <a:t>사이의 값을 가지며</a:t>
            </a:r>
            <a:r>
              <a:rPr lang="en-US" altLang="ko-KR" dirty="0">
                <a:ea typeface="문체부 쓰기 정체" panose="02030609000101010101" pitchFamily="17" charset="-127"/>
              </a:rPr>
              <a:t>, Sigmoid function</a:t>
            </a:r>
            <a:r>
              <a:rPr lang="ko-KR" altLang="en-US" dirty="0">
                <a:ea typeface="문체부 쓰기 정체" panose="02030609000101010101" pitchFamily="17" charset="-127"/>
              </a:rPr>
              <a:t>보다 더 좋은 성능을 갖는다</a:t>
            </a:r>
            <a:endParaRPr lang="en-US" altLang="ko-KR" dirty="0">
              <a:ea typeface="문체부 쓰기 정체" panose="02030609000101010101" pitchFamily="17" charset="-127"/>
            </a:endParaRPr>
          </a:p>
          <a:p>
            <a:pPr lvl="1"/>
            <a:r>
              <a:rPr lang="en-US" altLang="ko-KR" dirty="0">
                <a:ea typeface="문체부 쓰기 정체" panose="02030609000101010101" pitchFamily="17" charset="-127"/>
              </a:rPr>
              <a:t>Leaky </a:t>
            </a:r>
            <a:r>
              <a:rPr lang="en-US" altLang="ko-KR" dirty="0" err="1">
                <a:ea typeface="문체부 쓰기 정체" panose="02030609000101010101" pitchFamily="17" charset="-127"/>
              </a:rPr>
              <a:t>ReLU</a:t>
            </a:r>
            <a:r>
              <a:rPr lang="en-US" altLang="ko-KR" dirty="0">
                <a:ea typeface="문체부 쓰기 정체" panose="02030609000101010101" pitchFamily="17" charset="-127"/>
              </a:rPr>
              <a:t>: </a:t>
            </a:r>
            <a:r>
              <a:rPr lang="en-US" altLang="ko-KR" dirty="0" err="1">
                <a:ea typeface="문체부 쓰기 정체" panose="02030609000101010101" pitchFamily="17" charset="-127"/>
              </a:rPr>
              <a:t>ReLU</a:t>
            </a:r>
            <a:r>
              <a:rPr lang="en-US" altLang="ko-KR" dirty="0">
                <a:ea typeface="문체부 쓰기 정체" panose="02030609000101010101" pitchFamily="17" charset="-127"/>
              </a:rPr>
              <a:t> function</a:t>
            </a:r>
            <a:r>
              <a:rPr lang="ko-KR" altLang="en-US" dirty="0">
                <a:ea typeface="문체부 쓰기 정체" panose="02030609000101010101" pitchFamily="17" charset="-127"/>
              </a:rPr>
              <a:t>의 범위를 확장 시켜주는 개념 </a:t>
            </a:r>
            <a:r>
              <a:rPr lang="en-US" altLang="ko-KR" dirty="0">
                <a:ea typeface="문체부 쓰기 정체" panose="02030609000101010101" pitchFamily="17" charset="-127"/>
              </a:rPr>
              <a:t>x = [-inf, inf]</a:t>
            </a:r>
            <a:endParaRPr lang="ko-KR" altLang="en-US" dirty="0">
              <a:ea typeface="문체부 쓰기 정체" panose="02030609000101010101" pitchFamily="17" charset="-127"/>
            </a:endParaRPr>
          </a:p>
        </p:txBody>
      </p:sp>
      <p:sp>
        <p:nvSpPr>
          <p:cNvPr id="4" name="바닥글 개체 틀 3">
            <a:extLst>
              <a:ext uri="{FF2B5EF4-FFF2-40B4-BE49-F238E27FC236}">
                <a16:creationId xmlns:a16="http://schemas.microsoft.com/office/drawing/2014/main" id="{68BA0EA0-BF67-42E3-A43B-285912915CB2}"/>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B9918F3B-D387-409F-9701-53BF3840844F}"/>
              </a:ext>
            </a:extLst>
          </p:cNvPr>
          <p:cNvSpPr>
            <a:spLocks noGrp="1"/>
          </p:cNvSpPr>
          <p:nvPr>
            <p:ph type="sldNum" sz="quarter" idx="12"/>
          </p:nvPr>
        </p:nvSpPr>
        <p:spPr/>
        <p:txBody>
          <a:bodyPr/>
          <a:lstStyle/>
          <a:p>
            <a:fld id="{46D39A25-028C-4F5E-A0EA-89FFB800C6C4}" type="slidenum">
              <a:rPr lang="ko-KR" altLang="en-US" smtClean="0"/>
              <a:t>29</a:t>
            </a:fld>
            <a:endParaRPr lang="ko-KR" altLang="en-US"/>
          </a:p>
        </p:txBody>
      </p:sp>
    </p:spTree>
    <p:extLst>
      <p:ext uri="{BB962C8B-B14F-4D97-AF65-F5344CB8AC3E}">
        <p14:creationId xmlns:p14="http://schemas.microsoft.com/office/powerpoint/2010/main" val="3172776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338B0A-388A-4A54-8A31-9A116B8E2F61}"/>
              </a:ext>
            </a:extLst>
          </p:cNvPr>
          <p:cNvSpPr>
            <a:spLocks noGrp="1"/>
          </p:cNvSpPr>
          <p:nvPr>
            <p:ph type="title"/>
          </p:nvPr>
        </p:nvSpPr>
        <p:spPr/>
        <p:txBody>
          <a:bodyPr/>
          <a:lstStyle/>
          <a:p>
            <a:r>
              <a:rPr lang="en-US" altLang="ko-KR" dirty="0"/>
              <a:t>Q. Recurrent Neural Network?</a:t>
            </a:r>
            <a:endParaRPr lang="ko-KR" altLang="en-US" dirty="0"/>
          </a:p>
        </p:txBody>
      </p:sp>
      <p:sp>
        <p:nvSpPr>
          <p:cNvPr id="3" name="내용 개체 틀 2">
            <a:extLst>
              <a:ext uri="{FF2B5EF4-FFF2-40B4-BE49-F238E27FC236}">
                <a16:creationId xmlns:a16="http://schemas.microsoft.com/office/drawing/2014/main" id="{03EB99E0-2E89-4771-A38F-6A2C292CAAE5}"/>
              </a:ext>
            </a:extLst>
          </p:cNvPr>
          <p:cNvSpPr>
            <a:spLocks noGrp="1"/>
          </p:cNvSpPr>
          <p:nvPr>
            <p:ph idx="1"/>
          </p:nvPr>
        </p:nvSpPr>
        <p:spPr/>
        <p:txBody>
          <a:bodyPr/>
          <a:lstStyle/>
          <a:p>
            <a:r>
              <a:rPr lang="en-US" altLang="ko-KR" dirty="0"/>
              <a:t> RNN</a:t>
            </a:r>
          </a:p>
          <a:p>
            <a:pPr lvl="1"/>
            <a:r>
              <a:rPr lang="en-US" altLang="ko-KR" dirty="0"/>
              <a:t>It’s useful with sequential data because each neuron or unit can use its internal memory to maintain information about the previous input</a:t>
            </a:r>
          </a:p>
          <a:p>
            <a:pPr lvl="1"/>
            <a:r>
              <a:rPr lang="en-US" altLang="ko-KR" dirty="0"/>
              <a:t>A RNN has loops in them that allow information to be carried across neurons while reading in input</a:t>
            </a:r>
          </a:p>
          <a:p>
            <a:pPr lvl="1"/>
            <a:r>
              <a:rPr lang="en-US" altLang="ko-KR" dirty="0"/>
              <a:t>Speech recognition, image captioning and so on</a:t>
            </a:r>
            <a:endParaRPr lang="ko-KR" altLang="en-US" dirty="0"/>
          </a:p>
        </p:txBody>
      </p:sp>
      <p:sp>
        <p:nvSpPr>
          <p:cNvPr id="4" name="바닥글 개체 틀 3">
            <a:extLst>
              <a:ext uri="{FF2B5EF4-FFF2-40B4-BE49-F238E27FC236}">
                <a16:creationId xmlns:a16="http://schemas.microsoft.com/office/drawing/2014/main" id="{65F327F9-E76A-4EBF-A577-357CEDF77C71}"/>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9DC9951E-5C2D-4716-A006-72207FE82717}"/>
              </a:ext>
            </a:extLst>
          </p:cNvPr>
          <p:cNvSpPr>
            <a:spLocks noGrp="1"/>
          </p:cNvSpPr>
          <p:nvPr>
            <p:ph type="sldNum" sz="quarter" idx="12"/>
          </p:nvPr>
        </p:nvSpPr>
        <p:spPr/>
        <p:txBody>
          <a:bodyPr/>
          <a:lstStyle/>
          <a:p>
            <a:fld id="{46D39A25-028C-4F5E-A0EA-89FFB800C6C4}" type="slidenum">
              <a:rPr lang="ko-KR" altLang="en-US" smtClean="0"/>
              <a:t>30</a:t>
            </a:fld>
            <a:endParaRPr lang="ko-KR" altLang="en-US"/>
          </a:p>
        </p:txBody>
      </p:sp>
    </p:spTree>
    <p:extLst>
      <p:ext uri="{BB962C8B-B14F-4D97-AF65-F5344CB8AC3E}">
        <p14:creationId xmlns:p14="http://schemas.microsoft.com/office/powerpoint/2010/main" val="181628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962178-31B5-4811-B368-E048991B8060}"/>
              </a:ext>
            </a:extLst>
          </p:cNvPr>
          <p:cNvSpPr>
            <a:spLocks noGrp="1"/>
          </p:cNvSpPr>
          <p:nvPr>
            <p:ph type="title"/>
          </p:nvPr>
        </p:nvSpPr>
        <p:spPr/>
        <p:txBody>
          <a:bodyPr/>
          <a:lstStyle/>
          <a:p>
            <a:r>
              <a:rPr lang="en-US" altLang="ko-KR" dirty="0"/>
              <a:t>Q. What is LSTM?</a:t>
            </a:r>
            <a:endParaRPr lang="ko-KR" altLang="en-US" dirty="0"/>
          </a:p>
        </p:txBody>
      </p:sp>
      <p:sp>
        <p:nvSpPr>
          <p:cNvPr id="3" name="내용 개체 틀 2">
            <a:extLst>
              <a:ext uri="{FF2B5EF4-FFF2-40B4-BE49-F238E27FC236}">
                <a16:creationId xmlns:a16="http://schemas.microsoft.com/office/drawing/2014/main" id="{AA2CCD47-3372-4E32-ADD1-82262C45C67F}"/>
              </a:ext>
            </a:extLst>
          </p:cNvPr>
          <p:cNvSpPr>
            <a:spLocks noGrp="1"/>
          </p:cNvSpPr>
          <p:nvPr>
            <p:ph idx="1"/>
          </p:nvPr>
        </p:nvSpPr>
        <p:spPr/>
        <p:txBody>
          <a:bodyPr/>
          <a:lstStyle/>
          <a:p>
            <a:r>
              <a:rPr lang="en-US" altLang="ko-KR" dirty="0"/>
              <a:t>LSTM (Long Short Term Memory)</a:t>
            </a:r>
          </a:p>
          <a:p>
            <a:pPr lvl="1"/>
            <a:r>
              <a:rPr lang="en-US" altLang="ko-KR" dirty="0"/>
              <a:t>Is explicitly designed to avoid the long-term dependency problem</a:t>
            </a:r>
          </a:p>
          <a:p>
            <a:pPr lvl="1"/>
            <a:r>
              <a:rPr lang="en-US" altLang="ko-KR" dirty="0"/>
              <a:t>Remembering information for long periods of time is just default behavior</a:t>
            </a:r>
          </a:p>
          <a:p>
            <a:pPr lvl="2"/>
            <a:r>
              <a:rPr lang="ko-KR" altLang="en-US" dirty="0"/>
              <a:t>기억은 배우는 것이 아니라 기본적으로 가지는 행동</a:t>
            </a:r>
            <a:endParaRPr lang="en-US" altLang="ko-KR" dirty="0"/>
          </a:p>
          <a:p>
            <a:pPr lvl="2"/>
            <a:r>
              <a:rPr lang="en-US" altLang="ko-KR" dirty="0"/>
              <a:t>LSTM</a:t>
            </a:r>
            <a:r>
              <a:rPr lang="ko-KR" altLang="en-US" dirty="0"/>
              <a:t>의 </a:t>
            </a:r>
            <a:r>
              <a:rPr lang="en-US" altLang="ko-KR" dirty="0"/>
              <a:t>Component</a:t>
            </a:r>
            <a:r>
              <a:rPr lang="ko-KR" altLang="en-US" dirty="0"/>
              <a:t>인</a:t>
            </a:r>
            <a:r>
              <a:rPr lang="en-US" altLang="ko-KR" dirty="0"/>
              <a:t> Gate</a:t>
            </a:r>
            <a:r>
              <a:rPr lang="ko-KR" altLang="en-US" dirty="0"/>
              <a:t>는 기억한 자료에 대해 전달할 지를 활성함수로 결정한다</a:t>
            </a:r>
          </a:p>
        </p:txBody>
      </p:sp>
      <p:sp>
        <p:nvSpPr>
          <p:cNvPr id="4" name="바닥글 개체 틀 3">
            <a:extLst>
              <a:ext uri="{FF2B5EF4-FFF2-40B4-BE49-F238E27FC236}">
                <a16:creationId xmlns:a16="http://schemas.microsoft.com/office/drawing/2014/main" id="{E28C9EFE-E9C0-4AF9-B2A7-A853BCC985C6}"/>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68627406-F8A0-410B-BEF8-934800C543E0}"/>
              </a:ext>
            </a:extLst>
          </p:cNvPr>
          <p:cNvSpPr>
            <a:spLocks noGrp="1"/>
          </p:cNvSpPr>
          <p:nvPr>
            <p:ph type="sldNum" sz="quarter" idx="12"/>
          </p:nvPr>
        </p:nvSpPr>
        <p:spPr/>
        <p:txBody>
          <a:bodyPr/>
          <a:lstStyle/>
          <a:p>
            <a:fld id="{46D39A25-028C-4F5E-A0EA-89FFB800C6C4}" type="slidenum">
              <a:rPr lang="ko-KR" altLang="en-US" smtClean="0"/>
              <a:t>31</a:t>
            </a:fld>
            <a:endParaRPr lang="ko-KR" altLang="en-US"/>
          </a:p>
        </p:txBody>
      </p:sp>
    </p:spTree>
    <p:extLst>
      <p:ext uri="{BB962C8B-B14F-4D97-AF65-F5344CB8AC3E}">
        <p14:creationId xmlns:p14="http://schemas.microsoft.com/office/powerpoint/2010/main" val="1326553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39AEAB-0D77-433D-B49D-588C6145058D}"/>
              </a:ext>
            </a:extLst>
          </p:cNvPr>
          <p:cNvSpPr>
            <a:spLocks noGrp="1"/>
          </p:cNvSpPr>
          <p:nvPr>
            <p:ph type="title"/>
          </p:nvPr>
        </p:nvSpPr>
        <p:spPr>
          <a:xfrm>
            <a:off x="389312" y="160828"/>
            <a:ext cx="10931831" cy="678757"/>
          </a:xfrm>
        </p:spPr>
        <p:txBody>
          <a:bodyPr>
            <a:normAutofit/>
          </a:bodyPr>
          <a:lstStyle/>
          <a:p>
            <a:r>
              <a:rPr lang="en-US" altLang="ko-KR" dirty="0"/>
              <a:t>Q. Training results in very low accuracy</a:t>
            </a:r>
            <a:endParaRPr lang="ko-KR" altLang="en-US" dirty="0"/>
          </a:p>
        </p:txBody>
      </p:sp>
      <p:sp>
        <p:nvSpPr>
          <p:cNvPr id="3" name="내용 개체 틀 2">
            <a:extLst>
              <a:ext uri="{FF2B5EF4-FFF2-40B4-BE49-F238E27FC236}">
                <a16:creationId xmlns:a16="http://schemas.microsoft.com/office/drawing/2014/main" id="{642332D4-0915-41DD-A6D7-5F26A2CB90F2}"/>
              </a:ext>
            </a:extLst>
          </p:cNvPr>
          <p:cNvSpPr>
            <a:spLocks noGrp="1"/>
          </p:cNvSpPr>
          <p:nvPr>
            <p:ph idx="1"/>
          </p:nvPr>
        </p:nvSpPr>
        <p:spPr/>
        <p:txBody>
          <a:bodyPr/>
          <a:lstStyle/>
          <a:p>
            <a:r>
              <a:rPr lang="en-US" altLang="ko-KR" dirty="0"/>
              <a:t>Solution</a:t>
            </a:r>
          </a:p>
          <a:p>
            <a:pPr lvl="1"/>
            <a:r>
              <a:rPr lang="en-US" altLang="ko-KR" dirty="0"/>
              <a:t>If the model is not doing anything better random</a:t>
            </a:r>
            <a:r>
              <a:rPr lang="ko-KR" altLang="en-US" dirty="0"/>
              <a:t> </a:t>
            </a:r>
            <a:r>
              <a:rPr lang="en-US" altLang="ko-KR" dirty="0"/>
              <a:t>choice,</a:t>
            </a:r>
            <a:r>
              <a:rPr lang="ko-KR" altLang="en-US" dirty="0"/>
              <a:t> </a:t>
            </a:r>
            <a:r>
              <a:rPr lang="en-US" altLang="ko-KR" dirty="0"/>
              <a:t>then</a:t>
            </a:r>
            <a:r>
              <a:rPr lang="ko-KR" altLang="en-US" dirty="0"/>
              <a:t> </a:t>
            </a:r>
            <a:r>
              <a:rPr lang="en-US" altLang="ko-KR" dirty="0"/>
              <a:t>either</a:t>
            </a:r>
            <a:r>
              <a:rPr lang="ko-KR" altLang="en-US" dirty="0"/>
              <a:t> </a:t>
            </a:r>
            <a:r>
              <a:rPr lang="en-US" altLang="ko-KR" dirty="0"/>
              <a:t>there</a:t>
            </a:r>
            <a:r>
              <a:rPr lang="ko-KR" altLang="en-US" dirty="0"/>
              <a:t> </a:t>
            </a:r>
            <a:r>
              <a:rPr lang="en-US" altLang="ko-KR" dirty="0"/>
              <a:t>is</a:t>
            </a:r>
            <a:r>
              <a:rPr lang="ko-KR" altLang="en-US" dirty="0"/>
              <a:t> </a:t>
            </a:r>
            <a:r>
              <a:rPr lang="en-US" altLang="ko-KR" dirty="0"/>
              <a:t>no</a:t>
            </a:r>
            <a:r>
              <a:rPr lang="ko-KR" altLang="en-US" dirty="0"/>
              <a:t> </a:t>
            </a:r>
            <a:r>
              <a:rPr lang="en-US" altLang="ko-KR" dirty="0"/>
              <a:t>connection</a:t>
            </a:r>
            <a:r>
              <a:rPr lang="ko-KR" altLang="en-US" dirty="0"/>
              <a:t> </a:t>
            </a:r>
            <a:r>
              <a:rPr lang="en-US" altLang="ko-KR" dirty="0"/>
              <a:t>between</a:t>
            </a:r>
            <a:r>
              <a:rPr lang="ko-KR" altLang="en-US" dirty="0"/>
              <a:t> </a:t>
            </a:r>
            <a:r>
              <a:rPr lang="en-US" altLang="ko-KR" dirty="0"/>
              <a:t>the</a:t>
            </a:r>
            <a:r>
              <a:rPr lang="ko-KR" altLang="en-US" dirty="0"/>
              <a:t> </a:t>
            </a:r>
            <a:r>
              <a:rPr lang="en-US" altLang="ko-KR" dirty="0"/>
              <a:t>features</a:t>
            </a:r>
            <a:r>
              <a:rPr lang="ko-KR" altLang="en-US" dirty="0"/>
              <a:t> </a:t>
            </a:r>
            <a:r>
              <a:rPr lang="en-US" altLang="ko-KR" dirty="0"/>
              <a:t>and</a:t>
            </a:r>
            <a:r>
              <a:rPr lang="ko-KR" altLang="en-US" dirty="0"/>
              <a:t> </a:t>
            </a:r>
            <a:r>
              <a:rPr lang="en-US" altLang="ko-KR" dirty="0"/>
              <a:t>the</a:t>
            </a:r>
            <a:r>
              <a:rPr lang="ko-KR" altLang="en-US" dirty="0"/>
              <a:t> </a:t>
            </a:r>
            <a:r>
              <a:rPr lang="en-US" altLang="ko-KR" dirty="0"/>
              <a:t>class,</a:t>
            </a:r>
            <a:r>
              <a:rPr lang="ko-KR" altLang="en-US" dirty="0"/>
              <a:t> </a:t>
            </a:r>
            <a:r>
              <a:rPr lang="en-US" altLang="ko-KR" dirty="0"/>
              <a:t>or</a:t>
            </a:r>
            <a:r>
              <a:rPr lang="ko-KR" altLang="en-US" dirty="0"/>
              <a:t> </a:t>
            </a:r>
            <a:r>
              <a:rPr lang="en-US" altLang="ko-KR" dirty="0"/>
              <a:t>your classifier is not apt for the given data set</a:t>
            </a:r>
          </a:p>
          <a:p>
            <a:pPr lvl="2"/>
            <a:r>
              <a:rPr lang="ko-KR" altLang="en-US" dirty="0"/>
              <a:t>더 나은 파라미터를 제공하지 못하는 경우에는</a:t>
            </a:r>
            <a:r>
              <a:rPr lang="en-US" altLang="ko-KR" dirty="0"/>
              <a:t> </a:t>
            </a:r>
            <a:r>
              <a:rPr lang="ko-KR" altLang="en-US" dirty="0"/>
              <a:t>데이터셋이 부적합하거나 모델 구성이 근본적으로 잘못</a:t>
            </a:r>
            <a:endParaRPr lang="en-US" altLang="ko-KR" dirty="0"/>
          </a:p>
          <a:p>
            <a:pPr lvl="2"/>
            <a:endParaRPr lang="en-US" altLang="ko-KR" dirty="0"/>
          </a:p>
          <a:p>
            <a:pPr lvl="1"/>
            <a:r>
              <a:rPr lang="en-US" altLang="ko-KR" dirty="0"/>
              <a:t>One should even look if your model is suffering from high bias and high variance problem. You can also test if there is any correlation between the features and try to either use cross validation or remove the outliers/redundant features</a:t>
            </a:r>
          </a:p>
          <a:p>
            <a:pPr lvl="2"/>
            <a:r>
              <a:rPr lang="en-US" altLang="ko-KR" dirty="0"/>
              <a:t>Underfitting</a:t>
            </a:r>
            <a:r>
              <a:rPr lang="ko-KR" altLang="en-US" dirty="0"/>
              <a:t> </a:t>
            </a:r>
            <a:r>
              <a:rPr lang="en-US" altLang="ko-KR" dirty="0"/>
              <a:t>(High bias)</a:t>
            </a:r>
            <a:r>
              <a:rPr lang="ko-KR" altLang="en-US" dirty="0"/>
              <a:t>나 </a:t>
            </a:r>
            <a:r>
              <a:rPr lang="en-US" altLang="ko-KR" dirty="0"/>
              <a:t>Overfitting (High variance)</a:t>
            </a:r>
            <a:r>
              <a:rPr lang="ko-KR" altLang="en-US" dirty="0"/>
              <a:t>가 나타나는 경우</a:t>
            </a:r>
            <a:r>
              <a:rPr lang="en-US" altLang="ko-KR" dirty="0"/>
              <a:t>, feature</a:t>
            </a:r>
            <a:r>
              <a:rPr lang="ko-KR" altLang="en-US" dirty="0"/>
              <a:t>의 차원을 감소시키거나 이상치를 삭제하거나 또는 교차 검증을 좀 더 확실히 해보도록 한다</a:t>
            </a:r>
          </a:p>
        </p:txBody>
      </p:sp>
      <p:sp>
        <p:nvSpPr>
          <p:cNvPr id="4" name="바닥글 개체 틀 3">
            <a:extLst>
              <a:ext uri="{FF2B5EF4-FFF2-40B4-BE49-F238E27FC236}">
                <a16:creationId xmlns:a16="http://schemas.microsoft.com/office/drawing/2014/main" id="{3A10E5A6-F3BE-4A07-8D9F-268076062864}"/>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5AE3AA85-6A6C-45F7-A32F-0FE91A7048F2}"/>
              </a:ext>
            </a:extLst>
          </p:cNvPr>
          <p:cNvSpPr>
            <a:spLocks noGrp="1"/>
          </p:cNvSpPr>
          <p:nvPr>
            <p:ph type="sldNum" sz="quarter" idx="12"/>
          </p:nvPr>
        </p:nvSpPr>
        <p:spPr/>
        <p:txBody>
          <a:bodyPr/>
          <a:lstStyle/>
          <a:p>
            <a:fld id="{46D39A25-028C-4F5E-A0EA-89FFB800C6C4}" type="slidenum">
              <a:rPr lang="ko-KR" altLang="en-US" smtClean="0"/>
              <a:t>32</a:t>
            </a:fld>
            <a:endParaRPr lang="ko-KR" altLang="en-US"/>
          </a:p>
        </p:txBody>
      </p:sp>
    </p:spTree>
    <p:extLst>
      <p:ext uri="{BB962C8B-B14F-4D97-AF65-F5344CB8AC3E}">
        <p14:creationId xmlns:p14="http://schemas.microsoft.com/office/powerpoint/2010/main" val="3510483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F8D49B-6929-4C89-AB27-4F4800FE6E8B}"/>
              </a:ext>
            </a:extLst>
          </p:cNvPr>
          <p:cNvSpPr>
            <a:spLocks noGrp="1"/>
          </p:cNvSpPr>
          <p:nvPr>
            <p:ph type="title"/>
          </p:nvPr>
        </p:nvSpPr>
        <p:spPr/>
        <p:txBody>
          <a:bodyPr/>
          <a:lstStyle/>
          <a:p>
            <a:r>
              <a:rPr lang="en-US" altLang="ko-KR" dirty="0"/>
              <a:t>Q. PCA need?</a:t>
            </a:r>
            <a:endParaRPr lang="ko-KR" altLang="en-US" dirty="0"/>
          </a:p>
        </p:txBody>
      </p:sp>
      <p:sp>
        <p:nvSpPr>
          <p:cNvPr id="3" name="내용 개체 틀 2">
            <a:extLst>
              <a:ext uri="{FF2B5EF4-FFF2-40B4-BE49-F238E27FC236}">
                <a16:creationId xmlns:a16="http://schemas.microsoft.com/office/drawing/2014/main" id="{C654CEE7-5D31-4B37-84F4-A08B7165C379}"/>
              </a:ext>
            </a:extLst>
          </p:cNvPr>
          <p:cNvSpPr>
            <a:spLocks noGrp="1"/>
          </p:cNvSpPr>
          <p:nvPr>
            <p:ph idx="1"/>
          </p:nvPr>
        </p:nvSpPr>
        <p:spPr/>
        <p:txBody>
          <a:bodyPr/>
          <a:lstStyle/>
          <a:p>
            <a:r>
              <a:rPr lang="en-US" altLang="ko-KR" dirty="0"/>
              <a:t>PCA (Principal Component Analysis)</a:t>
            </a:r>
          </a:p>
          <a:p>
            <a:pPr lvl="1"/>
            <a:r>
              <a:rPr lang="en-US" altLang="ko-KR" dirty="0"/>
              <a:t>Transform the given data to the space which maximizes the variance</a:t>
            </a:r>
          </a:p>
          <a:p>
            <a:pPr lvl="1"/>
            <a:r>
              <a:rPr lang="en-US" altLang="ko-KR" dirty="0"/>
              <a:t>If the data set is not normalized then PCA my select some feature with the highest variance in the original data set making it more important which may not be correct</a:t>
            </a:r>
          </a:p>
          <a:p>
            <a:pPr lvl="1"/>
            <a:endParaRPr lang="en-US" altLang="ko-KR" dirty="0"/>
          </a:p>
          <a:p>
            <a:r>
              <a:rPr lang="en-US" altLang="ko-KR" dirty="0"/>
              <a:t>Dimensionality Reduction</a:t>
            </a:r>
          </a:p>
          <a:p>
            <a:pPr lvl="1"/>
            <a:r>
              <a:rPr lang="en-US" altLang="ko-KR" dirty="0"/>
              <a:t>Independent component analysis</a:t>
            </a:r>
          </a:p>
          <a:p>
            <a:pPr lvl="1"/>
            <a:r>
              <a:rPr lang="en-US" altLang="ko-KR" dirty="0"/>
              <a:t>Principal component analysis</a:t>
            </a:r>
          </a:p>
          <a:p>
            <a:pPr lvl="1"/>
            <a:r>
              <a:rPr lang="en-US" altLang="ko-KR" dirty="0"/>
              <a:t>Kernel-based principal component analysis</a:t>
            </a:r>
          </a:p>
          <a:p>
            <a:pPr lvl="1"/>
            <a:endParaRPr lang="en-US" altLang="ko-KR" dirty="0"/>
          </a:p>
          <a:p>
            <a:r>
              <a:rPr lang="en-US" altLang="ko-KR" dirty="0"/>
              <a:t>How do you combat the curse of dimensionality?	</a:t>
            </a:r>
          </a:p>
          <a:p>
            <a:pPr lvl="1"/>
            <a:r>
              <a:rPr lang="en-US" altLang="ko-KR" dirty="0"/>
              <a:t>Manual Feature Selection</a:t>
            </a:r>
          </a:p>
          <a:p>
            <a:pPr lvl="1"/>
            <a:r>
              <a:rPr lang="en-US" altLang="ko-KR" dirty="0"/>
              <a:t>Multidimensional Scaling</a:t>
            </a:r>
          </a:p>
          <a:p>
            <a:pPr lvl="1"/>
            <a:r>
              <a:rPr lang="en-US" altLang="ko-KR" dirty="0"/>
              <a:t>Locally linear embedding</a:t>
            </a:r>
          </a:p>
          <a:p>
            <a:pPr lvl="1"/>
            <a:r>
              <a:rPr lang="en-US" altLang="ko-KR" dirty="0"/>
              <a:t>PCA</a:t>
            </a:r>
            <a:endParaRPr lang="ko-KR" altLang="en-US" dirty="0"/>
          </a:p>
        </p:txBody>
      </p:sp>
      <p:sp>
        <p:nvSpPr>
          <p:cNvPr id="4" name="바닥글 개체 틀 3">
            <a:extLst>
              <a:ext uri="{FF2B5EF4-FFF2-40B4-BE49-F238E27FC236}">
                <a16:creationId xmlns:a16="http://schemas.microsoft.com/office/drawing/2014/main" id="{C7AE3754-426B-489E-AD6A-542E200897AF}"/>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2A9133D3-4581-472B-A4E2-34C524286724}"/>
              </a:ext>
            </a:extLst>
          </p:cNvPr>
          <p:cNvSpPr>
            <a:spLocks noGrp="1"/>
          </p:cNvSpPr>
          <p:nvPr>
            <p:ph type="sldNum" sz="quarter" idx="12"/>
          </p:nvPr>
        </p:nvSpPr>
        <p:spPr/>
        <p:txBody>
          <a:bodyPr/>
          <a:lstStyle/>
          <a:p>
            <a:fld id="{46D39A25-028C-4F5E-A0EA-89FFB800C6C4}" type="slidenum">
              <a:rPr lang="ko-KR" altLang="en-US" smtClean="0"/>
              <a:t>33</a:t>
            </a:fld>
            <a:endParaRPr lang="ko-KR" altLang="en-US"/>
          </a:p>
        </p:txBody>
      </p:sp>
    </p:spTree>
    <p:extLst>
      <p:ext uri="{BB962C8B-B14F-4D97-AF65-F5344CB8AC3E}">
        <p14:creationId xmlns:p14="http://schemas.microsoft.com/office/powerpoint/2010/main" val="2484017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840FD3-3AEF-4501-8CB5-61CB9D8F5029}"/>
              </a:ext>
            </a:extLst>
          </p:cNvPr>
          <p:cNvSpPr>
            <a:spLocks noGrp="1"/>
          </p:cNvSpPr>
          <p:nvPr>
            <p:ph type="title"/>
          </p:nvPr>
        </p:nvSpPr>
        <p:spPr/>
        <p:txBody>
          <a:bodyPr/>
          <a:lstStyle/>
          <a:p>
            <a:r>
              <a:rPr lang="en-US" altLang="ko-KR" dirty="0"/>
              <a:t>Q. Data pre-processing naming?</a:t>
            </a:r>
            <a:endParaRPr lang="ko-KR" altLang="en-US" dirty="0"/>
          </a:p>
        </p:txBody>
      </p:sp>
      <p:sp>
        <p:nvSpPr>
          <p:cNvPr id="3" name="내용 개체 틀 2">
            <a:extLst>
              <a:ext uri="{FF2B5EF4-FFF2-40B4-BE49-F238E27FC236}">
                <a16:creationId xmlns:a16="http://schemas.microsoft.com/office/drawing/2014/main" id="{5AA1C6A8-0C94-43C0-A34F-5918DE47FDAB}"/>
              </a:ext>
            </a:extLst>
          </p:cNvPr>
          <p:cNvSpPr>
            <a:spLocks noGrp="1"/>
          </p:cNvSpPr>
          <p:nvPr>
            <p:ph idx="1"/>
          </p:nvPr>
        </p:nvSpPr>
        <p:spPr/>
        <p:txBody>
          <a:bodyPr/>
          <a:lstStyle/>
          <a:p>
            <a:r>
              <a:rPr lang="en-US" altLang="ko-KR" dirty="0"/>
              <a:t>Data Cleaning</a:t>
            </a:r>
          </a:p>
          <a:p>
            <a:pPr lvl="1"/>
            <a:r>
              <a:rPr lang="en-US" altLang="ko-KR" dirty="0"/>
              <a:t>Clean raw data which consists of filling the missing values, removing noise ..</a:t>
            </a:r>
          </a:p>
          <a:p>
            <a:endParaRPr lang="en-US" altLang="ko-KR" dirty="0"/>
          </a:p>
          <a:p>
            <a:r>
              <a:rPr lang="en-US" altLang="ko-KR" dirty="0"/>
              <a:t>Data integration</a:t>
            </a:r>
          </a:p>
          <a:p>
            <a:pPr lvl="1"/>
            <a:r>
              <a:rPr lang="en-US" altLang="ko-KR" dirty="0"/>
              <a:t>Put the data from various sources</a:t>
            </a:r>
          </a:p>
          <a:p>
            <a:endParaRPr lang="en-US" altLang="ko-KR" dirty="0"/>
          </a:p>
          <a:p>
            <a:r>
              <a:rPr lang="en-US" altLang="ko-KR" dirty="0"/>
              <a:t>Data Reduction</a:t>
            </a:r>
          </a:p>
          <a:p>
            <a:pPr lvl="1"/>
            <a:r>
              <a:rPr lang="en-US" altLang="ko-KR" dirty="0"/>
              <a:t>It helps reduce the number of features by removing unnecessary, less relevant and/or correlated features using Dimensionality Reduction techniques</a:t>
            </a:r>
            <a:endParaRPr lang="ko-KR" altLang="en-US" dirty="0"/>
          </a:p>
        </p:txBody>
      </p:sp>
      <p:sp>
        <p:nvSpPr>
          <p:cNvPr id="4" name="바닥글 개체 틀 3">
            <a:extLst>
              <a:ext uri="{FF2B5EF4-FFF2-40B4-BE49-F238E27FC236}">
                <a16:creationId xmlns:a16="http://schemas.microsoft.com/office/drawing/2014/main" id="{246E7C27-D854-4C5A-A254-F996A6CECED8}"/>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2D6EB1F1-EF36-4BF4-9A88-74CDF07FF2CC}"/>
              </a:ext>
            </a:extLst>
          </p:cNvPr>
          <p:cNvSpPr>
            <a:spLocks noGrp="1"/>
          </p:cNvSpPr>
          <p:nvPr>
            <p:ph type="sldNum" sz="quarter" idx="12"/>
          </p:nvPr>
        </p:nvSpPr>
        <p:spPr/>
        <p:txBody>
          <a:bodyPr/>
          <a:lstStyle/>
          <a:p>
            <a:fld id="{46D39A25-028C-4F5E-A0EA-89FFB800C6C4}" type="slidenum">
              <a:rPr lang="ko-KR" altLang="en-US" smtClean="0"/>
              <a:t>34</a:t>
            </a:fld>
            <a:endParaRPr lang="ko-KR" altLang="en-US"/>
          </a:p>
        </p:txBody>
      </p:sp>
    </p:spTree>
    <p:extLst>
      <p:ext uri="{BB962C8B-B14F-4D97-AF65-F5344CB8AC3E}">
        <p14:creationId xmlns:p14="http://schemas.microsoft.com/office/powerpoint/2010/main" val="83487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61D9FD-B6C5-42C5-8CF3-983844918EC7}"/>
              </a:ext>
            </a:extLst>
          </p:cNvPr>
          <p:cNvSpPr>
            <a:spLocks noGrp="1"/>
          </p:cNvSpPr>
          <p:nvPr>
            <p:ph type="title"/>
          </p:nvPr>
        </p:nvSpPr>
        <p:spPr>
          <a:xfrm>
            <a:off x="389312" y="160828"/>
            <a:ext cx="11349842" cy="678757"/>
          </a:xfrm>
        </p:spPr>
        <p:txBody>
          <a:bodyPr>
            <a:normAutofit/>
          </a:bodyPr>
          <a:lstStyle/>
          <a:p>
            <a:r>
              <a:rPr lang="en-US" altLang="ko-KR" dirty="0"/>
              <a:t>Q. How do you ensure the model is overfitted?</a:t>
            </a:r>
            <a:endParaRPr lang="ko-KR" altLang="en-US" dirty="0"/>
          </a:p>
        </p:txBody>
      </p:sp>
      <p:sp>
        <p:nvSpPr>
          <p:cNvPr id="3" name="내용 개체 틀 2">
            <a:extLst>
              <a:ext uri="{FF2B5EF4-FFF2-40B4-BE49-F238E27FC236}">
                <a16:creationId xmlns:a16="http://schemas.microsoft.com/office/drawing/2014/main" id="{F19F84C8-8440-45B4-A6AC-55F6B7A4F9EF}"/>
              </a:ext>
            </a:extLst>
          </p:cNvPr>
          <p:cNvSpPr>
            <a:spLocks noGrp="1"/>
          </p:cNvSpPr>
          <p:nvPr>
            <p:ph idx="1"/>
          </p:nvPr>
        </p:nvSpPr>
        <p:spPr/>
        <p:txBody>
          <a:bodyPr/>
          <a:lstStyle/>
          <a:p>
            <a:r>
              <a:rPr lang="en-US" altLang="ko-KR" dirty="0"/>
              <a:t>Simple way</a:t>
            </a:r>
          </a:p>
          <a:p>
            <a:pPr lvl="1"/>
            <a:r>
              <a:rPr lang="en-US" altLang="ko-KR" dirty="0"/>
              <a:t>Check whether the model over-fits is to measure the error on the training and test data set. If the</a:t>
            </a:r>
            <a:r>
              <a:rPr lang="ko-KR" altLang="en-US" dirty="0"/>
              <a:t> </a:t>
            </a:r>
            <a:r>
              <a:rPr lang="en-US" altLang="ko-KR" dirty="0"/>
              <a:t>error</a:t>
            </a:r>
            <a:r>
              <a:rPr lang="ko-KR" altLang="en-US" dirty="0"/>
              <a:t> </a:t>
            </a:r>
            <a:r>
              <a:rPr lang="en-US" altLang="ko-KR" dirty="0"/>
              <a:t>on</a:t>
            </a:r>
            <a:r>
              <a:rPr lang="ko-KR" altLang="en-US" dirty="0"/>
              <a:t> </a:t>
            </a:r>
            <a:r>
              <a:rPr lang="en-US" altLang="ko-KR" dirty="0"/>
              <a:t>training</a:t>
            </a:r>
            <a:r>
              <a:rPr lang="ko-KR" altLang="en-US" dirty="0"/>
              <a:t> </a:t>
            </a:r>
            <a:r>
              <a:rPr lang="en-US" altLang="ko-KR" dirty="0"/>
              <a:t>data set is low and high on test and/or validation data set, then there likely is over-fitting in the model</a:t>
            </a:r>
          </a:p>
          <a:p>
            <a:pPr lvl="2"/>
            <a:r>
              <a:rPr lang="en-US" altLang="ko-KR" dirty="0"/>
              <a:t>Training </a:t>
            </a:r>
            <a:r>
              <a:rPr lang="ko-KR" altLang="en-US" dirty="0"/>
              <a:t>데이터 셋과 </a:t>
            </a:r>
            <a:r>
              <a:rPr lang="en-US" altLang="ko-KR" dirty="0"/>
              <a:t>test/validation </a:t>
            </a:r>
            <a:r>
              <a:rPr lang="ko-KR" altLang="en-US" dirty="0"/>
              <a:t>데이터 셋에서의 에러율을 측정하여</a:t>
            </a:r>
            <a:r>
              <a:rPr lang="en-US" altLang="ko-KR" dirty="0"/>
              <a:t>, test/validation</a:t>
            </a:r>
            <a:r>
              <a:rPr lang="ko-KR" altLang="en-US" dirty="0"/>
              <a:t>에서의 에러율이 상대적으로 너무 높을 경우 </a:t>
            </a:r>
            <a:r>
              <a:rPr lang="en-US" altLang="ko-KR" dirty="0"/>
              <a:t>over-fitting </a:t>
            </a:r>
            <a:r>
              <a:rPr lang="ko-KR" altLang="en-US" dirty="0"/>
              <a:t>되어 있다고 본다</a:t>
            </a:r>
            <a:endParaRPr lang="en-US" altLang="ko-KR" dirty="0"/>
          </a:p>
          <a:p>
            <a:pPr lvl="1"/>
            <a:endParaRPr lang="en-US" altLang="ko-KR" dirty="0"/>
          </a:p>
          <a:p>
            <a:pPr lvl="1"/>
            <a:r>
              <a:rPr lang="en-US" altLang="ko-KR" dirty="0"/>
              <a:t>However, if you stop training early, then your model might under-fit and not learn from the training </a:t>
            </a:r>
            <a:r>
              <a:rPr lang="en-US" altLang="ko-KR"/>
              <a:t>set completely</a:t>
            </a:r>
            <a:endParaRPr lang="ko-KR" altLang="en-US"/>
          </a:p>
        </p:txBody>
      </p:sp>
      <p:sp>
        <p:nvSpPr>
          <p:cNvPr id="4" name="바닥글 개체 틀 3">
            <a:extLst>
              <a:ext uri="{FF2B5EF4-FFF2-40B4-BE49-F238E27FC236}">
                <a16:creationId xmlns:a16="http://schemas.microsoft.com/office/drawing/2014/main" id="{F0AE659C-ED17-44E2-8524-0E1B52363FC9}"/>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D87EF04C-AE54-405C-A7D1-966CE709ABE8}"/>
              </a:ext>
            </a:extLst>
          </p:cNvPr>
          <p:cNvSpPr>
            <a:spLocks noGrp="1"/>
          </p:cNvSpPr>
          <p:nvPr>
            <p:ph type="sldNum" sz="quarter" idx="12"/>
          </p:nvPr>
        </p:nvSpPr>
        <p:spPr/>
        <p:txBody>
          <a:bodyPr/>
          <a:lstStyle/>
          <a:p>
            <a:fld id="{46D39A25-028C-4F5E-A0EA-89FFB800C6C4}" type="slidenum">
              <a:rPr lang="ko-KR" altLang="en-US" smtClean="0"/>
              <a:t>35</a:t>
            </a:fld>
            <a:endParaRPr lang="ko-KR" altLang="en-US"/>
          </a:p>
        </p:txBody>
      </p:sp>
    </p:spTree>
    <p:extLst>
      <p:ext uri="{BB962C8B-B14F-4D97-AF65-F5344CB8AC3E}">
        <p14:creationId xmlns:p14="http://schemas.microsoft.com/office/powerpoint/2010/main" val="3895807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2293EF-540C-401E-AA63-4AD119478450}"/>
              </a:ext>
            </a:extLst>
          </p:cNvPr>
          <p:cNvSpPr>
            <a:spLocks noGrp="1"/>
          </p:cNvSpPr>
          <p:nvPr>
            <p:ph type="title"/>
          </p:nvPr>
        </p:nvSpPr>
        <p:spPr/>
        <p:txBody>
          <a:bodyPr/>
          <a:lstStyle/>
          <a:p>
            <a:r>
              <a:rPr lang="en-US" altLang="ko-KR" dirty="0"/>
              <a:t>Q. Weak AI vs. Strong AI</a:t>
            </a:r>
            <a:endParaRPr lang="ko-KR" altLang="en-US" dirty="0"/>
          </a:p>
        </p:txBody>
      </p:sp>
      <p:sp>
        <p:nvSpPr>
          <p:cNvPr id="3" name="내용 개체 틀 2">
            <a:extLst>
              <a:ext uri="{FF2B5EF4-FFF2-40B4-BE49-F238E27FC236}">
                <a16:creationId xmlns:a16="http://schemas.microsoft.com/office/drawing/2014/main" id="{A2E419A8-9F8F-4D1F-973B-6DBF1B5ABDFA}"/>
              </a:ext>
            </a:extLst>
          </p:cNvPr>
          <p:cNvSpPr>
            <a:spLocks noGrp="1"/>
          </p:cNvSpPr>
          <p:nvPr>
            <p:ph idx="1"/>
          </p:nvPr>
        </p:nvSpPr>
        <p:spPr/>
        <p:txBody>
          <a:bodyPr/>
          <a:lstStyle/>
          <a:p>
            <a:r>
              <a:rPr lang="en-US" altLang="ko-KR" dirty="0"/>
              <a:t>Weak AI</a:t>
            </a:r>
          </a:p>
          <a:p>
            <a:pPr lvl="1"/>
            <a:r>
              <a:rPr lang="en-US" altLang="ko-KR" dirty="0"/>
              <a:t>Narrow application, with very limited scope</a:t>
            </a:r>
          </a:p>
          <a:p>
            <a:pPr lvl="1"/>
            <a:r>
              <a:rPr lang="en-US" altLang="ko-KR" dirty="0"/>
              <a:t>Good at specific tasks</a:t>
            </a:r>
          </a:p>
          <a:p>
            <a:pPr lvl="1"/>
            <a:r>
              <a:rPr lang="en-US" altLang="ko-KR" dirty="0"/>
              <a:t>Uses supervised and unsupervised learning to process data</a:t>
            </a:r>
          </a:p>
          <a:p>
            <a:pPr lvl="1"/>
            <a:r>
              <a:rPr lang="en-US" altLang="ko-KR" dirty="0"/>
              <a:t>Ex. Siri, Alexa, etc.</a:t>
            </a:r>
          </a:p>
          <a:p>
            <a:endParaRPr lang="en-US" altLang="ko-KR" dirty="0"/>
          </a:p>
          <a:p>
            <a:r>
              <a:rPr lang="en-US" altLang="ko-KR" dirty="0"/>
              <a:t>Strong AI</a:t>
            </a:r>
          </a:p>
          <a:p>
            <a:pPr lvl="1"/>
            <a:r>
              <a:rPr lang="en-US" altLang="ko-KR" dirty="0"/>
              <a:t>Widely applied, with vast scope</a:t>
            </a:r>
          </a:p>
          <a:p>
            <a:pPr lvl="1"/>
            <a:r>
              <a:rPr lang="en-US" altLang="ko-KR" dirty="0"/>
              <a:t>Incredible human-level intelligence</a:t>
            </a:r>
          </a:p>
          <a:p>
            <a:pPr lvl="1"/>
            <a:r>
              <a:rPr lang="en-US" altLang="ko-KR" dirty="0"/>
              <a:t>Uses clustering and association to process data</a:t>
            </a:r>
          </a:p>
          <a:p>
            <a:pPr lvl="1"/>
            <a:r>
              <a:rPr lang="en-US" altLang="ko-KR" dirty="0"/>
              <a:t>Ex. Advanced Robots</a:t>
            </a:r>
            <a:endParaRPr lang="ko-KR" altLang="en-US" dirty="0"/>
          </a:p>
        </p:txBody>
      </p:sp>
      <p:sp>
        <p:nvSpPr>
          <p:cNvPr id="4" name="바닥글 개체 틀 3">
            <a:extLst>
              <a:ext uri="{FF2B5EF4-FFF2-40B4-BE49-F238E27FC236}">
                <a16:creationId xmlns:a16="http://schemas.microsoft.com/office/drawing/2014/main" id="{9E3CE656-2D29-424F-9600-787ED358FAFB}"/>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CF778F70-852E-441D-8149-58456F844718}"/>
              </a:ext>
            </a:extLst>
          </p:cNvPr>
          <p:cNvSpPr>
            <a:spLocks noGrp="1"/>
          </p:cNvSpPr>
          <p:nvPr>
            <p:ph type="sldNum" sz="quarter" idx="12"/>
          </p:nvPr>
        </p:nvSpPr>
        <p:spPr/>
        <p:txBody>
          <a:bodyPr/>
          <a:lstStyle/>
          <a:p>
            <a:fld id="{46D39A25-028C-4F5E-A0EA-89FFB800C6C4}" type="slidenum">
              <a:rPr lang="ko-KR" altLang="en-US" smtClean="0"/>
              <a:t>36</a:t>
            </a:fld>
            <a:endParaRPr lang="ko-KR" altLang="en-US"/>
          </a:p>
        </p:txBody>
      </p:sp>
    </p:spTree>
    <p:extLst>
      <p:ext uri="{BB962C8B-B14F-4D97-AF65-F5344CB8AC3E}">
        <p14:creationId xmlns:p14="http://schemas.microsoft.com/office/powerpoint/2010/main" val="1085891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A3B739-2B70-4998-A0E5-752BDC110FEF}"/>
              </a:ext>
            </a:extLst>
          </p:cNvPr>
          <p:cNvSpPr>
            <a:spLocks noGrp="1"/>
          </p:cNvSpPr>
          <p:nvPr>
            <p:ph type="title"/>
          </p:nvPr>
        </p:nvSpPr>
        <p:spPr>
          <a:xfrm>
            <a:off x="389311" y="160828"/>
            <a:ext cx="11375969" cy="678757"/>
          </a:xfrm>
        </p:spPr>
        <p:txBody>
          <a:bodyPr>
            <a:normAutofit/>
          </a:bodyPr>
          <a:lstStyle/>
          <a:p>
            <a:r>
              <a:rPr lang="en-US" altLang="ko-KR" dirty="0"/>
              <a:t>Q. Difference between inductive, de-, ab- ML? </a:t>
            </a:r>
            <a:endParaRPr lang="ko-KR" altLang="en-US" dirty="0"/>
          </a:p>
        </p:txBody>
      </p:sp>
      <p:sp>
        <p:nvSpPr>
          <p:cNvPr id="3" name="내용 개체 틀 2">
            <a:extLst>
              <a:ext uri="{FF2B5EF4-FFF2-40B4-BE49-F238E27FC236}">
                <a16:creationId xmlns:a16="http://schemas.microsoft.com/office/drawing/2014/main" id="{8AF9082B-C228-4AA9-BAF7-DC84C6EA05EF}"/>
              </a:ext>
            </a:extLst>
          </p:cNvPr>
          <p:cNvSpPr>
            <a:spLocks noGrp="1"/>
          </p:cNvSpPr>
          <p:nvPr>
            <p:ph idx="1"/>
          </p:nvPr>
        </p:nvSpPr>
        <p:spPr/>
        <p:txBody>
          <a:bodyPr/>
          <a:lstStyle/>
          <a:p>
            <a:r>
              <a:rPr lang="en-US" altLang="ko-KR" dirty="0"/>
              <a:t>Inductive Machine Learning</a:t>
            </a:r>
          </a:p>
          <a:p>
            <a:pPr lvl="1"/>
            <a:r>
              <a:rPr lang="en-US" altLang="ko-KR" dirty="0"/>
              <a:t>Learns from a set of instances to draw the conclusion</a:t>
            </a:r>
          </a:p>
          <a:p>
            <a:pPr lvl="1"/>
            <a:r>
              <a:rPr lang="en-US" altLang="ko-KR" dirty="0"/>
              <a:t>Statistical machine learning such as KNN, SVM</a:t>
            </a:r>
          </a:p>
          <a:p>
            <a:pPr lvl="1"/>
            <a:endParaRPr lang="en-US" altLang="ko-KR" dirty="0"/>
          </a:p>
          <a:p>
            <a:r>
              <a:rPr lang="en-US" altLang="ko-KR" dirty="0"/>
              <a:t>Deductive Machine Learning</a:t>
            </a:r>
          </a:p>
          <a:p>
            <a:pPr lvl="1"/>
            <a:r>
              <a:rPr lang="en-US" altLang="ko-KR" dirty="0"/>
              <a:t>Derives the conclusion and then improves it based on the previous decisions</a:t>
            </a:r>
          </a:p>
          <a:p>
            <a:pPr lvl="1"/>
            <a:r>
              <a:rPr lang="en-US" altLang="ko-KR" dirty="0"/>
              <a:t>Machine Learning algorithm using a decision tree</a:t>
            </a:r>
          </a:p>
          <a:p>
            <a:pPr lvl="1"/>
            <a:endParaRPr lang="en-US" altLang="ko-KR" dirty="0"/>
          </a:p>
          <a:p>
            <a:r>
              <a:rPr lang="en-US" altLang="ko-KR" dirty="0"/>
              <a:t>Abductive Machine Learning</a:t>
            </a:r>
          </a:p>
          <a:p>
            <a:pPr lvl="1"/>
            <a:r>
              <a:rPr lang="en-US" altLang="ko-KR" dirty="0"/>
              <a:t>It is a Deep Learning technique where conclusions are derived based on various instances (DNN)</a:t>
            </a:r>
            <a:endParaRPr lang="ko-KR" altLang="en-US" dirty="0"/>
          </a:p>
        </p:txBody>
      </p:sp>
      <p:sp>
        <p:nvSpPr>
          <p:cNvPr id="4" name="바닥글 개체 틀 3">
            <a:extLst>
              <a:ext uri="{FF2B5EF4-FFF2-40B4-BE49-F238E27FC236}">
                <a16:creationId xmlns:a16="http://schemas.microsoft.com/office/drawing/2014/main" id="{877AAC95-E81D-407E-880A-0CE74E6C05D3}"/>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D86A396B-5EC4-49A8-B94B-B9F2695C71A8}"/>
              </a:ext>
            </a:extLst>
          </p:cNvPr>
          <p:cNvSpPr>
            <a:spLocks noGrp="1"/>
          </p:cNvSpPr>
          <p:nvPr>
            <p:ph type="sldNum" sz="quarter" idx="12"/>
          </p:nvPr>
        </p:nvSpPr>
        <p:spPr/>
        <p:txBody>
          <a:bodyPr/>
          <a:lstStyle/>
          <a:p>
            <a:fld id="{46D39A25-028C-4F5E-A0EA-89FFB800C6C4}" type="slidenum">
              <a:rPr lang="ko-KR" altLang="en-US" smtClean="0"/>
              <a:t>37</a:t>
            </a:fld>
            <a:endParaRPr lang="ko-KR" altLang="en-US"/>
          </a:p>
        </p:txBody>
      </p:sp>
    </p:spTree>
    <p:extLst>
      <p:ext uri="{BB962C8B-B14F-4D97-AF65-F5344CB8AC3E}">
        <p14:creationId xmlns:p14="http://schemas.microsoft.com/office/powerpoint/2010/main" val="3320873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4DD730-560B-41F8-9448-2AE5A47B4A10}"/>
              </a:ext>
            </a:extLst>
          </p:cNvPr>
          <p:cNvSpPr>
            <a:spLocks noGrp="1"/>
          </p:cNvSpPr>
          <p:nvPr>
            <p:ph type="title"/>
          </p:nvPr>
        </p:nvSpPr>
        <p:spPr/>
        <p:txBody>
          <a:bodyPr/>
          <a:lstStyle/>
          <a:p>
            <a:r>
              <a:rPr lang="en-US" altLang="ko-KR" dirty="0"/>
              <a:t>Q. What is Naïve Bayes?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68352CA9-6399-45B4-B836-CB87F77C07A6}"/>
                  </a:ext>
                </a:extLst>
              </p:cNvPr>
              <p:cNvSpPr>
                <a:spLocks noGrp="1"/>
              </p:cNvSpPr>
              <p:nvPr>
                <p:ph idx="1"/>
              </p:nvPr>
            </p:nvSpPr>
            <p:spPr/>
            <p:txBody>
              <a:bodyPr/>
              <a:lstStyle/>
              <a:p>
                <a:r>
                  <a:rPr lang="en-US" altLang="ko-KR" dirty="0"/>
                  <a:t>The Machine Learning algorithm</a:t>
                </a:r>
              </a:p>
              <a:p>
                <a:pPr lvl="1"/>
                <a:r>
                  <a:rPr lang="en-US" altLang="ko-KR" dirty="0"/>
                  <a:t>A powerful algorithm for predictive modeling</a:t>
                </a:r>
              </a:p>
              <a:p>
                <a:pPr lvl="1"/>
                <a:r>
                  <a:rPr lang="en-US" altLang="ko-KR" dirty="0"/>
                  <a:t>The fundamental naïve </a:t>
                </a:r>
                <a:r>
                  <a:rPr lang="en-US" altLang="ko-KR" dirty="0" err="1"/>
                  <a:t>bayes</a:t>
                </a:r>
                <a:r>
                  <a:rPr lang="en-US" altLang="ko-KR" dirty="0"/>
                  <a:t> assumption is that each feature makes an independent and equal contribution to the outcome</a:t>
                </a:r>
              </a:p>
              <a:p>
                <a:pPr lvl="2"/>
                <a:r>
                  <a:rPr lang="ko-KR" altLang="en-US" dirty="0"/>
                  <a:t>사전확률과 발생가능도</a:t>
                </a:r>
                <a:r>
                  <a:rPr lang="en-US" altLang="ko-KR" dirty="0"/>
                  <a:t>(</a:t>
                </a:r>
                <a:r>
                  <a:rPr lang="ko-KR" altLang="en-US" dirty="0"/>
                  <a:t>우도</a:t>
                </a:r>
                <a:r>
                  <a:rPr lang="en-US" altLang="ko-KR" dirty="0"/>
                  <a:t>; likelihood)</a:t>
                </a:r>
                <a:r>
                  <a:rPr lang="ko-KR" altLang="en-US" dirty="0"/>
                  <a:t>를 활용하여 사후 확률을 계산하는 것</a:t>
                </a:r>
                <a:endParaRPr lang="en-US" altLang="ko-KR" dirty="0"/>
              </a:p>
              <a:p>
                <a:pPr marL="612000" lvl="2" indent="0">
                  <a:buNone/>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𝑐</m:t>
                          </m:r>
                        </m:e>
                        <m:e>
                          <m:r>
                            <a:rPr lang="en-US" altLang="ko-KR" b="0" i="1" smtClean="0">
                              <a:latin typeface="Cambria Math" panose="02040503050406030204" pitchFamily="18" charset="0"/>
                            </a:rPr>
                            <m:t>𝑥</m:t>
                          </m:r>
                        </m:e>
                      </m:d>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𝑥</m:t>
                              </m:r>
                            </m:e>
                            <m:e>
                              <m:r>
                                <a:rPr lang="en-US" altLang="ko-KR" b="0" i="1" smtClean="0">
                                  <a:latin typeface="Cambria Math" panose="02040503050406030204" pitchFamily="18" charset="0"/>
                                </a:rPr>
                                <m:t>𝑐</m:t>
                              </m:r>
                            </m:e>
                          </m:d>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𝑐</m:t>
                          </m:r>
                          <m:r>
                            <a:rPr lang="en-US" altLang="ko-KR" b="0" i="1" smtClean="0">
                              <a:latin typeface="Cambria Math" panose="02040503050406030204" pitchFamily="18" charset="0"/>
                            </a:rPr>
                            <m:t>)</m:t>
                          </m:r>
                        </m:num>
                        <m:den>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𝑥</m:t>
                          </m:r>
                          <m:r>
                            <a:rPr lang="en-US" altLang="ko-KR" b="0" i="1" smtClean="0">
                              <a:latin typeface="Cambria Math" panose="02040503050406030204" pitchFamily="18" charset="0"/>
                            </a:rPr>
                            <m:t>)</m:t>
                          </m:r>
                        </m:den>
                      </m:f>
                    </m:oMath>
                  </m:oMathPara>
                </a14:m>
                <a:endParaRPr lang="en-US" altLang="ko-KR" dirty="0"/>
              </a:p>
            </p:txBody>
          </p:sp>
        </mc:Choice>
        <mc:Fallback xmlns="">
          <p:sp>
            <p:nvSpPr>
              <p:cNvPr id="3" name="내용 개체 틀 2">
                <a:extLst>
                  <a:ext uri="{FF2B5EF4-FFF2-40B4-BE49-F238E27FC236}">
                    <a16:creationId xmlns:a16="http://schemas.microsoft.com/office/drawing/2014/main" id="{68352CA9-6399-45B4-B836-CB87F77C07A6}"/>
                  </a:ext>
                </a:extLst>
              </p:cNvPr>
              <p:cNvSpPr>
                <a:spLocks noGrp="1" noRot="1" noChangeAspect="1" noMove="1" noResize="1" noEditPoints="1" noAdjustHandles="1" noChangeArrowheads="1" noChangeShapeType="1" noTextEdit="1"/>
              </p:cNvSpPr>
              <p:nvPr>
                <p:ph idx="1"/>
              </p:nvPr>
            </p:nvSpPr>
            <p:spPr>
              <a:blipFill>
                <a:blip r:embed="rId2"/>
                <a:stretch>
                  <a:fillRect l="-758" t="-1564"/>
                </a:stretch>
              </a:blipFill>
            </p:spPr>
            <p:txBody>
              <a:bodyPr/>
              <a:lstStyle/>
              <a:p>
                <a:r>
                  <a:rPr lang="ko-KR" altLang="en-US">
                    <a:noFill/>
                  </a:rPr>
                  <a:t> </a:t>
                </a:r>
              </a:p>
            </p:txBody>
          </p:sp>
        </mc:Fallback>
      </mc:AlternateContent>
      <p:sp>
        <p:nvSpPr>
          <p:cNvPr id="4" name="바닥글 개체 틀 3">
            <a:extLst>
              <a:ext uri="{FF2B5EF4-FFF2-40B4-BE49-F238E27FC236}">
                <a16:creationId xmlns:a16="http://schemas.microsoft.com/office/drawing/2014/main" id="{82AFA441-C65F-4F02-A791-8B4BC208E17F}"/>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6DAB20AF-B548-4281-B6AA-62BB50B6AFFE}"/>
              </a:ext>
            </a:extLst>
          </p:cNvPr>
          <p:cNvSpPr>
            <a:spLocks noGrp="1"/>
          </p:cNvSpPr>
          <p:nvPr>
            <p:ph type="sldNum" sz="quarter" idx="12"/>
          </p:nvPr>
        </p:nvSpPr>
        <p:spPr/>
        <p:txBody>
          <a:bodyPr/>
          <a:lstStyle/>
          <a:p>
            <a:fld id="{46D39A25-028C-4F5E-A0EA-89FFB800C6C4}" type="slidenum">
              <a:rPr lang="ko-KR" altLang="en-US" smtClean="0"/>
              <a:t>38</a:t>
            </a:fld>
            <a:endParaRPr lang="ko-KR" altLang="en-US"/>
          </a:p>
        </p:txBody>
      </p:sp>
    </p:spTree>
    <p:extLst>
      <p:ext uri="{BB962C8B-B14F-4D97-AF65-F5344CB8AC3E}">
        <p14:creationId xmlns:p14="http://schemas.microsoft.com/office/powerpoint/2010/main" val="264402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79BCAB0-41F9-4EA1-A8D7-AE3448B5F1A4}"/>
              </a:ext>
            </a:extLst>
          </p:cNvPr>
          <p:cNvSpPr>
            <a:spLocks noGrp="1"/>
          </p:cNvSpPr>
          <p:nvPr>
            <p:ph type="title"/>
          </p:nvPr>
        </p:nvSpPr>
        <p:spPr/>
        <p:txBody>
          <a:bodyPr/>
          <a:lstStyle/>
          <a:p>
            <a:r>
              <a:rPr lang="en-US" altLang="ko-KR" dirty="0"/>
              <a:t>Q. What is AI?</a:t>
            </a:r>
            <a:endParaRPr lang="ko-KR" altLang="en-US" dirty="0"/>
          </a:p>
        </p:txBody>
      </p:sp>
      <p:sp>
        <p:nvSpPr>
          <p:cNvPr id="3" name="내용 개체 틀 2">
            <a:extLst>
              <a:ext uri="{FF2B5EF4-FFF2-40B4-BE49-F238E27FC236}">
                <a16:creationId xmlns:a16="http://schemas.microsoft.com/office/drawing/2014/main" id="{5D14C535-F03B-4DB0-B433-40A743D1488D}"/>
              </a:ext>
            </a:extLst>
          </p:cNvPr>
          <p:cNvSpPr>
            <a:spLocks noGrp="1"/>
          </p:cNvSpPr>
          <p:nvPr>
            <p:ph idx="1"/>
          </p:nvPr>
        </p:nvSpPr>
        <p:spPr/>
        <p:txBody>
          <a:bodyPr/>
          <a:lstStyle/>
          <a:p>
            <a:r>
              <a:rPr lang="en-US" altLang="ko-KR" dirty="0"/>
              <a:t>Artificial Intelligence(AI) is an area of computer science that emphasizes the creation of intelligent machines that work and react like humans</a:t>
            </a:r>
          </a:p>
          <a:p>
            <a:pPr lvl="2"/>
            <a:r>
              <a:rPr lang="ko-KR" altLang="en-US" dirty="0"/>
              <a:t>인공지능은 컴퓨터 과학의 분야로 인간처럼 행동하고 생각하는 지능형 컴퓨터 시스템을 의미</a:t>
            </a:r>
            <a:endParaRPr lang="en-US" altLang="ko-KR" dirty="0"/>
          </a:p>
          <a:p>
            <a:endParaRPr lang="en-US" altLang="ko-KR" dirty="0"/>
          </a:p>
          <a:p>
            <a:r>
              <a:rPr lang="en-US" altLang="ko-KR" dirty="0"/>
              <a:t>The capability of a machine to imitate the intelligent human behavior</a:t>
            </a:r>
          </a:p>
          <a:p>
            <a:pPr lvl="2"/>
            <a:r>
              <a:rPr lang="ko-KR" altLang="en-US" dirty="0"/>
              <a:t>학습을 통해 인간의 행동을 모방하는 능력 탑재</a:t>
            </a:r>
            <a:endParaRPr lang="en-US" altLang="ko-KR" dirty="0"/>
          </a:p>
          <a:p>
            <a:pPr lvl="2"/>
            <a:endParaRPr lang="en-US" altLang="ko-KR" dirty="0"/>
          </a:p>
          <a:p>
            <a:r>
              <a:rPr lang="en-US" altLang="ko-KR" dirty="0"/>
              <a:t>[Additional Info.]</a:t>
            </a:r>
          </a:p>
          <a:p>
            <a:pPr lvl="1"/>
            <a:r>
              <a:rPr lang="en-US" altLang="ko-KR" dirty="0"/>
              <a:t>AI is a field of CS wherein the cognitive functions of the human brain are studied and tried to be replicated on a machine/system. AI is today widely used for various applications like computer vision, speech recognition, decision-making, perception, reasoning, cognitive capabilities, and so on</a:t>
            </a:r>
            <a:endParaRPr lang="ko-KR" altLang="en-US" dirty="0"/>
          </a:p>
        </p:txBody>
      </p:sp>
      <p:sp>
        <p:nvSpPr>
          <p:cNvPr id="4" name="바닥글 개체 틀 3">
            <a:extLst>
              <a:ext uri="{FF2B5EF4-FFF2-40B4-BE49-F238E27FC236}">
                <a16:creationId xmlns:a16="http://schemas.microsoft.com/office/drawing/2014/main" id="{14C41A67-F05F-40A8-AA01-106CE2E71045}"/>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F8979D79-5DF7-41E4-AF34-E86633FB4D29}"/>
              </a:ext>
            </a:extLst>
          </p:cNvPr>
          <p:cNvSpPr>
            <a:spLocks noGrp="1"/>
          </p:cNvSpPr>
          <p:nvPr>
            <p:ph type="sldNum" sz="quarter" idx="12"/>
          </p:nvPr>
        </p:nvSpPr>
        <p:spPr/>
        <p:txBody>
          <a:bodyPr/>
          <a:lstStyle/>
          <a:p>
            <a:fld id="{46D39A25-028C-4F5E-A0EA-89FFB800C6C4}" type="slidenum">
              <a:rPr lang="ko-KR" altLang="en-US" smtClean="0"/>
              <a:t>3</a:t>
            </a:fld>
            <a:endParaRPr lang="ko-KR" altLang="en-US"/>
          </a:p>
        </p:txBody>
      </p:sp>
    </p:spTree>
    <p:extLst>
      <p:ext uri="{BB962C8B-B14F-4D97-AF65-F5344CB8AC3E}">
        <p14:creationId xmlns:p14="http://schemas.microsoft.com/office/powerpoint/2010/main" val="2867406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73D461-A8AA-408F-A7E8-1EBF238FE4D5}"/>
              </a:ext>
            </a:extLst>
          </p:cNvPr>
          <p:cNvSpPr>
            <a:spLocks noGrp="1"/>
          </p:cNvSpPr>
          <p:nvPr>
            <p:ph type="title"/>
          </p:nvPr>
        </p:nvSpPr>
        <p:spPr/>
        <p:txBody>
          <a:bodyPr/>
          <a:lstStyle/>
          <a:p>
            <a:r>
              <a:rPr lang="en-US" altLang="ko-KR" dirty="0"/>
              <a:t>Q. What is ensemble learning?</a:t>
            </a:r>
            <a:endParaRPr lang="ko-KR" altLang="en-US" dirty="0"/>
          </a:p>
        </p:txBody>
      </p:sp>
      <p:sp>
        <p:nvSpPr>
          <p:cNvPr id="3" name="내용 개체 틀 2">
            <a:extLst>
              <a:ext uri="{FF2B5EF4-FFF2-40B4-BE49-F238E27FC236}">
                <a16:creationId xmlns:a16="http://schemas.microsoft.com/office/drawing/2014/main" id="{ABE14455-1797-4C13-AC35-D205497CEFC6}"/>
              </a:ext>
            </a:extLst>
          </p:cNvPr>
          <p:cNvSpPr>
            <a:spLocks noGrp="1"/>
          </p:cNvSpPr>
          <p:nvPr>
            <p:ph idx="1"/>
          </p:nvPr>
        </p:nvSpPr>
        <p:spPr/>
        <p:txBody>
          <a:bodyPr/>
          <a:lstStyle/>
          <a:p>
            <a:r>
              <a:rPr lang="en-US" altLang="ko-KR" dirty="0"/>
              <a:t>Ensemble learning</a:t>
            </a:r>
          </a:p>
          <a:p>
            <a:pPr lvl="1"/>
            <a:r>
              <a:rPr lang="en-US" altLang="ko-KR" dirty="0"/>
              <a:t>Is a computational technique in which classifier or experts are strategically formed and combined.</a:t>
            </a:r>
          </a:p>
          <a:p>
            <a:pPr lvl="1"/>
            <a:r>
              <a:rPr lang="en-US" altLang="ko-KR" dirty="0"/>
              <a:t>It is used to improve classification, prediction, function approximation, etc.</a:t>
            </a:r>
            <a:endParaRPr lang="ko-KR" altLang="en-US" dirty="0"/>
          </a:p>
        </p:txBody>
      </p:sp>
      <p:sp>
        <p:nvSpPr>
          <p:cNvPr id="4" name="바닥글 개체 틀 3">
            <a:extLst>
              <a:ext uri="{FF2B5EF4-FFF2-40B4-BE49-F238E27FC236}">
                <a16:creationId xmlns:a16="http://schemas.microsoft.com/office/drawing/2014/main" id="{EE65D2FB-0A70-4713-8F32-D9248EA05287}"/>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CCE8C885-CE32-4941-A784-8CD967E99608}"/>
              </a:ext>
            </a:extLst>
          </p:cNvPr>
          <p:cNvSpPr>
            <a:spLocks noGrp="1"/>
          </p:cNvSpPr>
          <p:nvPr>
            <p:ph type="sldNum" sz="quarter" idx="12"/>
          </p:nvPr>
        </p:nvSpPr>
        <p:spPr/>
        <p:txBody>
          <a:bodyPr/>
          <a:lstStyle/>
          <a:p>
            <a:fld id="{46D39A25-028C-4F5E-A0EA-89FFB800C6C4}" type="slidenum">
              <a:rPr lang="ko-KR" altLang="en-US" smtClean="0"/>
              <a:t>39</a:t>
            </a:fld>
            <a:endParaRPr lang="ko-KR" altLang="en-US"/>
          </a:p>
        </p:txBody>
      </p:sp>
    </p:spTree>
    <p:extLst>
      <p:ext uri="{BB962C8B-B14F-4D97-AF65-F5344CB8AC3E}">
        <p14:creationId xmlns:p14="http://schemas.microsoft.com/office/powerpoint/2010/main" val="4078718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2E3B90-C78C-4509-9E1A-513755B52B3E}"/>
              </a:ext>
            </a:extLst>
          </p:cNvPr>
          <p:cNvSpPr>
            <a:spLocks noGrp="1"/>
          </p:cNvSpPr>
          <p:nvPr>
            <p:ph type="title"/>
          </p:nvPr>
        </p:nvSpPr>
        <p:spPr/>
        <p:txBody>
          <a:bodyPr/>
          <a:lstStyle/>
          <a:p>
            <a:r>
              <a:rPr lang="en-US" altLang="ko-KR" dirty="0"/>
              <a:t>Q. What is regularization?</a:t>
            </a:r>
            <a:endParaRPr lang="ko-KR" altLang="en-US" dirty="0"/>
          </a:p>
        </p:txBody>
      </p:sp>
      <p:sp>
        <p:nvSpPr>
          <p:cNvPr id="3" name="내용 개체 틀 2">
            <a:extLst>
              <a:ext uri="{FF2B5EF4-FFF2-40B4-BE49-F238E27FC236}">
                <a16:creationId xmlns:a16="http://schemas.microsoft.com/office/drawing/2014/main" id="{3E18F2E1-551C-474C-9E52-D70610BFC25F}"/>
              </a:ext>
            </a:extLst>
          </p:cNvPr>
          <p:cNvSpPr>
            <a:spLocks noGrp="1"/>
          </p:cNvSpPr>
          <p:nvPr>
            <p:ph idx="1"/>
          </p:nvPr>
        </p:nvSpPr>
        <p:spPr/>
        <p:txBody>
          <a:bodyPr/>
          <a:lstStyle/>
          <a:p>
            <a:pPr lvl="1"/>
            <a:r>
              <a:rPr lang="en-US" altLang="ko-KR" dirty="0"/>
              <a:t>Regularization comes into the picture when a model is either overfit or underfit</a:t>
            </a:r>
          </a:p>
          <a:p>
            <a:pPr lvl="1"/>
            <a:r>
              <a:rPr lang="en-US" altLang="ko-KR" dirty="0"/>
              <a:t>It is basically used to minimize the error in data set</a:t>
            </a:r>
          </a:p>
          <a:p>
            <a:pPr lvl="1"/>
            <a:r>
              <a:rPr lang="en-US" altLang="ko-KR" dirty="0"/>
              <a:t>A new piece of information is fit into the dataset to avoid fitting issues</a:t>
            </a:r>
            <a:endParaRPr lang="ko-KR" altLang="en-US" dirty="0"/>
          </a:p>
        </p:txBody>
      </p:sp>
      <p:sp>
        <p:nvSpPr>
          <p:cNvPr id="4" name="바닥글 개체 틀 3">
            <a:extLst>
              <a:ext uri="{FF2B5EF4-FFF2-40B4-BE49-F238E27FC236}">
                <a16:creationId xmlns:a16="http://schemas.microsoft.com/office/drawing/2014/main" id="{266988BC-D28F-4CA8-8252-A399B272AFDD}"/>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141EFF6A-FD6A-4320-92D2-0277DD5F81CF}"/>
              </a:ext>
            </a:extLst>
          </p:cNvPr>
          <p:cNvSpPr>
            <a:spLocks noGrp="1"/>
          </p:cNvSpPr>
          <p:nvPr>
            <p:ph type="sldNum" sz="quarter" idx="12"/>
          </p:nvPr>
        </p:nvSpPr>
        <p:spPr/>
        <p:txBody>
          <a:bodyPr/>
          <a:lstStyle/>
          <a:p>
            <a:fld id="{46D39A25-028C-4F5E-A0EA-89FFB800C6C4}" type="slidenum">
              <a:rPr lang="ko-KR" altLang="en-US" smtClean="0"/>
              <a:t>40</a:t>
            </a:fld>
            <a:endParaRPr lang="ko-KR" altLang="en-US"/>
          </a:p>
        </p:txBody>
      </p:sp>
    </p:spTree>
    <p:extLst>
      <p:ext uri="{BB962C8B-B14F-4D97-AF65-F5344CB8AC3E}">
        <p14:creationId xmlns:p14="http://schemas.microsoft.com/office/powerpoint/2010/main" val="4170160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7497CF-12D2-4FF4-B3E4-77BE3468DBD8}"/>
              </a:ext>
            </a:extLst>
          </p:cNvPr>
          <p:cNvSpPr>
            <a:spLocks noGrp="1"/>
          </p:cNvSpPr>
          <p:nvPr>
            <p:ph type="title"/>
          </p:nvPr>
        </p:nvSpPr>
        <p:spPr>
          <a:xfrm>
            <a:off x="389312" y="160828"/>
            <a:ext cx="11256818" cy="678757"/>
          </a:xfrm>
        </p:spPr>
        <p:txBody>
          <a:bodyPr>
            <a:normAutofit/>
          </a:bodyPr>
          <a:lstStyle/>
          <a:p>
            <a:r>
              <a:rPr lang="en-US" altLang="ko-KR" dirty="0"/>
              <a:t>Q. What is model accuracy and performance?</a:t>
            </a:r>
            <a:endParaRPr lang="ko-KR" altLang="en-US" dirty="0"/>
          </a:p>
        </p:txBody>
      </p:sp>
      <p:sp>
        <p:nvSpPr>
          <p:cNvPr id="3" name="내용 개체 틀 2">
            <a:extLst>
              <a:ext uri="{FF2B5EF4-FFF2-40B4-BE49-F238E27FC236}">
                <a16:creationId xmlns:a16="http://schemas.microsoft.com/office/drawing/2014/main" id="{A75E4F63-7C4E-4908-AE09-156D4E04737C}"/>
              </a:ext>
            </a:extLst>
          </p:cNvPr>
          <p:cNvSpPr>
            <a:spLocks noGrp="1"/>
          </p:cNvSpPr>
          <p:nvPr>
            <p:ph idx="1"/>
          </p:nvPr>
        </p:nvSpPr>
        <p:spPr/>
        <p:txBody>
          <a:bodyPr/>
          <a:lstStyle/>
          <a:p>
            <a:r>
              <a:rPr lang="en-US" altLang="ko-KR" dirty="0"/>
              <a:t>Model accuracy</a:t>
            </a:r>
          </a:p>
          <a:p>
            <a:pPr lvl="1"/>
            <a:r>
              <a:rPr lang="en-US" altLang="ko-KR" dirty="0"/>
              <a:t>A subset of model performance</a:t>
            </a:r>
          </a:p>
          <a:p>
            <a:pPr lvl="1"/>
            <a:r>
              <a:rPr lang="en-US" altLang="ko-KR" dirty="0"/>
              <a:t>The number of correct predictions made by the model by the total number of records</a:t>
            </a:r>
          </a:p>
          <a:p>
            <a:pPr lvl="1"/>
            <a:endParaRPr lang="en-US" altLang="ko-KR" dirty="0"/>
          </a:p>
          <a:p>
            <a:r>
              <a:rPr lang="en-US" altLang="ko-KR" dirty="0"/>
              <a:t>Model performance</a:t>
            </a:r>
          </a:p>
          <a:p>
            <a:pPr lvl="1"/>
            <a:r>
              <a:rPr lang="en-US" altLang="ko-KR" dirty="0"/>
              <a:t>Is based on the datasets we feed as inputs to the algorithm</a:t>
            </a:r>
          </a:p>
          <a:p>
            <a:pPr lvl="1"/>
            <a:r>
              <a:rPr lang="en-US" altLang="ko-KR" dirty="0"/>
              <a:t>A good fitting model is one where the difference between the actual or observed values and predicted values for the selected model is small and unbiased for train, validation and test data sets</a:t>
            </a:r>
          </a:p>
          <a:p>
            <a:pPr lvl="1"/>
            <a:r>
              <a:rPr lang="en-US" altLang="ko-KR" dirty="0"/>
              <a:t>Using R-square</a:t>
            </a:r>
          </a:p>
          <a:p>
            <a:pPr lvl="2"/>
            <a:r>
              <a:rPr lang="en-US" altLang="ko-KR" dirty="0"/>
              <a:t>It is also called as coefficient of determination</a:t>
            </a:r>
          </a:p>
          <a:p>
            <a:pPr lvl="2"/>
            <a:r>
              <a:rPr lang="en-US" altLang="ko-KR" dirty="0"/>
              <a:t>Gives us a measure of how well the actual outcomes are replicated by the model or the regression line</a:t>
            </a:r>
          </a:p>
          <a:p>
            <a:pPr lvl="1"/>
            <a:endParaRPr lang="ko-KR" altLang="en-US" dirty="0"/>
          </a:p>
        </p:txBody>
      </p:sp>
      <p:sp>
        <p:nvSpPr>
          <p:cNvPr id="4" name="바닥글 개체 틀 3">
            <a:extLst>
              <a:ext uri="{FF2B5EF4-FFF2-40B4-BE49-F238E27FC236}">
                <a16:creationId xmlns:a16="http://schemas.microsoft.com/office/drawing/2014/main" id="{930672D6-EB7E-43C1-89CD-5751AF33F141}"/>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EF04A705-8A93-4570-8D25-142B4C4390D8}"/>
              </a:ext>
            </a:extLst>
          </p:cNvPr>
          <p:cNvSpPr>
            <a:spLocks noGrp="1"/>
          </p:cNvSpPr>
          <p:nvPr>
            <p:ph type="sldNum" sz="quarter" idx="12"/>
          </p:nvPr>
        </p:nvSpPr>
        <p:spPr/>
        <p:txBody>
          <a:bodyPr/>
          <a:lstStyle/>
          <a:p>
            <a:fld id="{46D39A25-028C-4F5E-A0EA-89FFB800C6C4}" type="slidenum">
              <a:rPr lang="ko-KR" altLang="en-US" smtClean="0"/>
              <a:t>41</a:t>
            </a:fld>
            <a:endParaRPr lang="ko-KR" altLang="en-US"/>
          </a:p>
        </p:txBody>
      </p:sp>
    </p:spTree>
    <p:extLst>
      <p:ext uri="{BB962C8B-B14F-4D97-AF65-F5344CB8AC3E}">
        <p14:creationId xmlns:p14="http://schemas.microsoft.com/office/powerpoint/2010/main" val="6570023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5A60D5-BFDE-4B56-9924-5039999375AD}"/>
              </a:ext>
            </a:extLst>
          </p:cNvPr>
          <p:cNvSpPr>
            <a:spLocks noGrp="1"/>
          </p:cNvSpPr>
          <p:nvPr>
            <p:ph type="title"/>
          </p:nvPr>
        </p:nvSpPr>
        <p:spPr/>
        <p:txBody>
          <a:bodyPr/>
          <a:lstStyle/>
          <a:p>
            <a:r>
              <a:rPr lang="en-US" altLang="ko-KR" dirty="0"/>
              <a:t>Q. Define F1 score</a:t>
            </a:r>
            <a:endParaRPr lang="ko-KR" altLang="en-US" dirty="0"/>
          </a:p>
        </p:txBody>
      </p:sp>
      <p:sp>
        <p:nvSpPr>
          <p:cNvPr id="3" name="내용 개체 틀 2">
            <a:extLst>
              <a:ext uri="{FF2B5EF4-FFF2-40B4-BE49-F238E27FC236}">
                <a16:creationId xmlns:a16="http://schemas.microsoft.com/office/drawing/2014/main" id="{DE133116-73FA-45AB-8180-D0FB0BE4B614}"/>
              </a:ext>
            </a:extLst>
          </p:cNvPr>
          <p:cNvSpPr>
            <a:spLocks noGrp="1"/>
          </p:cNvSpPr>
          <p:nvPr>
            <p:ph idx="1"/>
          </p:nvPr>
        </p:nvSpPr>
        <p:spPr/>
        <p:txBody>
          <a:bodyPr/>
          <a:lstStyle/>
          <a:p>
            <a:r>
              <a:rPr lang="en-US" altLang="ko-KR" dirty="0"/>
              <a:t>F1 score</a:t>
            </a:r>
          </a:p>
          <a:p>
            <a:pPr lvl="1"/>
            <a:r>
              <a:rPr lang="en-US" altLang="ko-KR" dirty="0"/>
              <a:t>Is the weighted average of precision and recall</a:t>
            </a:r>
          </a:p>
          <a:p>
            <a:pPr lvl="1"/>
            <a:r>
              <a:rPr lang="en-US" altLang="ko-KR" dirty="0"/>
              <a:t>It considers both false positive and false negative values into account</a:t>
            </a:r>
          </a:p>
          <a:p>
            <a:pPr lvl="1"/>
            <a:r>
              <a:rPr lang="en-US" altLang="ko-KR" dirty="0"/>
              <a:t>It is used to measure a model’s performance</a:t>
            </a:r>
          </a:p>
          <a:p>
            <a:pPr lvl="1"/>
            <a:endParaRPr lang="en-US" altLang="ko-KR" dirty="0"/>
          </a:p>
          <a:p>
            <a:pPr lvl="1"/>
            <a:r>
              <a:rPr lang="en-US" altLang="ko-KR" dirty="0"/>
              <a:t>[Model performance]</a:t>
            </a:r>
          </a:p>
          <a:p>
            <a:pPr lvl="2"/>
            <a:r>
              <a:rPr lang="en-US" altLang="ko-KR" dirty="0"/>
              <a:t>F1 score</a:t>
            </a:r>
          </a:p>
          <a:p>
            <a:pPr lvl="2"/>
            <a:r>
              <a:rPr lang="en-US" altLang="ko-KR" dirty="0"/>
              <a:t>Confusion matrix</a:t>
            </a:r>
          </a:p>
          <a:p>
            <a:pPr lvl="1"/>
            <a:r>
              <a:rPr lang="en-US" altLang="ko-KR" dirty="0"/>
              <a:t>SSE (Sum square of errors/residuals)</a:t>
            </a:r>
          </a:p>
          <a:p>
            <a:pPr lvl="2"/>
            <a:r>
              <a:rPr lang="en-US" altLang="ko-KR" dirty="0"/>
              <a:t>How far did we predict a value when compared to the actual value</a:t>
            </a:r>
          </a:p>
          <a:p>
            <a:pPr lvl="1"/>
            <a:r>
              <a:rPr lang="en-US" altLang="ko-KR" dirty="0"/>
              <a:t>SST (Sum square of total)</a:t>
            </a:r>
          </a:p>
          <a:p>
            <a:pPr lvl="2"/>
            <a:r>
              <a:rPr lang="en-US" altLang="ko-KR" dirty="0"/>
              <a:t>How far is the actual value when compared to the mean value</a:t>
            </a:r>
          </a:p>
          <a:p>
            <a:pPr lvl="1"/>
            <a:r>
              <a:rPr lang="en-US" altLang="ko-KR" dirty="0"/>
              <a:t>SSR (Sum square of regression)</a:t>
            </a:r>
          </a:p>
          <a:p>
            <a:pPr lvl="2"/>
            <a:r>
              <a:rPr lang="en-US" altLang="ko-KR" dirty="0"/>
              <a:t>How far is the predicted value when compared to the mean value</a:t>
            </a:r>
          </a:p>
          <a:p>
            <a:pPr lvl="1"/>
            <a:endParaRPr lang="ko-KR" altLang="en-US" dirty="0"/>
          </a:p>
        </p:txBody>
      </p:sp>
      <p:sp>
        <p:nvSpPr>
          <p:cNvPr id="4" name="바닥글 개체 틀 3">
            <a:extLst>
              <a:ext uri="{FF2B5EF4-FFF2-40B4-BE49-F238E27FC236}">
                <a16:creationId xmlns:a16="http://schemas.microsoft.com/office/drawing/2014/main" id="{4EC71DA7-8369-4A0E-9642-59FB78D315CB}"/>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A6265408-2CAD-4647-8491-529F4BDA9560}"/>
              </a:ext>
            </a:extLst>
          </p:cNvPr>
          <p:cNvSpPr>
            <a:spLocks noGrp="1"/>
          </p:cNvSpPr>
          <p:nvPr>
            <p:ph type="sldNum" sz="quarter" idx="12"/>
          </p:nvPr>
        </p:nvSpPr>
        <p:spPr/>
        <p:txBody>
          <a:bodyPr/>
          <a:lstStyle/>
          <a:p>
            <a:fld id="{46D39A25-028C-4F5E-A0EA-89FFB800C6C4}" type="slidenum">
              <a:rPr lang="ko-KR" altLang="en-US" smtClean="0"/>
              <a:t>42</a:t>
            </a:fld>
            <a:endParaRPr lang="ko-KR" altLang="en-US"/>
          </a:p>
        </p:txBody>
      </p:sp>
    </p:spTree>
    <p:extLst>
      <p:ext uri="{BB962C8B-B14F-4D97-AF65-F5344CB8AC3E}">
        <p14:creationId xmlns:p14="http://schemas.microsoft.com/office/powerpoint/2010/main" val="4697555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6277B4-381E-45DC-B044-7E6469579C46}"/>
              </a:ext>
            </a:extLst>
          </p:cNvPr>
          <p:cNvSpPr>
            <a:spLocks noGrp="1"/>
          </p:cNvSpPr>
          <p:nvPr>
            <p:ph type="title"/>
          </p:nvPr>
        </p:nvSpPr>
        <p:spPr/>
        <p:txBody>
          <a:bodyPr/>
          <a:lstStyle/>
          <a:p>
            <a:r>
              <a:rPr lang="en-US" altLang="ko-KR" dirty="0"/>
              <a:t>Q. What is Bias-Variance trade-off?</a:t>
            </a:r>
            <a:endParaRPr lang="ko-KR" altLang="en-US" dirty="0"/>
          </a:p>
        </p:txBody>
      </p:sp>
      <p:sp>
        <p:nvSpPr>
          <p:cNvPr id="3" name="내용 개체 틀 2">
            <a:extLst>
              <a:ext uri="{FF2B5EF4-FFF2-40B4-BE49-F238E27FC236}">
                <a16:creationId xmlns:a16="http://schemas.microsoft.com/office/drawing/2014/main" id="{968F5992-2955-40B0-A6B2-0C376344699F}"/>
              </a:ext>
            </a:extLst>
          </p:cNvPr>
          <p:cNvSpPr>
            <a:spLocks noGrp="1"/>
          </p:cNvSpPr>
          <p:nvPr>
            <p:ph idx="1"/>
          </p:nvPr>
        </p:nvSpPr>
        <p:spPr/>
        <p:txBody>
          <a:bodyPr/>
          <a:lstStyle/>
          <a:p>
            <a:r>
              <a:rPr lang="en-US" altLang="ko-KR" dirty="0"/>
              <a:t>Bias</a:t>
            </a:r>
          </a:p>
          <a:p>
            <a:pPr lvl="1"/>
            <a:r>
              <a:rPr lang="en-US" altLang="ko-KR" dirty="0"/>
              <a:t>Bias error is used to measure how much on an average the predicted values vary from the actual values</a:t>
            </a:r>
          </a:p>
          <a:p>
            <a:pPr lvl="1"/>
            <a:r>
              <a:rPr lang="en-US" altLang="ko-KR" dirty="0"/>
              <a:t>In case a high-bias, we have an under-performing model</a:t>
            </a:r>
          </a:p>
          <a:p>
            <a:pPr lvl="1"/>
            <a:endParaRPr lang="en-US" altLang="ko-KR" dirty="0"/>
          </a:p>
          <a:p>
            <a:r>
              <a:rPr lang="en-US" altLang="ko-KR" dirty="0"/>
              <a:t>Variance</a:t>
            </a:r>
          </a:p>
          <a:p>
            <a:pPr lvl="1"/>
            <a:r>
              <a:rPr lang="en-US" altLang="ko-KR" dirty="0"/>
              <a:t>Is used measure how the predictions made on the same observation differ from each other</a:t>
            </a:r>
          </a:p>
          <a:p>
            <a:pPr lvl="1"/>
            <a:r>
              <a:rPr lang="en-US" altLang="ko-KR" dirty="0"/>
              <a:t>A high-variance model will overfit the dataset and perform badly on any observation</a:t>
            </a:r>
          </a:p>
        </p:txBody>
      </p:sp>
      <p:sp>
        <p:nvSpPr>
          <p:cNvPr id="4" name="바닥글 개체 틀 3">
            <a:extLst>
              <a:ext uri="{FF2B5EF4-FFF2-40B4-BE49-F238E27FC236}">
                <a16:creationId xmlns:a16="http://schemas.microsoft.com/office/drawing/2014/main" id="{AAA89940-617C-462A-A7D9-875D8C7E4582}"/>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41F43DF3-357D-4AD8-9D96-8014F341D97C}"/>
              </a:ext>
            </a:extLst>
          </p:cNvPr>
          <p:cNvSpPr>
            <a:spLocks noGrp="1"/>
          </p:cNvSpPr>
          <p:nvPr>
            <p:ph type="sldNum" sz="quarter" idx="12"/>
          </p:nvPr>
        </p:nvSpPr>
        <p:spPr/>
        <p:txBody>
          <a:bodyPr/>
          <a:lstStyle/>
          <a:p>
            <a:fld id="{46D39A25-028C-4F5E-A0EA-89FFB800C6C4}" type="slidenum">
              <a:rPr lang="ko-KR" altLang="en-US" smtClean="0"/>
              <a:t>43</a:t>
            </a:fld>
            <a:endParaRPr lang="ko-KR" altLang="en-US"/>
          </a:p>
        </p:txBody>
      </p:sp>
    </p:spTree>
    <p:extLst>
      <p:ext uri="{BB962C8B-B14F-4D97-AF65-F5344CB8AC3E}">
        <p14:creationId xmlns:p14="http://schemas.microsoft.com/office/powerpoint/2010/main" val="3933075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1E07C3-EFE1-4CD0-B02C-3C4E3C781023}"/>
              </a:ext>
            </a:extLst>
          </p:cNvPr>
          <p:cNvSpPr>
            <a:spLocks noGrp="1"/>
          </p:cNvSpPr>
          <p:nvPr>
            <p:ph type="title"/>
          </p:nvPr>
        </p:nvSpPr>
        <p:spPr>
          <a:xfrm>
            <a:off x="389312" y="160828"/>
            <a:ext cx="10644448" cy="678757"/>
          </a:xfrm>
        </p:spPr>
        <p:txBody>
          <a:bodyPr>
            <a:normAutofit fontScale="90000"/>
          </a:bodyPr>
          <a:lstStyle/>
          <a:p>
            <a:r>
              <a:rPr lang="en-US" altLang="ko-KR" dirty="0"/>
              <a:t>Q. What’s the trade-off between bias and variance?</a:t>
            </a:r>
            <a:endParaRPr lang="ko-KR" altLang="en-US" dirty="0"/>
          </a:p>
        </p:txBody>
      </p:sp>
      <p:sp>
        <p:nvSpPr>
          <p:cNvPr id="3" name="내용 개체 틀 2">
            <a:extLst>
              <a:ext uri="{FF2B5EF4-FFF2-40B4-BE49-F238E27FC236}">
                <a16:creationId xmlns:a16="http://schemas.microsoft.com/office/drawing/2014/main" id="{864EE91B-A54B-4642-B5C6-44F130FEBE6B}"/>
              </a:ext>
            </a:extLst>
          </p:cNvPr>
          <p:cNvSpPr>
            <a:spLocks noGrp="1"/>
          </p:cNvSpPr>
          <p:nvPr>
            <p:ph idx="1"/>
          </p:nvPr>
        </p:nvSpPr>
        <p:spPr/>
        <p:txBody>
          <a:bodyPr/>
          <a:lstStyle/>
          <a:p>
            <a:r>
              <a:rPr lang="en-US" altLang="ko-KR" dirty="0"/>
              <a:t>Few parameters</a:t>
            </a:r>
          </a:p>
          <a:p>
            <a:pPr lvl="1"/>
            <a:r>
              <a:rPr lang="en-US" altLang="ko-KR" dirty="0"/>
              <a:t>It may have high bias and low variance</a:t>
            </a:r>
          </a:p>
          <a:p>
            <a:pPr lvl="1"/>
            <a:endParaRPr lang="en-US" altLang="ko-KR" dirty="0"/>
          </a:p>
          <a:p>
            <a:r>
              <a:rPr lang="en-US" altLang="ko-KR" dirty="0"/>
              <a:t>Large number of parameters</a:t>
            </a:r>
          </a:p>
          <a:p>
            <a:pPr lvl="1"/>
            <a:r>
              <a:rPr lang="en-US" altLang="ko-KR" dirty="0"/>
              <a:t>It’s going to have high variance and low bias</a:t>
            </a:r>
          </a:p>
          <a:p>
            <a:pPr lvl="1"/>
            <a:endParaRPr lang="en-US" altLang="ko-KR" dirty="0"/>
          </a:p>
          <a:p>
            <a:r>
              <a:rPr lang="en-US" altLang="ko-KR" dirty="0"/>
              <a:t>Good balancing</a:t>
            </a:r>
          </a:p>
          <a:p>
            <a:pPr lvl="1"/>
            <a:r>
              <a:rPr lang="en-US" altLang="ko-KR" dirty="0"/>
              <a:t>Without overfitting and underfitting data</a:t>
            </a:r>
          </a:p>
        </p:txBody>
      </p:sp>
      <p:sp>
        <p:nvSpPr>
          <p:cNvPr id="4" name="바닥글 개체 틀 3">
            <a:extLst>
              <a:ext uri="{FF2B5EF4-FFF2-40B4-BE49-F238E27FC236}">
                <a16:creationId xmlns:a16="http://schemas.microsoft.com/office/drawing/2014/main" id="{9C65F6E8-D29F-4AF5-B8BB-37B425BE39A0}"/>
              </a:ext>
            </a:extLst>
          </p:cNvPr>
          <p:cNvSpPr>
            <a:spLocks noGrp="1"/>
          </p:cNvSpPr>
          <p:nvPr>
            <p:ph type="ftr" sz="quarter" idx="11"/>
          </p:nvPr>
        </p:nvSpPr>
        <p:spPr/>
        <p:txBody>
          <a:bodyPr/>
          <a:lstStyle/>
          <a:p>
            <a:r>
              <a:rPr lang="en-US" altLang="ko-KR"/>
              <a:t>v2.1: 17/08/19</a:t>
            </a:r>
            <a:endParaRPr lang="ko-KR" altLang="en-US" dirty="0"/>
          </a:p>
        </p:txBody>
      </p:sp>
      <p:sp>
        <p:nvSpPr>
          <p:cNvPr id="5" name="슬라이드 번호 개체 틀 4">
            <a:extLst>
              <a:ext uri="{FF2B5EF4-FFF2-40B4-BE49-F238E27FC236}">
                <a16:creationId xmlns:a16="http://schemas.microsoft.com/office/drawing/2014/main" id="{19F64AA5-B8A1-4CE5-AC16-2CC4EFE91A71}"/>
              </a:ext>
            </a:extLst>
          </p:cNvPr>
          <p:cNvSpPr>
            <a:spLocks noGrp="1"/>
          </p:cNvSpPr>
          <p:nvPr>
            <p:ph type="sldNum" sz="quarter" idx="12"/>
          </p:nvPr>
        </p:nvSpPr>
        <p:spPr/>
        <p:txBody>
          <a:bodyPr/>
          <a:lstStyle/>
          <a:p>
            <a:fld id="{46D39A25-028C-4F5E-A0EA-89FFB800C6C4}" type="slidenum">
              <a:rPr lang="ko-KR" altLang="en-US" smtClean="0"/>
              <a:t>44</a:t>
            </a:fld>
            <a:endParaRPr lang="ko-KR" altLang="en-US"/>
          </a:p>
        </p:txBody>
      </p:sp>
    </p:spTree>
    <p:extLst>
      <p:ext uri="{BB962C8B-B14F-4D97-AF65-F5344CB8AC3E}">
        <p14:creationId xmlns:p14="http://schemas.microsoft.com/office/powerpoint/2010/main" val="29639582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8D6F3C-A445-4DA5-BDFE-25F53EFE5D51}"/>
              </a:ext>
            </a:extLst>
          </p:cNvPr>
          <p:cNvSpPr>
            <a:spLocks noGrp="1"/>
          </p:cNvSpPr>
          <p:nvPr>
            <p:ph type="title"/>
          </p:nvPr>
        </p:nvSpPr>
        <p:spPr/>
        <p:txBody>
          <a:bodyPr/>
          <a:lstStyle/>
          <a:p>
            <a:r>
              <a:rPr lang="en-US" altLang="ko-KR" dirty="0"/>
              <a:t>Q. What is regularization?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D734D56-5CE5-4BB5-AA71-DBC9F77AD9AB}"/>
                  </a:ext>
                </a:extLst>
              </p:cNvPr>
              <p:cNvSpPr>
                <a:spLocks noGrp="1"/>
              </p:cNvSpPr>
              <p:nvPr>
                <p:ph idx="1"/>
              </p:nvPr>
            </p:nvSpPr>
            <p:spPr/>
            <p:txBody>
              <a:bodyPr/>
              <a:lstStyle/>
              <a:p>
                <a:r>
                  <a:rPr lang="en-US" altLang="ko-KR" dirty="0"/>
                  <a:t>A technique that discourages learning a more complex or flexible model, so as to avoid the risk of overfitting</a:t>
                </a:r>
              </a:p>
              <a:p>
                <a:pPr lvl="1"/>
                <a:r>
                  <a:rPr lang="en-US" altLang="ko-KR" dirty="0"/>
                  <a:t>Ridge (L2 norm)</a:t>
                </a:r>
              </a:p>
              <a:p>
                <a:pPr lvl="1"/>
                <a:r>
                  <a:rPr lang="en-US" altLang="ko-KR" dirty="0"/>
                  <a:t>Lasso (L1 norm)</a:t>
                </a:r>
              </a:p>
              <a:p>
                <a:pPr lvl="1"/>
                <a:endParaRPr lang="en-US" altLang="ko-KR" dirty="0"/>
              </a:p>
              <a:p>
                <a:pPr lvl="2"/>
                <a:r>
                  <a:rPr lang="en-US" altLang="ko-KR" dirty="0"/>
                  <a:t>The obvious disadvantage of </a:t>
                </a:r>
                <a:r>
                  <a:rPr lang="en-US" altLang="ko-KR" b="1" dirty="0"/>
                  <a:t>ridge </a:t>
                </a:r>
                <a:r>
                  <a:rPr lang="en-US" altLang="ko-KR" dirty="0"/>
                  <a:t>regression, is model interpretability. It will shrink the coefficients for least important predictors, very close to zero. But it will never make them exactly zero. In other words, the final model will include all predictors. However, in the case of the </a:t>
                </a:r>
                <a:r>
                  <a:rPr lang="en-US" altLang="ko-KR" b="1" dirty="0"/>
                  <a:t>lasso</a:t>
                </a:r>
                <a:r>
                  <a:rPr lang="en-US" altLang="ko-KR" dirty="0"/>
                  <a:t>, the L1 penalty has the effect of forcing some of the coefficient estimates to be exactly equal to zero when the tuning parameter </a:t>
                </a:r>
                <a14:m>
                  <m:oMath xmlns:m="http://schemas.openxmlformats.org/officeDocument/2006/math">
                    <m:r>
                      <a:rPr lang="en-US" altLang="ko-KR" b="0" i="1" smtClean="0">
                        <a:latin typeface="Cambria Math" panose="02040503050406030204" pitchFamily="18" charset="0"/>
                      </a:rPr>
                      <m:t>𝜆</m:t>
                    </m:r>
                  </m:oMath>
                </a14:m>
                <a:r>
                  <a:rPr lang="ko-KR" altLang="en-US" dirty="0"/>
                  <a:t> </a:t>
                </a:r>
                <a:r>
                  <a:rPr lang="en-US" altLang="ko-KR" dirty="0"/>
                  <a:t>is sufficiently large. Therefore, the lasso method also performs variable selection and is said to yield sparse models.</a:t>
                </a:r>
              </a:p>
              <a:p>
                <a:pPr lvl="2"/>
                <a:r>
                  <a:rPr lang="en-US" altLang="ko-KR" dirty="0"/>
                  <a:t>Ridge </a:t>
                </a:r>
                <a:r>
                  <a:rPr lang="ko-KR" altLang="en-US" dirty="0"/>
                  <a:t>회귀는 모든 설명 변수를 포함할 수 있기 때문에 계수가 </a:t>
                </a:r>
                <a:r>
                  <a:rPr lang="en-US" altLang="ko-KR" dirty="0"/>
                  <a:t>0</a:t>
                </a:r>
                <a:r>
                  <a:rPr lang="ko-KR" altLang="en-US" dirty="0"/>
                  <a:t>에 가까우나</a:t>
                </a:r>
                <a:r>
                  <a:rPr lang="en-US" altLang="ko-KR" dirty="0"/>
                  <a:t>, 0</a:t>
                </a:r>
                <a:r>
                  <a:rPr lang="ko-KR" altLang="en-US" dirty="0"/>
                  <a:t>이 되지는 않는다</a:t>
                </a:r>
                <a:r>
                  <a:rPr lang="en-US" altLang="ko-KR" dirty="0"/>
                  <a:t>. </a:t>
                </a:r>
                <a:r>
                  <a:rPr lang="ko-KR" altLang="en-US" dirty="0"/>
                  <a:t>최종 모형에는 모든 설명 변수를 포함한다</a:t>
                </a:r>
                <a:r>
                  <a:rPr lang="en-US" altLang="ko-KR" dirty="0"/>
                  <a:t>. </a:t>
                </a:r>
                <a:r>
                  <a:rPr lang="ko-KR" altLang="en-US" dirty="0"/>
                  <a:t>따라서 변수가 많고 계수의 크기가 거의 동일할 때 성능이 좋다</a:t>
                </a:r>
                <a:r>
                  <a:rPr lang="en-US" altLang="ko-KR" dirty="0"/>
                  <a:t>.</a:t>
                </a:r>
              </a:p>
              <a:p>
                <a:pPr lvl="2"/>
                <a:r>
                  <a:rPr lang="en-US" altLang="ko-KR" dirty="0"/>
                  <a:t>Lasso</a:t>
                </a:r>
                <a:r>
                  <a:rPr lang="ko-KR" altLang="en-US" dirty="0"/>
                  <a:t>는 설명 변수 일부를 </a:t>
                </a:r>
                <a:r>
                  <a:rPr lang="en-US" altLang="ko-KR" dirty="0"/>
                  <a:t>0</a:t>
                </a:r>
                <a:r>
                  <a:rPr lang="ko-KR" altLang="en-US" dirty="0"/>
                  <a:t>으로 만들기 때문에 희소 모델을 생성한다</a:t>
                </a:r>
                <a:r>
                  <a:rPr lang="en-US" altLang="ko-KR" dirty="0"/>
                  <a:t>. </a:t>
                </a:r>
                <a:r>
                  <a:rPr lang="ko-KR" altLang="en-US" dirty="0"/>
                  <a:t>적은 수의 설명 변수와 상당히 큰 계수를 가질 때 성능이 좋다</a:t>
                </a:r>
                <a:r>
                  <a:rPr lang="en-US" altLang="ko-KR" dirty="0"/>
                  <a:t>.</a:t>
                </a:r>
                <a:endParaRPr lang="ko-KR" altLang="en-US" dirty="0"/>
              </a:p>
            </p:txBody>
          </p:sp>
        </mc:Choice>
        <mc:Fallback xmlns="">
          <p:sp>
            <p:nvSpPr>
              <p:cNvPr id="3" name="내용 개체 틀 2">
                <a:extLst>
                  <a:ext uri="{FF2B5EF4-FFF2-40B4-BE49-F238E27FC236}">
                    <a16:creationId xmlns:a16="http://schemas.microsoft.com/office/drawing/2014/main" id="{DD734D56-5CE5-4BB5-AA71-DBC9F77AD9AB}"/>
                  </a:ext>
                </a:extLst>
              </p:cNvPr>
              <p:cNvSpPr>
                <a:spLocks noGrp="1" noRot="1" noChangeAspect="1" noMove="1" noResize="1" noEditPoints="1" noAdjustHandles="1" noChangeArrowheads="1" noChangeShapeType="1" noTextEdit="1"/>
              </p:cNvSpPr>
              <p:nvPr>
                <p:ph idx="1"/>
              </p:nvPr>
            </p:nvSpPr>
            <p:spPr>
              <a:blipFill>
                <a:blip r:embed="rId2"/>
                <a:stretch>
                  <a:fillRect l="-758" t="-1564" r="-1679"/>
                </a:stretch>
              </a:blipFill>
            </p:spPr>
            <p:txBody>
              <a:bodyPr/>
              <a:lstStyle/>
              <a:p>
                <a:r>
                  <a:rPr lang="ko-KR" altLang="en-US">
                    <a:noFill/>
                  </a:rPr>
                  <a:t> </a:t>
                </a:r>
              </a:p>
            </p:txBody>
          </p:sp>
        </mc:Fallback>
      </mc:AlternateContent>
      <p:sp>
        <p:nvSpPr>
          <p:cNvPr id="4" name="바닥글 개체 틀 3">
            <a:extLst>
              <a:ext uri="{FF2B5EF4-FFF2-40B4-BE49-F238E27FC236}">
                <a16:creationId xmlns:a16="http://schemas.microsoft.com/office/drawing/2014/main" id="{ABB1A241-F1C4-4EA2-8004-34C13D8BED08}"/>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CAF00F26-8246-475E-96E0-F71B89139FE9}"/>
              </a:ext>
            </a:extLst>
          </p:cNvPr>
          <p:cNvSpPr>
            <a:spLocks noGrp="1"/>
          </p:cNvSpPr>
          <p:nvPr>
            <p:ph type="sldNum" sz="quarter" idx="12"/>
          </p:nvPr>
        </p:nvSpPr>
        <p:spPr/>
        <p:txBody>
          <a:bodyPr/>
          <a:lstStyle/>
          <a:p>
            <a:fld id="{46D39A25-028C-4F5E-A0EA-89FFB800C6C4}" type="slidenum">
              <a:rPr lang="ko-KR" altLang="en-US" smtClean="0"/>
              <a:t>45</a:t>
            </a:fld>
            <a:endParaRPr lang="ko-KR" altLang="en-US"/>
          </a:p>
        </p:txBody>
      </p:sp>
    </p:spTree>
    <p:extLst>
      <p:ext uri="{BB962C8B-B14F-4D97-AF65-F5344CB8AC3E}">
        <p14:creationId xmlns:p14="http://schemas.microsoft.com/office/powerpoint/2010/main" val="30267543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F9A4DA-6A11-4A9F-A3A7-93E23D10F47C}"/>
              </a:ext>
            </a:extLst>
          </p:cNvPr>
          <p:cNvSpPr>
            <a:spLocks noGrp="1"/>
          </p:cNvSpPr>
          <p:nvPr>
            <p:ph type="title"/>
          </p:nvPr>
        </p:nvSpPr>
        <p:spPr>
          <a:xfrm>
            <a:off x="389312" y="160828"/>
            <a:ext cx="10914414" cy="678757"/>
          </a:xfrm>
        </p:spPr>
        <p:txBody>
          <a:bodyPr>
            <a:normAutofit/>
          </a:bodyPr>
          <a:lstStyle/>
          <a:p>
            <a:r>
              <a:rPr lang="en-US" altLang="ko-KR" dirty="0"/>
              <a:t>Q. Why is </a:t>
            </a:r>
            <a:r>
              <a:rPr lang="en-US" altLang="ko-KR" dirty="0" err="1"/>
              <a:t>ReLU</a:t>
            </a:r>
            <a:r>
              <a:rPr lang="en-US" altLang="ko-KR" dirty="0"/>
              <a:t> better than Sigmoid in NN?</a:t>
            </a:r>
            <a:endParaRPr lang="ko-KR" altLang="en-US" dirty="0"/>
          </a:p>
        </p:txBody>
      </p:sp>
      <p:sp>
        <p:nvSpPr>
          <p:cNvPr id="3" name="내용 개체 틀 2">
            <a:extLst>
              <a:ext uri="{FF2B5EF4-FFF2-40B4-BE49-F238E27FC236}">
                <a16:creationId xmlns:a16="http://schemas.microsoft.com/office/drawing/2014/main" id="{BEBA7CA7-6C93-47F4-B05C-330C96AEBE59}"/>
              </a:ext>
            </a:extLst>
          </p:cNvPr>
          <p:cNvSpPr>
            <a:spLocks noGrp="1"/>
          </p:cNvSpPr>
          <p:nvPr>
            <p:ph idx="1"/>
          </p:nvPr>
        </p:nvSpPr>
        <p:spPr/>
        <p:txBody>
          <a:bodyPr/>
          <a:lstStyle/>
          <a:p>
            <a:r>
              <a:rPr lang="en-US" altLang="ko-KR" dirty="0"/>
              <a:t>Explain</a:t>
            </a:r>
          </a:p>
          <a:p>
            <a:pPr lvl="1"/>
            <a:r>
              <a:rPr lang="en-US" altLang="ko-KR" dirty="0"/>
              <a:t>Imagine a network with random initialized weights (or normalized) and almost 50% of the network yields 0 activation because of the characteristic of </a:t>
            </a:r>
            <a:r>
              <a:rPr lang="en-US" altLang="ko-KR" dirty="0" err="1"/>
              <a:t>ReLU</a:t>
            </a:r>
            <a:r>
              <a:rPr lang="en-US" altLang="ko-KR" dirty="0"/>
              <a:t> (output 0 for negative values of x). This means a fewer neurons are firing (sparse activation) and the network is lighter.</a:t>
            </a:r>
          </a:p>
          <a:p>
            <a:pPr lvl="1"/>
            <a:endParaRPr lang="en-US" altLang="ko-KR" dirty="0"/>
          </a:p>
          <a:p>
            <a:pPr lvl="2"/>
            <a:r>
              <a:rPr lang="en-US" altLang="ko-KR" dirty="0" err="1"/>
              <a:t>ReLU</a:t>
            </a:r>
            <a:r>
              <a:rPr lang="ko-KR" altLang="en-US" dirty="0"/>
              <a:t>의 사용으로 인해 </a:t>
            </a:r>
            <a:r>
              <a:rPr lang="en-US" altLang="ko-KR" dirty="0"/>
              <a:t>NN</a:t>
            </a:r>
            <a:r>
              <a:rPr lang="ko-KR" altLang="en-US" dirty="0"/>
              <a:t>을 더 가볍게 할 수 있다</a:t>
            </a:r>
            <a:r>
              <a:rPr lang="en-US" altLang="ko-KR" dirty="0"/>
              <a:t>. </a:t>
            </a:r>
            <a:r>
              <a:rPr lang="ko-KR" altLang="en-US" dirty="0"/>
              <a:t>몇 개의 </a:t>
            </a:r>
            <a:r>
              <a:rPr lang="en-US" altLang="ko-KR" dirty="0"/>
              <a:t>neuron</a:t>
            </a:r>
            <a:r>
              <a:rPr lang="ko-KR" altLang="en-US" dirty="0"/>
              <a:t>에서는 비활성되기 때문</a:t>
            </a:r>
          </a:p>
        </p:txBody>
      </p:sp>
      <p:sp>
        <p:nvSpPr>
          <p:cNvPr id="4" name="바닥글 개체 틀 3">
            <a:extLst>
              <a:ext uri="{FF2B5EF4-FFF2-40B4-BE49-F238E27FC236}">
                <a16:creationId xmlns:a16="http://schemas.microsoft.com/office/drawing/2014/main" id="{AD52A52B-3093-4ADD-BE72-E97EAE5ACB01}"/>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49FBE7CA-9703-4CBD-AA04-32C64979B29A}"/>
              </a:ext>
            </a:extLst>
          </p:cNvPr>
          <p:cNvSpPr>
            <a:spLocks noGrp="1"/>
          </p:cNvSpPr>
          <p:nvPr>
            <p:ph type="sldNum" sz="quarter" idx="12"/>
          </p:nvPr>
        </p:nvSpPr>
        <p:spPr/>
        <p:txBody>
          <a:bodyPr/>
          <a:lstStyle/>
          <a:p>
            <a:fld id="{46D39A25-028C-4F5E-A0EA-89FFB800C6C4}" type="slidenum">
              <a:rPr lang="ko-KR" altLang="en-US" smtClean="0"/>
              <a:t>46</a:t>
            </a:fld>
            <a:endParaRPr lang="ko-KR" altLang="en-US"/>
          </a:p>
        </p:txBody>
      </p:sp>
    </p:spTree>
    <p:extLst>
      <p:ext uri="{BB962C8B-B14F-4D97-AF65-F5344CB8AC3E}">
        <p14:creationId xmlns:p14="http://schemas.microsoft.com/office/powerpoint/2010/main" val="6399248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96A92F-2725-4762-899C-D73397F1A62C}"/>
              </a:ext>
            </a:extLst>
          </p:cNvPr>
          <p:cNvSpPr>
            <a:spLocks noGrp="1"/>
          </p:cNvSpPr>
          <p:nvPr>
            <p:ph type="title"/>
          </p:nvPr>
        </p:nvSpPr>
        <p:spPr/>
        <p:txBody>
          <a:bodyPr/>
          <a:lstStyle/>
          <a:p>
            <a:r>
              <a:rPr lang="en-US" altLang="ko-KR" dirty="0"/>
              <a:t>Q.</a:t>
            </a:r>
            <a:r>
              <a:rPr lang="ko-KR" altLang="en-US" dirty="0"/>
              <a:t> </a:t>
            </a:r>
            <a:r>
              <a:rPr lang="en-US" altLang="ko-KR" dirty="0"/>
              <a:t>Computer</a:t>
            </a:r>
            <a:r>
              <a:rPr lang="ko-KR" altLang="en-US" dirty="0"/>
              <a:t> </a:t>
            </a:r>
            <a:r>
              <a:rPr lang="en-US" altLang="ko-KR" dirty="0"/>
              <a:t>Vision Questions 1</a:t>
            </a:r>
            <a:endParaRPr lang="ko-KR" altLang="en-US" dirty="0"/>
          </a:p>
        </p:txBody>
      </p:sp>
      <p:sp>
        <p:nvSpPr>
          <p:cNvPr id="3" name="내용 개체 틀 2">
            <a:extLst>
              <a:ext uri="{FF2B5EF4-FFF2-40B4-BE49-F238E27FC236}">
                <a16:creationId xmlns:a16="http://schemas.microsoft.com/office/drawing/2014/main" id="{C0530087-921C-4B26-BC9A-A04760398096}"/>
              </a:ext>
            </a:extLst>
          </p:cNvPr>
          <p:cNvSpPr>
            <a:spLocks noGrp="1"/>
          </p:cNvSpPr>
          <p:nvPr>
            <p:ph idx="1"/>
          </p:nvPr>
        </p:nvSpPr>
        <p:spPr/>
        <p:txBody>
          <a:bodyPr/>
          <a:lstStyle/>
          <a:p>
            <a:pPr lvl="1"/>
            <a:r>
              <a:rPr lang="en-US" altLang="ko-KR" dirty="0"/>
              <a:t>Given stride S and kernel sizes for each layer of a CNN, create a function to compute the receptive field of a particular node in the network. This is just finding how many input nodes actually connect through to a neuron in a CNN.</a:t>
            </a:r>
          </a:p>
          <a:p>
            <a:pPr lvl="1"/>
            <a:endParaRPr lang="en-US" altLang="ko-KR" dirty="0"/>
          </a:p>
          <a:p>
            <a:pPr lvl="1"/>
            <a:r>
              <a:rPr lang="en-US" altLang="ko-KR" dirty="0"/>
              <a:t>Implement connected components on an image/matrix.</a:t>
            </a:r>
          </a:p>
          <a:p>
            <a:pPr lvl="1"/>
            <a:endParaRPr lang="en-US" altLang="ko-KR" dirty="0"/>
          </a:p>
          <a:p>
            <a:pPr lvl="1"/>
            <a:r>
              <a:rPr lang="en-US" altLang="ko-KR" dirty="0"/>
              <a:t>Create a function to compute an integral image, and create another function to get area sums from the integral image.</a:t>
            </a:r>
          </a:p>
          <a:p>
            <a:pPr lvl="1"/>
            <a:endParaRPr lang="en-US" altLang="ko-KR" dirty="0"/>
          </a:p>
          <a:p>
            <a:pPr lvl="1"/>
            <a:r>
              <a:rPr lang="en-US" altLang="ko-KR" dirty="0"/>
              <a:t>How would you remove outliers when trying to estimate a flat plane from noisy samples?</a:t>
            </a:r>
          </a:p>
          <a:p>
            <a:pPr lvl="1"/>
            <a:endParaRPr lang="en-US" altLang="ko-KR" dirty="0"/>
          </a:p>
          <a:p>
            <a:pPr lvl="1"/>
            <a:r>
              <a:rPr lang="en-US" altLang="ko-KR" dirty="0"/>
              <a:t>How does CBIR work?</a:t>
            </a:r>
          </a:p>
          <a:p>
            <a:pPr lvl="1"/>
            <a:endParaRPr lang="en-US" altLang="ko-KR" dirty="0"/>
          </a:p>
          <a:p>
            <a:pPr lvl="1"/>
            <a:r>
              <a:rPr lang="en-US" altLang="ko-KR" dirty="0"/>
              <a:t>How does image registration work? Sparse vs. Dense optical flow and so on.</a:t>
            </a:r>
            <a:endParaRPr lang="ko-KR" altLang="en-US" dirty="0"/>
          </a:p>
        </p:txBody>
      </p:sp>
      <p:sp>
        <p:nvSpPr>
          <p:cNvPr id="4" name="바닥글 개체 틀 3">
            <a:extLst>
              <a:ext uri="{FF2B5EF4-FFF2-40B4-BE49-F238E27FC236}">
                <a16:creationId xmlns:a16="http://schemas.microsoft.com/office/drawing/2014/main" id="{A0F67CF7-9EC6-45D7-B651-C36B0701BF4D}"/>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BE1AC065-6831-4FA9-B4AF-B40242A1A1C3}"/>
              </a:ext>
            </a:extLst>
          </p:cNvPr>
          <p:cNvSpPr>
            <a:spLocks noGrp="1"/>
          </p:cNvSpPr>
          <p:nvPr>
            <p:ph type="sldNum" sz="quarter" idx="12"/>
          </p:nvPr>
        </p:nvSpPr>
        <p:spPr/>
        <p:txBody>
          <a:bodyPr/>
          <a:lstStyle/>
          <a:p>
            <a:fld id="{46D39A25-028C-4F5E-A0EA-89FFB800C6C4}" type="slidenum">
              <a:rPr lang="ko-KR" altLang="en-US" smtClean="0"/>
              <a:t>47</a:t>
            </a:fld>
            <a:endParaRPr lang="ko-KR" altLang="en-US"/>
          </a:p>
        </p:txBody>
      </p:sp>
    </p:spTree>
    <p:extLst>
      <p:ext uri="{BB962C8B-B14F-4D97-AF65-F5344CB8AC3E}">
        <p14:creationId xmlns:p14="http://schemas.microsoft.com/office/powerpoint/2010/main" val="1915116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96A92F-2725-4762-899C-D73397F1A62C}"/>
              </a:ext>
            </a:extLst>
          </p:cNvPr>
          <p:cNvSpPr>
            <a:spLocks noGrp="1"/>
          </p:cNvSpPr>
          <p:nvPr>
            <p:ph type="title"/>
          </p:nvPr>
        </p:nvSpPr>
        <p:spPr/>
        <p:txBody>
          <a:bodyPr/>
          <a:lstStyle/>
          <a:p>
            <a:r>
              <a:rPr lang="en-US" altLang="ko-KR" dirty="0"/>
              <a:t>Q.</a:t>
            </a:r>
            <a:r>
              <a:rPr lang="ko-KR" altLang="en-US" dirty="0"/>
              <a:t> </a:t>
            </a:r>
            <a:r>
              <a:rPr lang="en-US" altLang="ko-KR" dirty="0"/>
              <a:t>Computer</a:t>
            </a:r>
            <a:r>
              <a:rPr lang="ko-KR" altLang="en-US" dirty="0"/>
              <a:t> </a:t>
            </a:r>
            <a:r>
              <a:rPr lang="en-US" altLang="ko-KR" dirty="0"/>
              <a:t>Vision Questions 2</a:t>
            </a:r>
            <a:endParaRPr lang="ko-KR" altLang="en-US" dirty="0"/>
          </a:p>
        </p:txBody>
      </p:sp>
      <p:sp>
        <p:nvSpPr>
          <p:cNvPr id="3" name="내용 개체 틀 2">
            <a:extLst>
              <a:ext uri="{FF2B5EF4-FFF2-40B4-BE49-F238E27FC236}">
                <a16:creationId xmlns:a16="http://schemas.microsoft.com/office/drawing/2014/main" id="{C0530087-921C-4B26-BC9A-A04760398096}"/>
              </a:ext>
            </a:extLst>
          </p:cNvPr>
          <p:cNvSpPr>
            <a:spLocks noGrp="1"/>
          </p:cNvSpPr>
          <p:nvPr>
            <p:ph idx="1"/>
          </p:nvPr>
        </p:nvSpPr>
        <p:spPr/>
        <p:txBody>
          <a:bodyPr/>
          <a:lstStyle/>
          <a:p>
            <a:pPr lvl="1"/>
            <a:r>
              <a:rPr lang="en-US" altLang="ko-KR" dirty="0"/>
              <a:t>Describe how convolution works. What about if your inputs are grayscale vs RGB imagery? What determines the shape of the next layer?</a:t>
            </a:r>
          </a:p>
          <a:p>
            <a:pPr lvl="1"/>
            <a:endParaRPr lang="en-US" altLang="ko-KR" dirty="0"/>
          </a:p>
          <a:p>
            <a:pPr lvl="1"/>
            <a:r>
              <a:rPr lang="en-US" altLang="ko-KR" dirty="0"/>
              <a:t>Talk me through how you would create a 3D model of an object from imagery and depth sensor measurements taken at all angles around the object.</a:t>
            </a:r>
          </a:p>
          <a:p>
            <a:pPr lvl="1"/>
            <a:endParaRPr lang="en-US" altLang="ko-KR" dirty="0"/>
          </a:p>
          <a:p>
            <a:pPr lvl="1"/>
            <a:r>
              <a:rPr lang="en-US" altLang="ko-KR" dirty="0"/>
              <a:t>Implement SQRT(const double &amp;x) without using any special functions, just fundamental arithmetic</a:t>
            </a:r>
          </a:p>
          <a:p>
            <a:pPr lvl="1"/>
            <a:endParaRPr lang="en-US" altLang="ko-KR" dirty="0"/>
          </a:p>
          <a:p>
            <a:pPr lvl="1"/>
            <a:r>
              <a:rPr lang="en-US" altLang="ko-KR" dirty="0"/>
              <a:t>Reserve a </a:t>
            </a:r>
            <a:r>
              <a:rPr lang="en-US" altLang="ko-KR" dirty="0" err="1"/>
              <a:t>bitstring</a:t>
            </a:r>
            <a:endParaRPr lang="en-US" altLang="ko-KR" dirty="0"/>
          </a:p>
          <a:p>
            <a:pPr lvl="1"/>
            <a:endParaRPr lang="en-US" altLang="ko-KR" dirty="0"/>
          </a:p>
          <a:p>
            <a:pPr lvl="1"/>
            <a:r>
              <a:rPr lang="en-US" altLang="ko-KR" dirty="0"/>
              <a:t>Implement non maximal suppression as efficiently as you can</a:t>
            </a:r>
          </a:p>
          <a:p>
            <a:pPr lvl="1"/>
            <a:endParaRPr lang="en-US" altLang="ko-KR" dirty="0"/>
          </a:p>
          <a:p>
            <a:pPr lvl="1"/>
            <a:r>
              <a:rPr lang="en-US" altLang="ko-KR" dirty="0"/>
              <a:t>Reverse a linked list in place</a:t>
            </a:r>
          </a:p>
          <a:p>
            <a:pPr marL="288000" lvl="1" indent="0">
              <a:buNone/>
            </a:pPr>
            <a:endParaRPr lang="en-US" altLang="ko-KR" dirty="0"/>
          </a:p>
        </p:txBody>
      </p:sp>
      <p:sp>
        <p:nvSpPr>
          <p:cNvPr id="4" name="바닥글 개체 틀 3">
            <a:extLst>
              <a:ext uri="{FF2B5EF4-FFF2-40B4-BE49-F238E27FC236}">
                <a16:creationId xmlns:a16="http://schemas.microsoft.com/office/drawing/2014/main" id="{A0F67CF7-9EC6-45D7-B651-C36B0701BF4D}"/>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BE1AC065-6831-4FA9-B4AF-B40242A1A1C3}"/>
              </a:ext>
            </a:extLst>
          </p:cNvPr>
          <p:cNvSpPr>
            <a:spLocks noGrp="1"/>
          </p:cNvSpPr>
          <p:nvPr>
            <p:ph type="sldNum" sz="quarter" idx="12"/>
          </p:nvPr>
        </p:nvSpPr>
        <p:spPr/>
        <p:txBody>
          <a:bodyPr/>
          <a:lstStyle/>
          <a:p>
            <a:fld id="{46D39A25-028C-4F5E-A0EA-89FFB800C6C4}" type="slidenum">
              <a:rPr lang="ko-KR" altLang="en-US" smtClean="0"/>
              <a:t>48</a:t>
            </a:fld>
            <a:endParaRPr lang="ko-KR" altLang="en-US"/>
          </a:p>
        </p:txBody>
      </p:sp>
    </p:spTree>
    <p:extLst>
      <p:ext uri="{BB962C8B-B14F-4D97-AF65-F5344CB8AC3E}">
        <p14:creationId xmlns:p14="http://schemas.microsoft.com/office/powerpoint/2010/main" val="3176130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9366D55-9058-474E-B090-C8FCE56F7202}"/>
              </a:ext>
            </a:extLst>
          </p:cNvPr>
          <p:cNvSpPr>
            <a:spLocks noGrp="1"/>
          </p:cNvSpPr>
          <p:nvPr>
            <p:ph type="title"/>
          </p:nvPr>
        </p:nvSpPr>
        <p:spPr/>
        <p:txBody>
          <a:bodyPr/>
          <a:lstStyle/>
          <a:p>
            <a:r>
              <a:rPr lang="en-US" altLang="ko-KR" dirty="0"/>
              <a:t>Q. What are different types of AI [1]</a:t>
            </a:r>
            <a:endParaRPr lang="ko-KR" altLang="en-US" dirty="0"/>
          </a:p>
        </p:txBody>
      </p:sp>
      <p:sp>
        <p:nvSpPr>
          <p:cNvPr id="3" name="내용 개체 틀 2">
            <a:extLst>
              <a:ext uri="{FF2B5EF4-FFF2-40B4-BE49-F238E27FC236}">
                <a16:creationId xmlns:a16="http://schemas.microsoft.com/office/drawing/2014/main" id="{6FDD7015-C4A9-4D13-B577-2C762A1CCA1F}"/>
              </a:ext>
            </a:extLst>
          </p:cNvPr>
          <p:cNvSpPr>
            <a:spLocks noGrp="1"/>
          </p:cNvSpPr>
          <p:nvPr>
            <p:ph idx="1"/>
          </p:nvPr>
        </p:nvSpPr>
        <p:spPr/>
        <p:txBody>
          <a:bodyPr>
            <a:normAutofit lnSpcReduction="10000"/>
          </a:bodyPr>
          <a:lstStyle/>
          <a:p>
            <a:r>
              <a:rPr lang="en-US" altLang="ko-KR" dirty="0"/>
              <a:t>Reactive Machines AI</a:t>
            </a:r>
          </a:p>
          <a:p>
            <a:pPr lvl="1"/>
            <a:r>
              <a:rPr lang="en-US" altLang="ko-KR" dirty="0"/>
              <a:t>Based on present actions, it cannot use previous experiences to from current decisions and simultaneously update their memory</a:t>
            </a:r>
          </a:p>
          <a:p>
            <a:pPr lvl="2"/>
            <a:r>
              <a:rPr lang="ko-KR" altLang="en-US" dirty="0"/>
              <a:t>미래를 예측해서 판단을 내리는 유형</a:t>
            </a:r>
            <a:endParaRPr lang="en-US" altLang="ko-KR" dirty="0"/>
          </a:p>
          <a:p>
            <a:r>
              <a:rPr lang="en-US" altLang="ko-KR" dirty="0"/>
              <a:t>Limited Memory AI</a:t>
            </a:r>
          </a:p>
          <a:p>
            <a:pPr lvl="1"/>
            <a:r>
              <a:rPr lang="en-US" altLang="ko-KR" dirty="0"/>
              <a:t>Used in self-driving cars. They detect the movement of vehicles around them constantly and add it to their memory</a:t>
            </a:r>
          </a:p>
          <a:p>
            <a:pPr lvl="2"/>
            <a:r>
              <a:rPr lang="ko-KR" altLang="en-US" dirty="0"/>
              <a:t>과거의 경험을 잠깐 저장해서 판단을 내리는 유형</a:t>
            </a:r>
            <a:endParaRPr lang="en-US" altLang="ko-KR" dirty="0"/>
          </a:p>
          <a:p>
            <a:r>
              <a:rPr lang="en-US" altLang="ko-KR" dirty="0"/>
              <a:t>Theory of Mind AI</a:t>
            </a:r>
          </a:p>
          <a:p>
            <a:pPr lvl="1"/>
            <a:r>
              <a:rPr lang="en-US" altLang="ko-KR" dirty="0"/>
              <a:t>Advanced AI that has the ability to understand emotions, people and other things in the real world</a:t>
            </a:r>
          </a:p>
          <a:p>
            <a:pPr lvl="2"/>
            <a:r>
              <a:rPr lang="ko-KR" altLang="en-US" dirty="0"/>
              <a:t>타인의 마음의 상태를 알아내서 상호작용할 수 있는 유형</a:t>
            </a:r>
            <a:endParaRPr lang="en-US" altLang="ko-KR" dirty="0"/>
          </a:p>
          <a:p>
            <a:r>
              <a:rPr lang="en-US" altLang="ko-KR" dirty="0"/>
              <a:t>Self Aware AI</a:t>
            </a:r>
          </a:p>
          <a:p>
            <a:pPr lvl="1"/>
            <a:r>
              <a:rPr lang="en-US" altLang="ko-KR" dirty="0"/>
              <a:t>AIs that posses human-like consciousness and reactions. Such machines have the ability to form self-driven actions</a:t>
            </a:r>
          </a:p>
          <a:p>
            <a:pPr lvl="2"/>
            <a:r>
              <a:rPr lang="ko-KR" altLang="en-US" dirty="0"/>
              <a:t>자신이 무엇을 하는지 아는 </a:t>
            </a:r>
            <a:r>
              <a:rPr lang="en-US" altLang="ko-KR" dirty="0"/>
              <a:t>“</a:t>
            </a:r>
            <a:r>
              <a:rPr lang="ko-KR" altLang="en-US" dirty="0"/>
              <a:t>자기인식＂ 유형</a:t>
            </a:r>
          </a:p>
        </p:txBody>
      </p:sp>
      <p:sp>
        <p:nvSpPr>
          <p:cNvPr id="4" name="직사각형 3">
            <a:extLst>
              <a:ext uri="{FF2B5EF4-FFF2-40B4-BE49-F238E27FC236}">
                <a16:creationId xmlns:a16="http://schemas.microsoft.com/office/drawing/2014/main" id="{A75BEEB4-2815-4CD1-97F0-8AF6C4F83F36}"/>
              </a:ext>
            </a:extLst>
          </p:cNvPr>
          <p:cNvSpPr/>
          <p:nvPr/>
        </p:nvSpPr>
        <p:spPr>
          <a:xfrm>
            <a:off x="389311" y="6478956"/>
            <a:ext cx="8598130" cy="261610"/>
          </a:xfrm>
          <a:prstGeom prst="rect">
            <a:avLst/>
          </a:prstGeom>
        </p:spPr>
        <p:txBody>
          <a:bodyPr wrap="square">
            <a:spAutoFit/>
          </a:bodyPr>
          <a:lstStyle/>
          <a:p>
            <a:r>
              <a:rPr lang="en-US" altLang="ko-KR" sz="1100" b="0" i="0" dirty="0">
                <a:solidFill>
                  <a:srgbClr val="222222"/>
                </a:solidFill>
                <a:effectLst/>
                <a:latin typeface="Arial" panose="020B0604020202020204" pitchFamily="34" charset="0"/>
              </a:rPr>
              <a:t>[1] </a:t>
            </a:r>
            <a:r>
              <a:rPr lang="ko-KR" altLang="en-US" sz="1100" b="0" i="0" dirty="0" err="1">
                <a:solidFill>
                  <a:srgbClr val="222222"/>
                </a:solidFill>
                <a:effectLst/>
                <a:latin typeface="Arial" panose="020B0604020202020204" pitchFamily="34" charset="0"/>
              </a:rPr>
              <a:t>오요한</a:t>
            </a:r>
            <a:r>
              <a:rPr lang="en-US" altLang="ko-KR" sz="1100" b="0" i="0" dirty="0">
                <a:solidFill>
                  <a:srgbClr val="222222"/>
                </a:solidFill>
                <a:effectLst/>
                <a:latin typeface="Arial" panose="020B0604020202020204" pitchFamily="34" charset="0"/>
              </a:rPr>
              <a:t>, and </a:t>
            </a:r>
            <a:r>
              <a:rPr lang="ko-KR" altLang="en-US" sz="1100" b="0" i="0" dirty="0">
                <a:solidFill>
                  <a:srgbClr val="222222"/>
                </a:solidFill>
                <a:effectLst/>
                <a:latin typeface="Arial" panose="020B0604020202020204" pitchFamily="34" charset="0"/>
              </a:rPr>
              <a:t>홍성욱</a:t>
            </a:r>
            <a:r>
              <a:rPr lang="en-US" altLang="ko-KR" sz="1100" b="0" i="0" dirty="0">
                <a:solidFill>
                  <a:srgbClr val="222222"/>
                </a:solidFill>
                <a:effectLst/>
                <a:latin typeface="Arial" panose="020B0604020202020204" pitchFamily="34" charset="0"/>
              </a:rPr>
              <a:t>. "</a:t>
            </a:r>
            <a:r>
              <a:rPr lang="ko-KR" altLang="en-US" sz="1100" b="0" i="0" dirty="0">
                <a:solidFill>
                  <a:srgbClr val="222222"/>
                </a:solidFill>
                <a:effectLst/>
                <a:latin typeface="Arial" panose="020B0604020202020204" pitchFamily="34" charset="0"/>
              </a:rPr>
              <a:t>인공지능 알고리즘은 사람을 차별하는가</a:t>
            </a:r>
            <a:r>
              <a:rPr lang="en-US" altLang="ko-KR" sz="1100" b="0" i="0" dirty="0">
                <a:solidFill>
                  <a:srgbClr val="222222"/>
                </a:solidFill>
                <a:effectLst/>
                <a:latin typeface="Arial" panose="020B0604020202020204" pitchFamily="34" charset="0"/>
              </a:rPr>
              <a:t>?." </a:t>
            </a:r>
            <a:r>
              <a:rPr lang="ko-KR" altLang="en-US" sz="1100" b="0" i="1" dirty="0">
                <a:solidFill>
                  <a:srgbClr val="222222"/>
                </a:solidFill>
                <a:effectLst/>
                <a:latin typeface="Arial" panose="020B0604020202020204" pitchFamily="34" charset="0"/>
              </a:rPr>
              <a:t>과학기술학연구</a:t>
            </a:r>
            <a:r>
              <a:rPr lang="ko-KR" altLang="en-US" sz="1100" b="0" i="0" dirty="0">
                <a:solidFill>
                  <a:srgbClr val="222222"/>
                </a:solidFill>
                <a:effectLst/>
                <a:latin typeface="Arial" panose="020B0604020202020204" pitchFamily="34" charset="0"/>
              </a:rPr>
              <a:t> </a:t>
            </a:r>
            <a:r>
              <a:rPr lang="en-US" altLang="ko-KR" sz="1100" b="0" i="0" dirty="0">
                <a:solidFill>
                  <a:srgbClr val="222222"/>
                </a:solidFill>
                <a:effectLst/>
                <a:latin typeface="Arial" panose="020B0604020202020204" pitchFamily="34" charset="0"/>
              </a:rPr>
              <a:t>18.3 (2018): 153-215.</a:t>
            </a:r>
            <a:endParaRPr lang="ko-KR" altLang="en-US" sz="1100" dirty="0"/>
          </a:p>
        </p:txBody>
      </p:sp>
      <p:sp>
        <p:nvSpPr>
          <p:cNvPr id="5" name="바닥글 개체 틀 4">
            <a:extLst>
              <a:ext uri="{FF2B5EF4-FFF2-40B4-BE49-F238E27FC236}">
                <a16:creationId xmlns:a16="http://schemas.microsoft.com/office/drawing/2014/main" id="{8DC3ECCF-71BA-4465-B30B-A7C6D0019C64}"/>
              </a:ext>
            </a:extLst>
          </p:cNvPr>
          <p:cNvSpPr>
            <a:spLocks noGrp="1"/>
          </p:cNvSpPr>
          <p:nvPr>
            <p:ph type="ftr" sz="quarter" idx="11"/>
          </p:nvPr>
        </p:nvSpPr>
        <p:spPr/>
        <p:txBody>
          <a:bodyPr/>
          <a:lstStyle/>
          <a:p>
            <a:r>
              <a:rPr lang="en-US" altLang="ko-KR"/>
              <a:t>v2.1: 17/08/19</a:t>
            </a:r>
            <a:endParaRPr lang="ko-KR" altLang="en-US"/>
          </a:p>
        </p:txBody>
      </p:sp>
      <p:sp>
        <p:nvSpPr>
          <p:cNvPr id="7" name="슬라이드 번호 개체 틀 6">
            <a:extLst>
              <a:ext uri="{FF2B5EF4-FFF2-40B4-BE49-F238E27FC236}">
                <a16:creationId xmlns:a16="http://schemas.microsoft.com/office/drawing/2014/main" id="{4EF92152-90BD-4215-B976-30985700441F}"/>
              </a:ext>
            </a:extLst>
          </p:cNvPr>
          <p:cNvSpPr>
            <a:spLocks noGrp="1"/>
          </p:cNvSpPr>
          <p:nvPr>
            <p:ph type="sldNum" sz="quarter" idx="12"/>
          </p:nvPr>
        </p:nvSpPr>
        <p:spPr/>
        <p:txBody>
          <a:bodyPr/>
          <a:lstStyle/>
          <a:p>
            <a:fld id="{46D39A25-028C-4F5E-A0EA-89FFB800C6C4}" type="slidenum">
              <a:rPr lang="ko-KR" altLang="en-US" smtClean="0"/>
              <a:t>4</a:t>
            </a:fld>
            <a:endParaRPr lang="ko-KR" altLang="en-US"/>
          </a:p>
        </p:txBody>
      </p:sp>
    </p:spTree>
    <p:extLst>
      <p:ext uri="{BB962C8B-B14F-4D97-AF65-F5344CB8AC3E}">
        <p14:creationId xmlns:p14="http://schemas.microsoft.com/office/powerpoint/2010/main" val="24512250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8E66CB-BBA0-40EE-BF41-8C52E873188C}"/>
              </a:ext>
            </a:extLst>
          </p:cNvPr>
          <p:cNvSpPr>
            <a:spLocks noGrp="1"/>
          </p:cNvSpPr>
          <p:nvPr>
            <p:ph type="title"/>
          </p:nvPr>
        </p:nvSpPr>
        <p:spPr>
          <a:xfrm>
            <a:off x="389311" y="160828"/>
            <a:ext cx="11256819" cy="678757"/>
          </a:xfrm>
        </p:spPr>
        <p:txBody>
          <a:bodyPr>
            <a:normAutofit fontScale="90000"/>
          </a:bodyPr>
          <a:lstStyle/>
          <a:p>
            <a:r>
              <a:rPr lang="en-US" altLang="ko-KR" dirty="0"/>
              <a:t>Q. What is data normalization and why do we need it?</a:t>
            </a:r>
            <a:endParaRPr lang="ko-KR" altLang="en-US" dirty="0"/>
          </a:p>
        </p:txBody>
      </p:sp>
      <p:sp>
        <p:nvSpPr>
          <p:cNvPr id="3" name="내용 개체 틀 2">
            <a:extLst>
              <a:ext uri="{FF2B5EF4-FFF2-40B4-BE49-F238E27FC236}">
                <a16:creationId xmlns:a16="http://schemas.microsoft.com/office/drawing/2014/main" id="{B590A115-15B0-4028-9391-1FF57E85D743}"/>
              </a:ext>
            </a:extLst>
          </p:cNvPr>
          <p:cNvSpPr>
            <a:spLocks noGrp="1"/>
          </p:cNvSpPr>
          <p:nvPr>
            <p:ph idx="1"/>
          </p:nvPr>
        </p:nvSpPr>
        <p:spPr/>
        <p:txBody>
          <a:bodyPr/>
          <a:lstStyle/>
          <a:p>
            <a:r>
              <a:rPr lang="en-US" altLang="ko-KR" dirty="0"/>
              <a:t>Data normalization</a:t>
            </a:r>
          </a:p>
          <a:p>
            <a:pPr lvl="1"/>
            <a:r>
              <a:rPr lang="en-US" altLang="ko-KR" dirty="0"/>
              <a:t>Is very important preprocessing step</a:t>
            </a:r>
          </a:p>
          <a:p>
            <a:pPr lvl="1"/>
            <a:r>
              <a:rPr lang="en-US" altLang="ko-KR" dirty="0"/>
              <a:t>Used to rescale values to fit in a specific range to assure better convergence during backpropagation.</a:t>
            </a:r>
          </a:p>
          <a:p>
            <a:pPr lvl="1"/>
            <a:r>
              <a:rPr lang="en-US" altLang="ko-KR" dirty="0"/>
              <a:t>Generally, subtracting to mean of each data point, and dividing by its standard deviation.</a:t>
            </a:r>
            <a:endParaRPr lang="ko-KR" altLang="en-US" dirty="0"/>
          </a:p>
        </p:txBody>
      </p:sp>
      <p:sp>
        <p:nvSpPr>
          <p:cNvPr id="4" name="바닥글 개체 틀 3">
            <a:extLst>
              <a:ext uri="{FF2B5EF4-FFF2-40B4-BE49-F238E27FC236}">
                <a16:creationId xmlns:a16="http://schemas.microsoft.com/office/drawing/2014/main" id="{51BDC66B-1457-4A05-B582-072D0BAAC973}"/>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5296DC17-9682-498B-B785-56368564AD3D}"/>
              </a:ext>
            </a:extLst>
          </p:cNvPr>
          <p:cNvSpPr>
            <a:spLocks noGrp="1"/>
          </p:cNvSpPr>
          <p:nvPr>
            <p:ph type="sldNum" sz="quarter" idx="12"/>
          </p:nvPr>
        </p:nvSpPr>
        <p:spPr/>
        <p:txBody>
          <a:bodyPr/>
          <a:lstStyle/>
          <a:p>
            <a:fld id="{46D39A25-028C-4F5E-A0EA-89FFB800C6C4}" type="slidenum">
              <a:rPr lang="ko-KR" altLang="en-US" smtClean="0"/>
              <a:t>49</a:t>
            </a:fld>
            <a:endParaRPr lang="ko-KR" altLang="en-US"/>
          </a:p>
        </p:txBody>
      </p:sp>
    </p:spTree>
    <p:extLst>
      <p:ext uri="{BB962C8B-B14F-4D97-AF65-F5344CB8AC3E}">
        <p14:creationId xmlns:p14="http://schemas.microsoft.com/office/powerpoint/2010/main" val="4079661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1CEDD6-B15E-4A7B-90C2-D000351C04EA}"/>
              </a:ext>
            </a:extLst>
          </p:cNvPr>
          <p:cNvSpPr>
            <a:spLocks noGrp="1"/>
          </p:cNvSpPr>
          <p:nvPr>
            <p:ph type="title"/>
          </p:nvPr>
        </p:nvSpPr>
        <p:spPr>
          <a:xfrm>
            <a:off x="389311" y="160828"/>
            <a:ext cx="11256819" cy="678757"/>
          </a:xfrm>
        </p:spPr>
        <p:txBody>
          <a:bodyPr>
            <a:normAutofit/>
          </a:bodyPr>
          <a:lstStyle/>
          <a:p>
            <a:r>
              <a:rPr lang="en-US" altLang="ko-KR" dirty="0"/>
              <a:t>Q. Why use Conv. for images rather than FC layers?</a:t>
            </a:r>
            <a:endParaRPr lang="ko-KR" altLang="en-US" dirty="0"/>
          </a:p>
        </p:txBody>
      </p:sp>
      <p:sp>
        <p:nvSpPr>
          <p:cNvPr id="3" name="내용 개체 틀 2">
            <a:extLst>
              <a:ext uri="{FF2B5EF4-FFF2-40B4-BE49-F238E27FC236}">
                <a16:creationId xmlns:a16="http://schemas.microsoft.com/office/drawing/2014/main" id="{7BE356C5-8A6A-4714-B12A-DE4F933610F4}"/>
              </a:ext>
            </a:extLst>
          </p:cNvPr>
          <p:cNvSpPr>
            <a:spLocks noGrp="1"/>
          </p:cNvSpPr>
          <p:nvPr>
            <p:ph idx="1"/>
          </p:nvPr>
        </p:nvSpPr>
        <p:spPr/>
        <p:txBody>
          <a:bodyPr/>
          <a:lstStyle/>
          <a:p>
            <a:r>
              <a:rPr lang="en-US" altLang="ko-KR" dirty="0"/>
              <a:t>First</a:t>
            </a:r>
          </a:p>
          <a:p>
            <a:pPr lvl="1"/>
            <a:r>
              <a:rPr lang="en-US" altLang="ko-KR" dirty="0"/>
              <a:t>Convolutions preserve, encode, and actually use the spatial information from the image</a:t>
            </a:r>
          </a:p>
          <a:p>
            <a:pPr lvl="2"/>
            <a:r>
              <a:rPr lang="en-US" altLang="ko-KR" dirty="0"/>
              <a:t>If using FC layers, we would have no relative spatial information.</a:t>
            </a:r>
          </a:p>
          <a:p>
            <a:pPr lvl="2"/>
            <a:endParaRPr lang="en-US" altLang="ko-KR" dirty="0"/>
          </a:p>
          <a:p>
            <a:r>
              <a:rPr lang="en-US" altLang="ko-KR" dirty="0"/>
              <a:t>Second</a:t>
            </a:r>
          </a:p>
          <a:p>
            <a:pPr lvl="1"/>
            <a:r>
              <a:rPr lang="en-US" altLang="ko-KR" dirty="0"/>
              <a:t>Convolution Neural Networks (CNNs) have a partially built-in translation in-variance, since each convolution kernel acts as it’s own filter/feature detector</a:t>
            </a:r>
            <a:endParaRPr lang="ko-KR" altLang="en-US" dirty="0"/>
          </a:p>
        </p:txBody>
      </p:sp>
      <p:sp>
        <p:nvSpPr>
          <p:cNvPr id="4" name="바닥글 개체 틀 3">
            <a:extLst>
              <a:ext uri="{FF2B5EF4-FFF2-40B4-BE49-F238E27FC236}">
                <a16:creationId xmlns:a16="http://schemas.microsoft.com/office/drawing/2014/main" id="{BE5341F1-FD5F-4F0D-8D69-8FB492D2649B}"/>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1306E8CA-5816-479A-8060-C45C6B25006B}"/>
              </a:ext>
            </a:extLst>
          </p:cNvPr>
          <p:cNvSpPr>
            <a:spLocks noGrp="1"/>
          </p:cNvSpPr>
          <p:nvPr>
            <p:ph type="sldNum" sz="quarter" idx="12"/>
          </p:nvPr>
        </p:nvSpPr>
        <p:spPr/>
        <p:txBody>
          <a:bodyPr/>
          <a:lstStyle/>
          <a:p>
            <a:fld id="{46D39A25-028C-4F5E-A0EA-89FFB800C6C4}" type="slidenum">
              <a:rPr lang="ko-KR" altLang="en-US" smtClean="0"/>
              <a:t>50</a:t>
            </a:fld>
            <a:endParaRPr lang="ko-KR" altLang="en-US"/>
          </a:p>
        </p:txBody>
      </p:sp>
    </p:spTree>
    <p:extLst>
      <p:ext uri="{BB962C8B-B14F-4D97-AF65-F5344CB8AC3E}">
        <p14:creationId xmlns:p14="http://schemas.microsoft.com/office/powerpoint/2010/main" val="2157980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15E7A8-BD0A-45B2-82DC-707F535B3657}"/>
              </a:ext>
            </a:extLst>
          </p:cNvPr>
          <p:cNvSpPr>
            <a:spLocks noGrp="1"/>
          </p:cNvSpPr>
          <p:nvPr>
            <p:ph type="title"/>
          </p:nvPr>
        </p:nvSpPr>
        <p:spPr>
          <a:xfrm>
            <a:off x="389311" y="160828"/>
            <a:ext cx="11256819" cy="678757"/>
          </a:xfrm>
        </p:spPr>
        <p:txBody>
          <a:bodyPr>
            <a:normAutofit/>
          </a:bodyPr>
          <a:lstStyle/>
          <a:p>
            <a:r>
              <a:rPr lang="en-US" altLang="ko-KR" dirty="0"/>
              <a:t>Q. What makes CNNs translation invariant?</a:t>
            </a:r>
            <a:endParaRPr lang="ko-KR" altLang="en-US" dirty="0"/>
          </a:p>
        </p:txBody>
      </p:sp>
      <p:sp>
        <p:nvSpPr>
          <p:cNvPr id="3" name="내용 개체 틀 2">
            <a:extLst>
              <a:ext uri="{FF2B5EF4-FFF2-40B4-BE49-F238E27FC236}">
                <a16:creationId xmlns:a16="http://schemas.microsoft.com/office/drawing/2014/main" id="{C1006536-5990-44E1-ADA2-F5E87582CD3B}"/>
              </a:ext>
            </a:extLst>
          </p:cNvPr>
          <p:cNvSpPr>
            <a:spLocks noGrp="1"/>
          </p:cNvSpPr>
          <p:nvPr>
            <p:ph idx="1"/>
          </p:nvPr>
        </p:nvSpPr>
        <p:spPr/>
        <p:txBody>
          <a:bodyPr/>
          <a:lstStyle/>
          <a:p>
            <a:r>
              <a:rPr lang="en-US" altLang="ko-KR" dirty="0"/>
              <a:t>Each convolution kernel acts as it’s own filter/feature detector.</a:t>
            </a:r>
          </a:p>
          <a:p>
            <a:pPr lvl="1"/>
            <a:r>
              <a:rPr lang="en-US" altLang="ko-KR" dirty="0"/>
              <a:t>Let’s say you’re doing object detection, it doesn’t matter where in the image the object is since we’re going to apply the convolution in a sliding window fashion across the entire image anyways.</a:t>
            </a:r>
            <a:endParaRPr lang="ko-KR" altLang="en-US" dirty="0"/>
          </a:p>
        </p:txBody>
      </p:sp>
      <p:sp>
        <p:nvSpPr>
          <p:cNvPr id="4" name="바닥글 개체 틀 3">
            <a:extLst>
              <a:ext uri="{FF2B5EF4-FFF2-40B4-BE49-F238E27FC236}">
                <a16:creationId xmlns:a16="http://schemas.microsoft.com/office/drawing/2014/main" id="{5D9719E2-62C6-4233-B877-954D39E6D248}"/>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CA677250-90CB-4E76-A724-E4986834AF7B}"/>
              </a:ext>
            </a:extLst>
          </p:cNvPr>
          <p:cNvSpPr>
            <a:spLocks noGrp="1"/>
          </p:cNvSpPr>
          <p:nvPr>
            <p:ph type="sldNum" sz="quarter" idx="12"/>
          </p:nvPr>
        </p:nvSpPr>
        <p:spPr/>
        <p:txBody>
          <a:bodyPr/>
          <a:lstStyle/>
          <a:p>
            <a:fld id="{46D39A25-028C-4F5E-A0EA-89FFB800C6C4}" type="slidenum">
              <a:rPr lang="ko-KR" altLang="en-US" smtClean="0"/>
              <a:t>51</a:t>
            </a:fld>
            <a:endParaRPr lang="ko-KR" altLang="en-US"/>
          </a:p>
        </p:txBody>
      </p:sp>
    </p:spTree>
    <p:extLst>
      <p:ext uri="{BB962C8B-B14F-4D97-AF65-F5344CB8AC3E}">
        <p14:creationId xmlns:p14="http://schemas.microsoft.com/office/powerpoint/2010/main" val="14398929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876C76-E1F0-4A41-AA7E-90A708CEF404}"/>
              </a:ext>
            </a:extLst>
          </p:cNvPr>
          <p:cNvSpPr>
            <a:spLocks noGrp="1"/>
          </p:cNvSpPr>
          <p:nvPr>
            <p:ph type="title"/>
          </p:nvPr>
        </p:nvSpPr>
        <p:spPr>
          <a:xfrm>
            <a:off x="389312" y="160828"/>
            <a:ext cx="11256818" cy="678757"/>
          </a:xfrm>
        </p:spPr>
        <p:txBody>
          <a:bodyPr>
            <a:normAutofit fontScale="90000"/>
          </a:bodyPr>
          <a:lstStyle/>
          <a:p>
            <a:r>
              <a:rPr lang="en-US" altLang="ko-KR" dirty="0"/>
              <a:t>Q. Why do we have max-pooling in classification CNNs?</a:t>
            </a:r>
            <a:endParaRPr lang="ko-KR" altLang="en-US" dirty="0"/>
          </a:p>
        </p:txBody>
      </p:sp>
      <p:sp>
        <p:nvSpPr>
          <p:cNvPr id="3" name="내용 개체 틀 2">
            <a:extLst>
              <a:ext uri="{FF2B5EF4-FFF2-40B4-BE49-F238E27FC236}">
                <a16:creationId xmlns:a16="http://schemas.microsoft.com/office/drawing/2014/main" id="{8874EAF6-2994-4348-A715-13BF293C914B}"/>
              </a:ext>
            </a:extLst>
          </p:cNvPr>
          <p:cNvSpPr>
            <a:spLocks noGrp="1"/>
          </p:cNvSpPr>
          <p:nvPr>
            <p:ph idx="1"/>
          </p:nvPr>
        </p:nvSpPr>
        <p:spPr/>
        <p:txBody>
          <a:bodyPr/>
          <a:lstStyle/>
          <a:p>
            <a:r>
              <a:rPr lang="en-US" altLang="ko-KR" dirty="0"/>
              <a:t>For a role in Computer Vision.</a:t>
            </a:r>
          </a:p>
          <a:p>
            <a:pPr lvl="1"/>
            <a:r>
              <a:rPr lang="en-US" altLang="ko-KR" dirty="0"/>
              <a:t>Max-pooling in a CNN allows you to reduce computation since your feature maps are smaller after the pooling.</a:t>
            </a:r>
          </a:p>
          <a:p>
            <a:pPr lvl="1"/>
            <a:r>
              <a:rPr lang="en-US" altLang="ko-KR" dirty="0"/>
              <a:t>You don’t lose too much semantic information since you’re taking the maximum activation.</a:t>
            </a:r>
          </a:p>
          <a:p>
            <a:pPr lvl="1"/>
            <a:r>
              <a:rPr lang="en-US" altLang="ko-KR" dirty="0"/>
              <a:t>There’s also a theory that max-pooling contributes a bit to giving CNNs more translation in-variance.</a:t>
            </a:r>
          </a:p>
        </p:txBody>
      </p:sp>
      <p:sp>
        <p:nvSpPr>
          <p:cNvPr id="4" name="바닥글 개체 틀 3">
            <a:extLst>
              <a:ext uri="{FF2B5EF4-FFF2-40B4-BE49-F238E27FC236}">
                <a16:creationId xmlns:a16="http://schemas.microsoft.com/office/drawing/2014/main" id="{2664CF75-B4AD-4E83-8E67-43E1B0E8C724}"/>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34FC6262-B20E-4CFB-A38A-179D4FABB612}"/>
              </a:ext>
            </a:extLst>
          </p:cNvPr>
          <p:cNvSpPr>
            <a:spLocks noGrp="1"/>
          </p:cNvSpPr>
          <p:nvPr>
            <p:ph type="sldNum" sz="quarter" idx="12"/>
          </p:nvPr>
        </p:nvSpPr>
        <p:spPr/>
        <p:txBody>
          <a:bodyPr/>
          <a:lstStyle/>
          <a:p>
            <a:fld id="{46D39A25-028C-4F5E-A0EA-89FFB800C6C4}" type="slidenum">
              <a:rPr lang="ko-KR" altLang="en-US" smtClean="0"/>
              <a:t>52</a:t>
            </a:fld>
            <a:endParaRPr lang="ko-KR" altLang="en-US"/>
          </a:p>
        </p:txBody>
      </p:sp>
    </p:spTree>
    <p:extLst>
      <p:ext uri="{BB962C8B-B14F-4D97-AF65-F5344CB8AC3E}">
        <p14:creationId xmlns:p14="http://schemas.microsoft.com/office/powerpoint/2010/main" val="1877128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C9FE8-3D02-49B2-A7AD-DFC3D831A6DD}"/>
              </a:ext>
            </a:extLst>
          </p:cNvPr>
          <p:cNvSpPr>
            <a:spLocks noGrp="1"/>
          </p:cNvSpPr>
          <p:nvPr>
            <p:ph type="title"/>
          </p:nvPr>
        </p:nvSpPr>
        <p:spPr>
          <a:xfrm>
            <a:off x="389312" y="160828"/>
            <a:ext cx="11256818" cy="678757"/>
          </a:xfrm>
        </p:spPr>
        <p:txBody>
          <a:bodyPr/>
          <a:lstStyle/>
          <a:p>
            <a:r>
              <a:rPr lang="en-US" altLang="ko-KR" dirty="0"/>
              <a:t>Q. Segmentation CNNs have encoder/de- structure</a:t>
            </a:r>
            <a:endParaRPr lang="ko-KR" altLang="en-US" dirty="0"/>
          </a:p>
        </p:txBody>
      </p:sp>
      <p:sp>
        <p:nvSpPr>
          <p:cNvPr id="3" name="내용 개체 틀 2">
            <a:extLst>
              <a:ext uri="{FF2B5EF4-FFF2-40B4-BE49-F238E27FC236}">
                <a16:creationId xmlns:a16="http://schemas.microsoft.com/office/drawing/2014/main" id="{051CE618-3579-4F7F-A00C-DFECBFEE9ECF}"/>
              </a:ext>
            </a:extLst>
          </p:cNvPr>
          <p:cNvSpPr>
            <a:spLocks noGrp="1"/>
          </p:cNvSpPr>
          <p:nvPr>
            <p:ph idx="1"/>
          </p:nvPr>
        </p:nvSpPr>
        <p:spPr/>
        <p:txBody>
          <a:bodyPr/>
          <a:lstStyle/>
          <a:p>
            <a:r>
              <a:rPr lang="en-US" altLang="ko-KR" dirty="0"/>
              <a:t>The encoder</a:t>
            </a:r>
          </a:p>
          <a:p>
            <a:pPr lvl="1"/>
            <a:r>
              <a:rPr lang="en-US" altLang="ko-KR" dirty="0"/>
              <a:t>Can be thought of as a feature extraction network</a:t>
            </a:r>
          </a:p>
          <a:p>
            <a:pPr lvl="1"/>
            <a:endParaRPr lang="en-US" altLang="ko-KR" dirty="0"/>
          </a:p>
          <a:p>
            <a:r>
              <a:rPr lang="en-US" altLang="ko-KR" dirty="0"/>
              <a:t>The decoder</a:t>
            </a:r>
          </a:p>
          <a:p>
            <a:pPr lvl="1"/>
            <a:r>
              <a:rPr lang="en-US" altLang="ko-KR" dirty="0"/>
              <a:t>Uses that information to predict the image segments by “decoding” the features and upscaling to the original image size</a:t>
            </a:r>
            <a:endParaRPr lang="ko-KR" altLang="en-US" dirty="0"/>
          </a:p>
        </p:txBody>
      </p:sp>
      <p:sp>
        <p:nvSpPr>
          <p:cNvPr id="4" name="바닥글 개체 틀 3">
            <a:extLst>
              <a:ext uri="{FF2B5EF4-FFF2-40B4-BE49-F238E27FC236}">
                <a16:creationId xmlns:a16="http://schemas.microsoft.com/office/drawing/2014/main" id="{04A48631-06A2-4AD9-B2FE-D796B915F08D}"/>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0720964A-A20C-492F-9B21-EB23D862A001}"/>
              </a:ext>
            </a:extLst>
          </p:cNvPr>
          <p:cNvSpPr>
            <a:spLocks noGrp="1"/>
          </p:cNvSpPr>
          <p:nvPr>
            <p:ph type="sldNum" sz="quarter" idx="12"/>
          </p:nvPr>
        </p:nvSpPr>
        <p:spPr/>
        <p:txBody>
          <a:bodyPr/>
          <a:lstStyle/>
          <a:p>
            <a:fld id="{46D39A25-028C-4F5E-A0EA-89FFB800C6C4}" type="slidenum">
              <a:rPr lang="ko-KR" altLang="en-US" smtClean="0"/>
              <a:t>53</a:t>
            </a:fld>
            <a:endParaRPr lang="ko-KR" altLang="en-US"/>
          </a:p>
        </p:txBody>
      </p:sp>
    </p:spTree>
    <p:extLst>
      <p:ext uri="{BB962C8B-B14F-4D97-AF65-F5344CB8AC3E}">
        <p14:creationId xmlns:p14="http://schemas.microsoft.com/office/powerpoint/2010/main" val="31673516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35590C-BAC5-4CD5-B5CC-3ADC2015EB1D}"/>
              </a:ext>
            </a:extLst>
          </p:cNvPr>
          <p:cNvSpPr>
            <a:spLocks noGrp="1"/>
          </p:cNvSpPr>
          <p:nvPr>
            <p:ph type="title"/>
          </p:nvPr>
        </p:nvSpPr>
        <p:spPr>
          <a:xfrm>
            <a:off x="389312" y="160828"/>
            <a:ext cx="11256818" cy="678757"/>
          </a:xfrm>
        </p:spPr>
        <p:txBody>
          <a:bodyPr/>
          <a:lstStyle/>
          <a:p>
            <a:r>
              <a:rPr lang="en-US" altLang="ko-KR" dirty="0"/>
              <a:t>Q. What is the significance of Residual Net?</a:t>
            </a:r>
            <a:endParaRPr lang="ko-KR" altLang="en-US" dirty="0"/>
          </a:p>
        </p:txBody>
      </p:sp>
      <p:sp>
        <p:nvSpPr>
          <p:cNvPr id="3" name="내용 개체 틀 2">
            <a:extLst>
              <a:ext uri="{FF2B5EF4-FFF2-40B4-BE49-F238E27FC236}">
                <a16:creationId xmlns:a16="http://schemas.microsoft.com/office/drawing/2014/main" id="{3AEE315E-26C8-4E7D-8816-61054DE9B6CE}"/>
              </a:ext>
            </a:extLst>
          </p:cNvPr>
          <p:cNvSpPr>
            <a:spLocks noGrp="1"/>
          </p:cNvSpPr>
          <p:nvPr>
            <p:ph idx="1"/>
          </p:nvPr>
        </p:nvSpPr>
        <p:spPr/>
        <p:txBody>
          <a:bodyPr/>
          <a:lstStyle/>
          <a:p>
            <a:r>
              <a:rPr lang="en-US" altLang="ko-KR" dirty="0"/>
              <a:t>Residual Control</a:t>
            </a:r>
          </a:p>
          <a:p>
            <a:pPr lvl="1"/>
            <a:r>
              <a:rPr lang="en-US" altLang="ko-KR" dirty="0"/>
              <a:t>Allow for direct feature access from previous layers</a:t>
            </a:r>
          </a:p>
          <a:p>
            <a:pPr lvl="1"/>
            <a:r>
              <a:rPr lang="en-US" altLang="ko-KR" dirty="0"/>
              <a:t>This makes information propagation throughout the network much easier</a:t>
            </a:r>
          </a:p>
          <a:p>
            <a:pPr lvl="1"/>
            <a:r>
              <a:rPr lang="en-US" altLang="ko-KR" dirty="0"/>
              <a:t>To avoid feature vanishing</a:t>
            </a:r>
            <a:endParaRPr lang="ko-KR" altLang="en-US" dirty="0"/>
          </a:p>
        </p:txBody>
      </p:sp>
      <p:sp>
        <p:nvSpPr>
          <p:cNvPr id="4" name="바닥글 개체 틀 3">
            <a:extLst>
              <a:ext uri="{FF2B5EF4-FFF2-40B4-BE49-F238E27FC236}">
                <a16:creationId xmlns:a16="http://schemas.microsoft.com/office/drawing/2014/main" id="{657C3D47-32C0-45B9-90F4-F02E2E2D6E8E}"/>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0C253178-6359-4A29-ABA5-0B07309A4823}"/>
              </a:ext>
            </a:extLst>
          </p:cNvPr>
          <p:cNvSpPr>
            <a:spLocks noGrp="1"/>
          </p:cNvSpPr>
          <p:nvPr>
            <p:ph type="sldNum" sz="quarter" idx="12"/>
          </p:nvPr>
        </p:nvSpPr>
        <p:spPr/>
        <p:txBody>
          <a:bodyPr/>
          <a:lstStyle/>
          <a:p>
            <a:fld id="{46D39A25-028C-4F5E-A0EA-89FFB800C6C4}" type="slidenum">
              <a:rPr lang="ko-KR" altLang="en-US" smtClean="0"/>
              <a:t>54</a:t>
            </a:fld>
            <a:endParaRPr lang="ko-KR" altLang="en-US"/>
          </a:p>
        </p:txBody>
      </p:sp>
    </p:spTree>
    <p:extLst>
      <p:ext uri="{BB962C8B-B14F-4D97-AF65-F5344CB8AC3E}">
        <p14:creationId xmlns:p14="http://schemas.microsoft.com/office/powerpoint/2010/main" val="16770226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0C65A6-11BB-487C-AE88-287EF6E26C3E}"/>
              </a:ext>
            </a:extLst>
          </p:cNvPr>
          <p:cNvSpPr>
            <a:spLocks noGrp="1"/>
          </p:cNvSpPr>
          <p:nvPr>
            <p:ph type="title"/>
          </p:nvPr>
        </p:nvSpPr>
        <p:spPr>
          <a:xfrm>
            <a:off x="389312" y="160828"/>
            <a:ext cx="11256818" cy="678757"/>
          </a:xfrm>
        </p:spPr>
        <p:txBody>
          <a:bodyPr>
            <a:normAutofit/>
          </a:bodyPr>
          <a:lstStyle/>
          <a:p>
            <a:r>
              <a:rPr lang="en-US" altLang="ko-KR" dirty="0"/>
              <a:t>Q. What is batch normalization &amp; why use?</a:t>
            </a:r>
            <a:endParaRPr lang="ko-KR" altLang="en-US" dirty="0"/>
          </a:p>
        </p:txBody>
      </p:sp>
      <p:sp>
        <p:nvSpPr>
          <p:cNvPr id="3" name="내용 개체 틀 2">
            <a:extLst>
              <a:ext uri="{FF2B5EF4-FFF2-40B4-BE49-F238E27FC236}">
                <a16:creationId xmlns:a16="http://schemas.microsoft.com/office/drawing/2014/main" id="{4C76A025-244B-4A81-8DE9-781C97A184B3}"/>
              </a:ext>
            </a:extLst>
          </p:cNvPr>
          <p:cNvSpPr>
            <a:spLocks noGrp="1"/>
          </p:cNvSpPr>
          <p:nvPr>
            <p:ph idx="1"/>
          </p:nvPr>
        </p:nvSpPr>
        <p:spPr/>
        <p:txBody>
          <a:bodyPr/>
          <a:lstStyle/>
          <a:p>
            <a:r>
              <a:rPr lang="en-US" altLang="ko-KR" dirty="0"/>
              <a:t>Batch normalization</a:t>
            </a:r>
          </a:p>
          <a:p>
            <a:pPr lvl="1"/>
            <a:r>
              <a:rPr lang="en-US" altLang="ko-KR" dirty="0"/>
              <a:t>To make</a:t>
            </a:r>
            <a:r>
              <a:rPr lang="ko-KR" altLang="en-US" dirty="0"/>
              <a:t> </a:t>
            </a:r>
            <a:r>
              <a:rPr lang="en-US" altLang="ko-KR" dirty="0"/>
              <a:t>mean</a:t>
            </a:r>
            <a:r>
              <a:rPr lang="ko-KR" altLang="en-US" dirty="0"/>
              <a:t> </a:t>
            </a:r>
            <a:r>
              <a:rPr lang="en-US" altLang="ko-KR" dirty="0"/>
              <a:t>to</a:t>
            </a:r>
            <a:r>
              <a:rPr lang="ko-KR" altLang="en-US" dirty="0"/>
              <a:t> </a:t>
            </a:r>
            <a:r>
              <a:rPr lang="en-US" altLang="ko-KR" dirty="0"/>
              <a:t>0 and standard deviation to 1</a:t>
            </a:r>
          </a:p>
          <a:p>
            <a:pPr lvl="2"/>
            <a:r>
              <a:rPr lang="en-US" altLang="ko-KR" dirty="0"/>
              <a:t>This is done for each individual mini-batch at each layer normalization</a:t>
            </a:r>
          </a:p>
          <a:p>
            <a:pPr lvl="2"/>
            <a:r>
              <a:rPr lang="en-US" altLang="ko-KR" dirty="0"/>
              <a:t>This is analogous to how the inputs to networks are standardized</a:t>
            </a:r>
          </a:p>
          <a:p>
            <a:pPr lvl="2"/>
            <a:endParaRPr lang="en-US" altLang="ko-KR" dirty="0"/>
          </a:p>
          <a:p>
            <a:pPr lvl="1"/>
            <a:r>
              <a:rPr lang="en-US" altLang="ko-KR" dirty="0"/>
              <a:t>How does this help?</a:t>
            </a:r>
          </a:p>
          <a:p>
            <a:pPr lvl="2"/>
            <a:r>
              <a:rPr lang="en-US" altLang="ko-KR" dirty="0"/>
              <a:t>We know that normalizing the inputs to a network helps it learn</a:t>
            </a:r>
          </a:p>
          <a:p>
            <a:pPr lvl="2"/>
            <a:r>
              <a:rPr lang="en-US" altLang="ko-KR" dirty="0"/>
              <a:t>To avoid gradient vanishing/exploding</a:t>
            </a:r>
          </a:p>
          <a:p>
            <a:pPr lvl="2"/>
            <a:r>
              <a:rPr lang="en-US" altLang="ko-KR" dirty="0"/>
              <a:t>To avoid ‘Internal Covariance Shift; </a:t>
            </a:r>
            <a:r>
              <a:rPr lang="ko-KR" altLang="en-US" dirty="0"/>
              <a:t>각 층이나 </a:t>
            </a:r>
            <a:r>
              <a:rPr lang="en-US" altLang="ko-KR" dirty="0"/>
              <a:t>activation </a:t>
            </a:r>
            <a:r>
              <a:rPr lang="ko-KR" altLang="en-US" dirty="0"/>
              <a:t>마다 </a:t>
            </a:r>
            <a:r>
              <a:rPr lang="en-US" altLang="ko-KR" dirty="0"/>
              <a:t>input</a:t>
            </a:r>
            <a:r>
              <a:rPr lang="ko-KR" altLang="en-US" dirty="0"/>
              <a:t>의 </a:t>
            </a:r>
            <a:r>
              <a:rPr lang="en-US" altLang="ko-KR" dirty="0"/>
              <a:t>distribution</a:t>
            </a:r>
            <a:r>
              <a:rPr lang="ko-KR" altLang="en-US" dirty="0"/>
              <a:t>이 달라지는 현상</a:t>
            </a:r>
            <a:r>
              <a:rPr lang="en-US" altLang="ko-KR" dirty="0"/>
              <a:t>’</a:t>
            </a:r>
          </a:p>
        </p:txBody>
      </p:sp>
      <p:sp>
        <p:nvSpPr>
          <p:cNvPr id="4" name="바닥글 개체 틀 3">
            <a:extLst>
              <a:ext uri="{FF2B5EF4-FFF2-40B4-BE49-F238E27FC236}">
                <a16:creationId xmlns:a16="http://schemas.microsoft.com/office/drawing/2014/main" id="{B9F1919D-7C68-4A8B-AC2C-3A32C819DC76}"/>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FD6F74A6-9119-4AB2-AAF7-889FC9D658D2}"/>
              </a:ext>
            </a:extLst>
          </p:cNvPr>
          <p:cNvSpPr>
            <a:spLocks noGrp="1"/>
          </p:cNvSpPr>
          <p:nvPr>
            <p:ph type="sldNum" sz="quarter" idx="12"/>
          </p:nvPr>
        </p:nvSpPr>
        <p:spPr/>
        <p:txBody>
          <a:bodyPr/>
          <a:lstStyle/>
          <a:p>
            <a:fld id="{46D39A25-028C-4F5E-A0EA-89FFB800C6C4}" type="slidenum">
              <a:rPr lang="ko-KR" altLang="en-US" smtClean="0"/>
              <a:t>55</a:t>
            </a:fld>
            <a:endParaRPr lang="ko-KR" altLang="en-US"/>
          </a:p>
        </p:txBody>
      </p:sp>
    </p:spTree>
    <p:extLst>
      <p:ext uri="{BB962C8B-B14F-4D97-AF65-F5344CB8AC3E}">
        <p14:creationId xmlns:p14="http://schemas.microsoft.com/office/powerpoint/2010/main" val="27287833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A2C5F8-375D-4DC7-B76F-78627A19A46B}"/>
              </a:ext>
            </a:extLst>
          </p:cNvPr>
          <p:cNvSpPr>
            <a:spLocks noGrp="1"/>
          </p:cNvSpPr>
          <p:nvPr>
            <p:ph type="title"/>
          </p:nvPr>
        </p:nvSpPr>
        <p:spPr/>
        <p:txBody>
          <a:bodyPr/>
          <a:lstStyle/>
          <a:p>
            <a:r>
              <a:rPr lang="en-US" altLang="ko-KR" dirty="0"/>
              <a:t>Q. Why use many small kernel?</a:t>
            </a:r>
            <a:endParaRPr lang="ko-KR" altLang="en-US" dirty="0"/>
          </a:p>
        </p:txBody>
      </p:sp>
      <p:sp>
        <p:nvSpPr>
          <p:cNvPr id="3" name="내용 개체 틀 2">
            <a:extLst>
              <a:ext uri="{FF2B5EF4-FFF2-40B4-BE49-F238E27FC236}">
                <a16:creationId xmlns:a16="http://schemas.microsoft.com/office/drawing/2014/main" id="{63EFAFB0-D742-4811-BF93-203D3F3128D0}"/>
              </a:ext>
            </a:extLst>
          </p:cNvPr>
          <p:cNvSpPr>
            <a:spLocks noGrp="1"/>
          </p:cNvSpPr>
          <p:nvPr>
            <p:ph idx="1"/>
          </p:nvPr>
        </p:nvSpPr>
        <p:spPr/>
        <p:txBody>
          <a:bodyPr/>
          <a:lstStyle/>
          <a:p>
            <a:r>
              <a:rPr lang="en-US" altLang="ko-KR" dirty="0"/>
              <a:t>Explained in the VGGNET Paper</a:t>
            </a:r>
          </a:p>
          <a:p>
            <a:pPr lvl="1"/>
            <a:r>
              <a:rPr lang="en-US" altLang="ko-KR" dirty="0"/>
              <a:t>First</a:t>
            </a:r>
          </a:p>
          <a:p>
            <a:pPr lvl="2"/>
            <a:r>
              <a:rPr lang="en-US" altLang="ko-KR" dirty="0"/>
              <a:t>You can use several smaller kernels rather than few large ones to get the same receptive field and capture more spatial context, but with the smaller kernels you are using less parameters and computations.</a:t>
            </a:r>
          </a:p>
          <a:p>
            <a:pPr lvl="1"/>
            <a:r>
              <a:rPr lang="en-US" altLang="ko-KR" dirty="0"/>
              <a:t>Second</a:t>
            </a:r>
          </a:p>
          <a:p>
            <a:pPr lvl="2"/>
            <a:r>
              <a:rPr lang="en-US" altLang="ko-KR" dirty="0"/>
              <a:t>Because with smaller kernels you will be using more filters, you’ll be able to use more activation functions and thus have a more discriminative mapping function being learned by your CNN.</a:t>
            </a:r>
          </a:p>
          <a:p>
            <a:pPr lvl="2"/>
            <a:endParaRPr lang="en-US" altLang="ko-KR" dirty="0"/>
          </a:p>
          <a:p>
            <a:pPr lvl="2"/>
            <a:r>
              <a:rPr lang="ko-KR" altLang="en-US" dirty="0" err="1"/>
              <a:t>계산량과</a:t>
            </a:r>
            <a:r>
              <a:rPr lang="ko-KR" altLang="en-US" dirty="0"/>
              <a:t> 파라미터를 줄일 수 있으며</a:t>
            </a:r>
            <a:r>
              <a:rPr lang="en-US" altLang="ko-KR" dirty="0"/>
              <a:t>, </a:t>
            </a:r>
            <a:r>
              <a:rPr lang="ko-KR" altLang="en-US" dirty="0"/>
              <a:t>다양한 </a:t>
            </a:r>
            <a:r>
              <a:rPr lang="en-US" altLang="ko-KR" dirty="0"/>
              <a:t>activation </a:t>
            </a:r>
            <a:r>
              <a:rPr lang="ko-KR" altLang="en-US" dirty="0"/>
              <a:t>함수를 사용함으로써</a:t>
            </a:r>
            <a:r>
              <a:rPr lang="en-US" altLang="ko-KR" dirty="0"/>
              <a:t>,</a:t>
            </a:r>
            <a:r>
              <a:rPr lang="ko-KR" altLang="en-US" dirty="0"/>
              <a:t> 차별화된 모델을 구성할 수 있다</a:t>
            </a:r>
            <a:r>
              <a:rPr lang="en-US" altLang="ko-KR" dirty="0"/>
              <a:t>. </a:t>
            </a:r>
            <a:r>
              <a:rPr lang="ko-KR" altLang="en-US" dirty="0"/>
              <a:t>또한</a:t>
            </a:r>
            <a:r>
              <a:rPr lang="en-US" altLang="ko-KR" dirty="0"/>
              <a:t>, </a:t>
            </a:r>
            <a:r>
              <a:rPr lang="ko-KR" altLang="en-US" dirty="0"/>
              <a:t>큰 크기의 필터보다는 다양한 공간 정보를 활용할 수 있다</a:t>
            </a:r>
            <a:r>
              <a:rPr lang="en-US" altLang="ko-KR" dirty="0"/>
              <a:t>.</a:t>
            </a:r>
            <a:endParaRPr lang="ko-KR" altLang="en-US" dirty="0"/>
          </a:p>
        </p:txBody>
      </p:sp>
      <p:sp>
        <p:nvSpPr>
          <p:cNvPr id="4" name="바닥글 개체 틀 3">
            <a:extLst>
              <a:ext uri="{FF2B5EF4-FFF2-40B4-BE49-F238E27FC236}">
                <a16:creationId xmlns:a16="http://schemas.microsoft.com/office/drawing/2014/main" id="{882A487B-85C8-42B9-8571-789AE5EA9150}"/>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607C479F-AB46-40CC-80C4-86687137BBFC}"/>
              </a:ext>
            </a:extLst>
          </p:cNvPr>
          <p:cNvSpPr>
            <a:spLocks noGrp="1"/>
          </p:cNvSpPr>
          <p:nvPr>
            <p:ph type="sldNum" sz="quarter" idx="12"/>
          </p:nvPr>
        </p:nvSpPr>
        <p:spPr/>
        <p:txBody>
          <a:bodyPr/>
          <a:lstStyle/>
          <a:p>
            <a:fld id="{46D39A25-028C-4F5E-A0EA-89FFB800C6C4}" type="slidenum">
              <a:rPr lang="ko-KR" altLang="en-US" smtClean="0"/>
              <a:t>56</a:t>
            </a:fld>
            <a:endParaRPr lang="ko-KR" altLang="en-US"/>
          </a:p>
        </p:txBody>
      </p:sp>
    </p:spTree>
    <p:extLst>
      <p:ext uri="{BB962C8B-B14F-4D97-AF65-F5344CB8AC3E}">
        <p14:creationId xmlns:p14="http://schemas.microsoft.com/office/powerpoint/2010/main" val="9895875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712685-E610-4282-9C21-B360D33AC53A}"/>
              </a:ext>
            </a:extLst>
          </p:cNvPr>
          <p:cNvSpPr>
            <a:spLocks noGrp="1"/>
          </p:cNvSpPr>
          <p:nvPr>
            <p:ph type="title"/>
          </p:nvPr>
        </p:nvSpPr>
        <p:spPr/>
        <p:txBody>
          <a:bodyPr/>
          <a:lstStyle/>
          <a:p>
            <a:r>
              <a:rPr lang="en-US" altLang="ko-KR" dirty="0"/>
              <a:t>Q. Stratified cross-validation</a:t>
            </a:r>
            <a:endParaRPr lang="ko-KR" altLang="en-US" dirty="0"/>
          </a:p>
        </p:txBody>
      </p:sp>
      <p:sp>
        <p:nvSpPr>
          <p:cNvPr id="3" name="내용 개체 틀 2">
            <a:extLst>
              <a:ext uri="{FF2B5EF4-FFF2-40B4-BE49-F238E27FC236}">
                <a16:creationId xmlns:a16="http://schemas.microsoft.com/office/drawing/2014/main" id="{A0A2661F-EEF8-425E-A2B7-667DFD6DE7BB}"/>
              </a:ext>
            </a:extLst>
          </p:cNvPr>
          <p:cNvSpPr>
            <a:spLocks noGrp="1"/>
          </p:cNvSpPr>
          <p:nvPr>
            <p:ph idx="1"/>
          </p:nvPr>
        </p:nvSpPr>
        <p:spPr/>
        <p:txBody>
          <a:bodyPr/>
          <a:lstStyle/>
          <a:p>
            <a:r>
              <a:rPr lang="en-US" altLang="ko-KR" dirty="0"/>
              <a:t>In stratified cross-validation,</a:t>
            </a:r>
          </a:p>
          <a:p>
            <a:pPr lvl="1"/>
            <a:r>
              <a:rPr lang="en-US" altLang="ko-KR" dirty="0"/>
              <a:t>The split preserves the ratio of the categories on both the training and validation datasets</a:t>
            </a:r>
          </a:p>
          <a:p>
            <a:pPr lvl="1"/>
            <a:endParaRPr lang="en-US" altLang="ko-KR" dirty="0"/>
          </a:p>
          <a:p>
            <a:r>
              <a:rPr lang="en-US" altLang="ko-KR" dirty="0"/>
              <a:t>Stratified cross-validation may be applied in the scenarios</a:t>
            </a:r>
          </a:p>
          <a:p>
            <a:pPr lvl="1"/>
            <a:r>
              <a:rPr lang="en-US" altLang="ko-KR" dirty="0"/>
              <a:t>On a dataset with multiple categories. The smaller the dataset and the more imbalanced the categories, the more important it will be to use stratified.</a:t>
            </a:r>
          </a:p>
          <a:p>
            <a:pPr lvl="1"/>
            <a:r>
              <a:rPr lang="en-US" altLang="ko-KR" dirty="0"/>
              <a:t>On a dataset with of different distributions. For example, the dataset for autonomous driving, we may have images taken during the day and at night. If we do not ensure that both types are present in training and validation, we will have generalization problems.</a:t>
            </a:r>
            <a:endParaRPr lang="ko-KR" altLang="en-US" dirty="0"/>
          </a:p>
        </p:txBody>
      </p:sp>
      <p:sp>
        <p:nvSpPr>
          <p:cNvPr id="4" name="바닥글 개체 틀 3">
            <a:extLst>
              <a:ext uri="{FF2B5EF4-FFF2-40B4-BE49-F238E27FC236}">
                <a16:creationId xmlns:a16="http://schemas.microsoft.com/office/drawing/2014/main" id="{9084DE11-E2BD-4D1C-B97F-5CD689F6377D}"/>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81B6425B-3F41-44B7-B5FD-CFAE80AEBCC1}"/>
              </a:ext>
            </a:extLst>
          </p:cNvPr>
          <p:cNvSpPr>
            <a:spLocks noGrp="1"/>
          </p:cNvSpPr>
          <p:nvPr>
            <p:ph type="sldNum" sz="quarter" idx="12"/>
          </p:nvPr>
        </p:nvSpPr>
        <p:spPr/>
        <p:txBody>
          <a:bodyPr/>
          <a:lstStyle/>
          <a:p>
            <a:fld id="{46D39A25-028C-4F5E-A0EA-89FFB800C6C4}" type="slidenum">
              <a:rPr lang="ko-KR" altLang="en-US" smtClean="0"/>
              <a:t>57</a:t>
            </a:fld>
            <a:endParaRPr lang="ko-KR" altLang="en-US"/>
          </a:p>
        </p:txBody>
      </p:sp>
    </p:spTree>
    <p:extLst>
      <p:ext uri="{BB962C8B-B14F-4D97-AF65-F5344CB8AC3E}">
        <p14:creationId xmlns:p14="http://schemas.microsoft.com/office/powerpoint/2010/main" val="38449187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BB70BF-D79F-4745-8052-4D8623E23421}"/>
              </a:ext>
            </a:extLst>
          </p:cNvPr>
          <p:cNvSpPr>
            <a:spLocks noGrp="1"/>
          </p:cNvSpPr>
          <p:nvPr>
            <p:ph type="title"/>
          </p:nvPr>
        </p:nvSpPr>
        <p:spPr>
          <a:xfrm>
            <a:off x="389312" y="160828"/>
            <a:ext cx="11256818" cy="678757"/>
          </a:xfrm>
        </p:spPr>
        <p:txBody>
          <a:bodyPr>
            <a:normAutofit/>
          </a:bodyPr>
          <a:lstStyle/>
          <a:p>
            <a:r>
              <a:rPr lang="en-US" altLang="ko-KR" dirty="0"/>
              <a:t>Q. Why do ensembles typically have higher score?</a:t>
            </a:r>
            <a:endParaRPr lang="ko-KR" altLang="en-US" dirty="0"/>
          </a:p>
        </p:txBody>
      </p:sp>
      <p:sp>
        <p:nvSpPr>
          <p:cNvPr id="3" name="내용 개체 틀 2">
            <a:extLst>
              <a:ext uri="{FF2B5EF4-FFF2-40B4-BE49-F238E27FC236}">
                <a16:creationId xmlns:a16="http://schemas.microsoft.com/office/drawing/2014/main" id="{A03DFA7D-675A-4F4B-AD88-052762320444}"/>
              </a:ext>
            </a:extLst>
          </p:cNvPr>
          <p:cNvSpPr>
            <a:spLocks noGrp="1"/>
          </p:cNvSpPr>
          <p:nvPr>
            <p:ph idx="1"/>
          </p:nvPr>
        </p:nvSpPr>
        <p:spPr/>
        <p:txBody>
          <a:bodyPr/>
          <a:lstStyle/>
          <a:p>
            <a:r>
              <a:rPr lang="en-US" altLang="ko-KR" dirty="0"/>
              <a:t>Ensemble Model</a:t>
            </a:r>
          </a:p>
          <a:p>
            <a:pPr lvl="1"/>
            <a:r>
              <a:rPr lang="en-US" altLang="ko-KR" dirty="0"/>
              <a:t>Is the combination of multiple models to create a single prediction.</a:t>
            </a:r>
          </a:p>
          <a:p>
            <a:pPr lvl="1"/>
            <a:r>
              <a:rPr lang="en-US" altLang="ko-KR" dirty="0"/>
              <a:t>The key idea for making better predictions is that the models should make different errors. That way the errors of one model will be compensated by the right guesses of the other models and thus the score of the ensemble will be higher.</a:t>
            </a:r>
          </a:p>
          <a:p>
            <a:pPr lvl="1"/>
            <a:endParaRPr lang="en-US" altLang="ko-KR" dirty="0"/>
          </a:p>
          <a:p>
            <a:pPr lvl="2"/>
            <a:r>
              <a:rPr lang="ko-KR" altLang="en-US" dirty="0"/>
              <a:t>하나의</a:t>
            </a:r>
            <a:r>
              <a:rPr lang="en-US" altLang="ko-KR" dirty="0"/>
              <a:t> </a:t>
            </a:r>
            <a:r>
              <a:rPr lang="ko-KR" altLang="en-US" dirty="0"/>
              <a:t>모델에서 나타난 에러를 다른 모델에서 잡을 수 있으므로 상대적으로 모델 성능이 기본 모델보다는 더 좋게 나타난다</a:t>
            </a:r>
            <a:r>
              <a:rPr lang="en-US" altLang="ko-KR" dirty="0"/>
              <a:t>. </a:t>
            </a:r>
            <a:endParaRPr lang="ko-KR" altLang="en-US" dirty="0"/>
          </a:p>
        </p:txBody>
      </p:sp>
      <p:sp>
        <p:nvSpPr>
          <p:cNvPr id="4" name="바닥글 개체 틀 3">
            <a:extLst>
              <a:ext uri="{FF2B5EF4-FFF2-40B4-BE49-F238E27FC236}">
                <a16:creationId xmlns:a16="http://schemas.microsoft.com/office/drawing/2014/main" id="{563A8828-0B83-4670-937B-E44DB064EDF9}"/>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0E98CEF9-5DFB-447F-BBA1-74A84E65C851}"/>
              </a:ext>
            </a:extLst>
          </p:cNvPr>
          <p:cNvSpPr>
            <a:spLocks noGrp="1"/>
          </p:cNvSpPr>
          <p:nvPr>
            <p:ph type="sldNum" sz="quarter" idx="12"/>
          </p:nvPr>
        </p:nvSpPr>
        <p:spPr/>
        <p:txBody>
          <a:bodyPr/>
          <a:lstStyle/>
          <a:p>
            <a:fld id="{46D39A25-028C-4F5E-A0EA-89FFB800C6C4}" type="slidenum">
              <a:rPr lang="ko-KR" altLang="en-US" smtClean="0"/>
              <a:t>58</a:t>
            </a:fld>
            <a:endParaRPr lang="ko-KR" altLang="en-US"/>
          </a:p>
        </p:txBody>
      </p:sp>
    </p:spTree>
    <p:extLst>
      <p:ext uri="{BB962C8B-B14F-4D97-AF65-F5344CB8AC3E}">
        <p14:creationId xmlns:p14="http://schemas.microsoft.com/office/powerpoint/2010/main" val="49764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955740-D36A-46F0-ADB1-2A4A06853FC7}"/>
              </a:ext>
            </a:extLst>
          </p:cNvPr>
          <p:cNvSpPr>
            <a:spLocks noGrp="1"/>
          </p:cNvSpPr>
          <p:nvPr>
            <p:ph type="title"/>
          </p:nvPr>
        </p:nvSpPr>
        <p:spPr/>
        <p:txBody>
          <a:bodyPr/>
          <a:lstStyle/>
          <a:p>
            <a:r>
              <a:rPr lang="en-US" altLang="ko-KR" dirty="0"/>
              <a:t>Q. Different domains of AI</a:t>
            </a:r>
            <a:endParaRPr lang="ko-KR" altLang="en-US" dirty="0"/>
          </a:p>
        </p:txBody>
      </p:sp>
      <p:sp>
        <p:nvSpPr>
          <p:cNvPr id="3" name="내용 개체 틀 2">
            <a:extLst>
              <a:ext uri="{FF2B5EF4-FFF2-40B4-BE49-F238E27FC236}">
                <a16:creationId xmlns:a16="http://schemas.microsoft.com/office/drawing/2014/main" id="{80353C0E-1636-4B1E-B8A1-99161B30C78F}"/>
              </a:ext>
            </a:extLst>
          </p:cNvPr>
          <p:cNvSpPr>
            <a:spLocks noGrp="1"/>
          </p:cNvSpPr>
          <p:nvPr>
            <p:ph idx="1"/>
          </p:nvPr>
        </p:nvSpPr>
        <p:spPr/>
        <p:txBody>
          <a:bodyPr>
            <a:normAutofit lnSpcReduction="10000"/>
          </a:bodyPr>
          <a:lstStyle/>
          <a:p>
            <a:r>
              <a:rPr lang="en-US" altLang="ko-KR" dirty="0"/>
              <a:t>Machine Learning (ML)</a:t>
            </a:r>
          </a:p>
          <a:p>
            <a:pPr lvl="1"/>
            <a:r>
              <a:rPr lang="en-US" altLang="ko-KR" dirty="0"/>
              <a:t>It’s the science of getting computers to act by feeding them data so that </a:t>
            </a:r>
            <a:r>
              <a:rPr lang="en-US" altLang="ko-KR" dirty="0">
                <a:solidFill>
                  <a:srgbClr val="FF0000"/>
                </a:solidFill>
              </a:rPr>
              <a:t>they can learn</a:t>
            </a:r>
            <a:r>
              <a:rPr lang="en-US" altLang="ko-KR" dirty="0"/>
              <a:t> a few tricks on their own, without being explicitly programmed to do so</a:t>
            </a:r>
          </a:p>
          <a:p>
            <a:r>
              <a:rPr lang="en-US" altLang="ko-KR" dirty="0"/>
              <a:t>Neural Networks (NN)</a:t>
            </a:r>
          </a:p>
          <a:p>
            <a:pPr lvl="1"/>
            <a:r>
              <a:rPr lang="en-US" altLang="ko-KR" dirty="0"/>
              <a:t>They are a set of algorithms and techniques, </a:t>
            </a:r>
            <a:r>
              <a:rPr lang="en-US" altLang="ko-KR" dirty="0">
                <a:solidFill>
                  <a:srgbClr val="FF0000"/>
                </a:solidFill>
              </a:rPr>
              <a:t>modeled in accordance with the human brain.</a:t>
            </a:r>
            <a:r>
              <a:rPr lang="en-US" altLang="ko-KR" dirty="0"/>
              <a:t> NN are designed to solve complex and advanced machine learning problems</a:t>
            </a:r>
          </a:p>
          <a:p>
            <a:r>
              <a:rPr lang="en-US" altLang="ko-KR" dirty="0"/>
              <a:t>Robotics </a:t>
            </a:r>
            <a:r>
              <a:rPr lang="en-US" altLang="ko-KR" dirty="0">
                <a:solidFill>
                  <a:srgbClr val="0070C0"/>
                </a:solidFill>
              </a:rPr>
              <a:t>(Author: similar as Reinforcement Learning)</a:t>
            </a:r>
          </a:p>
          <a:p>
            <a:pPr lvl="1"/>
            <a:r>
              <a:rPr lang="en-US" altLang="ko-KR" dirty="0"/>
              <a:t>These Robots are artificial </a:t>
            </a:r>
            <a:r>
              <a:rPr lang="en-US" altLang="ko-KR" dirty="0">
                <a:solidFill>
                  <a:srgbClr val="FF0000"/>
                </a:solidFill>
              </a:rPr>
              <a:t>agents acting </a:t>
            </a:r>
            <a:r>
              <a:rPr lang="en-US" altLang="ko-KR" dirty="0"/>
              <a:t>in a real-world environment. An AI Robot works by manipulating the objects in it’s surrounding, by perceiving, moving and taking relevant actions</a:t>
            </a:r>
          </a:p>
          <a:p>
            <a:r>
              <a:rPr lang="en-US" altLang="ko-KR" dirty="0"/>
              <a:t>Expert Systems</a:t>
            </a:r>
          </a:p>
          <a:p>
            <a:pPr lvl="1"/>
            <a:r>
              <a:rPr lang="en-US" altLang="ko-KR" dirty="0"/>
              <a:t>An expert system is a computer system that </a:t>
            </a:r>
            <a:r>
              <a:rPr lang="en-US" altLang="ko-KR" dirty="0">
                <a:solidFill>
                  <a:srgbClr val="FF0000"/>
                </a:solidFill>
              </a:rPr>
              <a:t>mimics the decision-making </a:t>
            </a:r>
            <a:r>
              <a:rPr lang="en-US" altLang="ko-KR" dirty="0"/>
              <a:t>ability of a human. </a:t>
            </a:r>
          </a:p>
          <a:p>
            <a:r>
              <a:rPr lang="en-US" altLang="ko-KR" dirty="0"/>
              <a:t>Fuzzy Logic Systems</a:t>
            </a:r>
          </a:p>
          <a:p>
            <a:pPr lvl="1"/>
            <a:r>
              <a:rPr lang="en-US" altLang="ko-KR" dirty="0"/>
              <a:t>Fuzzy logic is an approach to computing based on “</a:t>
            </a:r>
            <a:r>
              <a:rPr lang="en-US" altLang="ko-KR" dirty="0">
                <a:solidFill>
                  <a:srgbClr val="FF0000"/>
                </a:solidFill>
              </a:rPr>
              <a:t>degrees of truth</a:t>
            </a:r>
            <a:r>
              <a:rPr lang="en-US" altLang="ko-KR" dirty="0"/>
              <a:t>” rather than the usual “true or false” (1 or 0) Boolean logic on which the modern computer is based</a:t>
            </a:r>
            <a:endParaRPr lang="ko-KR" altLang="en-US" dirty="0"/>
          </a:p>
        </p:txBody>
      </p:sp>
      <p:sp>
        <p:nvSpPr>
          <p:cNvPr id="4" name="바닥글 개체 틀 3">
            <a:extLst>
              <a:ext uri="{FF2B5EF4-FFF2-40B4-BE49-F238E27FC236}">
                <a16:creationId xmlns:a16="http://schemas.microsoft.com/office/drawing/2014/main" id="{95830102-F6E1-46F6-BDEA-10DC21F7F687}"/>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BAADFDFB-F356-4799-902C-1BF68D42C824}"/>
              </a:ext>
            </a:extLst>
          </p:cNvPr>
          <p:cNvSpPr>
            <a:spLocks noGrp="1"/>
          </p:cNvSpPr>
          <p:nvPr>
            <p:ph type="sldNum" sz="quarter" idx="12"/>
          </p:nvPr>
        </p:nvSpPr>
        <p:spPr/>
        <p:txBody>
          <a:bodyPr/>
          <a:lstStyle/>
          <a:p>
            <a:fld id="{46D39A25-028C-4F5E-A0EA-89FFB800C6C4}" type="slidenum">
              <a:rPr lang="ko-KR" altLang="en-US" smtClean="0"/>
              <a:t>5</a:t>
            </a:fld>
            <a:endParaRPr lang="ko-KR" altLang="en-US"/>
          </a:p>
        </p:txBody>
      </p:sp>
    </p:spTree>
    <p:extLst>
      <p:ext uri="{BB962C8B-B14F-4D97-AF65-F5344CB8AC3E}">
        <p14:creationId xmlns:p14="http://schemas.microsoft.com/office/powerpoint/2010/main" val="37051311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3CD69D-84B0-4C05-948D-FC6E76B02D12}"/>
              </a:ext>
            </a:extLst>
          </p:cNvPr>
          <p:cNvSpPr>
            <a:spLocks noGrp="1"/>
          </p:cNvSpPr>
          <p:nvPr>
            <p:ph type="title"/>
          </p:nvPr>
        </p:nvSpPr>
        <p:spPr/>
        <p:txBody>
          <a:bodyPr/>
          <a:lstStyle/>
          <a:p>
            <a:r>
              <a:rPr lang="en-US" altLang="ko-KR" dirty="0"/>
              <a:t>Q. What is an imbalanced dataset?</a:t>
            </a:r>
            <a:endParaRPr lang="ko-KR" altLang="en-US" dirty="0"/>
          </a:p>
        </p:txBody>
      </p:sp>
      <p:sp>
        <p:nvSpPr>
          <p:cNvPr id="3" name="내용 개체 틀 2">
            <a:extLst>
              <a:ext uri="{FF2B5EF4-FFF2-40B4-BE49-F238E27FC236}">
                <a16:creationId xmlns:a16="http://schemas.microsoft.com/office/drawing/2014/main" id="{4E842EFF-A8DC-4562-A69D-7C181DF738FE}"/>
              </a:ext>
            </a:extLst>
          </p:cNvPr>
          <p:cNvSpPr>
            <a:spLocks noGrp="1"/>
          </p:cNvSpPr>
          <p:nvPr>
            <p:ph idx="1"/>
          </p:nvPr>
        </p:nvSpPr>
        <p:spPr/>
        <p:txBody>
          <a:bodyPr/>
          <a:lstStyle/>
          <a:p>
            <a:r>
              <a:rPr lang="en-US" altLang="ko-KR" dirty="0"/>
              <a:t>Imbalanced dataset</a:t>
            </a:r>
          </a:p>
          <a:p>
            <a:pPr lvl="1"/>
            <a:r>
              <a:rPr lang="en-US" altLang="ko-KR" dirty="0"/>
              <a:t>Is one that has different proportions of target categories.</a:t>
            </a:r>
          </a:p>
          <a:p>
            <a:pPr lvl="1"/>
            <a:r>
              <a:rPr lang="en-US" altLang="ko-KR" dirty="0"/>
              <a:t>How to deal?</a:t>
            </a:r>
          </a:p>
          <a:p>
            <a:pPr lvl="2"/>
            <a:r>
              <a:rPr lang="en-US" altLang="ko-KR" dirty="0"/>
              <a:t>Oversampling or </a:t>
            </a:r>
            <a:r>
              <a:rPr lang="en-US" altLang="ko-KR" dirty="0" err="1"/>
              <a:t>undersampling</a:t>
            </a:r>
            <a:r>
              <a:rPr lang="en-US" altLang="ko-KR" dirty="0"/>
              <a:t>: Stratified cross-validation</a:t>
            </a:r>
          </a:p>
          <a:p>
            <a:pPr lvl="2"/>
            <a:r>
              <a:rPr lang="en-US" altLang="ko-KR" dirty="0"/>
              <a:t>Data augmentation. We can add synthetic data.</a:t>
            </a:r>
          </a:p>
          <a:p>
            <a:pPr lvl="2"/>
            <a:r>
              <a:rPr lang="en-US" altLang="ko-KR" dirty="0"/>
              <a:t>Using appropriate metrics. In the example dataset, if we had a model that always made negative predictions, it would be achieve a precision of 98%. There are other metrics such as precision, recall, and F-score that describe the accuracy of the model better wen using an imbalanced dataset.</a:t>
            </a:r>
          </a:p>
          <a:p>
            <a:pPr lvl="2"/>
            <a:r>
              <a:rPr lang="ko-KR" altLang="en-US" dirty="0"/>
              <a:t>마지막 문장은 특정 데이터셋에 걸맞는 정확도 측정 방식의 매트릭스를 사용하자는 의미이다</a:t>
            </a:r>
            <a:r>
              <a:rPr lang="en-US" altLang="ko-KR" dirty="0"/>
              <a:t>.</a:t>
            </a:r>
          </a:p>
          <a:p>
            <a:pPr lvl="2"/>
            <a:endParaRPr lang="ko-KR" altLang="en-US" dirty="0"/>
          </a:p>
        </p:txBody>
      </p:sp>
      <p:sp>
        <p:nvSpPr>
          <p:cNvPr id="4" name="바닥글 개체 틀 3">
            <a:extLst>
              <a:ext uri="{FF2B5EF4-FFF2-40B4-BE49-F238E27FC236}">
                <a16:creationId xmlns:a16="http://schemas.microsoft.com/office/drawing/2014/main" id="{A008700D-518E-4FD1-BA07-96232972C352}"/>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C2E84B10-0589-49DC-AF24-2A1461C02DB8}"/>
              </a:ext>
            </a:extLst>
          </p:cNvPr>
          <p:cNvSpPr>
            <a:spLocks noGrp="1"/>
          </p:cNvSpPr>
          <p:nvPr>
            <p:ph type="sldNum" sz="quarter" idx="12"/>
          </p:nvPr>
        </p:nvSpPr>
        <p:spPr/>
        <p:txBody>
          <a:bodyPr/>
          <a:lstStyle/>
          <a:p>
            <a:fld id="{46D39A25-028C-4F5E-A0EA-89FFB800C6C4}" type="slidenum">
              <a:rPr lang="ko-KR" altLang="en-US" smtClean="0"/>
              <a:t>59</a:t>
            </a:fld>
            <a:endParaRPr lang="ko-KR" altLang="en-US"/>
          </a:p>
        </p:txBody>
      </p:sp>
    </p:spTree>
    <p:extLst>
      <p:ext uri="{BB962C8B-B14F-4D97-AF65-F5344CB8AC3E}">
        <p14:creationId xmlns:p14="http://schemas.microsoft.com/office/powerpoint/2010/main" val="19803488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37F10C-5885-48D5-ABBF-12598775E0B2}"/>
              </a:ext>
            </a:extLst>
          </p:cNvPr>
          <p:cNvSpPr>
            <a:spLocks noGrp="1"/>
          </p:cNvSpPr>
          <p:nvPr>
            <p:ph type="title"/>
          </p:nvPr>
        </p:nvSpPr>
        <p:spPr/>
        <p:txBody>
          <a:bodyPr/>
          <a:lstStyle/>
          <a:p>
            <a:r>
              <a:rPr lang="en-US" altLang="ko-KR" dirty="0"/>
              <a:t>Q. What is data augmentation?</a:t>
            </a:r>
            <a:endParaRPr lang="ko-KR" altLang="en-US" dirty="0"/>
          </a:p>
        </p:txBody>
      </p:sp>
      <p:sp>
        <p:nvSpPr>
          <p:cNvPr id="3" name="내용 개체 틀 2">
            <a:extLst>
              <a:ext uri="{FF2B5EF4-FFF2-40B4-BE49-F238E27FC236}">
                <a16:creationId xmlns:a16="http://schemas.microsoft.com/office/drawing/2014/main" id="{BB6DBFB1-165B-4C17-93B7-8F21216C597A}"/>
              </a:ext>
            </a:extLst>
          </p:cNvPr>
          <p:cNvSpPr>
            <a:spLocks noGrp="1"/>
          </p:cNvSpPr>
          <p:nvPr>
            <p:ph idx="1"/>
          </p:nvPr>
        </p:nvSpPr>
        <p:spPr/>
        <p:txBody>
          <a:bodyPr/>
          <a:lstStyle/>
          <a:p>
            <a:r>
              <a:rPr lang="en-US" altLang="ko-KR" dirty="0"/>
              <a:t>Data augmentation</a:t>
            </a:r>
          </a:p>
          <a:p>
            <a:pPr lvl="1"/>
            <a:r>
              <a:rPr lang="en-US" altLang="ko-KR" dirty="0"/>
              <a:t>Is a technique for synthesizing new data by modifying existing data in such a way that the target is not changed, or it is changed in a known way.</a:t>
            </a:r>
          </a:p>
          <a:p>
            <a:pPr lvl="2"/>
            <a:r>
              <a:rPr lang="en-US" altLang="ko-KR" dirty="0"/>
              <a:t>Resize</a:t>
            </a:r>
          </a:p>
          <a:p>
            <a:pPr lvl="2"/>
            <a:r>
              <a:rPr lang="en-US" altLang="ko-KR" dirty="0"/>
              <a:t>Horizontal or vertical flip</a:t>
            </a:r>
          </a:p>
          <a:p>
            <a:pPr lvl="2"/>
            <a:r>
              <a:rPr lang="en-US" altLang="ko-KR" dirty="0"/>
              <a:t>Rotate</a:t>
            </a:r>
          </a:p>
          <a:p>
            <a:pPr lvl="2"/>
            <a:r>
              <a:rPr lang="en-US" altLang="ko-KR" dirty="0"/>
              <a:t>Add noise</a:t>
            </a:r>
          </a:p>
          <a:p>
            <a:pPr lvl="2"/>
            <a:r>
              <a:rPr lang="en-US" altLang="ko-KR" dirty="0"/>
              <a:t>Deform</a:t>
            </a:r>
          </a:p>
          <a:p>
            <a:pPr lvl="2"/>
            <a:r>
              <a:rPr lang="en-US" altLang="ko-KR" dirty="0"/>
              <a:t>Modify color</a:t>
            </a:r>
            <a:endParaRPr lang="ko-KR" altLang="en-US" dirty="0"/>
          </a:p>
        </p:txBody>
      </p:sp>
      <p:sp>
        <p:nvSpPr>
          <p:cNvPr id="4" name="바닥글 개체 틀 3">
            <a:extLst>
              <a:ext uri="{FF2B5EF4-FFF2-40B4-BE49-F238E27FC236}">
                <a16:creationId xmlns:a16="http://schemas.microsoft.com/office/drawing/2014/main" id="{763A0E3A-14C6-4DEA-B18C-0209C95379E3}"/>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001EB4E4-B94F-4500-9F40-81EC6656BA0B}"/>
              </a:ext>
            </a:extLst>
          </p:cNvPr>
          <p:cNvSpPr>
            <a:spLocks noGrp="1"/>
          </p:cNvSpPr>
          <p:nvPr>
            <p:ph type="sldNum" sz="quarter" idx="12"/>
          </p:nvPr>
        </p:nvSpPr>
        <p:spPr/>
        <p:txBody>
          <a:bodyPr/>
          <a:lstStyle/>
          <a:p>
            <a:fld id="{46D39A25-028C-4F5E-A0EA-89FFB800C6C4}" type="slidenum">
              <a:rPr lang="ko-KR" altLang="en-US" smtClean="0"/>
              <a:t>60</a:t>
            </a:fld>
            <a:endParaRPr lang="ko-KR" altLang="en-US"/>
          </a:p>
        </p:txBody>
      </p:sp>
    </p:spTree>
    <p:extLst>
      <p:ext uri="{BB962C8B-B14F-4D97-AF65-F5344CB8AC3E}">
        <p14:creationId xmlns:p14="http://schemas.microsoft.com/office/powerpoint/2010/main" val="23561033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498B9C-666E-49B0-985B-8451C7E1E031}"/>
              </a:ext>
            </a:extLst>
          </p:cNvPr>
          <p:cNvSpPr>
            <a:spLocks noGrp="1"/>
          </p:cNvSpPr>
          <p:nvPr>
            <p:ph type="title"/>
          </p:nvPr>
        </p:nvSpPr>
        <p:spPr/>
        <p:txBody>
          <a:bodyPr/>
          <a:lstStyle/>
          <a:p>
            <a:r>
              <a:rPr lang="en-US" altLang="ko-KR" dirty="0"/>
              <a:t>Q. What is Precision, Recall &amp; F1-score?</a:t>
            </a:r>
            <a:endParaRPr lang="ko-KR" altLang="en-US" dirty="0"/>
          </a:p>
        </p:txBody>
      </p:sp>
      <p:sp>
        <p:nvSpPr>
          <p:cNvPr id="3" name="내용 개체 틀 2">
            <a:extLst>
              <a:ext uri="{FF2B5EF4-FFF2-40B4-BE49-F238E27FC236}">
                <a16:creationId xmlns:a16="http://schemas.microsoft.com/office/drawing/2014/main" id="{FD28F2D8-B5D1-474C-89ED-B1381F36CFBC}"/>
              </a:ext>
            </a:extLst>
          </p:cNvPr>
          <p:cNvSpPr>
            <a:spLocks noGrp="1"/>
          </p:cNvSpPr>
          <p:nvPr>
            <p:ph idx="1"/>
          </p:nvPr>
        </p:nvSpPr>
        <p:spPr/>
        <p:txBody>
          <a:bodyPr/>
          <a:lstStyle/>
          <a:p>
            <a:r>
              <a:rPr lang="en-US" altLang="ko-KR" dirty="0"/>
              <a:t>Precision: </a:t>
            </a:r>
            <a:r>
              <a:rPr lang="ko-KR" altLang="en-US" dirty="0"/>
              <a:t>정확도</a:t>
            </a:r>
            <a:endParaRPr lang="en-US" altLang="ko-KR" dirty="0"/>
          </a:p>
          <a:p>
            <a:pPr lvl="1"/>
            <a:r>
              <a:rPr lang="en-US" altLang="ko-KR" dirty="0"/>
              <a:t>Is the fraction of relevant instances among the retrieved instances</a:t>
            </a:r>
          </a:p>
          <a:p>
            <a:pPr lvl="1"/>
            <a:r>
              <a:rPr lang="en-US" altLang="ko-KR" dirty="0"/>
              <a:t>Precision = true positive / (true positive + false positive)</a:t>
            </a:r>
          </a:p>
          <a:p>
            <a:pPr lvl="1"/>
            <a:endParaRPr lang="en-US" altLang="ko-KR" dirty="0"/>
          </a:p>
          <a:p>
            <a:r>
              <a:rPr lang="en-US" altLang="ko-KR" dirty="0"/>
              <a:t>Recall: </a:t>
            </a:r>
            <a:r>
              <a:rPr lang="ko-KR" altLang="en-US" dirty="0"/>
              <a:t>재현도</a:t>
            </a:r>
            <a:endParaRPr lang="en-US" altLang="ko-KR" dirty="0"/>
          </a:p>
          <a:p>
            <a:pPr lvl="1"/>
            <a:r>
              <a:rPr lang="en-US" altLang="ko-KR" dirty="0"/>
              <a:t>Is the fraction of relevant instances that have been retrieved over the total mount of relevant instances.</a:t>
            </a:r>
          </a:p>
          <a:p>
            <a:pPr lvl="1"/>
            <a:r>
              <a:rPr lang="en-US" altLang="ko-KR" dirty="0"/>
              <a:t>Recall = true positive / (true positive + false negative)</a:t>
            </a:r>
          </a:p>
          <a:p>
            <a:pPr lvl="1"/>
            <a:endParaRPr lang="en-US" altLang="ko-KR" dirty="0"/>
          </a:p>
          <a:p>
            <a:r>
              <a:rPr lang="en-US" altLang="ko-KR" dirty="0"/>
              <a:t>F1-score</a:t>
            </a:r>
          </a:p>
          <a:p>
            <a:pPr lvl="1"/>
            <a:r>
              <a:rPr lang="en-US" altLang="ko-KR" dirty="0"/>
              <a:t>It is weighted average of precision and recall. It considers both false positive and false negative into account. It is used to measure the model’s performance</a:t>
            </a:r>
          </a:p>
          <a:p>
            <a:pPr lvl="1"/>
            <a:r>
              <a:rPr lang="en-US" altLang="ko-KR" dirty="0"/>
              <a:t>F1-score = 2 * (precision * recall) / (precision + recall)</a:t>
            </a:r>
            <a:endParaRPr lang="ko-KR" altLang="en-US" dirty="0"/>
          </a:p>
        </p:txBody>
      </p:sp>
      <p:sp>
        <p:nvSpPr>
          <p:cNvPr id="4" name="바닥글 개체 틀 3">
            <a:extLst>
              <a:ext uri="{FF2B5EF4-FFF2-40B4-BE49-F238E27FC236}">
                <a16:creationId xmlns:a16="http://schemas.microsoft.com/office/drawing/2014/main" id="{CC7CC555-CAF5-47AF-9F2A-07EEB06FC132}"/>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8B238CB3-4178-42EC-BF3F-38B83D0F9050}"/>
              </a:ext>
            </a:extLst>
          </p:cNvPr>
          <p:cNvSpPr>
            <a:spLocks noGrp="1"/>
          </p:cNvSpPr>
          <p:nvPr>
            <p:ph type="sldNum" sz="quarter" idx="12"/>
          </p:nvPr>
        </p:nvSpPr>
        <p:spPr/>
        <p:txBody>
          <a:bodyPr/>
          <a:lstStyle/>
          <a:p>
            <a:fld id="{46D39A25-028C-4F5E-A0EA-89FFB800C6C4}" type="slidenum">
              <a:rPr lang="ko-KR" altLang="en-US" smtClean="0"/>
              <a:t>61</a:t>
            </a:fld>
            <a:endParaRPr lang="ko-KR" altLang="en-US"/>
          </a:p>
        </p:txBody>
      </p:sp>
    </p:spTree>
    <p:extLst>
      <p:ext uri="{BB962C8B-B14F-4D97-AF65-F5344CB8AC3E}">
        <p14:creationId xmlns:p14="http://schemas.microsoft.com/office/powerpoint/2010/main" val="2930596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5B3449-E0E4-44AF-9A99-E8C2262AC778}"/>
              </a:ext>
            </a:extLst>
          </p:cNvPr>
          <p:cNvSpPr>
            <a:spLocks noGrp="1"/>
          </p:cNvSpPr>
          <p:nvPr>
            <p:ph type="title"/>
          </p:nvPr>
        </p:nvSpPr>
        <p:spPr/>
        <p:txBody>
          <a:bodyPr/>
          <a:lstStyle/>
          <a:p>
            <a:r>
              <a:rPr lang="en-US" altLang="ko-KR" dirty="0"/>
              <a:t>Q. What is cost function?</a:t>
            </a:r>
            <a:endParaRPr lang="ko-KR" altLang="en-US" dirty="0"/>
          </a:p>
        </p:txBody>
      </p:sp>
      <p:sp>
        <p:nvSpPr>
          <p:cNvPr id="3" name="내용 개체 틀 2">
            <a:extLst>
              <a:ext uri="{FF2B5EF4-FFF2-40B4-BE49-F238E27FC236}">
                <a16:creationId xmlns:a16="http://schemas.microsoft.com/office/drawing/2014/main" id="{840E24A7-785A-4126-A6B7-48E60368302E}"/>
              </a:ext>
            </a:extLst>
          </p:cNvPr>
          <p:cNvSpPr>
            <a:spLocks noGrp="1"/>
          </p:cNvSpPr>
          <p:nvPr>
            <p:ph idx="1"/>
          </p:nvPr>
        </p:nvSpPr>
        <p:spPr/>
        <p:txBody>
          <a:bodyPr/>
          <a:lstStyle/>
          <a:p>
            <a:r>
              <a:rPr lang="en-US" altLang="ko-KR" dirty="0"/>
              <a:t>Cost function</a:t>
            </a:r>
          </a:p>
          <a:p>
            <a:pPr lvl="1"/>
            <a:r>
              <a:rPr lang="en-US" altLang="ko-KR" dirty="0"/>
              <a:t>Is a scalar function which Quantifies the error factor of the Neural Network.</a:t>
            </a:r>
          </a:p>
          <a:p>
            <a:pPr lvl="1"/>
            <a:r>
              <a:rPr lang="en-US" altLang="ko-KR" dirty="0"/>
              <a:t>Lower the cost function better the Neural Net.</a:t>
            </a:r>
          </a:p>
        </p:txBody>
      </p:sp>
      <p:sp>
        <p:nvSpPr>
          <p:cNvPr id="4" name="바닥글 개체 틀 3">
            <a:extLst>
              <a:ext uri="{FF2B5EF4-FFF2-40B4-BE49-F238E27FC236}">
                <a16:creationId xmlns:a16="http://schemas.microsoft.com/office/drawing/2014/main" id="{58788DEB-9BE5-47A5-BF8A-752C7DBD12C4}"/>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B88A8D58-80FA-4154-8459-F32791484042}"/>
              </a:ext>
            </a:extLst>
          </p:cNvPr>
          <p:cNvSpPr>
            <a:spLocks noGrp="1"/>
          </p:cNvSpPr>
          <p:nvPr>
            <p:ph type="sldNum" sz="quarter" idx="12"/>
          </p:nvPr>
        </p:nvSpPr>
        <p:spPr/>
        <p:txBody>
          <a:bodyPr/>
          <a:lstStyle/>
          <a:p>
            <a:fld id="{46D39A25-028C-4F5E-A0EA-89FFB800C6C4}" type="slidenum">
              <a:rPr lang="ko-KR" altLang="en-US" smtClean="0"/>
              <a:t>62</a:t>
            </a:fld>
            <a:endParaRPr lang="ko-KR" altLang="en-US"/>
          </a:p>
        </p:txBody>
      </p:sp>
    </p:spTree>
    <p:extLst>
      <p:ext uri="{BB962C8B-B14F-4D97-AF65-F5344CB8AC3E}">
        <p14:creationId xmlns:p14="http://schemas.microsoft.com/office/powerpoint/2010/main" val="30248485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848B58-CCD0-49AB-81C2-06A6B5A104B7}"/>
              </a:ext>
            </a:extLst>
          </p:cNvPr>
          <p:cNvSpPr>
            <a:spLocks noGrp="1"/>
          </p:cNvSpPr>
          <p:nvPr>
            <p:ph type="title"/>
          </p:nvPr>
        </p:nvSpPr>
        <p:spPr/>
        <p:txBody>
          <a:bodyPr/>
          <a:lstStyle/>
          <a:p>
            <a:r>
              <a:rPr lang="en-US" altLang="ko-KR" dirty="0"/>
              <a:t>Q. Define hyperparameters</a:t>
            </a:r>
            <a:endParaRPr lang="ko-KR" altLang="en-US" dirty="0"/>
          </a:p>
        </p:txBody>
      </p:sp>
      <p:sp>
        <p:nvSpPr>
          <p:cNvPr id="3" name="내용 개체 틀 2">
            <a:extLst>
              <a:ext uri="{FF2B5EF4-FFF2-40B4-BE49-F238E27FC236}">
                <a16:creationId xmlns:a16="http://schemas.microsoft.com/office/drawing/2014/main" id="{B19937A8-FBC0-4FC2-900D-A8945CA989FF}"/>
              </a:ext>
            </a:extLst>
          </p:cNvPr>
          <p:cNvSpPr>
            <a:spLocks noGrp="1"/>
          </p:cNvSpPr>
          <p:nvPr>
            <p:ph idx="1"/>
          </p:nvPr>
        </p:nvSpPr>
        <p:spPr/>
        <p:txBody>
          <a:bodyPr/>
          <a:lstStyle/>
          <a:p>
            <a:r>
              <a:rPr lang="en-US" altLang="ko-KR" dirty="0"/>
              <a:t>Learning rate</a:t>
            </a:r>
          </a:p>
          <a:p>
            <a:pPr lvl="1"/>
            <a:r>
              <a:rPr lang="en-US" altLang="ko-KR" dirty="0"/>
              <a:t>Is a hyperparameter that controls how much we are adjusting the weights of our network with respect the loss gradient</a:t>
            </a:r>
          </a:p>
          <a:p>
            <a:pPr lvl="1"/>
            <a:endParaRPr lang="en-US" altLang="ko-KR" dirty="0"/>
          </a:p>
          <a:p>
            <a:r>
              <a:rPr lang="en-US" altLang="ko-KR" dirty="0"/>
              <a:t>Epoch</a:t>
            </a:r>
          </a:p>
          <a:p>
            <a:pPr lvl="1"/>
            <a:r>
              <a:rPr lang="en-US" altLang="ko-KR" dirty="0"/>
              <a:t>One forward pass and one backward pass of all the training examples</a:t>
            </a:r>
          </a:p>
          <a:p>
            <a:pPr lvl="1"/>
            <a:endParaRPr lang="en-US" altLang="ko-KR" dirty="0"/>
          </a:p>
          <a:p>
            <a:r>
              <a:rPr lang="en-US" altLang="ko-KR" dirty="0"/>
              <a:t>Batch</a:t>
            </a:r>
          </a:p>
          <a:p>
            <a:pPr lvl="1"/>
            <a:r>
              <a:rPr lang="en-US" altLang="ko-KR" dirty="0"/>
              <a:t>Examples processed together in one pass (forward and backward)</a:t>
            </a:r>
          </a:p>
          <a:p>
            <a:pPr lvl="1"/>
            <a:endParaRPr lang="en-US" altLang="ko-KR" dirty="0"/>
          </a:p>
          <a:p>
            <a:r>
              <a:rPr lang="en-US" altLang="ko-KR" dirty="0"/>
              <a:t>Iteration</a:t>
            </a:r>
          </a:p>
          <a:p>
            <a:pPr lvl="1"/>
            <a:r>
              <a:rPr lang="en-US" altLang="ko-KR" dirty="0"/>
              <a:t>Number of training examples / batch size</a:t>
            </a:r>
            <a:endParaRPr lang="ko-KR" altLang="en-US" dirty="0"/>
          </a:p>
        </p:txBody>
      </p:sp>
      <p:sp>
        <p:nvSpPr>
          <p:cNvPr id="4" name="바닥글 개체 틀 3">
            <a:extLst>
              <a:ext uri="{FF2B5EF4-FFF2-40B4-BE49-F238E27FC236}">
                <a16:creationId xmlns:a16="http://schemas.microsoft.com/office/drawing/2014/main" id="{D08C10E5-FD12-4A50-BFC2-C3EFA0B01C31}"/>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A364EA72-E6AA-4D46-A2A1-C85D872764F5}"/>
              </a:ext>
            </a:extLst>
          </p:cNvPr>
          <p:cNvSpPr>
            <a:spLocks noGrp="1"/>
          </p:cNvSpPr>
          <p:nvPr>
            <p:ph type="sldNum" sz="quarter" idx="12"/>
          </p:nvPr>
        </p:nvSpPr>
        <p:spPr/>
        <p:txBody>
          <a:bodyPr/>
          <a:lstStyle/>
          <a:p>
            <a:fld id="{46D39A25-028C-4F5E-A0EA-89FFB800C6C4}" type="slidenum">
              <a:rPr lang="ko-KR" altLang="en-US" smtClean="0"/>
              <a:t>63</a:t>
            </a:fld>
            <a:endParaRPr lang="ko-KR" altLang="en-US"/>
          </a:p>
        </p:txBody>
      </p:sp>
    </p:spTree>
    <p:extLst>
      <p:ext uri="{BB962C8B-B14F-4D97-AF65-F5344CB8AC3E}">
        <p14:creationId xmlns:p14="http://schemas.microsoft.com/office/powerpoint/2010/main" val="41272063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94C84F-C55E-41C9-AFE1-F758CD244282}"/>
              </a:ext>
            </a:extLst>
          </p:cNvPr>
          <p:cNvSpPr>
            <a:spLocks noGrp="1"/>
          </p:cNvSpPr>
          <p:nvPr>
            <p:ph type="title"/>
          </p:nvPr>
        </p:nvSpPr>
        <p:spPr/>
        <p:txBody>
          <a:bodyPr/>
          <a:lstStyle/>
          <a:p>
            <a:r>
              <a:rPr lang="en-US" altLang="ko-KR" dirty="0"/>
              <a:t>Q. Difference between boosting and bagging</a:t>
            </a:r>
            <a:endParaRPr lang="ko-KR" altLang="en-US" dirty="0"/>
          </a:p>
        </p:txBody>
      </p:sp>
      <p:sp>
        <p:nvSpPr>
          <p:cNvPr id="3" name="내용 개체 틀 2">
            <a:extLst>
              <a:ext uri="{FF2B5EF4-FFF2-40B4-BE49-F238E27FC236}">
                <a16:creationId xmlns:a16="http://schemas.microsoft.com/office/drawing/2014/main" id="{001392A5-D48D-4822-895F-8073AB9EC902}"/>
              </a:ext>
            </a:extLst>
          </p:cNvPr>
          <p:cNvSpPr>
            <a:spLocks noGrp="1"/>
          </p:cNvSpPr>
          <p:nvPr>
            <p:ph idx="1"/>
          </p:nvPr>
        </p:nvSpPr>
        <p:spPr/>
        <p:txBody>
          <a:bodyPr/>
          <a:lstStyle/>
          <a:p>
            <a:r>
              <a:rPr lang="en-US" altLang="ko-KR" dirty="0"/>
              <a:t>They are similar, in that they are both </a:t>
            </a:r>
            <a:r>
              <a:rPr lang="en-US" altLang="ko-KR" dirty="0" err="1"/>
              <a:t>ensembling</a:t>
            </a:r>
            <a:r>
              <a:rPr lang="en-US" altLang="ko-KR" dirty="0"/>
              <a:t> techniques.</a:t>
            </a:r>
          </a:p>
          <a:p>
            <a:pPr lvl="1"/>
            <a:r>
              <a:rPr lang="en-US" altLang="ko-KR" dirty="0"/>
              <a:t>Weak learners combine to create a strong learner that can make accurate predictions</a:t>
            </a:r>
          </a:p>
          <a:p>
            <a:pPr lvl="1"/>
            <a:endParaRPr lang="en-US" altLang="ko-KR" dirty="0"/>
          </a:p>
          <a:p>
            <a:r>
              <a:rPr lang="en-US" altLang="ko-KR" dirty="0"/>
              <a:t>Bagging</a:t>
            </a:r>
          </a:p>
          <a:p>
            <a:pPr lvl="1"/>
            <a:r>
              <a:rPr lang="en-US" altLang="ko-KR" dirty="0"/>
              <a:t>Means that you take bootstrap samples of your dataset and each sample trains a weak learner</a:t>
            </a:r>
          </a:p>
          <a:p>
            <a:pPr lvl="2"/>
            <a:r>
              <a:rPr lang="ko-KR" altLang="en-US" dirty="0"/>
              <a:t>샘플을 가져와 이 샘플에 약한 학습자를 더 학습시키는 방식</a:t>
            </a:r>
            <a:endParaRPr lang="en-US" altLang="ko-KR" dirty="0"/>
          </a:p>
          <a:p>
            <a:pPr lvl="1"/>
            <a:endParaRPr lang="en-US" altLang="ko-KR" dirty="0"/>
          </a:p>
          <a:p>
            <a:r>
              <a:rPr lang="en-US" altLang="ko-KR" dirty="0"/>
              <a:t>Boosting</a:t>
            </a:r>
          </a:p>
          <a:p>
            <a:pPr lvl="1"/>
            <a:r>
              <a:rPr lang="en-US" altLang="ko-KR" dirty="0"/>
              <a:t>Uses all data to train each learner, but instances that were misclassified by the previous learners are given more weight so that subsequent learners give more focus to them during training</a:t>
            </a:r>
          </a:p>
          <a:p>
            <a:pPr lvl="2"/>
            <a:r>
              <a:rPr lang="ko-KR" altLang="en-US" dirty="0"/>
              <a:t>모든</a:t>
            </a:r>
            <a:r>
              <a:rPr lang="en-US" altLang="ko-KR" dirty="0"/>
              <a:t> </a:t>
            </a:r>
            <a:r>
              <a:rPr lang="ko-KR" altLang="en-US" dirty="0"/>
              <a:t>학습자가 학습하게 되며</a:t>
            </a:r>
            <a:r>
              <a:rPr lang="en-US" altLang="ko-KR" dirty="0"/>
              <a:t>, </a:t>
            </a:r>
            <a:r>
              <a:rPr lang="ko-KR" altLang="en-US" dirty="0"/>
              <a:t>이전의 학습자가 잘못 분류한 인스턴스에는 더 많은 가중치가 주어지므로</a:t>
            </a:r>
            <a:r>
              <a:rPr lang="en-US" altLang="ko-KR" dirty="0"/>
              <a:t>, </a:t>
            </a:r>
            <a:r>
              <a:rPr lang="ko-KR" altLang="en-US" dirty="0"/>
              <a:t>후속 학습자는 이것에 대해 더 집중하게 된다</a:t>
            </a:r>
            <a:r>
              <a:rPr lang="en-US" altLang="ko-KR" dirty="0"/>
              <a:t>.</a:t>
            </a:r>
          </a:p>
          <a:p>
            <a:endParaRPr lang="ko-KR" altLang="en-US" dirty="0"/>
          </a:p>
        </p:txBody>
      </p:sp>
      <p:sp>
        <p:nvSpPr>
          <p:cNvPr id="4" name="바닥글 개체 틀 3">
            <a:extLst>
              <a:ext uri="{FF2B5EF4-FFF2-40B4-BE49-F238E27FC236}">
                <a16:creationId xmlns:a16="http://schemas.microsoft.com/office/drawing/2014/main" id="{1327375F-2A54-4F72-BF02-5382B6836B05}"/>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1114EA9D-0FD8-4B8F-8A6F-4D924F2C7EB3}"/>
              </a:ext>
            </a:extLst>
          </p:cNvPr>
          <p:cNvSpPr>
            <a:spLocks noGrp="1"/>
          </p:cNvSpPr>
          <p:nvPr>
            <p:ph type="sldNum" sz="quarter" idx="12"/>
          </p:nvPr>
        </p:nvSpPr>
        <p:spPr/>
        <p:txBody>
          <a:bodyPr/>
          <a:lstStyle/>
          <a:p>
            <a:fld id="{46D39A25-028C-4F5E-A0EA-89FFB800C6C4}" type="slidenum">
              <a:rPr lang="ko-KR" altLang="en-US" smtClean="0"/>
              <a:t>64</a:t>
            </a:fld>
            <a:endParaRPr lang="ko-KR" altLang="en-US"/>
          </a:p>
        </p:txBody>
      </p:sp>
    </p:spTree>
    <p:extLst>
      <p:ext uri="{BB962C8B-B14F-4D97-AF65-F5344CB8AC3E}">
        <p14:creationId xmlns:p14="http://schemas.microsoft.com/office/powerpoint/2010/main" val="16863319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D1D83E-74CC-4FCB-8090-EE2213D8391E}"/>
              </a:ext>
            </a:extLst>
          </p:cNvPr>
          <p:cNvSpPr>
            <a:spLocks noGrp="1"/>
          </p:cNvSpPr>
          <p:nvPr>
            <p:ph type="title"/>
          </p:nvPr>
        </p:nvSpPr>
        <p:spPr/>
        <p:txBody>
          <a:bodyPr/>
          <a:lstStyle/>
          <a:p>
            <a:r>
              <a:rPr lang="en-US" altLang="ko-KR" dirty="0"/>
              <a:t>Q. Explain how a ROC curve works</a:t>
            </a:r>
            <a:endParaRPr lang="ko-KR" altLang="en-US" dirty="0"/>
          </a:p>
        </p:txBody>
      </p:sp>
      <p:sp>
        <p:nvSpPr>
          <p:cNvPr id="3" name="내용 개체 틀 2">
            <a:extLst>
              <a:ext uri="{FF2B5EF4-FFF2-40B4-BE49-F238E27FC236}">
                <a16:creationId xmlns:a16="http://schemas.microsoft.com/office/drawing/2014/main" id="{17D2A749-45F8-4A25-80E5-B0F2CDEAA93D}"/>
              </a:ext>
            </a:extLst>
          </p:cNvPr>
          <p:cNvSpPr>
            <a:spLocks noGrp="1"/>
          </p:cNvSpPr>
          <p:nvPr>
            <p:ph idx="1"/>
          </p:nvPr>
        </p:nvSpPr>
        <p:spPr/>
        <p:txBody>
          <a:bodyPr/>
          <a:lstStyle/>
          <a:p>
            <a:r>
              <a:rPr lang="en-US" altLang="ko-KR" dirty="0"/>
              <a:t>ROC curve</a:t>
            </a:r>
          </a:p>
          <a:p>
            <a:pPr lvl="1"/>
            <a:r>
              <a:rPr lang="en-US" altLang="ko-KR" dirty="0"/>
              <a:t>Is a graphical representation of the contrast between true positive rates and the false positive rate at various thresholds. </a:t>
            </a:r>
          </a:p>
          <a:p>
            <a:pPr lvl="1"/>
            <a:r>
              <a:rPr lang="en-US" altLang="ko-KR" dirty="0"/>
              <a:t>It’s often used as a proxy for the trade-off between the sensitivity of the model vs. fall-out or the probability it will trigger a false alarm (false positive)</a:t>
            </a:r>
            <a:endParaRPr lang="ko-KR" altLang="en-US" dirty="0"/>
          </a:p>
        </p:txBody>
      </p:sp>
      <p:sp>
        <p:nvSpPr>
          <p:cNvPr id="4" name="바닥글 개체 틀 3">
            <a:extLst>
              <a:ext uri="{FF2B5EF4-FFF2-40B4-BE49-F238E27FC236}">
                <a16:creationId xmlns:a16="http://schemas.microsoft.com/office/drawing/2014/main" id="{778C75D6-46D2-453A-90A3-28F7574AB25C}"/>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63BDC348-8951-4D24-ABB8-84AC7AF821A6}"/>
              </a:ext>
            </a:extLst>
          </p:cNvPr>
          <p:cNvSpPr>
            <a:spLocks noGrp="1"/>
          </p:cNvSpPr>
          <p:nvPr>
            <p:ph type="sldNum" sz="quarter" idx="12"/>
          </p:nvPr>
        </p:nvSpPr>
        <p:spPr/>
        <p:txBody>
          <a:bodyPr/>
          <a:lstStyle/>
          <a:p>
            <a:fld id="{46D39A25-028C-4F5E-A0EA-89FFB800C6C4}" type="slidenum">
              <a:rPr lang="ko-KR" altLang="en-US" smtClean="0"/>
              <a:t>65</a:t>
            </a:fld>
            <a:endParaRPr lang="ko-KR" altLang="en-US"/>
          </a:p>
        </p:txBody>
      </p:sp>
    </p:spTree>
    <p:extLst>
      <p:ext uri="{BB962C8B-B14F-4D97-AF65-F5344CB8AC3E}">
        <p14:creationId xmlns:p14="http://schemas.microsoft.com/office/powerpoint/2010/main" val="40939706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19459B-122D-44BC-8A34-C1F383ED1C6D}"/>
              </a:ext>
            </a:extLst>
          </p:cNvPr>
          <p:cNvSpPr>
            <a:spLocks noGrp="1"/>
          </p:cNvSpPr>
          <p:nvPr>
            <p:ph type="title"/>
          </p:nvPr>
        </p:nvSpPr>
        <p:spPr/>
        <p:txBody>
          <a:bodyPr/>
          <a:lstStyle/>
          <a:p>
            <a:r>
              <a:rPr lang="en-US" altLang="ko-KR" dirty="0"/>
              <a:t>Q. Difference Type I and Type II error</a:t>
            </a:r>
            <a:endParaRPr lang="ko-KR" altLang="en-US" dirty="0"/>
          </a:p>
        </p:txBody>
      </p:sp>
      <p:sp>
        <p:nvSpPr>
          <p:cNvPr id="3" name="내용 개체 틀 2">
            <a:extLst>
              <a:ext uri="{FF2B5EF4-FFF2-40B4-BE49-F238E27FC236}">
                <a16:creationId xmlns:a16="http://schemas.microsoft.com/office/drawing/2014/main" id="{05BE338E-273D-4753-8E09-016079532ED6}"/>
              </a:ext>
            </a:extLst>
          </p:cNvPr>
          <p:cNvSpPr>
            <a:spLocks noGrp="1"/>
          </p:cNvSpPr>
          <p:nvPr>
            <p:ph idx="1"/>
          </p:nvPr>
        </p:nvSpPr>
        <p:spPr/>
        <p:txBody>
          <a:bodyPr/>
          <a:lstStyle/>
          <a:p>
            <a:r>
              <a:rPr lang="en-US" altLang="ko-KR" dirty="0"/>
              <a:t>Type I</a:t>
            </a:r>
          </a:p>
          <a:p>
            <a:pPr lvl="1"/>
            <a:r>
              <a:rPr lang="en-US" altLang="ko-KR" dirty="0"/>
              <a:t>Is a false positive.</a:t>
            </a:r>
          </a:p>
          <a:p>
            <a:pPr lvl="1"/>
            <a:r>
              <a:rPr lang="en-US" altLang="ko-KR" dirty="0"/>
              <a:t>Means claiming something has happened when it hasn’t.</a:t>
            </a:r>
          </a:p>
          <a:p>
            <a:pPr lvl="1"/>
            <a:endParaRPr lang="en-US" altLang="ko-KR" dirty="0"/>
          </a:p>
          <a:p>
            <a:r>
              <a:rPr lang="en-US" altLang="ko-KR" dirty="0"/>
              <a:t>Type II</a:t>
            </a:r>
          </a:p>
          <a:p>
            <a:pPr lvl="1"/>
            <a:r>
              <a:rPr lang="en-US" altLang="ko-KR" dirty="0"/>
              <a:t>Is a false negative.</a:t>
            </a:r>
          </a:p>
          <a:p>
            <a:pPr lvl="1"/>
            <a:r>
              <a:rPr lang="en-US" altLang="ko-KR" dirty="0"/>
              <a:t>Means that you claim nothing is happening when in fact something is.</a:t>
            </a:r>
            <a:endParaRPr lang="ko-KR" altLang="en-US" dirty="0"/>
          </a:p>
        </p:txBody>
      </p:sp>
      <p:sp>
        <p:nvSpPr>
          <p:cNvPr id="4" name="바닥글 개체 틀 3">
            <a:extLst>
              <a:ext uri="{FF2B5EF4-FFF2-40B4-BE49-F238E27FC236}">
                <a16:creationId xmlns:a16="http://schemas.microsoft.com/office/drawing/2014/main" id="{7E21954D-8470-4B96-89F2-4043FBA3D84C}"/>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67E5D84F-8908-442D-8587-5BE4DDCF8223}"/>
              </a:ext>
            </a:extLst>
          </p:cNvPr>
          <p:cNvSpPr>
            <a:spLocks noGrp="1"/>
          </p:cNvSpPr>
          <p:nvPr>
            <p:ph type="sldNum" sz="quarter" idx="12"/>
          </p:nvPr>
        </p:nvSpPr>
        <p:spPr/>
        <p:txBody>
          <a:bodyPr/>
          <a:lstStyle/>
          <a:p>
            <a:fld id="{46D39A25-028C-4F5E-A0EA-89FFB800C6C4}" type="slidenum">
              <a:rPr lang="ko-KR" altLang="en-US" smtClean="0"/>
              <a:t>66</a:t>
            </a:fld>
            <a:endParaRPr lang="ko-KR" altLang="en-US"/>
          </a:p>
        </p:txBody>
      </p:sp>
    </p:spTree>
    <p:extLst>
      <p:ext uri="{BB962C8B-B14F-4D97-AF65-F5344CB8AC3E}">
        <p14:creationId xmlns:p14="http://schemas.microsoft.com/office/powerpoint/2010/main" val="34820085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65A55E5-8588-4A74-BD05-917D9039C5E0}"/>
              </a:ext>
            </a:extLst>
          </p:cNvPr>
          <p:cNvSpPr>
            <a:spLocks noGrp="1"/>
          </p:cNvSpPr>
          <p:nvPr>
            <p:ph type="title"/>
          </p:nvPr>
        </p:nvSpPr>
        <p:spPr/>
        <p:txBody>
          <a:bodyPr/>
          <a:lstStyle/>
          <a:p>
            <a:r>
              <a:rPr lang="en-US" altLang="ko-KR" dirty="0"/>
              <a:t>Q. Generative vs. discriminative model</a:t>
            </a:r>
            <a:endParaRPr lang="ko-KR" altLang="en-US" dirty="0"/>
          </a:p>
        </p:txBody>
      </p:sp>
      <p:sp>
        <p:nvSpPr>
          <p:cNvPr id="3" name="내용 개체 틀 2">
            <a:extLst>
              <a:ext uri="{FF2B5EF4-FFF2-40B4-BE49-F238E27FC236}">
                <a16:creationId xmlns:a16="http://schemas.microsoft.com/office/drawing/2014/main" id="{1C7427CB-02DA-49AA-B3A9-B77E7E8D1BF3}"/>
              </a:ext>
            </a:extLst>
          </p:cNvPr>
          <p:cNvSpPr>
            <a:spLocks noGrp="1"/>
          </p:cNvSpPr>
          <p:nvPr>
            <p:ph idx="1"/>
          </p:nvPr>
        </p:nvSpPr>
        <p:spPr/>
        <p:txBody>
          <a:bodyPr/>
          <a:lstStyle/>
          <a:p>
            <a:r>
              <a:rPr lang="en-US" altLang="ko-KR" dirty="0"/>
              <a:t>Generative model</a:t>
            </a:r>
          </a:p>
          <a:p>
            <a:pPr lvl="1"/>
            <a:r>
              <a:rPr lang="en-US" altLang="ko-KR" dirty="0"/>
              <a:t>Will learn categories of data</a:t>
            </a:r>
          </a:p>
          <a:p>
            <a:pPr lvl="1"/>
            <a:endParaRPr lang="en-US" altLang="ko-KR" dirty="0"/>
          </a:p>
          <a:p>
            <a:r>
              <a:rPr lang="en-US" altLang="ko-KR" dirty="0"/>
              <a:t>Discriminative model</a:t>
            </a:r>
          </a:p>
          <a:p>
            <a:pPr lvl="1"/>
            <a:r>
              <a:rPr lang="en-US" altLang="ko-KR" dirty="0"/>
              <a:t>Will simply learn the distinction between different categories of data</a:t>
            </a:r>
          </a:p>
          <a:p>
            <a:pPr lvl="1"/>
            <a:endParaRPr lang="en-US" altLang="ko-KR" dirty="0"/>
          </a:p>
          <a:p>
            <a:r>
              <a:rPr lang="en-US" altLang="ko-KR" dirty="0"/>
              <a:t>Discriminative models will generally outperform generative models on classification tasks.</a:t>
            </a:r>
            <a:endParaRPr lang="ko-KR" altLang="en-US" dirty="0"/>
          </a:p>
        </p:txBody>
      </p:sp>
      <p:sp>
        <p:nvSpPr>
          <p:cNvPr id="4" name="바닥글 개체 틀 3">
            <a:extLst>
              <a:ext uri="{FF2B5EF4-FFF2-40B4-BE49-F238E27FC236}">
                <a16:creationId xmlns:a16="http://schemas.microsoft.com/office/drawing/2014/main" id="{1130FCBB-D23E-4E95-9B58-2504B6F4626E}"/>
              </a:ext>
            </a:extLst>
          </p:cNvPr>
          <p:cNvSpPr>
            <a:spLocks noGrp="1"/>
          </p:cNvSpPr>
          <p:nvPr>
            <p:ph type="ftr" sz="quarter" idx="11"/>
          </p:nvPr>
        </p:nvSpPr>
        <p:spPr/>
        <p:txBody>
          <a:bodyPr/>
          <a:lstStyle/>
          <a:p>
            <a:r>
              <a:rPr lang="en-US" altLang="ko-KR"/>
              <a:t>v2.1: 17/08/19</a:t>
            </a:r>
            <a:endParaRPr lang="ko-KR" altLang="en-US"/>
          </a:p>
        </p:txBody>
      </p:sp>
      <p:sp>
        <p:nvSpPr>
          <p:cNvPr id="5" name="슬라이드 번호 개체 틀 4">
            <a:extLst>
              <a:ext uri="{FF2B5EF4-FFF2-40B4-BE49-F238E27FC236}">
                <a16:creationId xmlns:a16="http://schemas.microsoft.com/office/drawing/2014/main" id="{B380A016-9E43-4DDA-9C90-339D0D2352EA}"/>
              </a:ext>
            </a:extLst>
          </p:cNvPr>
          <p:cNvSpPr>
            <a:spLocks noGrp="1"/>
          </p:cNvSpPr>
          <p:nvPr>
            <p:ph type="sldNum" sz="quarter" idx="12"/>
          </p:nvPr>
        </p:nvSpPr>
        <p:spPr/>
        <p:txBody>
          <a:bodyPr/>
          <a:lstStyle/>
          <a:p>
            <a:fld id="{46D39A25-028C-4F5E-A0EA-89FFB800C6C4}" type="slidenum">
              <a:rPr lang="ko-KR" altLang="en-US" smtClean="0"/>
              <a:t>67</a:t>
            </a:fld>
            <a:endParaRPr lang="ko-KR" altLang="en-US"/>
          </a:p>
        </p:txBody>
      </p:sp>
    </p:spTree>
    <p:extLst>
      <p:ext uri="{BB962C8B-B14F-4D97-AF65-F5344CB8AC3E}">
        <p14:creationId xmlns:p14="http://schemas.microsoft.com/office/powerpoint/2010/main" val="279022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64CC9F-6DF7-4798-8906-34710CBDD932}"/>
              </a:ext>
            </a:extLst>
          </p:cNvPr>
          <p:cNvSpPr>
            <a:spLocks noGrp="1"/>
          </p:cNvSpPr>
          <p:nvPr>
            <p:ph type="title"/>
          </p:nvPr>
        </p:nvSpPr>
        <p:spPr/>
        <p:txBody>
          <a:bodyPr/>
          <a:lstStyle/>
          <a:p>
            <a:r>
              <a:rPr lang="en-US" altLang="ko-KR" dirty="0"/>
              <a:t>Q. Different types of ML</a:t>
            </a:r>
            <a:endParaRPr lang="ko-KR" altLang="en-US" dirty="0"/>
          </a:p>
        </p:txBody>
      </p:sp>
      <p:sp>
        <p:nvSpPr>
          <p:cNvPr id="3" name="내용 개체 틀 2">
            <a:extLst>
              <a:ext uri="{FF2B5EF4-FFF2-40B4-BE49-F238E27FC236}">
                <a16:creationId xmlns:a16="http://schemas.microsoft.com/office/drawing/2014/main" id="{43365EC0-4AAD-47CE-B363-E10B594EBCAC}"/>
              </a:ext>
            </a:extLst>
          </p:cNvPr>
          <p:cNvSpPr>
            <a:spLocks noGrp="1"/>
          </p:cNvSpPr>
          <p:nvPr>
            <p:ph idx="1"/>
          </p:nvPr>
        </p:nvSpPr>
        <p:spPr/>
        <p:txBody>
          <a:bodyPr/>
          <a:lstStyle/>
          <a:p>
            <a:r>
              <a:rPr lang="en-US" altLang="ko-KR" dirty="0"/>
              <a:t>Supervised Learning</a:t>
            </a:r>
          </a:p>
          <a:p>
            <a:pPr lvl="1"/>
            <a:r>
              <a:rPr lang="en-US" altLang="ko-KR" dirty="0"/>
              <a:t>Using labeled data</a:t>
            </a:r>
          </a:p>
          <a:p>
            <a:pPr lvl="1"/>
            <a:r>
              <a:rPr lang="en-US" altLang="ko-KR" dirty="0"/>
              <a:t>Problem: Regression &amp; Classification</a:t>
            </a:r>
          </a:p>
          <a:p>
            <a:pPr lvl="1"/>
            <a:r>
              <a:rPr lang="en-US" altLang="ko-KR" dirty="0"/>
              <a:t>Approach: Map labeled input to known output</a:t>
            </a:r>
          </a:p>
          <a:p>
            <a:pPr lvl="1"/>
            <a:r>
              <a:rPr lang="en-US" altLang="ko-KR" dirty="0"/>
              <a:t>Ex. Linear regression, Logistic regression, Support Vector Machine, KNN</a:t>
            </a:r>
          </a:p>
          <a:p>
            <a:r>
              <a:rPr lang="en-US" altLang="ko-KR" dirty="0"/>
              <a:t>Unsupervised Learning</a:t>
            </a:r>
          </a:p>
          <a:p>
            <a:pPr lvl="1"/>
            <a:r>
              <a:rPr lang="en-US" altLang="ko-KR" dirty="0"/>
              <a:t>Using unlabeled data</a:t>
            </a:r>
          </a:p>
          <a:p>
            <a:pPr lvl="1"/>
            <a:r>
              <a:rPr lang="en-US" altLang="ko-KR" dirty="0"/>
              <a:t>Problem: Association &amp; Clustering</a:t>
            </a:r>
          </a:p>
          <a:p>
            <a:pPr lvl="1"/>
            <a:r>
              <a:rPr lang="en-US" altLang="ko-KR" dirty="0"/>
              <a:t>Approach: Understand patterns and discover output</a:t>
            </a:r>
          </a:p>
          <a:p>
            <a:pPr lvl="1"/>
            <a:r>
              <a:rPr lang="en-US" altLang="ko-KR" dirty="0"/>
              <a:t>Ex. K-means, DBSCAN</a:t>
            </a:r>
          </a:p>
          <a:p>
            <a:r>
              <a:rPr lang="en-US" altLang="ko-KR" dirty="0"/>
              <a:t>Reinforcement Learning</a:t>
            </a:r>
          </a:p>
          <a:p>
            <a:pPr lvl="1"/>
            <a:r>
              <a:rPr lang="en-US" altLang="ko-KR" dirty="0"/>
              <a:t>The action data by environment of current state</a:t>
            </a:r>
          </a:p>
          <a:p>
            <a:pPr lvl="1"/>
            <a:r>
              <a:rPr lang="en-US" altLang="ko-KR" dirty="0"/>
              <a:t>Problem: Reward based</a:t>
            </a:r>
          </a:p>
          <a:p>
            <a:pPr lvl="1"/>
            <a:r>
              <a:rPr lang="en-US" altLang="ko-KR" dirty="0"/>
              <a:t>Approach: Follow trail and error method</a:t>
            </a:r>
          </a:p>
          <a:p>
            <a:pPr lvl="1"/>
            <a:r>
              <a:rPr lang="en-US" altLang="ko-KR" dirty="0"/>
              <a:t>Ex. Q-Learning</a:t>
            </a:r>
            <a:endParaRPr lang="ko-KR" altLang="en-US" dirty="0"/>
          </a:p>
        </p:txBody>
      </p:sp>
      <p:sp>
        <p:nvSpPr>
          <p:cNvPr id="4" name="바닥글 개체 틀 3">
            <a:extLst>
              <a:ext uri="{FF2B5EF4-FFF2-40B4-BE49-F238E27FC236}">
                <a16:creationId xmlns:a16="http://schemas.microsoft.com/office/drawing/2014/main" id="{951EC2E5-F3F8-4333-925C-6FF0DF9377AB}"/>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6D59E68F-48C3-4FF1-AFAB-B972F6A73572}"/>
              </a:ext>
            </a:extLst>
          </p:cNvPr>
          <p:cNvSpPr>
            <a:spLocks noGrp="1"/>
          </p:cNvSpPr>
          <p:nvPr>
            <p:ph type="sldNum" sz="quarter" idx="12"/>
          </p:nvPr>
        </p:nvSpPr>
        <p:spPr/>
        <p:txBody>
          <a:bodyPr/>
          <a:lstStyle/>
          <a:p>
            <a:fld id="{46D39A25-028C-4F5E-A0EA-89FFB800C6C4}" type="slidenum">
              <a:rPr lang="ko-KR" altLang="en-US" smtClean="0"/>
              <a:t>6</a:t>
            </a:fld>
            <a:endParaRPr lang="ko-KR" altLang="en-US"/>
          </a:p>
        </p:txBody>
      </p:sp>
    </p:spTree>
    <p:extLst>
      <p:ext uri="{BB962C8B-B14F-4D97-AF65-F5344CB8AC3E}">
        <p14:creationId xmlns:p14="http://schemas.microsoft.com/office/powerpoint/2010/main" val="308078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55A25BB-0B13-4DE5-8106-ED274FFC2890}"/>
              </a:ext>
            </a:extLst>
          </p:cNvPr>
          <p:cNvSpPr>
            <a:spLocks noGrp="1"/>
          </p:cNvSpPr>
          <p:nvPr>
            <p:ph type="title"/>
          </p:nvPr>
        </p:nvSpPr>
        <p:spPr/>
        <p:txBody>
          <a:bodyPr/>
          <a:lstStyle/>
          <a:p>
            <a:r>
              <a:rPr lang="en-US" altLang="ko-KR" dirty="0"/>
              <a:t>Q. What is Q-Learning?</a:t>
            </a:r>
            <a:endParaRPr lang="ko-KR" altLang="en-US" dirty="0"/>
          </a:p>
        </p:txBody>
      </p:sp>
      <p:sp>
        <p:nvSpPr>
          <p:cNvPr id="3" name="내용 개체 틀 2">
            <a:extLst>
              <a:ext uri="{FF2B5EF4-FFF2-40B4-BE49-F238E27FC236}">
                <a16:creationId xmlns:a16="http://schemas.microsoft.com/office/drawing/2014/main" id="{152A5B8D-C1BA-4615-B018-A06BDDBE76D8}"/>
              </a:ext>
            </a:extLst>
          </p:cNvPr>
          <p:cNvSpPr>
            <a:spLocks noGrp="1"/>
          </p:cNvSpPr>
          <p:nvPr>
            <p:ph idx="1"/>
          </p:nvPr>
        </p:nvSpPr>
        <p:spPr/>
        <p:txBody>
          <a:bodyPr/>
          <a:lstStyle/>
          <a:p>
            <a:r>
              <a:rPr lang="en-US" altLang="ko-KR" dirty="0"/>
              <a:t>Q-learning</a:t>
            </a:r>
          </a:p>
          <a:p>
            <a:pPr lvl="1"/>
            <a:r>
              <a:rPr lang="en-US" altLang="ko-KR" dirty="0"/>
              <a:t>Q-learning is a Reinforcement Learning algorithm in which an agent tries to learn the optimal policy from its past experiences with the environment. The past experiences of an agent are a sequence of state-action-rewards</a:t>
            </a:r>
          </a:p>
          <a:p>
            <a:pPr lvl="2"/>
            <a:r>
              <a:rPr lang="en-US" altLang="ko-KR" dirty="0"/>
              <a:t>Q-learning</a:t>
            </a:r>
            <a:r>
              <a:rPr lang="ko-KR" altLang="en-US" dirty="0"/>
              <a:t>은 강화학습의 한 종류로</a:t>
            </a:r>
            <a:r>
              <a:rPr lang="en-US" altLang="ko-KR" dirty="0"/>
              <a:t>, agent</a:t>
            </a:r>
            <a:r>
              <a:rPr lang="ko-KR" altLang="en-US" dirty="0"/>
              <a:t>가 과거 환경에 대한 경험을 통해 최적의 행동</a:t>
            </a:r>
            <a:r>
              <a:rPr lang="en-US" altLang="ko-KR" dirty="0"/>
              <a:t>(Acting)</a:t>
            </a:r>
            <a:r>
              <a:rPr lang="ko-KR" altLang="en-US" dirty="0"/>
              <a:t>을 배우려고 하는 학습 방법이다</a:t>
            </a:r>
            <a:r>
              <a:rPr lang="en-US" altLang="ko-KR" dirty="0"/>
              <a:t>. </a:t>
            </a:r>
            <a:r>
              <a:rPr lang="ko-KR" altLang="en-US" dirty="0"/>
              <a:t>여기서 과거 경험은 상태</a:t>
            </a:r>
            <a:r>
              <a:rPr lang="en-US" altLang="ko-KR" dirty="0"/>
              <a:t>-</a:t>
            </a:r>
            <a:r>
              <a:rPr lang="ko-KR" altLang="en-US" dirty="0"/>
              <a:t>행동</a:t>
            </a:r>
            <a:r>
              <a:rPr lang="en-US" altLang="ko-KR" dirty="0"/>
              <a:t>-</a:t>
            </a:r>
            <a:r>
              <a:rPr lang="ko-KR" altLang="en-US" dirty="0"/>
              <a:t>보상의 시퀀스이다</a:t>
            </a:r>
            <a:r>
              <a:rPr lang="en-US" altLang="ko-KR" dirty="0"/>
              <a:t>.</a:t>
            </a:r>
          </a:p>
          <a:p>
            <a:pPr lvl="2"/>
            <a:endParaRPr lang="ko-KR" altLang="en-US" dirty="0"/>
          </a:p>
        </p:txBody>
      </p:sp>
      <p:sp>
        <p:nvSpPr>
          <p:cNvPr id="4" name="바닥글 개체 틀 3">
            <a:extLst>
              <a:ext uri="{FF2B5EF4-FFF2-40B4-BE49-F238E27FC236}">
                <a16:creationId xmlns:a16="http://schemas.microsoft.com/office/drawing/2014/main" id="{97A7805A-36A9-4218-89D8-03556028F507}"/>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1299CBEA-76C2-421F-95CF-CAC5A63D88FF}"/>
              </a:ext>
            </a:extLst>
          </p:cNvPr>
          <p:cNvSpPr>
            <a:spLocks noGrp="1"/>
          </p:cNvSpPr>
          <p:nvPr>
            <p:ph type="sldNum" sz="quarter" idx="12"/>
          </p:nvPr>
        </p:nvSpPr>
        <p:spPr/>
        <p:txBody>
          <a:bodyPr/>
          <a:lstStyle/>
          <a:p>
            <a:fld id="{46D39A25-028C-4F5E-A0EA-89FFB800C6C4}" type="slidenum">
              <a:rPr lang="ko-KR" altLang="en-US" smtClean="0"/>
              <a:t>7</a:t>
            </a:fld>
            <a:endParaRPr lang="ko-KR" altLang="en-US"/>
          </a:p>
        </p:txBody>
      </p:sp>
    </p:spTree>
    <p:extLst>
      <p:ext uri="{BB962C8B-B14F-4D97-AF65-F5344CB8AC3E}">
        <p14:creationId xmlns:p14="http://schemas.microsoft.com/office/powerpoint/2010/main" val="36961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ACC9EA-F9B7-426F-9A3D-ACB0E4BC4CF7}"/>
              </a:ext>
            </a:extLst>
          </p:cNvPr>
          <p:cNvSpPr>
            <a:spLocks noGrp="1"/>
          </p:cNvSpPr>
          <p:nvPr>
            <p:ph type="title"/>
          </p:nvPr>
        </p:nvSpPr>
        <p:spPr/>
        <p:txBody>
          <a:bodyPr/>
          <a:lstStyle/>
          <a:p>
            <a:r>
              <a:rPr lang="en-US" altLang="ko-KR" dirty="0"/>
              <a:t>Q. What is DL?</a:t>
            </a:r>
            <a:endParaRPr lang="ko-KR" altLang="en-US" dirty="0"/>
          </a:p>
        </p:txBody>
      </p:sp>
      <p:sp>
        <p:nvSpPr>
          <p:cNvPr id="3" name="내용 개체 틀 2">
            <a:extLst>
              <a:ext uri="{FF2B5EF4-FFF2-40B4-BE49-F238E27FC236}">
                <a16:creationId xmlns:a16="http://schemas.microsoft.com/office/drawing/2014/main" id="{124A7A71-629B-4A58-B559-358738CE8ECE}"/>
              </a:ext>
            </a:extLst>
          </p:cNvPr>
          <p:cNvSpPr>
            <a:spLocks noGrp="1"/>
          </p:cNvSpPr>
          <p:nvPr>
            <p:ph idx="1"/>
          </p:nvPr>
        </p:nvSpPr>
        <p:spPr/>
        <p:txBody>
          <a:bodyPr/>
          <a:lstStyle/>
          <a:p>
            <a:r>
              <a:rPr lang="en-US" altLang="ko-KR" dirty="0"/>
              <a:t>Deep Learning (DL)</a:t>
            </a:r>
          </a:p>
          <a:p>
            <a:pPr lvl="1"/>
            <a:r>
              <a:rPr lang="en-US" altLang="ko-KR" dirty="0"/>
              <a:t>DL imitates the way our brain works (it learns from experiences). It uses the concepts of neural networks to solve complex problems</a:t>
            </a:r>
          </a:p>
          <a:p>
            <a:pPr lvl="2"/>
            <a:r>
              <a:rPr lang="ko-KR" altLang="en-US" dirty="0"/>
              <a:t>인간의 생각 방법을 모방하여 학습하는 방법이며</a:t>
            </a:r>
            <a:r>
              <a:rPr lang="en-US" altLang="ko-KR" dirty="0"/>
              <a:t>, </a:t>
            </a:r>
            <a:r>
              <a:rPr lang="ko-KR" altLang="en-US" dirty="0"/>
              <a:t>복잡한 문제를 해결하기에 용이하다</a:t>
            </a:r>
            <a:r>
              <a:rPr lang="en-US" altLang="ko-KR" dirty="0"/>
              <a:t>. </a:t>
            </a:r>
            <a:r>
              <a:rPr lang="ko-KR" altLang="en-US" dirty="0"/>
              <a:t>우리가 쉽게 풀 수 없는 문제</a:t>
            </a:r>
            <a:r>
              <a:rPr lang="en-US" altLang="ko-KR" dirty="0"/>
              <a:t>, </a:t>
            </a:r>
            <a:r>
              <a:rPr lang="ko-KR" altLang="en-US" dirty="0"/>
              <a:t>즉 수식을 세우기 어려운 문제에 적합하다</a:t>
            </a:r>
            <a:r>
              <a:rPr lang="en-US" altLang="ko-KR" dirty="0"/>
              <a:t>.</a:t>
            </a:r>
          </a:p>
          <a:p>
            <a:pPr marL="612000" lvl="2" indent="0">
              <a:buNone/>
            </a:pPr>
            <a:endParaRPr lang="en-US" altLang="ko-KR" dirty="0"/>
          </a:p>
          <a:p>
            <a:pPr lvl="1"/>
            <a:r>
              <a:rPr lang="en-US" altLang="ko-KR" dirty="0"/>
              <a:t>It consists of three types of layers:</a:t>
            </a:r>
          </a:p>
          <a:p>
            <a:pPr lvl="2"/>
            <a:r>
              <a:rPr lang="en-US" altLang="ko-KR" sz="1800" b="1" dirty="0"/>
              <a:t>Input Layer</a:t>
            </a:r>
            <a:r>
              <a:rPr lang="en-US" altLang="ko-KR" dirty="0"/>
              <a:t>: This layer receives all the inputs and forwards them to the hidden layer for analysis</a:t>
            </a:r>
          </a:p>
          <a:p>
            <a:pPr lvl="2"/>
            <a:r>
              <a:rPr lang="en-US" altLang="ko-KR" sz="1800" b="1" dirty="0"/>
              <a:t>Hidden Layer</a:t>
            </a:r>
            <a:r>
              <a:rPr lang="en-US" altLang="ko-KR" dirty="0"/>
              <a:t>: In this layer, various computations are carried out and the result is transferred to the output layer. There can be N number of hidden layers, depending on the problem you’re trying to solve</a:t>
            </a:r>
          </a:p>
          <a:p>
            <a:pPr lvl="2"/>
            <a:r>
              <a:rPr lang="en-US" altLang="ko-KR" sz="1800" b="1" dirty="0"/>
              <a:t>Output Layer</a:t>
            </a:r>
            <a:r>
              <a:rPr lang="en-US" altLang="ko-KR" dirty="0"/>
              <a:t>: This layer is responsible for transferring information from the neural network to the outside world</a:t>
            </a:r>
          </a:p>
          <a:p>
            <a:pPr lvl="1"/>
            <a:endParaRPr lang="en-US" altLang="ko-KR" dirty="0"/>
          </a:p>
          <a:p>
            <a:pPr lvl="1"/>
            <a:r>
              <a:rPr lang="en-US" altLang="ko-KR" dirty="0"/>
              <a:t>It has self-learning capabilities based on previous instance, and it provides high accuracy</a:t>
            </a:r>
            <a:endParaRPr lang="ko-KR" altLang="en-US" dirty="0"/>
          </a:p>
        </p:txBody>
      </p:sp>
      <p:sp>
        <p:nvSpPr>
          <p:cNvPr id="4" name="바닥글 개체 틀 3">
            <a:extLst>
              <a:ext uri="{FF2B5EF4-FFF2-40B4-BE49-F238E27FC236}">
                <a16:creationId xmlns:a16="http://schemas.microsoft.com/office/drawing/2014/main" id="{AC326160-6984-4712-9B80-1AC384F309C3}"/>
              </a:ext>
            </a:extLst>
          </p:cNvPr>
          <p:cNvSpPr>
            <a:spLocks noGrp="1"/>
          </p:cNvSpPr>
          <p:nvPr>
            <p:ph type="ftr" sz="quarter" idx="11"/>
          </p:nvPr>
        </p:nvSpPr>
        <p:spPr/>
        <p:txBody>
          <a:bodyPr/>
          <a:lstStyle/>
          <a:p>
            <a:r>
              <a:rPr lang="en-US" altLang="ko-KR"/>
              <a:t>v2.1: 17/08/19</a:t>
            </a:r>
            <a:endParaRPr lang="ko-KR" altLang="en-US"/>
          </a:p>
        </p:txBody>
      </p:sp>
      <p:sp>
        <p:nvSpPr>
          <p:cNvPr id="6" name="슬라이드 번호 개체 틀 5">
            <a:extLst>
              <a:ext uri="{FF2B5EF4-FFF2-40B4-BE49-F238E27FC236}">
                <a16:creationId xmlns:a16="http://schemas.microsoft.com/office/drawing/2014/main" id="{E4496459-F10F-4A85-A006-C8633F1E66BC}"/>
              </a:ext>
            </a:extLst>
          </p:cNvPr>
          <p:cNvSpPr>
            <a:spLocks noGrp="1"/>
          </p:cNvSpPr>
          <p:nvPr>
            <p:ph type="sldNum" sz="quarter" idx="12"/>
          </p:nvPr>
        </p:nvSpPr>
        <p:spPr/>
        <p:txBody>
          <a:bodyPr/>
          <a:lstStyle/>
          <a:p>
            <a:fld id="{46D39A25-028C-4F5E-A0EA-89FFB800C6C4}" type="slidenum">
              <a:rPr lang="ko-KR" altLang="en-US" smtClean="0"/>
              <a:t>8</a:t>
            </a:fld>
            <a:endParaRPr lang="ko-KR" altLang="en-US"/>
          </a:p>
        </p:txBody>
      </p:sp>
    </p:spTree>
    <p:extLst>
      <p:ext uri="{BB962C8B-B14F-4D97-AF65-F5344CB8AC3E}">
        <p14:creationId xmlns:p14="http://schemas.microsoft.com/office/powerpoint/2010/main" val="294871837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5940</Words>
  <Application>Microsoft Office PowerPoint</Application>
  <PresentationFormat>와이드스크린</PresentationFormat>
  <Paragraphs>733</Paragraphs>
  <Slides>68</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68</vt:i4>
      </vt:variant>
    </vt:vector>
  </HeadingPairs>
  <TitlesOfParts>
    <vt:vector size="75" baseType="lpstr">
      <vt:lpstr>맑은 고딕</vt:lpstr>
      <vt:lpstr>Arial</vt:lpstr>
      <vt:lpstr>Cambria Math</vt:lpstr>
      <vt:lpstr>Consolas</vt:lpstr>
      <vt:lpstr>Lucida Handwriting</vt:lpstr>
      <vt:lpstr>Wingdings</vt:lpstr>
      <vt:lpstr>Office 테마</vt:lpstr>
      <vt:lpstr>[Interview]    Artificial Intelligence (AI)  Computer Vision (CV)</vt:lpstr>
      <vt:lpstr>Version History</vt:lpstr>
      <vt:lpstr>Q. Different between AI, ML, and DL.</vt:lpstr>
      <vt:lpstr>Q. What is AI?</vt:lpstr>
      <vt:lpstr>Q. What are different types of AI [1]</vt:lpstr>
      <vt:lpstr>Q. Different domains of AI</vt:lpstr>
      <vt:lpstr>Q. Different types of ML</vt:lpstr>
      <vt:lpstr>Q. What is Q-Learning?</vt:lpstr>
      <vt:lpstr>Q. What is DL?</vt:lpstr>
      <vt:lpstr>Q. What is commonly used ANN?</vt:lpstr>
      <vt:lpstr>Q. What are Bayesian Network?</vt:lpstr>
      <vt:lpstr>Q. To test the intelligence of a machine</vt:lpstr>
      <vt:lpstr>Q. Reinforcement work?</vt:lpstr>
      <vt:lpstr>Q. What is Markov’s decision process?</vt:lpstr>
      <vt:lpstr>Q. Difference between parametric &amp; non- models</vt:lpstr>
      <vt:lpstr>Q. Difference between Hyper params and model params</vt:lpstr>
      <vt:lpstr>Q. Hyperparameters in DNN</vt:lpstr>
      <vt:lpstr>Q. Hyperparameter optimization algorithm</vt:lpstr>
      <vt:lpstr>Q. Overfitting occurrence &amp; How to fix?</vt:lpstr>
      <vt:lpstr>Q. Deep learning framework</vt:lpstr>
      <vt:lpstr>Q. Fuzzy logic architecture</vt:lpstr>
      <vt:lpstr>Q. Expert Systems</vt:lpstr>
      <vt:lpstr>Q. Computer vision and AI related</vt:lpstr>
      <vt:lpstr>Q. Which is better for image classification?</vt:lpstr>
      <vt:lpstr>Q. Facebook’s Face verification</vt:lpstr>
      <vt:lpstr>Q. What is gradient descent?</vt:lpstr>
      <vt:lpstr>[Additional] Gradient Descent algorithm</vt:lpstr>
      <vt:lpstr>Q. Optimization Function?</vt:lpstr>
      <vt:lpstr>Q. How do you decide the epoch size?</vt:lpstr>
      <vt:lpstr>Q. Activation function?</vt:lpstr>
      <vt:lpstr>Q. Recurrent Neural Network?</vt:lpstr>
      <vt:lpstr>Q. What is LSTM?</vt:lpstr>
      <vt:lpstr>Q. Training results in very low accuracy</vt:lpstr>
      <vt:lpstr>Q. PCA need?</vt:lpstr>
      <vt:lpstr>Q. Data pre-processing naming?</vt:lpstr>
      <vt:lpstr>Q. How do you ensure the model is overfitted?</vt:lpstr>
      <vt:lpstr>Q. Weak AI vs. Strong AI</vt:lpstr>
      <vt:lpstr>Q. Difference between inductive, de-, ab- ML? </vt:lpstr>
      <vt:lpstr>Q. What is Naïve Bayes?</vt:lpstr>
      <vt:lpstr>Q. What is ensemble learning?</vt:lpstr>
      <vt:lpstr>Q. What is regularization?</vt:lpstr>
      <vt:lpstr>Q. What is model accuracy and performance?</vt:lpstr>
      <vt:lpstr>Q. Define F1 score</vt:lpstr>
      <vt:lpstr>Q. What is Bias-Variance trade-off?</vt:lpstr>
      <vt:lpstr>Q. What’s the trade-off between bias and variance?</vt:lpstr>
      <vt:lpstr>Q. What is regularization?</vt:lpstr>
      <vt:lpstr>Q. Why is ReLU better than Sigmoid in NN?</vt:lpstr>
      <vt:lpstr>Q. Computer Vision Questions 1</vt:lpstr>
      <vt:lpstr>Q. Computer Vision Questions 2</vt:lpstr>
      <vt:lpstr>Q. What is data normalization and why do we need it?</vt:lpstr>
      <vt:lpstr>Q. Why use Conv. for images rather than FC layers?</vt:lpstr>
      <vt:lpstr>Q. What makes CNNs translation invariant?</vt:lpstr>
      <vt:lpstr>Q. Why do we have max-pooling in classification CNNs?</vt:lpstr>
      <vt:lpstr>Q. Segmentation CNNs have encoder/de- structure</vt:lpstr>
      <vt:lpstr>Q. What is the significance of Residual Net?</vt:lpstr>
      <vt:lpstr>Q. What is batch normalization &amp; why use?</vt:lpstr>
      <vt:lpstr>Q. Why use many small kernel?</vt:lpstr>
      <vt:lpstr>Q. Stratified cross-validation</vt:lpstr>
      <vt:lpstr>Q. Why do ensembles typically have higher score?</vt:lpstr>
      <vt:lpstr>Q. What is an imbalanced dataset?</vt:lpstr>
      <vt:lpstr>Q. What is data augmentation?</vt:lpstr>
      <vt:lpstr>Q. What is Precision, Recall &amp; F1-score?</vt:lpstr>
      <vt:lpstr>Q. What is cost function?</vt:lpstr>
      <vt:lpstr>Q. Define hyperparameters</vt:lpstr>
      <vt:lpstr>Q. Difference between boosting and bagging</vt:lpstr>
      <vt:lpstr>Q. Explain how a ROC curve works</vt:lpstr>
      <vt:lpstr>Q. Difference Type I and Type II error</vt:lpstr>
      <vt:lpstr>Q. Generative vs. discriminative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Kim Wonjin</dc:creator>
  <cp:lastModifiedBy>Kim Wonjin</cp:lastModifiedBy>
  <cp:revision>37</cp:revision>
  <dcterms:created xsi:type="dcterms:W3CDTF">2019-08-11T02:38:13Z</dcterms:created>
  <dcterms:modified xsi:type="dcterms:W3CDTF">2019-08-16T16:14:18Z</dcterms:modified>
</cp:coreProperties>
</file>