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330" r:id="rId3"/>
    <p:sldId id="257" r:id="rId4"/>
    <p:sldId id="258" r:id="rId5"/>
    <p:sldId id="279" r:id="rId6"/>
    <p:sldId id="280" r:id="rId7"/>
    <p:sldId id="28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7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0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1" r:id="rId57"/>
    <p:sldId id="312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1032" y="96"/>
      </p:cViewPr>
      <p:guideLst/>
    </p:cSldViewPr>
  </p:slideViewPr>
  <p:outlineViewPr>
    <p:cViewPr>
      <p:scale>
        <a:sx n="33" d="100"/>
        <a:sy n="33" d="100"/>
      </p:scale>
      <p:origin x="0" y="-14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3C25C56-7DAD-4CD5-9C4D-3810573023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FB289-715D-47F8-AC3D-B59807C6C7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75D1E-90EE-4F35-9970-E73EF943D382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A634B-73A4-4E56-AB03-6535A64495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4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F52B7-DF5F-4978-938B-23FB261D7070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07860-7F44-4F3F-B946-3AA2CD127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4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46F7B-BF42-4249-9EFC-62364580E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A60A6B-38C0-4619-BB01-D5EABCBBC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893B1-BED6-4139-92F8-21D2C06D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AB60-627D-443B-BC70-3172EB9CCF91}" type="datetime1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86141-A1DB-4625-A18A-C70B7D8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17F2C-348B-4986-BA06-A72DE254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1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2B4CE-4436-4D4A-93F6-0DAB5F7A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7D6F5C-4DD9-4ED8-8F3B-AD11FD78A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8F499-169A-4E9D-8C5B-B517B23D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A195-F8FD-4888-AED5-CAFB3C242676}" type="datetime1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FAE8B-6B44-4894-B0C8-061C60A7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CFD3-81C3-4CF9-94DC-231372BD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7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943575-69BC-4F03-9D90-8B3965634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B11A4-CBC0-441B-A852-1A1A2A174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4B82A-1D47-47AB-884F-FB325736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50F7-872A-4B4E-A807-4C7CAF0C23F1}" type="datetime1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C4FD-0B8C-4784-BB04-82D8ECA7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76F62-3F8C-47E4-80B9-7E9F462B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0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53984-E3EF-4FFF-A0C7-D7DA7545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12" y="160828"/>
            <a:ext cx="11256818" cy="678757"/>
          </a:xfrm>
        </p:spPr>
        <p:txBody>
          <a:bodyPr>
            <a:normAutofit/>
          </a:bodyPr>
          <a:lstStyle>
            <a:lvl1pPr>
              <a:defRPr sz="3200">
                <a:latin typeface="Consolas" panose="020B0609020204030204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4BCB1-84F0-4D58-A7DF-A47C32501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11" y="1146867"/>
            <a:ext cx="11256819" cy="5453437"/>
          </a:xfrm>
        </p:spPr>
        <p:txBody>
          <a:bodyPr>
            <a:normAutofit/>
          </a:bodyPr>
          <a:lstStyle>
            <a:lvl1pPr>
              <a:defRPr sz="2400">
                <a:latin typeface="Consolas" panose="020B0609020204030204" pitchFamily="49" charset="0"/>
                <a:ea typeface="문체부 쓰기 정체" panose="02030609000101010101" pitchFamily="17" charset="-127"/>
              </a:defRPr>
            </a:lvl1pPr>
            <a:lvl2pPr marL="576000" indent="-28800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Consolas" panose="020B0609020204030204" pitchFamily="49" charset="0"/>
                <a:ea typeface="문체부 쓰기 정체" panose="02030609000101010101" pitchFamily="17" charset="-127"/>
              </a:defRPr>
            </a:lvl2pPr>
            <a:lvl3pPr marL="900000" indent="-2880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ü"/>
              <a:defRPr sz="1600">
                <a:latin typeface="Consolas" panose="020B0609020204030204" pitchFamily="49" charset="0"/>
                <a:ea typeface="문체부 쓰기 정체" panose="02030609000101010101" pitchFamily="17" charset="-127"/>
              </a:defRPr>
            </a:lvl3pPr>
            <a:lvl4pPr>
              <a:defRPr sz="1600">
                <a:latin typeface="Consolas" panose="020B0609020204030204" pitchFamily="49" charset="0"/>
              </a:defRPr>
            </a:lvl4pPr>
            <a:lvl5pPr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630BC-3F2D-4DFA-B118-F8481DA5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61FA-673E-47E1-BB84-B8A519CDA970}" type="datetime1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624D3-D530-4684-BD6E-393D4272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E8039-293A-4B9E-B5DF-9271BAD3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294" y="6417741"/>
            <a:ext cx="2743200" cy="365125"/>
          </a:xfrm>
        </p:spPr>
        <p:txBody>
          <a:bodyPr/>
          <a:lstStyle/>
          <a:p>
            <a:fld id="{46D39A25-028C-4F5E-A0EA-89FFB800C6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B4ECF4-383B-41F3-9D69-4840D25560A3}"/>
              </a:ext>
            </a:extLst>
          </p:cNvPr>
          <p:cNvCxnSpPr/>
          <p:nvPr userDrawn="1"/>
        </p:nvCxnSpPr>
        <p:spPr>
          <a:xfrm>
            <a:off x="389311" y="955964"/>
            <a:ext cx="11256819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22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C4B18-BEDB-4EFF-BA7F-08A8B948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E0DF9-ADC3-4C9F-B014-4B9C9D220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191F2-7D1E-455D-AF14-021201AC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6C0E-A2FD-4FEC-BB49-69D42B5C6731}" type="datetime1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39944-62C7-47F4-836B-4F8634AE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11043-A8C1-429A-9853-5D448FE5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7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D25C8-197A-48CC-8C75-AEAAAC42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444B7-A781-4737-9524-36607DC76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82D37-BD05-4AA4-8DCE-48FC35C5C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7A0FD-393A-4CA9-B7C0-D8EE04F2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AB-007E-4A0C-9E5E-DE024FE793EC}" type="datetime1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25530-4E81-4841-BA6A-4807AC89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D682D-7922-4D4E-821C-2E32A645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1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A4E97-4D86-45A4-8E1F-0B15B8EC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8C9A9F-3022-408E-804D-F4A6FDE9E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E939AE-39AF-4574-8EC2-9C07243AC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8DB257-6BB6-4CFF-8FFA-59E7AA8D6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9E12A8-5D46-4176-A90E-7E13C0D12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331CF-88ED-4BD4-AEF4-46149709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90D0-8F9E-42C1-B8C8-FEE28305FA8E}" type="datetime1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C7D055-6D3C-4CC1-B506-84256873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C74C0F-FA4A-435B-8292-B7B52C18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50E89-7C19-4B1C-9764-67676E6B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D1ED54-1846-48F9-9EFB-592CF18A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154E-34DC-4040-91CC-C85577F6D121}" type="datetime1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835EEC-6001-4795-B8D5-B82C9298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0A3D3C-5406-4132-833D-03988279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1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B12C77-E8D7-4B50-B031-71B962D6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7C4B-60D6-4F31-B578-B772A1F3368B}" type="datetime1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F9E0E6-F6B7-4B54-AF68-4A08685E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A2D44-159D-4678-8365-3E2077CC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1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038F-0388-4C90-AF74-6D78AB33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2A920-BACB-4C11-A4FC-8C135AA4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005382-B125-4642-8320-3EFA9A648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580E6-4D48-4000-B6D6-EF234EAE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2C1-943E-49C0-AE6A-AA5B3C54EBFF}" type="datetime1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A3F4C-26AE-4B5E-BB2E-989B0A7A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167C8-1E82-43CF-B526-C4FA6456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7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C4517-BEA7-4698-AEF8-8369860C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642FC2-2D9C-462E-BD51-23DC9C3AE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B97A49-5B60-44EE-90B7-65DF8FD4C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4CBD7-426F-438F-A4B9-2D42ADCE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C819-8BBC-4B3E-B4EA-EFBD9DA36C71}" type="datetime1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4B5CD-E8C9-418A-AE20-5C2FB443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840AC-74B5-41AD-A4B6-FA4A0ECE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81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3EBD5B-BB1D-4613-8D97-2CD2C9A4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C0E86-ADB5-47CB-B741-B3F354BBF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ED864-7997-4A7A-9147-9CE66D181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4704-AA82-4EAC-824F-5784638F6F50}" type="datetime1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BF66F-C255-44EE-978D-7538CECE1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3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4D961-CFCF-4D55-B8DC-D593C0381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9A25-028C-4F5E-A0EA-89FFB80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6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itmining.tistory.com/6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victorydntmd.tistory.com/104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2F336-41C6-4796-AFB0-B9172C012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383178"/>
            <a:ext cx="11338560" cy="3953692"/>
          </a:xfrm>
        </p:spPr>
        <p:txBody>
          <a:bodyPr>
            <a:noAutofit/>
          </a:bodyPr>
          <a:lstStyle/>
          <a:p>
            <a:r>
              <a:rPr lang="en-US" altLang="ko-KR" sz="6600" dirty="0">
                <a:latin typeface="Consolas" panose="020B0609020204030204" pitchFamily="49" charset="0"/>
              </a:rPr>
              <a:t>[Interview]</a:t>
            </a:r>
            <a:br>
              <a:rPr lang="en-US" altLang="ko-KR" sz="6600" dirty="0">
                <a:latin typeface="Consolas" panose="020B0609020204030204" pitchFamily="49" charset="0"/>
              </a:rPr>
            </a:br>
            <a:r>
              <a:rPr lang="en-US" altLang="ko-KR" sz="4000" dirty="0">
                <a:latin typeface="Consolas" panose="020B0609020204030204" pitchFamily="49" charset="0"/>
              </a:rPr>
              <a:t> </a:t>
            </a:r>
            <a:br>
              <a:rPr lang="en-US" altLang="ko-KR" sz="4000" dirty="0">
                <a:latin typeface="Consolas" panose="020B0609020204030204" pitchFamily="49" charset="0"/>
              </a:rPr>
            </a:br>
            <a:br>
              <a:rPr lang="en-US" altLang="ko-KR" sz="4000" dirty="0">
                <a:latin typeface="Consolas" panose="020B0609020204030204" pitchFamily="49" charset="0"/>
              </a:rPr>
            </a:br>
            <a:r>
              <a:rPr lang="en-US" altLang="ko-KR" sz="4000" dirty="0">
                <a:latin typeface="Consolas" panose="020B0609020204030204" pitchFamily="49" charset="0"/>
              </a:rPr>
              <a:t>Data Structure</a:t>
            </a:r>
            <a:endParaRPr lang="ko-KR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9B937-BCC9-46FC-AADB-B15DDF353673}"/>
              </a:ext>
            </a:extLst>
          </p:cNvPr>
          <p:cNvSpPr txBox="1"/>
          <p:nvPr/>
        </p:nvSpPr>
        <p:spPr>
          <a:xfrm>
            <a:off x="8874035" y="5286103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Lucida Handwriting" panose="03010101010101010101" pitchFamily="66" charset="0"/>
              </a:rPr>
              <a:t>Kim Wonjin</a:t>
            </a:r>
            <a:endParaRPr lang="ko-KR" altLang="en-US" sz="2800" dirty="0">
              <a:latin typeface="Lucida Handwriting" panose="03010101010101010101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D7BBE-1406-4F2A-A57D-B867425DD027}"/>
              </a:ext>
            </a:extLst>
          </p:cNvPr>
          <p:cNvSpPr txBox="1"/>
          <p:nvPr/>
        </p:nvSpPr>
        <p:spPr>
          <a:xfrm>
            <a:off x="10026478" y="6089858"/>
            <a:ext cx="2098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Date: 17 / 08 / 2019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B479-FA9D-4723-8267-53304905ED1A}"/>
              </a:ext>
            </a:extLst>
          </p:cNvPr>
          <p:cNvSpPr txBox="1"/>
          <p:nvPr/>
        </p:nvSpPr>
        <p:spPr>
          <a:xfrm>
            <a:off x="10869144" y="6474822"/>
            <a:ext cx="1255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Version: 1.3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908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A5A53-6023-41F7-BFA0-AA1134B0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How to get pi?</a:t>
                </a:r>
              </a:p>
              <a:p>
                <a:pPr lvl="1"/>
                <a:r>
                  <a:rPr lang="en-US" altLang="ko-KR" dirty="0"/>
                  <a:t>“ABAABAB”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P[2]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P[0], Pi[2] := 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8" t="-1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10D3D-E715-45F4-BF4C-768F31C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D004A6A-BA5D-49F2-8311-F27B03BDF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21815"/>
              </p:ext>
            </p:extLst>
          </p:nvPr>
        </p:nvGraphicFramePr>
        <p:xfrm>
          <a:off x="945421" y="2136581"/>
          <a:ext cx="9487451" cy="2682264"/>
        </p:xfrm>
        <a:graphic>
          <a:graphicData uri="http://schemas.openxmlformats.org/drawingml/2006/table">
            <a:tbl>
              <a:tblPr/>
              <a:tblGrid>
                <a:gridCol w="551138">
                  <a:extLst>
                    <a:ext uri="{9D8B030D-6E8A-4147-A177-3AD203B41FA5}">
                      <a16:colId xmlns:a16="http://schemas.microsoft.com/office/drawing/2014/main" val="1105178146"/>
                    </a:ext>
                  </a:extLst>
                </a:gridCol>
                <a:gridCol w="511770">
                  <a:extLst>
                    <a:ext uri="{9D8B030D-6E8A-4147-A177-3AD203B41FA5}">
                      <a16:colId xmlns:a16="http://schemas.microsoft.com/office/drawing/2014/main" val="566372673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734845241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276063268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80513823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8704301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76221472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416262323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5427794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52770571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443406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565759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44255157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11196340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34597901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402072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1490158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29347989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804034440"/>
                    </a:ext>
                  </a:extLst>
                </a:gridCol>
              </a:tblGrid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 Pi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72459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53811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2(</a:t>
                      </a:r>
                      <a:r>
                        <a:rPr lang="en-US" altLang="ko-KR" sz="1200" dirty="0" err="1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i</a:t>
                      </a: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84880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0760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0(j)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9124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6429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20335-1B4A-4BB0-A85D-430F0262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A5A53-6023-41F7-BFA0-AA1134B0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How to get pi?</a:t>
                </a:r>
              </a:p>
              <a:p>
                <a:pPr lvl="1"/>
                <a:r>
                  <a:rPr lang="en-US" altLang="ko-KR" dirty="0"/>
                  <a:t>“ABAABAB”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P[3]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/>
                  <a:t> P[1], j := Pi[0]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8" t="-1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10D3D-E715-45F4-BF4C-768F31C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D004A6A-BA5D-49F2-8311-F27B03BDF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28868"/>
              </p:ext>
            </p:extLst>
          </p:nvPr>
        </p:nvGraphicFramePr>
        <p:xfrm>
          <a:off x="945421" y="2136581"/>
          <a:ext cx="9487451" cy="2682264"/>
        </p:xfrm>
        <a:graphic>
          <a:graphicData uri="http://schemas.openxmlformats.org/drawingml/2006/table">
            <a:tbl>
              <a:tblPr/>
              <a:tblGrid>
                <a:gridCol w="551138">
                  <a:extLst>
                    <a:ext uri="{9D8B030D-6E8A-4147-A177-3AD203B41FA5}">
                      <a16:colId xmlns:a16="http://schemas.microsoft.com/office/drawing/2014/main" val="1105178146"/>
                    </a:ext>
                  </a:extLst>
                </a:gridCol>
                <a:gridCol w="511770">
                  <a:extLst>
                    <a:ext uri="{9D8B030D-6E8A-4147-A177-3AD203B41FA5}">
                      <a16:colId xmlns:a16="http://schemas.microsoft.com/office/drawing/2014/main" val="566372673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734845241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276063268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80513823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8704301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76221472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416262323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5427794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52770571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443406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565759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44255157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11196340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34597901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402072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1490158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29347989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804034440"/>
                    </a:ext>
                  </a:extLst>
                </a:gridCol>
              </a:tblGrid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 Pi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72459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53811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3(</a:t>
                      </a:r>
                      <a:r>
                        <a:rPr lang="en-US" altLang="ko-KR" sz="1200" dirty="0" err="1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i</a:t>
                      </a: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84880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0760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(j)</a:t>
                      </a:r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9124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6429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0FF282-776C-4D41-B0F8-2745FA06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6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A5A53-6023-41F7-BFA0-AA1134B0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How to get pi?</a:t>
                </a:r>
              </a:p>
              <a:p>
                <a:pPr lvl="1"/>
                <a:r>
                  <a:rPr lang="en-US" altLang="ko-KR" dirty="0"/>
                  <a:t>“ABAABAB”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P[3]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P[0], Pi[3] := 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8" t="-1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10D3D-E715-45F4-BF4C-768F31C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D004A6A-BA5D-49F2-8311-F27B03BDF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29761"/>
              </p:ext>
            </p:extLst>
          </p:nvPr>
        </p:nvGraphicFramePr>
        <p:xfrm>
          <a:off x="945421" y="2136581"/>
          <a:ext cx="9487451" cy="2682264"/>
        </p:xfrm>
        <a:graphic>
          <a:graphicData uri="http://schemas.openxmlformats.org/drawingml/2006/table">
            <a:tbl>
              <a:tblPr/>
              <a:tblGrid>
                <a:gridCol w="551138">
                  <a:extLst>
                    <a:ext uri="{9D8B030D-6E8A-4147-A177-3AD203B41FA5}">
                      <a16:colId xmlns:a16="http://schemas.microsoft.com/office/drawing/2014/main" val="1105178146"/>
                    </a:ext>
                  </a:extLst>
                </a:gridCol>
                <a:gridCol w="511770">
                  <a:extLst>
                    <a:ext uri="{9D8B030D-6E8A-4147-A177-3AD203B41FA5}">
                      <a16:colId xmlns:a16="http://schemas.microsoft.com/office/drawing/2014/main" val="566372673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734845241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276063268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80513823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8704301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76221472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416262323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5427794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52770571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443406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565759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44255157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11196340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34597901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402072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1490158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29347989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804034440"/>
                    </a:ext>
                  </a:extLst>
                </a:gridCol>
              </a:tblGrid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 Pi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72459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53811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3(</a:t>
                      </a:r>
                      <a:r>
                        <a:rPr lang="en-US" altLang="ko-KR" sz="1200" dirty="0" err="1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i</a:t>
                      </a: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84880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0760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0(j)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9124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6429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C4C6C-E75C-4C66-9AD4-771D76C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A5A53-6023-41F7-BFA0-AA1134B0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How to get pi?</a:t>
                </a:r>
              </a:p>
              <a:p>
                <a:pPr lvl="1"/>
                <a:r>
                  <a:rPr lang="en-US" altLang="ko-KR" dirty="0"/>
                  <a:t>“ABAABAB”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P[4]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P[1], Pi[4] := Pi[3] + 1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8" t="-1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10D3D-E715-45F4-BF4C-768F31C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D004A6A-BA5D-49F2-8311-F27B03BDF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79899"/>
              </p:ext>
            </p:extLst>
          </p:nvPr>
        </p:nvGraphicFramePr>
        <p:xfrm>
          <a:off x="945421" y="2136581"/>
          <a:ext cx="9487451" cy="2682264"/>
        </p:xfrm>
        <a:graphic>
          <a:graphicData uri="http://schemas.openxmlformats.org/drawingml/2006/table">
            <a:tbl>
              <a:tblPr/>
              <a:tblGrid>
                <a:gridCol w="551138">
                  <a:extLst>
                    <a:ext uri="{9D8B030D-6E8A-4147-A177-3AD203B41FA5}">
                      <a16:colId xmlns:a16="http://schemas.microsoft.com/office/drawing/2014/main" val="1105178146"/>
                    </a:ext>
                  </a:extLst>
                </a:gridCol>
                <a:gridCol w="511770">
                  <a:extLst>
                    <a:ext uri="{9D8B030D-6E8A-4147-A177-3AD203B41FA5}">
                      <a16:colId xmlns:a16="http://schemas.microsoft.com/office/drawing/2014/main" val="566372673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734845241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276063268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80513823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8704301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76221472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416262323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5427794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52770571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443406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565759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44255157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11196340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34597901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402072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1490158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29347989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804034440"/>
                    </a:ext>
                  </a:extLst>
                </a:gridCol>
              </a:tblGrid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 Pi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72459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53811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4(</a:t>
                      </a:r>
                      <a:r>
                        <a:rPr lang="en-US" altLang="ko-KR" sz="1200" dirty="0" err="1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i</a:t>
                      </a: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84880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0760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1(j)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9124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6429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F79B1-C114-40C2-AC39-47455D94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0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A5A53-6023-41F7-BFA0-AA1134B0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How to get pi?</a:t>
                </a:r>
              </a:p>
              <a:p>
                <a:pPr lvl="1"/>
                <a:r>
                  <a:rPr lang="en-US" altLang="ko-KR" dirty="0"/>
                  <a:t>“ABAABAB”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P[5]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P[2], Pi[5] := Pi[4] + 1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8" t="-1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10D3D-E715-45F4-BF4C-768F31C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D004A6A-BA5D-49F2-8311-F27B03BDF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61207"/>
              </p:ext>
            </p:extLst>
          </p:nvPr>
        </p:nvGraphicFramePr>
        <p:xfrm>
          <a:off x="945421" y="2136581"/>
          <a:ext cx="9487451" cy="2682264"/>
        </p:xfrm>
        <a:graphic>
          <a:graphicData uri="http://schemas.openxmlformats.org/drawingml/2006/table">
            <a:tbl>
              <a:tblPr/>
              <a:tblGrid>
                <a:gridCol w="551138">
                  <a:extLst>
                    <a:ext uri="{9D8B030D-6E8A-4147-A177-3AD203B41FA5}">
                      <a16:colId xmlns:a16="http://schemas.microsoft.com/office/drawing/2014/main" val="1105178146"/>
                    </a:ext>
                  </a:extLst>
                </a:gridCol>
                <a:gridCol w="511770">
                  <a:extLst>
                    <a:ext uri="{9D8B030D-6E8A-4147-A177-3AD203B41FA5}">
                      <a16:colId xmlns:a16="http://schemas.microsoft.com/office/drawing/2014/main" val="566372673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734845241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276063268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80513823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8704301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76221472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416262323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5427794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52770571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443406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565759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44255157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11196340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34597901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402072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1490158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29347989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804034440"/>
                    </a:ext>
                  </a:extLst>
                </a:gridCol>
              </a:tblGrid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 Pi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72459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53811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5(</a:t>
                      </a:r>
                      <a:r>
                        <a:rPr lang="en-US" altLang="ko-KR" sz="1200" dirty="0" err="1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i</a:t>
                      </a: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84880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0760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2(j)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9124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6429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BD7A9-EAE4-4B50-9441-06FF8A75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0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A5A53-6023-41F7-BFA0-AA1134B0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How to get pi?</a:t>
                </a:r>
              </a:p>
              <a:p>
                <a:pPr lvl="1"/>
                <a:r>
                  <a:rPr lang="en-US" altLang="ko-KR" dirty="0"/>
                  <a:t>“ABAABAB”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P[6]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P[3], j := Pi[2]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8" t="-1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10D3D-E715-45F4-BF4C-768F31C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D004A6A-BA5D-49F2-8311-F27B03BDF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11777"/>
              </p:ext>
            </p:extLst>
          </p:nvPr>
        </p:nvGraphicFramePr>
        <p:xfrm>
          <a:off x="945421" y="2136581"/>
          <a:ext cx="9487451" cy="2682264"/>
        </p:xfrm>
        <a:graphic>
          <a:graphicData uri="http://schemas.openxmlformats.org/drawingml/2006/table">
            <a:tbl>
              <a:tblPr/>
              <a:tblGrid>
                <a:gridCol w="551138">
                  <a:extLst>
                    <a:ext uri="{9D8B030D-6E8A-4147-A177-3AD203B41FA5}">
                      <a16:colId xmlns:a16="http://schemas.microsoft.com/office/drawing/2014/main" val="1105178146"/>
                    </a:ext>
                  </a:extLst>
                </a:gridCol>
                <a:gridCol w="511770">
                  <a:extLst>
                    <a:ext uri="{9D8B030D-6E8A-4147-A177-3AD203B41FA5}">
                      <a16:colId xmlns:a16="http://schemas.microsoft.com/office/drawing/2014/main" val="566372673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734845241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276063268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80513823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8704301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76221472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416262323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5427794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52770571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443406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565759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44255157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11196340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34597901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402072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1490158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29347989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804034440"/>
                    </a:ext>
                  </a:extLst>
                </a:gridCol>
              </a:tblGrid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 Pi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72459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53811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6(</a:t>
                      </a:r>
                      <a:r>
                        <a:rPr lang="en-US" altLang="ko-KR" sz="1200" dirty="0" err="1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i</a:t>
                      </a: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84880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0760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3(j)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9124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6429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B9283E-36F7-43F4-B34A-B9CD4BAA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0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A5A53-6023-41F7-BFA0-AA1134B0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How to get pi?</a:t>
                </a:r>
              </a:p>
              <a:p>
                <a:pPr lvl="1"/>
                <a:r>
                  <a:rPr lang="en-US" altLang="ko-KR" dirty="0"/>
                  <a:t>“ABAABAB”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P[6]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P[1], P[6] := Pi[2] + 1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8" t="-1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10D3D-E715-45F4-BF4C-768F31C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D004A6A-BA5D-49F2-8311-F27B03BDF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02854"/>
              </p:ext>
            </p:extLst>
          </p:nvPr>
        </p:nvGraphicFramePr>
        <p:xfrm>
          <a:off x="945421" y="2136581"/>
          <a:ext cx="9487451" cy="2682264"/>
        </p:xfrm>
        <a:graphic>
          <a:graphicData uri="http://schemas.openxmlformats.org/drawingml/2006/table">
            <a:tbl>
              <a:tblPr/>
              <a:tblGrid>
                <a:gridCol w="551138">
                  <a:extLst>
                    <a:ext uri="{9D8B030D-6E8A-4147-A177-3AD203B41FA5}">
                      <a16:colId xmlns:a16="http://schemas.microsoft.com/office/drawing/2014/main" val="1105178146"/>
                    </a:ext>
                  </a:extLst>
                </a:gridCol>
                <a:gridCol w="511770">
                  <a:extLst>
                    <a:ext uri="{9D8B030D-6E8A-4147-A177-3AD203B41FA5}">
                      <a16:colId xmlns:a16="http://schemas.microsoft.com/office/drawing/2014/main" val="566372673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734845241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276063268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80513823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8704301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76221472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416262323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5427794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52770571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443406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565759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44255157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11196340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34597901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402072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1490158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29347989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804034440"/>
                    </a:ext>
                  </a:extLst>
                </a:gridCol>
              </a:tblGrid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 Pi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72459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53811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6(</a:t>
                      </a:r>
                      <a:r>
                        <a:rPr lang="en-US" altLang="ko-KR" sz="1200" dirty="0" err="1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i</a:t>
                      </a: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84880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0760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1(j)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9124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6429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507FD-A390-4212-A571-59EA1B50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4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A5A53-6023-41F7-BFA0-AA1134B0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0A895-E9C7-4DF8-A631-8264662D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the pattern in String</a:t>
            </a:r>
          </a:p>
          <a:p>
            <a:pPr lvl="1"/>
            <a:r>
              <a:rPr lang="en-US" altLang="ko-KR" dirty="0"/>
              <a:t>“ABAABAB” in “ABAABAABABCDABE”?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P[0] : P[5] Same but different from P[6]</a:t>
            </a:r>
          </a:p>
          <a:p>
            <a:pPr lvl="2"/>
            <a:r>
              <a:rPr lang="en-US" altLang="ko-KR" dirty="0"/>
              <a:t>Then, Jump to Pi[5] (=3)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10D3D-E715-45F4-BF4C-768F31C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7D584F7-4F39-4ACD-B01B-3BF34822D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32128"/>
              </p:ext>
            </p:extLst>
          </p:nvPr>
        </p:nvGraphicFramePr>
        <p:xfrm>
          <a:off x="945421" y="2136581"/>
          <a:ext cx="9487451" cy="2280495"/>
        </p:xfrm>
        <a:graphic>
          <a:graphicData uri="http://schemas.openxmlformats.org/drawingml/2006/table">
            <a:tbl>
              <a:tblPr/>
              <a:tblGrid>
                <a:gridCol w="551138">
                  <a:extLst>
                    <a:ext uri="{9D8B030D-6E8A-4147-A177-3AD203B41FA5}">
                      <a16:colId xmlns:a16="http://schemas.microsoft.com/office/drawing/2014/main" val="1105178146"/>
                    </a:ext>
                  </a:extLst>
                </a:gridCol>
                <a:gridCol w="511770">
                  <a:extLst>
                    <a:ext uri="{9D8B030D-6E8A-4147-A177-3AD203B41FA5}">
                      <a16:colId xmlns:a16="http://schemas.microsoft.com/office/drawing/2014/main" val="566372673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734845241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276063268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80513823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8704301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76221472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416262323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5427794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52770571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443406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565759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44255157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11196340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34597901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402072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1490158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29347989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804034440"/>
                    </a:ext>
                  </a:extLst>
                </a:gridCol>
              </a:tblGrid>
              <a:tr h="49231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 Pi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7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8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9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72459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텍스트</a:t>
                      </a:r>
                      <a:endParaRPr lang="en-US" altLang="ko-KR" sz="105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S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84880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C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D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E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0760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9124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6429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98898D8-C2F1-4861-9C61-14A21AC91939}"/>
              </a:ext>
            </a:extLst>
          </p:cNvPr>
          <p:cNvSpPr/>
          <p:nvPr/>
        </p:nvSpPr>
        <p:spPr>
          <a:xfrm>
            <a:off x="2009775" y="2619375"/>
            <a:ext cx="2943225" cy="1797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B7D53B-9A88-4680-ACF5-B450EB9B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5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A5A53-6023-41F7-BFA0-AA1134B0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0A895-E9C7-4DF8-A631-8264662D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the pattern in String</a:t>
            </a:r>
          </a:p>
          <a:p>
            <a:pPr lvl="1"/>
            <a:r>
              <a:rPr lang="en-US" altLang="ko-KR" dirty="0"/>
              <a:t>“ABAABAB” in “ABAABAABABCDABE”?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en-US" altLang="ko-KR" dirty="0"/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 = 6, j = 3 because Pi[5] == 3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10D3D-E715-45F4-BF4C-768F31C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7D584F7-4F39-4ACD-B01B-3BF34822D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87474"/>
              </p:ext>
            </p:extLst>
          </p:nvPr>
        </p:nvGraphicFramePr>
        <p:xfrm>
          <a:off x="945421" y="2136581"/>
          <a:ext cx="9487451" cy="2280495"/>
        </p:xfrm>
        <a:graphic>
          <a:graphicData uri="http://schemas.openxmlformats.org/drawingml/2006/table">
            <a:tbl>
              <a:tblPr/>
              <a:tblGrid>
                <a:gridCol w="551138">
                  <a:extLst>
                    <a:ext uri="{9D8B030D-6E8A-4147-A177-3AD203B41FA5}">
                      <a16:colId xmlns:a16="http://schemas.microsoft.com/office/drawing/2014/main" val="1105178146"/>
                    </a:ext>
                  </a:extLst>
                </a:gridCol>
                <a:gridCol w="511770">
                  <a:extLst>
                    <a:ext uri="{9D8B030D-6E8A-4147-A177-3AD203B41FA5}">
                      <a16:colId xmlns:a16="http://schemas.microsoft.com/office/drawing/2014/main" val="566372673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734845241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276063268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80513823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8704301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76221472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416262323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5427794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52770571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443406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565759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44255157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11196340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34597901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402072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1490158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29347989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804034440"/>
                    </a:ext>
                  </a:extLst>
                </a:gridCol>
              </a:tblGrid>
              <a:tr h="49231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 Pi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7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8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9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72459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텍스트</a:t>
                      </a:r>
                      <a:endParaRPr lang="en-US" altLang="ko-KR" sz="105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S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84880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  <a:endParaRPr lang="ko-KR" altLang="en-US" sz="1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  <a:endParaRPr lang="ko-KR" altLang="en-US" sz="1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  <a:endParaRPr lang="ko-KR" altLang="en-US" sz="1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C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D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E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0760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9124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6429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98898D8-C2F1-4861-9C61-14A21AC91939}"/>
              </a:ext>
            </a:extLst>
          </p:cNvPr>
          <p:cNvSpPr/>
          <p:nvPr/>
        </p:nvSpPr>
        <p:spPr>
          <a:xfrm>
            <a:off x="3467100" y="2619375"/>
            <a:ext cx="3486150" cy="1797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36F55-AD0F-46C7-8BBE-7AA9DABF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1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DD064-A2C2-4270-89E5-D2D61C65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HashTable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D7F90-3F46-4E3D-B715-9D48CA7F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Hashtable</a:t>
            </a:r>
            <a:endParaRPr lang="en-US" altLang="ko-KR" dirty="0"/>
          </a:p>
          <a:p>
            <a:pPr lvl="1"/>
            <a:r>
              <a:rPr lang="ko-KR" altLang="en-US" dirty="0"/>
              <a:t>이것은 </a:t>
            </a:r>
            <a:r>
              <a:rPr lang="en-US" altLang="ko-KR" dirty="0"/>
              <a:t>Key</a:t>
            </a:r>
            <a:r>
              <a:rPr lang="ko-KR" altLang="en-US" dirty="0"/>
              <a:t>에 </a:t>
            </a:r>
            <a:r>
              <a:rPr lang="en-US" altLang="ko-KR" dirty="0"/>
              <a:t>value</a:t>
            </a:r>
            <a:r>
              <a:rPr lang="ko-KR" altLang="en-US" dirty="0"/>
              <a:t>를 저장하는 데이터 구조로 </a:t>
            </a:r>
            <a:r>
              <a:rPr lang="en-US" altLang="ko-KR" dirty="0"/>
              <a:t>value := get(key)</a:t>
            </a:r>
            <a:r>
              <a:rPr lang="ko-KR" altLang="en-US" dirty="0"/>
              <a:t>에 대해 상수시간으로 동작한다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Key </a:t>
            </a:r>
            <a:r>
              <a:rPr lang="ko-KR" altLang="en-US" dirty="0"/>
              <a:t>값은 </a:t>
            </a:r>
            <a:r>
              <a:rPr lang="en-US" altLang="ko-KR" dirty="0" err="1"/>
              <a:t>Hashfunction</a:t>
            </a:r>
            <a:r>
              <a:rPr lang="ko-KR" altLang="en-US" dirty="0"/>
              <a:t>을 통해 결정할 수 있으며</a:t>
            </a:r>
            <a:r>
              <a:rPr lang="en-US" altLang="ko-KR" dirty="0"/>
              <a:t>, </a:t>
            </a:r>
            <a:r>
              <a:rPr lang="ko-KR" altLang="en-US" dirty="0"/>
              <a:t>이 때 충돌이 날 가능성이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충돌 </a:t>
            </a:r>
            <a:r>
              <a:rPr lang="en-US" altLang="ko-KR" dirty="0"/>
              <a:t>(Collision)</a:t>
            </a:r>
          </a:p>
          <a:p>
            <a:pPr lvl="2"/>
            <a:r>
              <a:rPr lang="en-US" altLang="ko-KR" dirty="0"/>
              <a:t>Chaining </a:t>
            </a:r>
            <a:r>
              <a:rPr lang="ko-KR" altLang="en-US" dirty="0"/>
              <a:t>가장 간단한 방법으로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Linked List</a:t>
            </a:r>
            <a:r>
              <a:rPr lang="ko-KR" altLang="en-US" dirty="0"/>
              <a:t>의 형태로 구현하는 것이다</a:t>
            </a:r>
            <a:r>
              <a:rPr lang="en-US" altLang="ko-KR" dirty="0"/>
              <a:t>. </a:t>
            </a:r>
            <a:r>
              <a:rPr lang="ko-KR" altLang="en-US" dirty="0"/>
              <a:t>추가적으로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Tree </a:t>
            </a:r>
            <a:r>
              <a:rPr lang="ko-KR" altLang="en-US" dirty="0"/>
              <a:t>형태</a:t>
            </a:r>
            <a:r>
              <a:rPr lang="en-US" altLang="ko-KR" dirty="0"/>
              <a:t>(</a:t>
            </a:r>
            <a:r>
              <a:rPr lang="ko-KR" altLang="en-US" dirty="0"/>
              <a:t>이진 트리</a:t>
            </a:r>
            <a:r>
              <a:rPr lang="en-US" altLang="ko-KR" dirty="0"/>
              <a:t>/ </a:t>
            </a:r>
            <a:r>
              <a:rPr lang="ko-KR" altLang="en-US" dirty="0"/>
              <a:t>레드</a:t>
            </a:r>
            <a:r>
              <a:rPr lang="en-US" altLang="ko-KR" dirty="0"/>
              <a:t>-</a:t>
            </a:r>
            <a:r>
              <a:rPr lang="ko-KR" altLang="en-US" dirty="0"/>
              <a:t>블랙 트리</a:t>
            </a:r>
            <a:r>
              <a:rPr lang="en-US" altLang="ko-KR" dirty="0"/>
              <a:t>)</a:t>
            </a:r>
            <a:r>
              <a:rPr lang="ko-KR" altLang="en-US" dirty="0"/>
              <a:t>로 구현하면 더 빠른 시간에 탐색할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Open addressing </a:t>
            </a:r>
            <a:r>
              <a:rPr lang="ko-KR" altLang="en-US" dirty="0"/>
              <a:t>이는 추가적인 메모리 공간을 사용하지 않고</a:t>
            </a:r>
            <a:r>
              <a:rPr lang="en-US" altLang="ko-KR" dirty="0"/>
              <a:t>, hash table</a:t>
            </a:r>
            <a:r>
              <a:rPr lang="ko-KR" altLang="en-US" dirty="0"/>
              <a:t>의 빈 공간을 사용하는 방법이다</a:t>
            </a:r>
            <a:r>
              <a:rPr lang="en-US" altLang="ko-KR" dirty="0"/>
              <a:t>. </a:t>
            </a:r>
            <a:r>
              <a:rPr lang="ko-KR" altLang="en-US" dirty="0"/>
              <a:t>이 중에서도 여러가지 방법이 존재한다</a:t>
            </a:r>
            <a:r>
              <a:rPr lang="en-US" altLang="ko-KR" dirty="0"/>
              <a:t>. (Linear probing, Resizing)</a:t>
            </a:r>
          </a:p>
          <a:p>
            <a:pPr lvl="2"/>
            <a:r>
              <a:rPr lang="en-US" altLang="ko-KR" dirty="0"/>
              <a:t>Linear probing</a:t>
            </a:r>
            <a:r>
              <a:rPr lang="ko-KR" altLang="en-US" dirty="0"/>
              <a:t>은 충돌 키 뒤의 </a:t>
            </a:r>
            <a:r>
              <a:rPr lang="ko-KR" altLang="en-US" dirty="0" err="1"/>
              <a:t>버킷에서</a:t>
            </a:r>
            <a:r>
              <a:rPr lang="ko-KR" altLang="en-US" dirty="0"/>
              <a:t> 빈 공간을 찾아 해당 공간에 데이터를 추가하는 방식이다</a:t>
            </a:r>
            <a:r>
              <a:rPr lang="en-US" altLang="ko-KR" dirty="0"/>
              <a:t>. </a:t>
            </a:r>
            <a:r>
              <a:rPr lang="ko-KR" altLang="en-US" dirty="0"/>
              <a:t>탐색 시</a:t>
            </a:r>
            <a:r>
              <a:rPr lang="en-US" altLang="ko-KR" dirty="0"/>
              <a:t>, </a:t>
            </a:r>
            <a:r>
              <a:rPr lang="ko-KR" altLang="en-US" dirty="0"/>
              <a:t>원하는 </a:t>
            </a:r>
            <a:r>
              <a:rPr lang="en-US" altLang="ko-KR" dirty="0"/>
              <a:t>value</a:t>
            </a:r>
            <a:r>
              <a:rPr lang="ko-KR" altLang="en-US" dirty="0"/>
              <a:t>값이 아니면 그 뒤의 </a:t>
            </a:r>
            <a:r>
              <a:rPr lang="ko-KR" altLang="en-US" dirty="0" err="1"/>
              <a:t>버킷부터</a:t>
            </a:r>
            <a:r>
              <a:rPr lang="ko-KR" altLang="en-US" dirty="0"/>
              <a:t> </a:t>
            </a:r>
            <a:r>
              <a:rPr lang="en-US" altLang="ko-KR" dirty="0"/>
              <a:t>linear</a:t>
            </a:r>
            <a:r>
              <a:rPr lang="ko-KR" altLang="en-US" dirty="0"/>
              <a:t>하게 검색한다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Resizing</a:t>
            </a:r>
            <a:r>
              <a:rPr lang="ko-KR" altLang="en-US" dirty="0"/>
              <a:t>은 배열을 확장하여 충돌을 없애는 방법이다</a:t>
            </a:r>
            <a:r>
              <a:rPr lang="en-US" altLang="ko-KR" dirty="0"/>
              <a:t>. </a:t>
            </a:r>
            <a:r>
              <a:rPr lang="ko-KR" altLang="en-US" dirty="0"/>
              <a:t>이 때에는 새롭게 </a:t>
            </a:r>
            <a:r>
              <a:rPr lang="en-US" altLang="ko-KR" dirty="0"/>
              <a:t>hash function</a:t>
            </a:r>
            <a:r>
              <a:rPr lang="ko-KR" altLang="en-US" dirty="0"/>
              <a:t>이 업데이트 되므로</a:t>
            </a:r>
            <a:r>
              <a:rPr lang="en-US" altLang="ko-KR" dirty="0"/>
              <a:t>, </a:t>
            </a:r>
            <a:r>
              <a:rPr lang="ko-KR" altLang="en-US" dirty="0"/>
              <a:t>기존의 데이터들도 새로운 배열에 새로운 </a:t>
            </a:r>
            <a:r>
              <a:rPr lang="en-US" altLang="ko-KR" dirty="0"/>
              <a:t>hash function</a:t>
            </a:r>
            <a:r>
              <a:rPr lang="ko-KR" altLang="en-US" dirty="0"/>
              <a:t>으로 업데이트 해주어야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DC5106-7DFC-4D89-8CD5-0D3AC09B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00BF1-5A2E-4201-9BC5-CB652C32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4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F4847-6584-408A-B846-4865399E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Version History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CF185-B714-4507-8A14-E697EE19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Version 1.0 (13/08/2019)</a:t>
            </a:r>
          </a:p>
          <a:p>
            <a:pPr lvl="2"/>
            <a:r>
              <a:rPr lang="en-US" altLang="ko-KR" dirty="0"/>
              <a:t>First created</a:t>
            </a:r>
          </a:p>
          <a:p>
            <a:pPr lvl="1"/>
            <a:r>
              <a:rPr lang="en-US" altLang="ko-KR" dirty="0"/>
              <a:t>Version 1.1 (14/08/2019)</a:t>
            </a:r>
          </a:p>
          <a:p>
            <a:pPr lvl="2"/>
            <a:r>
              <a:rPr lang="en-US" altLang="ko-KR" dirty="0"/>
              <a:t>Update Shortest path algorithm</a:t>
            </a:r>
          </a:p>
          <a:p>
            <a:pPr lvl="1"/>
            <a:r>
              <a:rPr lang="en-US" altLang="ko-KR" dirty="0"/>
              <a:t>Version 1.2 (15/08/2019)</a:t>
            </a:r>
          </a:p>
          <a:p>
            <a:pPr lvl="2"/>
            <a:r>
              <a:rPr lang="en-US" altLang="ko-KR" dirty="0"/>
              <a:t>Update Ternary Search, Convex Hull, Network Flow</a:t>
            </a:r>
          </a:p>
          <a:p>
            <a:pPr lvl="1"/>
            <a:r>
              <a:rPr lang="en-US" altLang="ko-KR" dirty="0"/>
              <a:t>Version 1.3 (17/08/2019)</a:t>
            </a:r>
          </a:p>
          <a:p>
            <a:pPr lvl="2"/>
            <a:r>
              <a:rPr lang="en-US" altLang="ko-KR" dirty="0"/>
              <a:t>Fix Korean font issue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46C058-495D-424D-AA60-CA62F431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B49FE-A812-4BC4-8E4A-F89CC54E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7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98E09-5F62-4CF7-AF5D-0E229CE4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A*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CB6DE-0861-4956-861B-44B212A5B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A* (A star) algorithm</a:t>
            </a:r>
          </a:p>
          <a:p>
            <a:pPr lvl="1"/>
            <a:r>
              <a:rPr lang="ko-KR" altLang="en-US" dirty="0" err="1"/>
              <a:t>길찾기</a:t>
            </a:r>
            <a:r>
              <a:rPr lang="ko-KR" altLang="en-US" dirty="0"/>
              <a:t> 알고리즘으로서</a:t>
            </a:r>
            <a:r>
              <a:rPr lang="en-US" altLang="ko-KR" dirty="0"/>
              <a:t>, </a:t>
            </a:r>
            <a:r>
              <a:rPr lang="ko-KR" altLang="en-US" dirty="0"/>
              <a:t>말 그대로 시작점과 목표점 사이의 최단 거리 길을 찾아주는 알고리즘</a:t>
            </a:r>
            <a:endParaRPr lang="en-US" altLang="ko-KR" dirty="0"/>
          </a:p>
          <a:p>
            <a:pPr lvl="1"/>
            <a:r>
              <a:rPr lang="ko-KR" altLang="en-US" dirty="0"/>
              <a:t>탐색 영역 둘러보기</a:t>
            </a:r>
            <a:endParaRPr lang="en-US" altLang="ko-KR" dirty="0"/>
          </a:p>
          <a:p>
            <a:pPr lvl="1"/>
            <a:r>
              <a:rPr lang="ko-KR" altLang="en-US" dirty="0"/>
              <a:t>탐색 시작</a:t>
            </a:r>
            <a:endParaRPr lang="en-US" altLang="ko-KR" dirty="0"/>
          </a:p>
          <a:p>
            <a:pPr lvl="1"/>
            <a:r>
              <a:rPr lang="ko-KR" altLang="en-US" dirty="0"/>
              <a:t>경로 채점</a:t>
            </a:r>
            <a:endParaRPr lang="en-US" altLang="ko-KR" dirty="0"/>
          </a:p>
          <a:p>
            <a:pPr lvl="1"/>
            <a:r>
              <a:rPr lang="ko-KR" altLang="en-US" dirty="0"/>
              <a:t>계속 탐색하기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AB168C-BE3C-4D28-B6B1-E6752A12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1A1383-2A60-4E59-8085-246AA6EF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832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85661-AA21-42EF-9813-6071360D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A* algorithm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C0C7F-3EB2-4739-BDB9-3424CF16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탐색 영역 둘러보기 </a:t>
            </a:r>
            <a:r>
              <a:rPr lang="en-US" altLang="ko-KR" dirty="0"/>
              <a:t>(The Search Area)</a:t>
            </a:r>
          </a:p>
          <a:p>
            <a:pPr lvl="1"/>
            <a:r>
              <a:rPr lang="en-US" altLang="ko-KR" dirty="0"/>
              <a:t>A-&gt;B</a:t>
            </a:r>
            <a:r>
              <a:rPr lang="ko-KR" altLang="en-US" dirty="0"/>
              <a:t> 로 간다고 하자</a:t>
            </a:r>
            <a:endParaRPr lang="en-US" altLang="ko-KR" dirty="0"/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00B050"/>
                </a:solidFill>
              </a:rPr>
              <a:t>녹색</a:t>
            </a:r>
            <a:r>
              <a:rPr lang="ko-KR" altLang="en-US" dirty="0"/>
              <a:t> 사각형을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빨간색</a:t>
            </a:r>
            <a:r>
              <a:rPr lang="ko-KR" altLang="en-US" dirty="0"/>
              <a:t> 사각형을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70C0"/>
                </a:solidFill>
              </a:rPr>
              <a:t>파란색</a:t>
            </a:r>
            <a:r>
              <a:rPr lang="ko-KR" altLang="en-US" dirty="0"/>
              <a:t>은 통과할 수 없는 벽을 나타낸다고 했을 때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탐색 영역을 단순화하는 것이 첫 번째 단계이다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사각형의 중심을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노드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7AEA6-43FE-4F76-9750-E7957BF6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2050" name="Picture 2" descr="https://t1.daumcdn.net/cfile/tistory/232DD94B5938EC6806">
            <a:extLst>
              <a:ext uri="{FF2B5EF4-FFF2-40B4-BE49-F238E27FC236}">
                <a16:creationId xmlns:a16="http://schemas.microsoft.com/office/drawing/2014/main" id="{7FC1F8A6-BE8D-41A6-962C-2D7D5385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09" y="3429000"/>
            <a:ext cx="34480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0A5065-D06E-4A85-AD6C-A06D72E0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2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85661-AA21-42EF-9813-6071360D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A* algorithm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C0C7F-3EB2-4739-BDB9-3424CF16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탐색</a:t>
            </a:r>
            <a:r>
              <a:rPr lang="en-US" altLang="ko-KR" dirty="0"/>
              <a:t> </a:t>
            </a:r>
            <a:r>
              <a:rPr lang="ko-KR" altLang="en-US" dirty="0"/>
              <a:t>시작 </a:t>
            </a:r>
            <a:r>
              <a:rPr lang="en-US" altLang="ko-KR" dirty="0"/>
              <a:t>(Starting the Search)</a:t>
            </a:r>
          </a:p>
          <a:p>
            <a:pPr lvl="1"/>
            <a:r>
              <a:rPr lang="ko-KR" altLang="en-US" dirty="0"/>
              <a:t>성능 저하를 막기 위해 그리드 형태의 노드로 구성</a:t>
            </a:r>
            <a:endParaRPr lang="en-US" altLang="ko-KR" dirty="0"/>
          </a:p>
          <a:p>
            <a:pPr marL="630900" lvl="1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시작점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/>
              <a:t>열린 목록</a:t>
            </a:r>
            <a:r>
              <a:rPr lang="en-US" altLang="ko-KR" dirty="0"/>
              <a:t>’</a:t>
            </a:r>
            <a:r>
              <a:rPr lang="ko-KR" altLang="en-US" dirty="0"/>
              <a:t>에 넣는다</a:t>
            </a:r>
            <a:r>
              <a:rPr lang="en-US" altLang="ko-KR" dirty="0"/>
              <a:t>. (</a:t>
            </a:r>
            <a:r>
              <a:rPr lang="ko-KR" altLang="en-US" dirty="0"/>
              <a:t>일종의 </a:t>
            </a:r>
            <a:r>
              <a:rPr lang="ko-KR" altLang="en-US" dirty="0" err="1"/>
              <a:t>버킷에</a:t>
            </a:r>
            <a:r>
              <a:rPr lang="ko-KR" altLang="en-US" dirty="0"/>
              <a:t> 넣는다</a:t>
            </a:r>
            <a:r>
              <a:rPr lang="en-US" altLang="ko-KR" dirty="0"/>
              <a:t>.)</a:t>
            </a:r>
          </a:p>
          <a:p>
            <a:pPr marL="630900" lvl="1" indent="-342900">
              <a:buFont typeface="+mj-lt"/>
              <a:buAutoNum type="arabicPeriod"/>
            </a:pPr>
            <a:r>
              <a:rPr lang="ko-KR" altLang="en-US" dirty="0"/>
              <a:t> 다음 지나갈 수 있는 사각형을 열린 목록에 넣는다</a:t>
            </a:r>
            <a:r>
              <a:rPr lang="en-US" altLang="ko-KR" dirty="0"/>
              <a:t>. (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시작점 </a:t>
            </a:r>
            <a:r>
              <a:rPr lang="en-US" altLang="ko-KR" dirty="0"/>
              <a:t>A</a:t>
            </a:r>
            <a:r>
              <a:rPr lang="ko-KR" altLang="en-US" dirty="0"/>
              <a:t>를 부모 노드로 지정</a:t>
            </a:r>
            <a:r>
              <a:rPr lang="en-US" altLang="ko-KR" dirty="0"/>
              <a:t>)</a:t>
            </a:r>
          </a:p>
          <a:p>
            <a:pPr marL="630900" lvl="1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열린 목록에서 </a:t>
            </a:r>
            <a:r>
              <a:rPr lang="en-US" altLang="ko-KR" dirty="0"/>
              <a:t>A</a:t>
            </a:r>
            <a:r>
              <a:rPr lang="ko-KR" altLang="en-US" dirty="0"/>
              <a:t>를 삭제하고 다시 볼 필요 없는 </a:t>
            </a:r>
            <a:r>
              <a:rPr lang="en-US" altLang="ko-KR" dirty="0"/>
              <a:t>‘</a:t>
            </a:r>
            <a:r>
              <a:rPr lang="ko-KR" altLang="en-US" dirty="0"/>
              <a:t>닫힌 목록</a:t>
            </a:r>
            <a:r>
              <a:rPr lang="en-US" altLang="ko-KR" dirty="0"/>
              <a:t>’</a:t>
            </a:r>
            <a:r>
              <a:rPr lang="ko-KR" altLang="en-US" dirty="0"/>
              <a:t>으로 넣는다</a:t>
            </a:r>
            <a:r>
              <a:rPr lang="en-US" altLang="ko-KR" dirty="0"/>
              <a:t>.</a:t>
            </a:r>
          </a:p>
          <a:p>
            <a:pPr marL="630900" lvl="1" indent="-342900">
              <a:buFont typeface="+mj-lt"/>
              <a:buAutoNum type="arabicPeriod"/>
            </a:pPr>
            <a:endParaRPr lang="en-US" altLang="ko-KR" dirty="0"/>
          </a:p>
          <a:p>
            <a:pPr marL="630900" lvl="1" indent="-342900">
              <a:buFont typeface="+mj-lt"/>
              <a:buAutoNum type="arabicPeriod"/>
            </a:pPr>
            <a:endParaRPr lang="en-US" altLang="ko-KR" dirty="0"/>
          </a:p>
          <a:p>
            <a:pPr marL="630900" lvl="1" indent="-342900">
              <a:buFont typeface="+mj-lt"/>
              <a:buAutoNum type="arabicPeriod"/>
            </a:pPr>
            <a:endParaRPr lang="en-US" altLang="ko-KR" dirty="0"/>
          </a:p>
          <a:p>
            <a:pPr marL="630900" lvl="1" indent="-342900">
              <a:buFont typeface="+mj-lt"/>
              <a:buAutoNum type="arabicPeriod"/>
            </a:pPr>
            <a:endParaRPr lang="en-US" altLang="ko-KR" dirty="0"/>
          </a:p>
          <a:p>
            <a:pPr marL="630900" lvl="1" indent="-342900">
              <a:buFont typeface="+mj-lt"/>
              <a:buAutoNum type="arabicPeriod"/>
            </a:pPr>
            <a:endParaRPr lang="en-US" altLang="ko-KR" dirty="0"/>
          </a:p>
          <a:p>
            <a:pPr marL="630900" lvl="1" indent="-342900">
              <a:buFont typeface="+mj-lt"/>
              <a:buAutoNum type="arabicPeriod"/>
            </a:pPr>
            <a:endParaRPr lang="en-US" altLang="ko-KR" dirty="0"/>
          </a:p>
          <a:p>
            <a:pPr marL="630900" lvl="1" indent="-342900">
              <a:buFont typeface="+mj-lt"/>
              <a:buAutoNum type="arabicPeriod"/>
            </a:pPr>
            <a:endParaRPr lang="en-US" altLang="ko-KR" dirty="0"/>
          </a:p>
          <a:p>
            <a:pPr marL="630900" lvl="1" indent="-342900">
              <a:buFont typeface="+mj-lt"/>
              <a:buAutoNum type="arabicPeriod"/>
            </a:pPr>
            <a:endParaRPr lang="en-US" altLang="ko-KR" dirty="0"/>
          </a:p>
          <a:p>
            <a:pPr lvl="1"/>
            <a:r>
              <a:rPr lang="ko-KR" altLang="en-US" dirty="0"/>
              <a:t>이 때</a:t>
            </a:r>
            <a:r>
              <a:rPr lang="en-US" altLang="ko-KR" dirty="0"/>
              <a:t>, ‘</a:t>
            </a:r>
            <a:r>
              <a:rPr lang="ko-KR" altLang="en-US" dirty="0"/>
              <a:t>열린 목록</a:t>
            </a:r>
            <a:r>
              <a:rPr lang="en-US" altLang="ko-KR" dirty="0"/>
              <a:t>’</a:t>
            </a:r>
            <a:r>
              <a:rPr lang="ko-KR" altLang="en-US" dirty="0"/>
              <a:t>에서 선택해야 하는 사각형은 무엇일까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가장 적은 비용 </a:t>
            </a:r>
            <a:r>
              <a:rPr lang="en-US" altLang="ko-KR" dirty="0"/>
              <a:t>F</a:t>
            </a:r>
            <a:r>
              <a:rPr lang="ko-KR" altLang="en-US" dirty="0"/>
              <a:t>를 가진 사각형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7AEA6-43FE-4F76-9750-E7957BF6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3074" name="Picture 2" descr="https://t1.daumcdn.net/cfile/tistory/27450F4B5938EC6B0D">
            <a:extLst>
              <a:ext uri="{FF2B5EF4-FFF2-40B4-BE49-F238E27FC236}">
                <a16:creationId xmlns:a16="http://schemas.microsoft.com/office/drawing/2014/main" id="{4D874493-3AAE-4C20-B93E-0E30FD2AA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88" y="2993297"/>
            <a:ext cx="2528532" cy="25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C74BBD-8BA4-4FF4-BBB8-EAD69F15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0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85661-AA21-42EF-9813-6071360D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A* algorithm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C0C7F-3EB2-4739-BDB9-3424CF16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경로 채점 </a:t>
            </a:r>
            <a:r>
              <a:rPr lang="en-US" altLang="ko-KR" dirty="0"/>
              <a:t>(Path Scoring)</a:t>
            </a:r>
          </a:p>
          <a:p>
            <a:pPr lvl="1"/>
            <a:r>
              <a:rPr lang="en-US" altLang="ko-KR" dirty="0"/>
              <a:t>How to?</a:t>
            </a:r>
          </a:p>
          <a:p>
            <a:pPr lvl="2"/>
            <a:r>
              <a:rPr lang="en-US" altLang="ko-KR" dirty="0"/>
              <a:t>F = G + H</a:t>
            </a:r>
          </a:p>
          <a:p>
            <a:pPr lvl="2"/>
            <a:r>
              <a:rPr lang="en-US" altLang="ko-KR" dirty="0"/>
              <a:t>G: </a:t>
            </a:r>
            <a:r>
              <a:rPr lang="ko-KR" altLang="en-US" dirty="0"/>
              <a:t>시작점 </a:t>
            </a:r>
            <a:r>
              <a:rPr lang="en-US" altLang="ko-KR" dirty="0"/>
              <a:t>A</a:t>
            </a:r>
            <a:r>
              <a:rPr lang="ko-KR" altLang="en-US" dirty="0"/>
              <a:t>로부터 현재 사각형까지의 경로를 따라 이동하는데 소요되는 비용</a:t>
            </a:r>
            <a:endParaRPr lang="en-US" altLang="ko-KR" dirty="0"/>
          </a:p>
          <a:p>
            <a:pPr lvl="2"/>
            <a:r>
              <a:rPr lang="en-US" altLang="ko-KR" dirty="0"/>
              <a:t>H: </a:t>
            </a:r>
            <a:r>
              <a:rPr lang="ko-KR" altLang="en-US" dirty="0"/>
              <a:t>현재 사각형에서 목적지 </a:t>
            </a:r>
            <a:r>
              <a:rPr lang="en-US" altLang="ko-KR" dirty="0"/>
              <a:t>B</a:t>
            </a:r>
            <a:r>
              <a:rPr lang="ko-KR" altLang="en-US" dirty="0"/>
              <a:t>까지의 예상 이동 비용</a:t>
            </a:r>
            <a:r>
              <a:rPr lang="en-US" altLang="ko-KR" dirty="0"/>
              <a:t>. </a:t>
            </a:r>
            <a:r>
              <a:rPr lang="ko-KR" altLang="en-US" dirty="0"/>
              <a:t>사이의 벽</a:t>
            </a:r>
            <a:r>
              <a:rPr lang="en-US" altLang="ko-KR" dirty="0"/>
              <a:t>, </a:t>
            </a:r>
            <a:r>
              <a:rPr lang="ko-KR" altLang="en-US" dirty="0"/>
              <a:t>물 등으로 인해 실제 거리는 알지 못하지만</a:t>
            </a:r>
            <a:r>
              <a:rPr lang="en-US" altLang="ko-KR" dirty="0"/>
              <a:t>, </a:t>
            </a:r>
            <a:r>
              <a:rPr lang="ko-KR" altLang="en-US" dirty="0"/>
              <a:t>그들을 무시하고 예상 거리를 산출</a:t>
            </a:r>
            <a:endParaRPr lang="en-US" altLang="ko-KR" dirty="0"/>
          </a:p>
          <a:p>
            <a:pPr lvl="2"/>
            <a:r>
              <a:rPr lang="en-US" altLang="ko-KR" dirty="0"/>
              <a:t>F: </a:t>
            </a:r>
            <a:r>
              <a:rPr lang="ko-KR" altLang="en-US" dirty="0"/>
              <a:t>현재까지 이동하는데 걸린 비용과 예상 비용을 합친 총 비용</a:t>
            </a:r>
            <a:endParaRPr lang="en-US" altLang="ko-KR" dirty="0"/>
          </a:p>
          <a:p>
            <a:pPr lvl="1"/>
            <a:r>
              <a:rPr lang="ko-KR" altLang="en-US" dirty="0"/>
              <a:t>여기선</a:t>
            </a:r>
            <a:r>
              <a:rPr lang="en-US" altLang="ko-KR" dirty="0"/>
              <a:t> </a:t>
            </a:r>
            <a:r>
              <a:rPr lang="ko-KR" altLang="en-US" dirty="0"/>
              <a:t>수평 </a:t>
            </a:r>
            <a:r>
              <a:rPr lang="en-US" altLang="ko-KR" dirty="0"/>
              <a:t>10, </a:t>
            </a:r>
            <a:r>
              <a:rPr lang="ko-KR" altLang="en-US" dirty="0"/>
              <a:t>대각선 </a:t>
            </a:r>
            <a:r>
              <a:rPr lang="en-US" altLang="ko-KR" dirty="0"/>
              <a:t>14</a:t>
            </a:r>
            <a:r>
              <a:rPr lang="ko-KR" altLang="en-US" dirty="0"/>
              <a:t>를 할당</a:t>
            </a:r>
            <a:r>
              <a:rPr lang="en-US" altLang="ko-KR" dirty="0"/>
              <a:t>: </a:t>
            </a:r>
            <a:r>
              <a:rPr lang="ko-KR" altLang="en-US" dirty="0"/>
              <a:t>대각선은 수평에 비해 </a:t>
            </a:r>
            <a:r>
              <a:rPr lang="en-US" altLang="ko-KR" dirty="0"/>
              <a:t>1.414</a:t>
            </a:r>
            <a:r>
              <a:rPr lang="ko-KR" altLang="en-US" dirty="0"/>
              <a:t>배</a:t>
            </a:r>
            <a:r>
              <a:rPr lang="en-US" altLang="ko-KR" dirty="0"/>
              <a:t> (+</a:t>
            </a:r>
            <a:r>
              <a:rPr lang="ko-KR" altLang="en-US" dirty="0"/>
              <a:t>정수계산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</a:t>
            </a:r>
            <a:r>
              <a:rPr lang="ko-KR" altLang="en-US" dirty="0"/>
              <a:t>를 추정하는 방법은 여러가지이나</a:t>
            </a:r>
            <a:r>
              <a:rPr lang="en-US" altLang="ko-KR" dirty="0"/>
              <a:t>, </a:t>
            </a:r>
            <a:r>
              <a:rPr lang="ko-KR" altLang="en-US" dirty="0"/>
              <a:t>맨해튼</a:t>
            </a:r>
            <a:r>
              <a:rPr lang="en-US" altLang="ko-KR" dirty="0"/>
              <a:t>(Manhattan)</a:t>
            </a:r>
            <a:r>
              <a:rPr lang="ko-KR" altLang="en-US" dirty="0"/>
              <a:t>방식이 가장 쉬움</a:t>
            </a:r>
            <a:r>
              <a:rPr lang="en-US" altLang="ko-KR" dirty="0"/>
              <a:t>, </a:t>
            </a:r>
            <a:r>
              <a:rPr lang="ko-KR" altLang="en-US" dirty="0"/>
              <a:t>휴리스틱 방법도 존재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7AEA6-43FE-4F76-9750-E7957BF6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76B5C0-4B0C-4188-AEFE-229338F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7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85661-AA21-42EF-9813-6071360D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A* algorithm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C0C7F-3EB2-4739-BDB9-3424CF16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경로 채점 </a:t>
            </a:r>
            <a:r>
              <a:rPr lang="en-US" altLang="ko-KR" dirty="0"/>
              <a:t>(Path Scoring)</a:t>
            </a:r>
          </a:p>
          <a:p>
            <a:pPr lvl="1"/>
            <a:r>
              <a:rPr lang="ko-KR" altLang="en-US" dirty="0"/>
              <a:t>오른쪽 노드의 경우에서의 </a:t>
            </a:r>
            <a:r>
              <a:rPr lang="en-US" altLang="ko-KR" dirty="0"/>
              <a:t>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</a:t>
            </a:r>
            <a:r>
              <a:rPr lang="en-US" altLang="ko-KR" dirty="0"/>
              <a:t>F</a:t>
            </a:r>
            <a:r>
              <a:rPr lang="ko-KR" altLang="en-US" dirty="0"/>
              <a:t>가 적은 오른쪽 노드를 택한다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7AEA6-43FE-4F76-9750-E7957BF6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5122" name="Picture 2" descr="https://t1.daumcdn.net/cfile/tistory/272092415938F90C06">
            <a:extLst>
              <a:ext uri="{FF2B5EF4-FFF2-40B4-BE49-F238E27FC236}">
                <a16:creationId xmlns:a16="http://schemas.microsoft.com/office/drawing/2014/main" id="{B2E3D3CC-C8AF-4B38-BBBF-8489C0C2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50" y="1953305"/>
            <a:ext cx="5117070" cy="360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t1.daumcdn.net/cfile/tistory/226337435938FA2F1E">
            <a:extLst>
              <a:ext uri="{FF2B5EF4-FFF2-40B4-BE49-F238E27FC236}">
                <a16:creationId xmlns:a16="http://schemas.microsoft.com/office/drawing/2014/main" id="{85782FA9-AF95-4FE1-9A40-53928AEC1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49" y="1953305"/>
            <a:ext cx="5117070" cy="360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B95AFA-215B-4C38-8621-A23E9887764A}"/>
              </a:ext>
            </a:extLst>
          </p:cNvPr>
          <p:cNvSpPr/>
          <p:nvPr/>
        </p:nvSpPr>
        <p:spPr>
          <a:xfrm>
            <a:off x="6017720" y="1560401"/>
            <a:ext cx="428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>
                <a:latin typeface="Consolas" panose="020B0609020204030204" pitchFamily="49" charset="0"/>
                <a:ea typeface="문체부 쓰기 정체" panose="02030609000101010101" pitchFamily="17" charset="-127"/>
              </a:rPr>
              <a:t>오른쪽 상단 노드의 경우에서의 </a:t>
            </a:r>
            <a:r>
              <a:rPr lang="en-US" altLang="ko-KR" dirty="0">
                <a:latin typeface="Consolas" panose="020B0609020204030204" pitchFamily="49" charset="0"/>
                <a:ea typeface="문체부 쓰기 정체" panose="02030609000101010101" pitchFamily="17" charset="-127"/>
              </a:rPr>
              <a:t>H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9F4EF-A1A3-4920-A835-A07A7155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0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85661-AA21-42EF-9813-6071360D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A* algorithm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C0C7F-3EB2-4739-BDB9-3424CF16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계속 탐색하기 </a:t>
            </a:r>
            <a:r>
              <a:rPr lang="en-US" altLang="ko-KR" dirty="0"/>
              <a:t>(Continuing the Search)</a:t>
            </a:r>
          </a:p>
          <a:p>
            <a:pPr lvl="1"/>
            <a:r>
              <a:rPr lang="en-US" altLang="ko-KR" dirty="0"/>
              <a:t>F</a:t>
            </a:r>
            <a:r>
              <a:rPr lang="ko-KR" altLang="en-US" dirty="0"/>
              <a:t>가 가장 적은 노드를 선택하고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선택한 사각형을 </a:t>
            </a:r>
            <a:r>
              <a:rPr lang="en-US" altLang="ko-KR" dirty="0"/>
              <a:t>‘</a:t>
            </a:r>
            <a:r>
              <a:rPr lang="ko-KR" altLang="en-US" dirty="0"/>
              <a:t>열린 목록</a:t>
            </a:r>
            <a:r>
              <a:rPr lang="en-US" altLang="ko-KR" dirty="0"/>
              <a:t>’</a:t>
            </a:r>
            <a:r>
              <a:rPr lang="ko-KR" altLang="en-US" dirty="0"/>
              <a:t>에서 제외</a:t>
            </a:r>
            <a:r>
              <a:rPr lang="en-US" altLang="ko-KR" dirty="0"/>
              <a:t>, ‘</a:t>
            </a:r>
            <a:r>
              <a:rPr lang="ko-KR" altLang="en-US" dirty="0"/>
              <a:t>닫힌 목록</a:t>
            </a:r>
            <a:r>
              <a:rPr lang="en-US" altLang="ko-KR" dirty="0"/>
              <a:t>’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해당 노드에서 인접한 사각형 확인한다</a:t>
            </a:r>
            <a:r>
              <a:rPr lang="en-US" altLang="ko-KR" dirty="0"/>
              <a:t>. ‘</a:t>
            </a:r>
            <a:r>
              <a:rPr lang="ko-KR" altLang="en-US" dirty="0"/>
              <a:t>열린 목록</a:t>
            </a:r>
            <a:r>
              <a:rPr lang="en-US" altLang="ko-KR" dirty="0"/>
              <a:t>’</a:t>
            </a:r>
            <a:r>
              <a:rPr lang="ko-KR" altLang="en-US" dirty="0"/>
              <a:t>에 사각형이 없으면 </a:t>
            </a:r>
            <a:r>
              <a:rPr lang="en-US" altLang="ko-KR" dirty="0"/>
              <a:t>‘</a:t>
            </a:r>
            <a:r>
              <a:rPr lang="ko-KR" altLang="en-US" dirty="0"/>
              <a:t>열린 목록</a:t>
            </a:r>
            <a:r>
              <a:rPr lang="en-US" altLang="ko-KR" dirty="0"/>
              <a:t>’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lvl="2"/>
            <a:r>
              <a:rPr lang="ko-KR" altLang="en-US" dirty="0"/>
              <a:t>인접한 사각형이 이미 </a:t>
            </a:r>
            <a:r>
              <a:rPr lang="en-US" altLang="ko-KR" dirty="0"/>
              <a:t>‘</a:t>
            </a:r>
            <a:r>
              <a:rPr lang="ko-KR" altLang="en-US" dirty="0"/>
              <a:t>열린 목록</a:t>
            </a:r>
            <a:r>
              <a:rPr lang="en-US" altLang="ko-KR" dirty="0"/>
              <a:t>’</a:t>
            </a:r>
            <a:r>
              <a:rPr lang="ko-KR" altLang="en-US" dirty="0"/>
              <a:t>에 있다면</a:t>
            </a:r>
            <a:r>
              <a:rPr lang="en-US" altLang="ko-KR" dirty="0"/>
              <a:t>, </a:t>
            </a:r>
            <a:r>
              <a:rPr lang="ko-KR" altLang="en-US" dirty="0"/>
              <a:t>사각형의 해당 비용의 </a:t>
            </a:r>
            <a:r>
              <a:rPr lang="en-US" altLang="ko-KR" dirty="0"/>
              <a:t>G</a:t>
            </a:r>
            <a:r>
              <a:rPr lang="ko-KR" altLang="en-US" dirty="0"/>
              <a:t>값이 더 적은가를 확인</a:t>
            </a:r>
            <a:r>
              <a:rPr lang="en-US" altLang="ko-KR" dirty="0"/>
              <a:t>. </a:t>
            </a:r>
            <a:r>
              <a:rPr lang="ko-KR" altLang="en-US" dirty="0"/>
              <a:t>높으면 아무것도 하지 않지만</a:t>
            </a:r>
            <a:r>
              <a:rPr lang="en-US" altLang="ko-KR" dirty="0"/>
              <a:t>, </a:t>
            </a:r>
            <a:r>
              <a:rPr lang="ko-KR" altLang="en-US" dirty="0"/>
              <a:t>적으면 부모를 새로운 사각형으로 바꾸고</a:t>
            </a:r>
            <a:r>
              <a:rPr lang="en-US" altLang="ko-KR" dirty="0"/>
              <a:t>, </a:t>
            </a:r>
            <a:r>
              <a:rPr lang="ko-KR" altLang="en-US" dirty="0"/>
              <a:t>해당 사각형에서의 </a:t>
            </a:r>
            <a:r>
              <a:rPr lang="en-US" altLang="ko-KR" dirty="0"/>
              <a:t>F</a:t>
            </a:r>
            <a:r>
              <a:rPr lang="ko-KR" altLang="en-US" dirty="0"/>
              <a:t>와 </a:t>
            </a:r>
            <a:r>
              <a:rPr lang="en-US" altLang="ko-KR" dirty="0"/>
              <a:t>G</a:t>
            </a:r>
            <a:r>
              <a:rPr lang="ko-KR" altLang="en-US" dirty="0"/>
              <a:t>를 재계산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우측 그림에서 오른쪽 노드 선택 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그 다음 가장 적은 오른쪽 아래 노드 선택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그 후 왼쪽 노드의 </a:t>
            </a:r>
            <a:r>
              <a:rPr lang="en-US" altLang="ko-KR" dirty="0"/>
              <a:t>G</a:t>
            </a:r>
            <a:r>
              <a:rPr lang="ko-KR" altLang="en-US" dirty="0"/>
              <a:t>값이 더 적어 본 노드의</a:t>
            </a:r>
            <a:br>
              <a:rPr lang="en-US" altLang="ko-KR" dirty="0"/>
            </a:br>
            <a:r>
              <a:rPr lang="en-US" altLang="ko-KR" dirty="0"/>
              <a:t>F</a:t>
            </a:r>
            <a:r>
              <a:rPr lang="ko-KR" altLang="en-US" dirty="0"/>
              <a:t>와 </a:t>
            </a:r>
            <a:r>
              <a:rPr lang="en-US" altLang="ko-KR" dirty="0"/>
              <a:t>G</a:t>
            </a:r>
            <a:r>
              <a:rPr lang="ko-KR" altLang="en-US" dirty="0"/>
              <a:t>를 업데이트 하려고 하나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10 + 10 &gt; 14</a:t>
            </a:r>
            <a:r>
              <a:rPr lang="ko-KR" altLang="en-US" dirty="0"/>
              <a:t>이기에 업데이트 되지 않는다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그 다음으로 계속해서 </a:t>
            </a:r>
            <a:r>
              <a:rPr lang="en-US" altLang="ko-KR" dirty="0"/>
              <a:t>F</a:t>
            </a:r>
            <a:r>
              <a:rPr lang="ko-KR" altLang="en-US" dirty="0"/>
              <a:t>가 적은 노드를 선택하여</a:t>
            </a:r>
            <a:br>
              <a:rPr lang="en-US" altLang="ko-KR" dirty="0"/>
            </a:br>
            <a:r>
              <a:rPr lang="ko-KR" altLang="en-US" dirty="0"/>
              <a:t>알고리즘 진행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7AEA6-43FE-4F76-9750-E7957BF6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6146" name="Picture 2" descr="https://t1.daumcdn.net/cfile/tistory/2412F04B5938EC6A3E">
            <a:extLst>
              <a:ext uri="{FF2B5EF4-FFF2-40B4-BE49-F238E27FC236}">
                <a16:creationId xmlns:a16="http://schemas.microsoft.com/office/drawing/2014/main" id="{777707B7-A38E-45BC-855A-50241C4AC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2"/>
          <a:stretch/>
        </p:blipFill>
        <p:spPr bwMode="auto">
          <a:xfrm>
            <a:off x="6096000" y="3287866"/>
            <a:ext cx="5636486" cy="323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FD844F-0F27-439A-82E1-20E9E6543577}"/>
              </a:ext>
            </a:extLst>
          </p:cNvPr>
          <p:cNvSpPr/>
          <p:nvPr/>
        </p:nvSpPr>
        <p:spPr>
          <a:xfrm>
            <a:off x="6923314" y="4906777"/>
            <a:ext cx="1550126" cy="7886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2EE4205-D6A0-4C09-8939-F36B6C181B9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22261" y="4906777"/>
            <a:ext cx="1201053" cy="3943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58291-D3C4-403A-BD1E-68F64A22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9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85661-AA21-42EF-9813-6071360D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A* algorithm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C0C7F-3EB2-4739-BDB9-3424CF16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계속 탐색하기 </a:t>
            </a:r>
            <a:r>
              <a:rPr lang="en-US" altLang="ko-KR" dirty="0"/>
              <a:t>(Continuing the Search)</a:t>
            </a:r>
          </a:p>
          <a:p>
            <a:pPr lvl="1"/>
            <a:r>
              <a:rPr lang="ko-KR" altLang="en-US" dirty="0"/>
              <a:t>우측 그림과 같이 탐색이 되며</a:t>
            </a:r>
            <a:r>
              <a:rPr lang="en-US" altLang="ko-KR" dirty="0"/>
              <a:t>,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해당 노드는 업데이트 된 것을 볼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그만할 때</a:t>
            </a:r>
            <a:r>
              <a:rPr lang="en-US" altLang="ko-KR" dirty="0"/>
              <a:t>, (When you stop it)</a:t>
            </a:r>
          </a:p>
          <a:p>
            <a:pPr lvl="1"/>
            <a:r>
              <a:rPr lang="ko-KR" altLang="en-US" dirty="0"/>
              <a:t>길을 찾는 도중 목표사각형이 </a:t>
            </a:r>
            <a:r>
              <a:rPr lang="en-US" altLang="ko-KR" dirty="0"/>
              <a:t>‘</a:t>
            </a:r>
            <a:r>
              <a:rPr lang="ko-KR" altLang="en-US" dirty="0"/>
              <a:t>열린 목록</a:t>
            </a:r>
            <a:r>
              <a:rPr lang="en-US" altLang="ko-KR" dirty="0"/>
              <a:t>’</a:t>
            </a:r>
            <a:r>
              <a:rPr lang="ko-KR" altLang="en-US" dirty="0"/>
              <a:t>에</a:t>
            </a:r>
            <a:br>
              <a:rPr lang="en-US" altLang="ko-KR" dirty="0"/>
            </a:br>
            <a:r>
              <a:rPr lang="ko-KR" altLang="en-US" dirty="0"/>
              <a:t>들어갔을 때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열린 목록</a:t>
            </a:r>
            <a:r>
              <a:rPr lang="en-US" altLang="ko-KR" dirty="0"/>
              <a:t>’</a:t>
            </a:r>
            <a:r>
              <a:rPr lang="ko-KR" altLang="en-US" dirty="0"/>
              <a:t>이 비게 된 경우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7AEA6-43FE-4F76-9750-E7957BF6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7170" name="Picture 2" descr="https://t1.daumcdn.net/cfile/tistory/2511BD4B5938EC691A">
            <a:extLst>
              <a:ext uri="{FF2B5EF4-FFF2-40B4-BE49-F238E27FC236}">
                <a16:creationId xmlns:a16="http://schemas.microsoft.com/office/drawing/2014/main" id="{C1358C33-3087-4784-A847-408B14FC7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20" y="2082323"/>
            <a:ext cx="5779918" cy="439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24892D-5BC4-4BF9-9F47-3C50927D9A1A}"/>
              </a:ext>
            </a:extLst>
          </p:cNvPr>
          <p:cNvSpPr/>
          <p:nvPr/>
        </p:nvSpPr>
        <p:spPr>
          <a:xfrm>
            <a:off x="7480663" y="4981303"/>
            <a:ext cx="696686" cy="714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684B46-E4A2-4523-AC9A-3B759A60838D}"/>
              </a:ext>
            </a:extLst>
          </p:cNvPr>
          <p:cNvCxnSpPr/>
          <p:nvPr/>
        </p:nvCxnSpPr>
        <p:spPr>
          <a:xfrm>
            <a:off x="5529943" y="2490651"/>
            <a:ext cx="1950720" cy="2490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FB217-FC2D-4177-9F0E-B7B8B519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3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20B3E-37E0-4A45-9FBC-016003F7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A* algorithm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97B52-0C22-40CA-8F29-661DFCC1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길 저장하기 </a:t>
            </a:r>
            <a:r>
              <a:rPr lang="en-US" altLang="ko-KR" dirty="0"/>
              <a:t>(How to store route?)</a:t>
            </a:r>
          </a:p>
          <a:p>
            <a:pPr lvl="1"/>
            <a:r>
              <a:rPr lang="ko-KR" altLang="en-US" dirty="0"/>
              <a:t>목표 사가형으로부터 부모 사각형으로 거슬러 올라가면 찾을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Reference</a:t>
            </a:r>
          </a:p>
          <a:p>
            <a:pPr lvl="1"/>
            <a:r>
              <a:rPr lang="en-US" altLang="ko-KR" dirty="0">
                <a:hlinkClick r:id="rId2"/>
              </a:rPr>
              <a:t>https://itmining.tistory.com/66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94175-5EC4-41D7-B68E-F9428042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8194" name="Picture 2" descr="https://t1.daumcdn.net/cfile/tistory/222BC74B5938EC6918">
            <a:extLst>
              <a:ext uri="{FF2B5EF4-FFF2-40B4-BE49-F238E27FC236}">
                <a16:creationId xmlns:a16="http://schemas.microsoft.com/office/drawing/2014/main" id="{2D7A1131-DB65-4268-994F-184AE2D7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81" y="1898145"/>
            <a:ext cx="4439597" cy="332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7EDCF5-B2C7-47B7-8B31-CD4B9F6A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513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D8A20-F114-4BCE-BA51-E43BB15F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Dijkstra’s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0B762-3018-4B78-BAD9-D9A10FB0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Dijkstra’s algorithm</a:t>
            </a:r>
          </a:p>
          <a:p>
            <a:pPr lvl="1"/>
            <a:r>
              <a:rPr lang="ko-KR" altLang="en-US" dirty="0"/>
              <a:t>최단 경로 찾는 문제</a:t>
            </a:r>
            <a:endParaRPr lang="en-US" altLang="ko-KR" dirty="0"/>
          </a:p>
          <a:p>
            <a:pPr lvl="1"/>
            <a:r>
              <a:rPr lang="ko-KR" altLang="en-US" dirty="0"/>
              <a:t>하나의 정점에서 다른 모든 정점까지의 최단 경로를 구하는 문제이다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Single source shortest path problem</a:t>
            </a:r>
          </a:p>
          <a:p>
            <a:pPr lvl="1"/>
            <a:r>
              <a:rPr lang="ko-KR" altLang="en-US" dirty="0" err="1"/>
              <a:t>다익스트라는</a:t>
            </a:r>
            <a:r>
              <a:rPr lang="ko-KR" altLang="en-US" dirty="0"/>
              <a:t> 모두 양의 간선을 갖고 있어야 한다</a:t>
            </a:r>
            <a:r>
              <a:rPr lang="en-US" altLang="ko-KR" dirty="0"/>
              <a:t>. (Bellman-Ford</a:t>
            </a:r>
            <a:r>
              <a:rPr lang="ko-KR" altLang="en-US" dirty="0"/>
              <a:t>는 음의 간선도 가질 수 있음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첫 정점을 기준으로 연결되어 있는 정점을 추가하여</a:t>
            </a:r>
            <a:r>
              <a:rPr lang="en-US" altLang="ko-KR" dirty="0"/>
              <a:t>, </a:t>
            </a:r>
            <a:r>
              <a:rPr lang="ko-KR" altLang="en-US" dirty="0"/>
              <a:t>최단 거리를 갱신하는 알고리즘</a:t>
            </a:r>
            <a:endParaRPr lang="en-US" altLang="ko-KR" dirty="0"/>
          </a:p>
          <a:p>
            <a:pPr lvl="1"/>
            <a:r>
              <a:rPr lang="ko-KR" altLang="en-US" dirty="0"/>
              <a:t>정점을 잇기 전까지는 시작점을 제외한 모든 정점들은 무한대의 거리 값을 갖는다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정점의 최단 거리 값은 기존 값과 이전 노드 </a:t>
            </a:r>
            <a:r>
              <a:rPr lang="en-US" altLang="ko-KR" dirty="0"/>
              <a:t>+ </a:t>
            </a:r>
            <a:r>
              <a:rPr lang="ko-KR" altLang="en-US" dirty="0"/>
              <a:t>간선 값 중 더 작은 값을 택한다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8E27A1-978B-428F-A7C2-439593CC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9218" name="Picture 2" descr="https://i.imgur.com/7wCKA2E.png">
            <a:extLst>
              <a:ext uri="{FF2B5EF4-FFF2-40B4-BE49-F238E27FC236}">
                <a16:creationId xmlns:a16="http://schemas.microsoft.com/office/drawing/2014/main" id="{D5C9E4AE-DA4D-4754-A627-F4D3CF2D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24" y="4318171"/>
            <a:ext cx="4062070" cy="228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12DF7-0D5B-4BAB-9E04-26E1F52C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15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D8A20-F114-4BCE-BA51-E43BB15F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Dijkstra’s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0B762-3018-4B78-BAD9-D9A10FB0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Dijkstra’s algorithm flow (start point: 5)</a:t>
            </a:r>
          </a:p>
          <a:p>
            <a:pPr lvl="1"/>
            <a:r>
              <a:rPr lang="en-US" altLang="ko-KR" dirty="0"/>
              <a:t>BFS</a:t>
            </a:r>
            <a:r>
              <a:rPr lang="ko-KR" altLang="en-US" dirty="0"/>
              <a:t> 방식으로 진행되므로</a:t>
            </a:r>
            <a:r>
              <a:rPr lang="en-US" altLang="ko-KR" dirty="0"/>
              <a:t>, 5</a:t>
            </a:r>
            <a:r>
              <a:rPr lang="ko-KR" altLang="en-US" dirty="0"/>
              <a:t> 정점과 가까운 </a:t>
            </a:r>
            <a:r>
              <a:rPr lang="en-US" altLang="ko-KR" dirty="0"/>
              <a:t>2</a:t>
            </a:r>
            <a:r>
              <a:rPr lang="ko-KR" altLang="en-US" dirty="0"/>
              <a:t>번 정점</a:t>
            </a:r>
            <a:r>
              <a:rPr lang="en-US" altLang="ko-KR" dirty="0"/>
              <a:t>, 4</a:t>
            </a:r>
            <a:r>
              <a:rPr lang="ko-KR" altLang="en-US" dirty="0"/>
              <a:t>번 정점을 간선 가중치로 초기화 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8E27A1-978B-428F-A7C2-439593CC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CA59AF-0547-4746-8C6B-AFE4D429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583" y="2018665"/>
            <a:ext cx="4126792" cy="2426761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746028-2DC3-402D-826A-73EF670DF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49193"/>
              </p:ext>
            </p:extLst>
          </p:nvPr>
        </p:nvGraphicFramePr>
        <p:xfrm>
          <a:off x="2203550" y="4752708"/>
          <a:ext cx="6966858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395542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9940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5810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41767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4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2516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E84BD-3F6A-4D96-B4BE-A1F4DA96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4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798CE-E960-4028-BDF2-BB2F3F94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E381C-8A34-461B-BD42-3B2DAA0F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Prefix Tree, digital search tree, re</a:t>
            </a:r>
            <a:r>
              <a:rPr lang="en-US" altLang="ko-KR" dirty="0">
                <a:solidFill>
                  <a:srgbClr val="FF0000"/>
                </a:solidFill>
              </a:rPr>
              <a:t>trie</a:t>
            </a:r>
            <a:r>
              <a:rPr lang="en-US" altLang="ko-KR" dirty="0"/>
              <a:t>val tree</a:t>
            </a:r>
          </a:p>
          <a:p>
            <a:pPr lvl="1"/>
            <a:r>
              <a:rPr lang="ko-KR" altLang="en-US" dirty="0"/>
              <a:t>문자열을 </a:t>
            </a:r>
            <a:r>
              <a:rPr lang="en-US" altLang="ko-KR" dirty="0"/>
              <a:t>Key</a:t>
            </a:r>
            <a:r>
              <a:rPr lang="ko-KR" altLang="en-US" dirty="0"/>
              <a:t>로 사용하는 동적인 </a:t>
            </a:r>
            <a:r>
              <a:rPr lang="en-US" altLang="ko-KR" dirty="0"/>
              <a:t>Set </a:t>
            </a:r>
            <a:r>
              <a:rPr lang="ko-KR" altLang="en-US" dirty="0"/>
              <a:t>또는 연관 배열을 저장하는 트리의 확장 자료구조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2F940-2355-4E1E-AC2D-7DA06E8C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1026" name="Picture 2" descr="https://mblogthumb-phinf.pstatic.net/20140508_210/javaking75_1399512424544eqTSx_PNG/Image2.png?type=w2">
            <a:extLst>
              <a:ext uri="{FF2B5EF4-FFF2-40B4-BE49-F238E27FC236}">
                <a16:creationId xmlns:a16="http://schemas.microsoft.com/office/drawing/2014/main" id="{88E0C036-A43F-4FCB-A36F-B52FE959E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11" y="2965131"/>
            <a:ext cx="47625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DB7122-C3B3-4318-B6F6-D81E476B84E4}"/>
              </a:ext>
            </a:extLst>
          </p:cNvPr>
          <p:cNvSpPr/>
          <p:nvPr/>
        </p:nvSpPr>
        <p:spPr>
          <a:xfrm>
            <a:off x="731521" y="2529084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Trie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 node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TrieNode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>
                <a:solidFill>
                  <a:srgbClr val="00B0F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TrieNode</a:t>
            </a:r>
            <a:r>
              <a:rPr lang="en-US" altLang="ko-KR" sz="1600" dirty="0">
                <a:latin typeface="Consolas" panose="020B0609020204030204" pitchFamily="49" charset="0"/>
              </a:rPr>
              <a:t> *children[ALPHABET_SIZE];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isEndOfWord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 is true if the node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// represents end of a word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>
                <a:solidFill>
                  <a:srgbClr val="00B0F0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isEndOfWord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A3F17B-4B6A-41D9-8DEC-B593A264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40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CA59AF-0547-4746-8C6B-AFE4D429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417" y="2753741"/>
            <a:ext cx="4126792" cy="24267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DD8A20-F114-4BCE-BA51-E43BB15F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Dijkstra’s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0B762-3018-4B78-BAD9-D9A10FB0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Dijkstra’s algorithm flow (start point: 5)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 정점은 처리 하였으므로</a:t>
            </a:r>
            <a:r>
              <a:rPr lang="en-US" altLang="ko-KR" dirty="0"/>
              <a:t>, </a:t>
            </a:r>
            <a:r>
              <a:rPr lang="ko-KR" altLang="en-US" dirty="0"/>
              <a:t>방문 표시를 하고</a:t>
            </a:r>
            <a:r>
              <a:rPr lang="en-US" altLang="ko-KR" dirty="0"/>
              <a:t>, </a:t>
            </a:r>
            <a:r>
              <a:rPr lang="ko-KR" altLang="en-US" dirty="0"/>
              <a:t>그 외의 값 중 가장 작은 </a:t>
            </a:r>
            <a:r>
              <a:rPr lang="en-US" altLang="ko-KR" dirty="0"/>
              <a:t>4</a:t>
            </a:r>
            <a:r>
              <a:rPr lang="ko-KR" altLang="en-US" dirty="0"/>
              <a:t>번 정점을 택한다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5 </a:t>
            </a:r>
            <a:r>
              <a:rPr lang="ko-KR" altLang="en-US" dirty="0"/>
              <a:t>정점과 마찬가지로 주위의 값들을 초기화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때</a:t>
            </a:r>
            <a:r>
              <a:rPr lang="en-US" altLang="ko-KR" dirty="0"/>
              <a:t>, 2</a:t>
            </a:r>
            <a:r>
              <a:rPr lang="ko-KR" altLang="en-US" dirty="0"/>
              <a:t>번 정점의 경우 </a:t>
            </a:r>
            <a:r>
              <a:rPr lang="en-US" altLang="ko-KR" dirty="0"/>
              <a:t>Min(</a:t>
            </a:r>
            <a:r>
              <a:rPr lang="ko-KR" altLang="en-US" dirty="0"/>
              <a:t>기존 값</a:t>
            </a:r>
            <a:r>
              <a:rPr lang="en-US" altLang="ko-KR" dirty="0"/>
              <a:t>, 4 </a:t>
            </a:r>
            <a:r>
              <a:rPr lang="ko-KR" altLang="en-US" dirty="0"/>
              <a:t>정점 거리 값 </a:t>
            </a:r>
            <a:r>
              <a:rPr lang="en-US" altLang="ko-KR" dirty="0"/>
              <a:t>+ </a:t>
            </a:r>
            <a:r>
              <a:rPr lang="ko-KR" altLang="en-US" dirty="0"/>
              <a:t>간선 가중치 값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따라서 </a:t>
            </a:r>
            <a:r>
              <a:rPr lang="en-US" altLang="ko-KR" dirty="0"/>
              <a:t>Min(4, 2 + 1)</a:t>
            </a:r>
            <a:r>
              <a:rPr lang="ko-KR" altLang="en-US" dirty="0"/>
              <a:t>이므로 </a:t>
            </a:r>
            <a:r>
              <a:rPr lang="en-US" altLang="ko-KR" dirty="0"/>
              <a:t>3</a:t>
            </a:r>
            <a:r>
              <a:rPr lang="ko-KR" altLang="en-US" dirty="0"/>
              <a:t>으로 다시 업데이트 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8E27A1-978B-428F-A7C2-439593CC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746028-2DC3-402D-826A-73EF670DF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98852"/>
              </p:ext>
            </p:extLst>
          </p:nvPr>
        </p:nvGraphicFramePr>
        <p:xfrm>
          <a:off x="2238384" y="5487784"/>
          <a:ext cx="6966858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395542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9940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5810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41767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4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15865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BEE34-1865-4A0A-A35F-B5F14A69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86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CA59AF-0547-4746-8C6B-AFE4D429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34" y="2065764"/>
            <a:ext cx="4126792" cy="24267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DD8A20-F114-4BCE-BA51-E43BB15F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Dijkstra’s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0B762-3018-4B78-BAD9-D9A10FB0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Dijkstra’s algorithm flow (start point: 5)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번 정점도 계산을 마쳤으니</a:t>
            </a:r>
            <a:r>
              <a:rPr lang="en-US" altLang="ko-KR" dirty="0"/>
              <a:t>, </a:t>
            </a:r>
            <a:r>
              <a:rPr lang="ko-KR" altLang="en-US" dirty="0"/>
              <a:t>방문 표시를 하고 다음 작은 값을</a:t>
            </a:r>
            <a:r>
              <a:rPr lang="en-US" altLang="ko-KR" dirty="0"/>
              <a:t> </a:t>
            </a:r>
            <a:r>
              <a:rPr lang="ko-KR" altLang="en-US" dirty="0"/>
              <a:t>선택한다</a:t>
            </a:r>
            <a:r>
              <a:rPr lang="en-US" altLang="ko-KR" dirty="0"/>
              <a:t>. (</a:t>
            </a:r>
            <a:r>
              <a:rPr lang="ko-KR" altLang="en-US" dirty="0"/>
              <a:t>같을</a:t>
            </a:r>
            <a:r>
              <a:rPr lang="en-US" altLang="ko-KR" dirty="0"/>
              <a:t> </a:t>
            </a:r>
            <a:r>
              <a:rPr lang="ko-KR" altLang="en-US" dirty="0"/>
              <a:t>경우 정점의 인덱스가 낮은 값을 선택한다</a:t>
            </a:r>
            <a:r>
              <a:rPr lang="en-US" altLang="ko-KR" dirty="0"/>
              <a:t>: 2)</a:t>
            </a:r>
          </a:p>
          <a:p>
            <a:pPr lvl="1"/>
            <a:r>
              <a:rPr lang="ko-KR" altLang="en-US" dirty="0"/>
              <a:t>같은 방식을 반복한다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8E27A1-978B-428F-A7C2-439593CC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746028-2DC3-402D-826A-73EF670DF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11574"/>
              </p:ext>
            </p:extLst>
          </p:nvPr>
        </p:nvGraphicFramePr>
        <p:xfrm>
          <a:off x="2255801" y="4799807"/>
          <a:ext cx="6966858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395542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9940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5810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41767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4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33217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685AB-9AF9-4E8B-922A-DFF3C137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50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CA59AF-0547-4746-8C6B-AFE4D429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34" y="2065764"/>
            <a:ext cx="4126792" cy="24267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DD8A20-F114-4BCE-BA51-E43BB15F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Dijkstra’s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0B762-3018-4B78-BAD9-D9A10FB0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Dijkstra’s algorithm flow (start point: 5)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번 정점도 계산을 마쳤으니</a:t>
            </a:r>
            <a:r>
              <a:rPr lang="en-US" altLang="ko-KR" dirty="0"/>
              <a:t>, </a:t>
            </a:r>
            <a:r>
              <a:rPr lang="ko-KR" altLang="en-US" dirty="0"/>
              <a:t>방문 표시를 한다</a:t>
            </a:r>
            <a:r>
              <a:rPr lang="en-US" altLang="ko-KR" dirty="0"/>
              <a:t>. </a:t>
            </a:r>
            <a:r>
              <a:rPr lang="ko-KR" altLang="en-US" dirty="0"/>
              <a:t>방문 표시는 다음에 다시 계산할 필요가 없다는 것을 의미한다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8E27A1-978B-428F-A7C2-439593CC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746028-2DC3-402D-826A-73EF670DF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3064"/>
              </p:ext>
            </p:extLst>
          </p:nvPr>
        </p:nvGraphicFramePr>
        <p:xfrm>
          <a:off x="2255801" y="4799807"/>
          <a:ext cx="6966858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395542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9940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5810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41767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4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3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0513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3F200-C48B-47DB-8DFE-39B57A6E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28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CA59AF-0547-4746-8C6B-AFE4D429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34" y="2065764"/>
            <a:ext cx="4126792" cy="24267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DD8A20-F114-4BCE-BA51-E43BB15F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Dijkstra’s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0B762-3018-4B78-BAD9-D9A10FB0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Dijkstra’s algorithm flow (start point: 5)</a:t>
            </a:r>
          </a:p>
          <a:p>
            <a:pPr lvl="1"/>
            <a:r>
              <a:rPr lang="ko-KR" altLang="en-US" dirty="0"/>
              <a:t>그 외에 계산한 결과</a:t>
            </a:r>
            <a:r>
              <a:rPr lang="en-US" altLang="ko-KR" dirty="0"/>
              <a:t>, </a:t>
            </a:r>
            <a:r>
              <a:rPr lang="ko-KR" altLang="en-US" dirty="0"/>
              <a:t>추가로 업데이트가 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8E27A1-978B-428F-A7C2-439593CC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746028-2DC3-402D-826A-73EF670DF53F}"/>
              </a:ext>
            </a:extLst>
          </p:cNvPr>
          <p:cNvGraphicFramePr>
            <a:graphicFrameLocks noGrp="1"/>
          </p:cNvGraphicFramePr>
          <p:nvPr/>
        </p:nvGraphicFramePr>
        <p:xfrm>
          <a:off x="2255801" y="4799807"/>
          <a:ext cx="6966858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395542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9940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5810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41767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4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3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0513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DC0DB-BDDC-4092-8844-202CF7AF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28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E9FE3-1644-4D96-AF81-E65C5ED2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Dijkstra’s algorithm (Advanced)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5128F-5286-4099-8F07-1BC432A0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Priority Queue</a:t>
            </a:r>
            <a:r>
              <a:rPr lang="ko-KR" altLang="en-US" dirty="0"/>
              <a:t>와 </a:t>
            </a:r>
            <a:r>
              <a:rPr lang="en-US" altLang="ko-KR" dirty="0"/>
              <a:t>Dist.</a:t>
            </a:r>
            <a:r>
              <a:rPr lang="ko-KR" altLang="en-US" dirty="0"/>
              <a:t>배열을 활용</a:t>
            </a:r>
            <a:endParaRPr lang="en-US" altLang="ko-KR" dirty="0"/>
          </a:p>
          <a:p>
            <a:pPr lvl="1"/>
            <a:r>
              <a:rPr lang="ko-KR" altLang="en-US" dirty="0"/>
              <a:t>정통적인 </a:t>
            </a:r>
            <a:r>
              <a:rPr lang="en-US" altLang="ko-KR" dirty="0"/>
              <a:t>Dijkstra</a:t>
            </a:r>
            <a:r>
              <a:rPr lang="ko-KR" altLang="en-US" dirty="0"/>
              <a:t>는 모든 배열을 매번 탐색해야 하는 문제가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우선순위 큐</a:t>
            </a:r>
            <a:r>
              <a:rPr lang="en-US" altLang="ko-KR" dirty="0"/>
              <a:t>(Min heap)</a:t>
            </a:r>
            <a:r>
              <a:rPr lang="ko-KR" altLang="en-US" dirty="0"/>
              <a:t>을 사용하여 최적화를 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정점들을 우선순위 큐에 넣는다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</a:t>
            </a:r>
            <a:r>
              <a:rPr lang="ko-KR" altLang="en-US" dirty="0"/>
              <a:t>는 정점 인덱스</a:t>
            </a:r>
            <a:r>
              <a:rPr lang="en-US" altLang="ko-KR" dirty="0"/>
              <a:t>, d</a:t>
            </a:r>
            <a:r>
              <a:rPr lang="ko-KR" altLang="en-US" dirty="0"/>
              <a:t>는 최단 거리</a:t>
            </a:r>
            <a:r>
              <a:rPr lang="en-US" altLang="ko-KR" dirty="0"/>
              <a:t>, p</a:t>
            </a:r>
            <a:r>
              <a:rPr lang="ko-KR" altLang="en-US" dirty="0"/>
              <a:t>는 이전 정점이다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DF339-B6FD-4052-BE9E-7515E022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5720E11-C712-439B-87B7-09F10960B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70340"/>
              </p:ext>
            </p:extLst>
          </p:nvPr>
        </p:nvGraphicFramePr>
        <p:xfrm>
          <a:off x="2020670" y="3345872"/>
          <a:ext cx="6966858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395542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9940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5810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41767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4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25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A4903A3-A04E-4D22-BF50-96664FC3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32379"/>
              </p:ext>
            </p:extLst>
          </p:nvPr>
        </p:nvGraphicFramePr>
        <p:xfrm>
          <a:off x="4167474" y="4375264"/>
          <a:ext cx="2673249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1083">
                  <a:extLst>
                    <a:ext uri="{9D8B030D-6E8A-4147-A177-3AD203B41FA5}">
                      <a16:colId xmlns:a16="http://schemas.microsoft.com/office/drawing/2014/main" val="1739554288"/>
                    </a:ext>
                  </a:extLst>
                </a:gridCol>
                <a:gridCol w="891083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891083">
                  <a:extLst>
                    <a:ext uri="{9D8B030D-6E8A-4147-A177-3AD203B41FA5}">
                      <a16:colId xmlns:a16="http://schemas.microsoft.com/office/drawing/2014/main" val="523994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4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5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6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6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71461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FEA74-D27B-4D8F-BB80-FB92D08F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27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E9FE3-1644-4D96-AF81-E65C5ED2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Dijkstra’s algorithm (Advanced)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5128F-5286-4099-8F07-1BC432A0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Priority Queue</a:t>
            </a:r>
            <a:r>
              <a:rPr lang="ko-KR" altLang="en-US" dirty="0"/>
              <a:t>와 </a:t>
            </a:r>
            <a:r>
              <a:rPr lang="en-US" altLang="ko-KR" dirty="0"/>
              <a:t>Dist.</a:t>
            </a:r>
            <a:r>
              <a:rPr lang="ko-KR" altLang="en-US" dirty="0"/>
              <a:t>배열을 활용</a:t>
            </a:r>
            <a:endParaRPr lang="en-US" altLang="ko-KR" dirty="0"/>
          </a:p>
          <a:p>
            <a:pPr lvl="1"/>
            <a:r>
              <a:rPr lang="ko-KR" altLang="en-US" dirty="0"/>
              <a:t>우선순위 큐에서 </a:t>
            </a:r>
            <a:r>
              <a:rPr lang="en-US" altLang="ko-KR" dirty="0"/>
              <a:t>Pop</a:t>
            </a:r>
            <a:r>
              <a:rPr lang="ko-KR" altLang="en-US" dirty="0"/>
              <a:t>을 하여 </a:t>
            </a:r>
            <a:r>
              <a:rPr lang="en-US" altLang="ko-KR" dirty="0" err="1"/>
              <a:t>Dist</a:t>
            </a:r>
            <a:r>
              <a:rPr lang="ko-KR" altLang="en-US" dirty="0"/>
              <a:t> 배열과 비교한다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dirty="0" err="1"/>
              <a:t>Dist</a:t>
            </a:r>
            <a:r>
              <a:rPr lang="en-US" altLang="ko-KR" dirty="0"/>
              <a:t>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값이 더 작으면 연산하지 않고</a:t>
            </a:r>
            <a:r>
              <a:rPr lang="en-US" altLang="ko-KR" dirty="0"/>
              <a:t>, </a:t>
            </a:r>
            <a:r>
              <a:rPr lang="ko-KR" altLang="en-US" dirty="0"/>
              <a:t>같거나 크면 연산한다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Pop </a:t>
            </a:r>
            <a:r>
              <a:rPr lang="ko-KR" altLang="en-US" dirty="0"/>
              <a:t>했을 때</a:t>
            </a:r>
            <a:r>
              <a:rPr lang="en-US" altLang="ko-KR" dirty="0"/>
              <a:t>, </a:t>
            </a:r>
            <a:r>
              <a:rPr lang="ko-KR" altLang="en-US" dirty="0"/>
              <a:t>둘 다 </a:t>
            </a:r>
            <a:r>
              <a:rPr lang="en-US" altLang="ko-KR" dirty="0"/>
              <a:t>0</a:t>
            </a:r>
            <a:r>
              <a:rPr lang="ko-KR" altLang="en-US" dirty="0"/>
              <a:t>으로 같으므로 인접 정점을 계산하고 계산된 결과를 큐에 넣는다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Dist</a:t>
            </a:r>
            <a:r>
              <a:rPr lang="en-US" altLang="ko-KR" dirty="0"/>
              <a:t>[2] = min(</a:t>
            </a:r>
            <a:r>
              <a:rPr lang="en-US" altLang="ko-KR" dirty="0" err="1"/>
              <a:t>Dist</a:t>
            </a:r>
            <a:r>
              <a:rPr lang="en-US" altLang="ko-KR" dirty="0"/>
              <a:t>[2], </a:t>
            </a:r>
            <a:r>
              <a:rPr lang="en-US" altLang="ko-KR" dirty="0" err="1"/>
              <a:t>Dist</a:t>
            </a:r>
            <a:r>
              <a:rPr lang="en-US" altLang="ko-KR" dirty="0"/>
              <a:t>[5] + adj[5][2]), </a:t>
            </a:r>
            <a:r>
              <a:rPr lang="en-US" altLang="ko-KR" dirty="0" err="1"/>
              <a:t>Dist</a:t>
            </a:r>
            <a:r>
              <a:rPr lang="en-US" altLang="ko-KR" dirty="0"/>
              <a:t>[4] = min(</a:t>
            </a:r>
            <a:r>
              <a:rPr lang="en-US" altLang="ko-KR" dirty="0" err="1"/>
              <a:t>Dist</a:t>
            </a:r>
            <a:r>
              <a:rPr lang="en-US" altLang="ko-KR" dirty="0"/>
              <a:t>[4], </a:t>
            </a:r>
            <a:r>
              <a:rPr lang="en-US" altLang="ko-KR" dirty="0" err="1"/>
              <a:t>Dist</a:t>
            </a:r>
            <a:r>
              <a:rPr lang="en-US" altLang="ko-KR" dirty="0"/>
              <a:t>[5] + </a:t>
            </a:r>
            <a:r>
              <a:rPr lang="en-US" altLang="ko-KR" dirty="0" err="1"/>
              <a:t>Dist</a:t>
            </a:r>
            <a:r>
              <a:rPr lang="en-US" altLang="ko-KR" dirty="0"/>
              <a:t>[5][4])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DF339-B6FD-4052-BE9E-7515E022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5720E11-C712-439B-87B7-09F10960B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80988"/>
              </p:ext>
            </p:extLst>
          </p:nvPr>
        </p:nvGraphicFramePr>
        <p:xfrm>
          <a:off x="2020670" y="3058160"/>
          <a:ext cx="6966858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395542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9940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5810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41767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4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25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A4903A3-A04E-4D22-BF50-96664FC3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70393"/>
              </p:ext>
            </p:extLst>
          </p:nvPr>
        </p:nvGraphicFramePr>
        <p:xfrm>
          <a:off x="4167474" y="4087552"/>
          <a:ext cx="2673249" cy="2595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1083">
                  <a:extLst>
                    <a:ext uri="{9D8B030D-6E8A-4147-A177-3AD203B41FA5}">
                      <a16:colId xmlns:a16="http://schemas.microsoft.com/office/drawing/2014/main" val="1739554288"/>
                    </a:ext>
                  </a:extLst>
                </a:gridCol>
                <a:gridCol w="891083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891083">
                  <a:extLst>
                    <a:ext uri="{9D8B030D-6E8A-4147-A177-3AD203B41FA5}">
                      <a16:colId xmlns:a16="http://schemas.microsoft.com/office/drawing/2014/main" val="523994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4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8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5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6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6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71461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19414-709D-4560-8B7C-1ED23D77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06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E9FE3-1644-4D96-AF81-E65C5ED2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Dijkstra’s algorithm (Advanced)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5128F-5286-4099-8F07-1BC432A0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Priority Queue</a:t>
            </a:r>
            <a:r>
              <a:rPr lang="ko-KR" altLang="en-US" dirty="0"/>
              <a:t>와 </a:t>
            </a:r>
            <a:r>
              <a:rPr lang="en-US" altLang="ko-KR" dirty="0"/>
              <a:t>Dist.</a:t>
            </a:r>
            <a:r>
              <a:rPr lang="ko-KR" altLang="en-US" dirty="0"/>
              <a:t>배열을 활용</a:t>
            </a:r>
            <a:endParaRPr lang="en-US" altLang="ko-KR" dirty="0"/>
          </a:p>
          <a:p>
            <a:pPr lvl="1"/>
            <a:r>
              <a:rPr lang="en-US" altLang="ko-KR" dirty="0"/>
              <a:t>Pop</a:t>
            </a:r>
            <a:r>
              <a:rPr lang="ko-KR" altLang="en-US" dirty="0"/>
              <a:t>하여 </a:t>
            </a:r>
            <a:r>
              <a:rPr lang="en-US" altLang="ko-KR" dirty="0" err="1"/>
              <a:t>Dist</a:t>
            </a:r>
            <a:r>
              <a:rPr lang="ko-KR" altLang="en-US" dirty="0"/>
              <a:t>와 비교한다</a:t>
            </a:r>
            <a:r>
              <a:rPr lang="en-US" altLang="ko-KR" dirty="0"/>
              <a:t>. </a:t>
            </a:r>
            <a:r>
              <a:rPr lang="ko-KR" altLang="en-US" dirty="0"/>
              <a:t>거리 값이 같으니 인접 정점을 계산한다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기존의 값과 비교하여 작아지는 값만 큐에 넣는다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Dist</a:t>
            </a:r>
            <a:r>
              <a:rPr lang="en-US" altLang="ko-KR" dirty="0"/>
              <a:t>[2] = min(</a:t>
            </a:r>
            <a:r>
              <a:rPr lang="en-US" altLang="ko-KR" dirty="0" err="1"/>
              <a:t>Dist</a:t>
            </a:r>
            <a:r>
              <a:rPr lang="en-US" altLang="ko-KR" dirty="0"/>
              <a:t>[2], d + adj[4][2]), </a:t>
            </a:r>
            <a:r>
              <a:rPr lang="en-US" altLang="ko-KR" dirty="0" err="1"/>
              <a:t>Dist</a:t>
            </a:r>
            <a:r>
              <a:rPr lang="en-US" altLang="ko-KR" dirty="0"/>
              <a:t>[3] = min(</a:t>
            </a:r>
            <a:r>
              <a:rPr lang="en-US" altLang="ko-KR" dirty="0" err="1"/>
              <a:t>Dist</a:t>
            </a:r>
            <a:r>
              <a:rPr lang="en-US" altLang="ko-KR" dirty="0"/>
              <a:t>[3], d + adj[4][3])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DF339-B6FD-4052-BE9E-7515E022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5720E11-C712-439B-87B7-09F10960B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22917"/>
              </p:ext>
            </p:extLst>
          </p:nvPr>
        </p:nvGraphicFramePr>
        <p:xfrm>
          <a:off x="2029378" y="2738263"/>
          <a:ext cx="6966858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395542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9940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5810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41767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4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25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A4903A3-A04E-4D22-BF50-96664FC3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90554"/>
              </p:ext>
            </p:extLst>
          </p:nvPr>
        </p:nvGraphicFramePr>
        <p:xfrm>
          <a:off x="4245851" y="3633584"/>
          <a:ext cx="2673249" cy="2966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1083">
                  <a:extLst>
                    <a:ext uri="{9D8B030D-6E8A-4147-A177-3AD203B41FA5}">
                      <a16:colId xmlns:a16="http://schemas.microsoft.com/office/drawing/2014/main" val="1739554288"/>
                    </a:ext>
                  </a:extLst>
                </a:gridCol>
                <a:gridCol w="891083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891083">
                  <a:extLst>
                    <a:ext uri="{9D8B030D-6E8A-4147-A177-3AD203B41FA5}">
                      <a16:colId xmlns:a16="http://schemas.microsoft.com/office/drawing/2014/main" val="523994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4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8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83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5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6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6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71461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CCA842-4255-49A3-9184-C4257BED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97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E9FE3-1644-4D96-AF81-E65C5ED2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Dijkstra’s algorithm (Advanced)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5128F-5286-4099-8F07-1BC432A0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Priority Queue</a:t>
            </a:r>
            <a:r>
              <a:rPr lang="ko-KR" altLang="en-US" dirty="0"/>
              <a:t>와 </a:t>
            </a:r>
            <a:r>
              <a:rPr lang="en-US" altLang="ko-KR" dirty="0"/>
              <a:t>Dist.</a:t>
            </a:r>
            <a:r>
              <a:rPr lang="ko-KR" altLang="en-US" dirty="0"/>
              <a:t>배열을 활용</a:t>
            </a:r>
            <a:endParaRPr lang="en-US" altLang="ko-KR" dirty="0"/>
          </a:p>
          <a:p>
            <a:pPr lvl="1"/>
            <a:r>
              <a:rPr lang="en-US" altLang="ko-KR" dirty="0"/>
              <a:t>Pop</a:t>
            </a:r>
            <a:r>
              <a:rPr lang="ko-KR" altLang="en-US" dirty="0"/>
              <a:t>하여 </a:t>
            </a:r>
            <a:r>
              <a:rPr lang="en-US" altLang="ko-KR" dirty="0" err="1"/>
              <a:t>Dist</a:t>
            </a:r>
            <a:r>
              <a:rPr lang="ko-KR" altLang="en-US" dirty="0"/>
              <a:t>와 비교한다</a:t>
            </a:r>
            <a:r>
              <a:rPr lang="en-US" altLang="ko-KR" dirty="0"/>
              <a:t>. </a:t>
            </a:r>
            <a:r>
              <a:rPr lang="ko-KR" altLang="en-US" dirty="0"/>
              <a:t>거리 값이 같으니 인접 정점을 계산한다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정점 </a:t>
            </a:r>
            <a:r>
              <a:rPr lang="en-US" altLang="ko-KR" dirty="0"/>
              <a:t>3</a:t>
            </a:r>
            <a:r>
              <a:rPr lang="ko-KR" altLang="en-US" dirty="0"/>
              <a:t>은 계산 결과가 현재 거리 값과 같으므로 큐에 업데이트 하지 않는다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Dist</a:t>
            </a:r>
            <a:r>
              <a:rPr lang="en-US" altLang="ko-KR" dirty="0"/>
              <a:t>[1] = min(</a:t>
            </a:r>
            <a:r>
              <a:rPr lang="en-US" altLang="ko-KR" dirty="0" err="1"/>
              <a:t>Dist</a:t>
            </a:r>
            <a:r>
              <a:rPr lang="en-US" altLang="ko-KR" dirty="0"/>
              <a:t>[1], d + adj[2][1])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DF339-B6FD-4052-BE9E-7515E022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5720E11-C712-439B-87B7-09F10960B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4940"/>
              </p:ext>
            </p:extLst>
          </p:nvPr>
        </p:nvGraphicFramePr>
        <p:xfrm>
          <a:off x="2029378" y="2738263"/>
          <a:ext cx="6966858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395542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9940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5810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41767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4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25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A4903A3-A04E-4D22-BF50-96664FC3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90684"/>
              </p:ext>
            </p:extLst>
          </p:nvPr>
        </p:nvGraphicFramePr>
        <p:xfrm>
          <a:off x="4245851" y="3633584"/>
          <a:ext cx="2673249" cy="2966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1083">
                  <a:extLst>
                    <a:ext uri="{9D8B030D-6E8A-4147-A177-3AD203B41FA5}">
                      <a16:colId xmlns:a16="http://schemas.microsoft.com/office/drawing/2014/main" val="1739554288"/>
                    </a:ext>
                  </a:extLst>
                </a:gridCol>
                <a:gridCol w="891083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891083">
                  <a:extLst>
                    <a:ext uri="{9D8B030D-6E8A-4147-A177-3AD203B41FA5}">
                      <a16:colId xmlns:a16="http://schemas.microsoft.com/office/drawing/2014/main" val="523994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4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8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83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5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6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6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71461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6185E-6C36-48EA-987B-DA21AD22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24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E9FE3-1644-4D96-AF81-E65C5ED2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Dijkstra’s algorithm (Advanced)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5128F-5286-4099-8F07-1BC432A0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Priority Queue</a:t>
            </a:r>
            <a:r>
              <a:rPr lang="ko-KR" altLang="en-US" dirty="0"/>
              <a:t>와 </a:t>
            </a:r>
            <a:r>
              <a:rPr lang="en-US" altLang="ko-KR" dirty="0"/>
              <a:t>Dist.</a:t>
            </a:r>
            <a:r>
              <a:rPr lang="ko-KR" altLang="en-US" dirty="0"/>
              <a:t>배열을 활용</a:t>
            </a:r>
            <a:endParaRPr lang="en-US" altLang="ko-KR" dirty="0"/>
          </a:p>
          <a:p>
            <a:pPr lvl="1"/>
            <a:r>
              <a:rPr lang="ko-KR" altLang="en-US" dirty="0"/>
              <a:t>그 후 같은 방식으로 비교하나</a:t>
            </a:r>
            <a:r>
              <a:rPr lang="en-US" altLang="ko-KR" dirty="0"/>
              <a:t>, </a:t>
            </a:r>
            <a:r>
              <a:rPr lang="ko-KR" altLang="en-US" dirty="0"/>
              <a:t>새롭게 업데이트 되는 값 없이 큐가 비워지게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큐가 비워지면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DF339-B6FD-4052-BE9E-7515E022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5720E11-C712-439B-87B7-09F10960B82F}"/>
              </a:ext>
            </a:extLst>
          </p:cNvPr>
          <p:cNvGraphicFramePr>
            <a:graphicFrameLocks noGrp="1"/>
          </p:cNvGraphicFramePr>
          <p:nvPr/>
        </p:nvGraphicFramePr>
        <p:xfrm>
          <a:off x="2029378" y="2738263"/>
          <a:ext cx="6966858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395542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9940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5810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41767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4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Dist.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2516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4E984-F83A-4EFF-B3C3-6105219A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57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E9FE3-1644-4D96-AF81-E65C5ED2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Dijkstra’s algorithm (Advanced)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5128F-5286-4099-8F07-1BC432A0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endParaRPr lang="en-US" altLang="ko-KR" dirty="0"/>
          </a:p>
          <a:p>
            <a:pPr lvl="1"/>
            <a:r>
              <a:rPr lang="ko-KR" altLang="en-US" dirty="0"/>
              <a:t>각 정점마다 인접한 간선을 모두 검사하는 작업</a:t>
            </a:r>
            <a:endParaRPr lang="en-US" altLang="ko-KR" dirty="0"/>
          </a:p>
          <a:p>
            <a:pPr lvl="1"/>
            <a:r>
              <a:rPr lang="en-US" altLang="ko-KR" dirty="0"/>
              <a:t>O(|V|^2 + |E|)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우선순위 큐를 사용했을 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우선순위 큐에 추가되는 원소의 수는 간선 만큼 들고</a:t>
            </a:r>
            <a:r>
              <a:rPr lang="en-US" altLang="ko-KR" dirty="0"/>
              <a:t>, O(|E|)</a:t>
            </a:r>
          </a:p>
          <a:p>
            <a:pPr lvl="1"/>
            <a:r>
              <a:rPr lang="en-US" altLang="ko-KR" dirty="0"/>
              <a:t>O(|E|)</a:t>
            </a:r>
            <a:r>
              <a:rPr lang="ko-KR" altLang="en-US" dirty="0"/>
              <a:t>개에 대해 작업을 수행하므로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O(|</a:t>
            </a:r>
            <a:r>
              <a:rPr lang="en-US" altLang="ko-KR" dirty="0" err="1"/>
              <a:t>E|log|E</a:t>
            </a:r>
            <a:r>
              <a:rPr lang="en-US" altLang="ko-KR" dirty="0"/>
              <a:t>|)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대개의 </a:t>
            </a:r>
            <a:r>
              <a:rPr lang="ko-KR" altLang="en-US" dirty="0" err="1"/>
              <a:t>대개의</a:t>
            </a:r>
            <a:r>
              <a:rPr lang="ko-KR" altLang="en-US" dirty="0"/>
              <a:t> 경우</a:t>
            </a:r>
            <a:r>
              <a:rPr lang="en-US" altLang="ko-KR" dirty="0"/>
              <a:t>, |E|</a:t>
            </a:r>
            <a:r>
              <a:rPr lang="ko-KR" altLang="en-US" dirty="0"/>
              <a:t>는 </a:t>
            </a:r>
            <a:r>
              <a:rPr lang="en-US" altLang="ko-KR" dirty="0"/>
              <a:t>|V|^2</a:t>
            </a:r>
            <a:r>
              <a:rPr lang="ko-KR" altLang="en-US" dirty="0"/>
              <a:t>보다 작기 때문에 </a:t>
            </a:r>
            <a:r>
              <a:rPr lang="en-US" altLang="ko-KR" dirty="0"/>
              <a:t>O(</a:t>
            </a:r>
            <a:r>
              <a:rPr lang="en-US" altLang="ko-KR" dirty="0" err="1"/>
              <a:t>log|E</a:t>
            </a:r>
            <a:r>
              <a:rPr lang="en-US" altLang="ko-KR" dirty="0"/>
              <a:t>|) = O(</a:t>
            </a:r>
            <a:r>
              <a:rPr lang="en-US" altLang="ko-KR" dirty="0" err="1"/>
              <a:t>log|V</a:t>
            </a:r>
            <a:r>
              <a:rPr lang="en-US" altLang="ko-KR" dirty="0"/>
              <a:t>|)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O(|</a:t>
            </a:r>
            <a:r>
              <a:rPr lang="en-US" altLang="ko-KR" dirty="0" err="1"/>
              <a:t>E|log|V</a:t>
            </a:r>
            <a:r>
              <a:rPr lang="en-US" altLang="ko-KR" dirty="0"/>
              <a:t>|)</a:t>
            </a:r>
            <a:r>
              <a:rPr lang="ko-KR" altLang="en-US" dirty="0"/>
              <a:t>라고 다시 표현할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DF339-B6FD-4052-BE9E-7515E022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A268F-B234-493B-A8F5-7E477E5B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7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E9B40DA-126D-4ABB-8E6C-39EF0048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323" y="3533007"/>
            <a:ext cx="3899277" cy="1900489"/>
          </a:xfrm>
          <a:prstGeom prst="rect">
            <a:avLst/>
          </a:prstGeom>
        </p:spPr>
      </p:pic>
      <p:pic>
        <p:nvPicPr>
          <p:cNvPr id="1026" name="Picture 2" descr="https://mblogthumb-phinf.pstatic.net/MjAxNzA0MjZfMTY2/MDAxNDkzMTgyMzIyMjI2.YGV9dtkpQpWhzoM8VEyt3EuMKvAiATlL_FgUb2whmO4g.yz8ztRiYm9-T49R9gg6YfRl0GTAKDXM3T_jVMPkVdiYg.PNG.kks227/1.png?type=w2">
            <a:extLst>
              <a:ext uri="{FF2B5EF4-FFF2-40B4-BE49-F238E27FC236}">
                <a16:creationId xmlns:a16="http://schemas.microsoft.com/office/drawing/2014/main" id="{031C220F-73CD-4730-88EF-B55CE1EE3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9" y="3288023"/>
            <a:ext cx="3637325" cy="214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649AA0B-5953-4523-AF73-8918066E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Aho-Corasick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3F846-3D75-43E6-8B72-C44F2E73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Aho-Corasick</a:t>
            </a:r>
            <a:endParaRPr lang="en-US" altLang="ko-KR" dirty="0"/>
          </a:p>
          <a:p>
            <a:pPr lvl="1"/>
            <a:r>
              <a:rPr lang="en-US" altLang="ko-KR" dirty="0"/>
              <a:t>1:N pattern patching algorithm</a:t>
            </a:r>
          </a:p>
          <a:p>
            <a:pPr lvl="1"/>
            <a:r>
              <a:rPr lang="en-US" altLang="ko-KR" dirty="0"/>
              <a:t>String pattern matching [time complexity]</a:t>
            </a:r>
          </a:p>
          <a:p>
            <a:pPr lvl="2"/>
            <a:r>
              <a:rPr lang="en-US" altLang="ko-KR" dirty="0"/>
              <a:t>Naïve: O(N(m1 + m2 + … + </a:t>
            </a:r>
            <a:r>
              <a:rPr lang="en-US" altLang="ko-KR" dirty="0" err="1"/>
              <a:t>mk</a:t>
            </a:r>
            <a:r>
              <a:rPr lang="en-US" altLang="ko-KR" dirty="0"/>
              <a:t>)); N is pattern length, m1 – </a:t>
            </a:r>
            <a:r>
              <a:rPr lang="en-US" altLang="ko-KR" dirty="0" err="1"/>
              <a:t>mk</a:t>
            </a:r>
            <a:r>
              <a:rPr lang="en-US" altLang="ko-KR" dirty="0"/>
              <a:t> is word length</a:t>
            </a:r>
          </a:p>
          <a:p>
            <a:pPr lvl="2"/>
            <a:r>
              <a:rPr lang="en-US" altLang="ko-KR" dirty="0" err="1"/>
              <a:t>Aho-corasick</a:t>
            </a:r>
            <a:r>
              <a:rPr lang="en-US" altLang="ko-KR" dirty="0"/>
              <a:t>: O(N + m1 + … + </a:t>
            </a:r>
            <a:r>
              <a:rPr lang="en-US" altLang="ko-KR" dirty="0" err="1"/>
              <a:t>mk</a:t>
            </a:r>
            <a:r>
              <a:rPr lang="en-US" altLang="ko-KR" dirty="0"/>
              <a:t>) because of getting result at 1 time</a:t>
            </a:r>
          </a:p>
          <a:p>
            <a:pPr lvl="1"/>
            <a:r>
              <a:rPr lang="en-US" altLang="ko-KR" dirty="0"/>
              <a:t>A subset of </a:t>
            </a:r>
            <a:r>
              <a:rPr lang="en-US" altLang="ko-KR" dirty="0" err="1"/>
              <a:t>Trie</a:t>
            </a:r>
            <a:endParaRPr lang="en-US" altLang="ko-KR" dirty="0"/>
          </a:p>
          <a:p>
            <a:pPr lvl="1"/>
            <a:r>
              <a:rPr lang="en-US" altLang="ko-KR" dirty="0"/>
              <a:t>Ex.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Notation</a:t>
            </a:r>
          </a:p>
          <a:p>
            <a:pPr lvl="2"/>
            <a:r>
              <a:rPr lang="en-US" altLang="ko-KR" dirty="0"/>
              <a:t>go(u,</a:t>
            </a:r>
            <a:r>
              <a:rPr lang="ko-KR" altLang="en-US" dirty="0"/>
              <a:t> </a:t>
            </a:r>
            <a:r>
              <a:rPr lang="en-US" altLang="ko-KR" dirty="0"/>
              <a:t>h)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v,</a:t>
            </a:r>
            <a:r>
              <a:rPr lang="ko-KR" altLang="en-US" dirty="0"/>
              <a:t> </a:t>
            </a:r>
            <a:r>
              <a:rPr lang="en-US" altLang="ko-KR" dirty="0"/>
              <a:t>go(v,</a:t>
            </a:r>
            <a:r>
              <a:rPr lang="ko-KR" altLang="en-US" dirty="0"/>
              <a:t> </a:t>
            </a:r>
            <a:r>
              <a:rPr lang="en-US" altLang="ko-KR" dirty="0"/>
              <a:t>e)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w,</a:t>
            </a:r>
            <a:r>
              <a:rPr lang="ko-KR" altLang="en-US" dirty="0"/>
              <a:t> </a:t>
            </a:r>
            <a:r>
              <a:rPr lang="en-US" altLang="ko-KR" dirty="0"/>
              <a:t>go(u,</a:t>
            </a:r>
            <a:r>
              <a:rPr lang="ko-KR" altLang="en-US" dirty="0"/>
              <a:t> </a:t>
            </a:r>
            <a:r>
              <a:rPr lang="en-US" altLang="ko-KR" dirty="0"/>
              <a:t>s)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x, output(v) = {}, output(w) = {“he”}</a:t>
            </a:r>
          </a:p>
          <a:p>
            <a:pPr lvl="2"/>
            <a:r>
              <a:rPr lang="en-US" altLang="ko-KR" dirty="0"/>
              <a:t>fail(v) = u, fail(y) = v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C6EF15-FF60-4B05-99F0-951F12ED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7AE75E-DDFF-475C-9D93-92A49E36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26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t1.daumcdn.net/cfile/tistory/99B7CB475A4732AA2F">
            <a:extLst>
              <a:ext uri="{FF2B5EF4-FFF2-40B4-BE49-F238E27FC236}">
                <a16:creationId xmlns:a16="http://schemas.microsoft.com/office/drawing/2014/main" id="{5EA8BC95-8795-44A6-B870-1AA543F5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622" y="2264093"/>
            <a:ext cx="47529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015059-2122-4AD2-8AFE-40B839E0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Bellman-Ford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9E4CB-D232-46C6-A4CD-AA60D21C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Bellman-Ford algorithm (Find shortest path)</a:t>
            </a:r>
          </a:p>
          <a:p>
            <a:pPr lvl="1"/>
            <a:r>
              <a:rPr lang="en-US" altLang="ko-KR" dirty="0"/>
              <a:t>Dijkstra</a:t>
            </a:r>
            <a:r>
              <a:rPr lang="ko-KR" altLang="en-US" dirty="0"/>
              <a:t>와는 달리 음의 가중치를 가진 간선에 대해서도 계산하는 알고리즘</a:t>
            </a:r>
            <a:endParaRPr lang="en-US" altLang="ko-KR" dirty="0"/>
          </a:p>
          <a:p>
            <a:pPr lvl="1"/>
            <a:r>
              <a:rPr lang="ko-KR" altLang="en-US" dirty="0"/>
              <a:t>음의 가중치를 가지며</a:t>
            </a:r>
            <a:r>
              <a:rPr lang="en-US" altLang="ko-KR" dirty="0"/>
              <a:t>, </a:t>
            </a:r>
            <a:r>
              <a:rPr lang="ko-KR" altLang="en-US" dirty="0"/>
              <a:t>이것이 순환하게 되면 최단 경로를 얻을 수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벨만포드</a:t>
            </a:r>
            <a:r>
              <a:rPr lang="ko-KR" altLang="en-US" dirty="0"/>
              <a:t> 알고리즘은 정점의 개수만큼 모든 간선을 </a:t>
            </a:r>
            <a:r>
              <a:rPr lang="en-US" altLang="ko-KR" dirty="0"/>
              <a:t>Relax</a:t>
            </a:r>
            <a:r>
              <a:rPr lang="ko-KR" altLang="en-US" dirty="0"/>
              <a:t>하는 작업을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ECFA3-1981-4C1B-A033-DD2A119C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10246" name="Picture 6" descr="https://t1.daumcdn.net/cfile/tistory/9962B63A5A47477A1D">
            <a:extLst>
              <a:ext uri="{FF2B5EF4-FFF2-40B4-BE49-F238E27FC236}">
                <a16:creationId xmlns:a16="http://schemas.microsoft.com/office/drawing/2014/main" id="{E4C5B4A9-FDA9-4459-9D41-831C2532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84" y="4222649"/>
            <a:ext cx="28479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3E37F5-D4E7-478C-A8E4-3D3070A5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59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15059-2122-4AD2-8AFE-40B839E0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12" y="160828"/>
            <a:ext cx="11256818" cy="678757"/>
          </a:xfrm>
        </p:spPr>
        <p:txBody>
          <a:bodyPr/>
          <a:lstStyle/>
          <a:p>
            <a:r>
              <a:rPr lang="en-US" altLang="ko-KR"/>
              <a:t>Bellman-Ford algorithm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ECFA3-1981-4C1B-A033-DD2A119C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3175"/>
            <a:ext cx="4114800" cy="365125"/>
          </a:xfrm>
        </p:spPr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21506" name="Picture 2" descr="https://t1.daumcdn.net/cfile/tistory/99FB594F5A4743082C">
            <a:extLst>
              <a:ext uri="{FF2B5EF4-FFF2-40B4-BE49-F238E27FC236}">
                <a16:creationId xmlns:a16="http://schemas.microsoft.com/office/drawing/2014/main" id="{2640BD84-ED4A-45A5-A000-7F4C3263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19" y="1077199"/>
            <a:ext cx="46291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s://t1.daumcdn.net/cfile/tistory/997AD34F5A47430821">
            <a:extLst>
              <a:ext uri="{FF2B5EF4-FFF2-40B4-BE49-F238E27FC236}">
                <a16:creationId xmlns:a16="http://schemas.microsoft.com/office/drawing/2014/main" id="{24F37F91-F2B1-4A63-87F3-7E24D59F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47" y="1172449"/>
            <a:ext cx="44291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s://t1.daumcdn.net/cfile/tistory/99530D4F5A4743083E">
            <a:extLst>
              <a:ext uri="{FF2B5EF4-FFF2-40B4-BE49-F238E27FC236}">
                <a16:creationId xmlns:a16="http://schemas.microsoft.com/office/drawing/2014/main" id="{FF78CCA2-9216-453D-91D7-1407E199E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19" y="4049222"/>
            <a:ext cx="4400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 descr="https://t1.daumcdn.net/cfile/tistory/99DBE04F5A4743092F">
            <a:extLst>
              <a:ext uri="{FF2B5EF4-FFF2-40B4-BE49-F238E27FC236}">
                <a16:creationId xmlns:a16="http://schemas.microsoft.com/office/drawing/2014/main" id="{B3F53E71-A8F4-43A8-913C-3F2A10E76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22" y="3977784"/>
            <a:ext cx="42862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0A9263-6E87-4C0D-9816-449767E2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67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15059-2122-4AD2-8AFE-40B839E0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12" y="160828"/>
            <a:ext cx="11256818" cy="678757"/>
          </a:xfrm>
        </p:spPr>
        <p:txBody>
          <a:bodyPr/>
          <a:lstStyle/>
          <a:p>
            <a:r>
              <a:rPr lang="en-US" altLang="ko-KR"/>
              <a:t>Bellman-Ford algorithm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ECFA3-1981-4C1B-A033-DD2A119C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3175"/>
            <a:ext cx="4114800" cy="365125"/>
          </a:xfrm>
        </p:spPr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22530" name="Picture 2" descr="https://t1.daumcdn.net/cfile/tistory/99689B4F5A47430923">
            <a:extLst>
              <a:ext uri="{FF2B5EF4-FFF2-40B4-BE49-F238E27FC236}">
                <a16:creationId xmlns:a16="http://schemas.microsoft.com/office/drawing/2014/main" id="{BAE1164E-179B-4F1E-BE55-70C2FFFF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1" y="1188040"/>
            <a:ext cx="42291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s://t1.daumcdn.net/cfile/tistory/9953ED4F5A47430907">
            <a:extLst>
              <a:ext uri="{FF2B5EF4-FFF2-40B4-BE49-F238E27FC236}">
                <a16:creationId xmlns:a16="http://schemas.microsoft.com/office/drawing/2014/main" id="{08998CE6-033F-401B-98F9-324B4F40F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09"/>
          <a:stretch/>
        </p:blipFill>
        <p:spPr bwMode="auto">
          <a:xfrm>
            <a:off x="6554472" y="1188040"/>
            <a:ext cx="4629150" cy="270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s://t1.daumcdn.net/cfile/tistory/997F1B4F5A47430A37">
            <a:extLst>
              <a:ext uri="{FF2B5EF4-FFF2-40B4-BE49-F238E27FC236}">
                <a16:creationId xmlns:a16="http://schemas.microsoft.com/office/drawing/2014/main" id="{3479BA14-451D-423C-8735-65D0C47B0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1"/>
          <a:stretch/>
        </p:blipFill>
        <p:spPr bwMode="auto">
          <a:xfrm>
            <a:off x="498021" y="3888419"/>
            <a:ext cx="4962525" cy="270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https://t1.daumcdn.net/cfile/tistory/9910014F5A47430A2B">
            <a:extLst>
              <a:ext uri="{FF2B5EF4-FFF2-40B4-BE49-F238E27FC236}">
                <a16:creationId xmlns:a16="http://schemas.microsoft.com/office/drawing/2014/main" id="{4A48B286-1636-48C3-AF49-9669702A3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472" y="3997915"/>
            <a:ext cx="43338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D659A7-741A-455E-B64A-C6F054C7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50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15059-2122-4AD2-8AFE-40B839E0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12" y="160828"/>
            <a:ext cx="11256818" cy="678757"/>
          </a:xfrm>
        </p:spPr>
        <p:txBody>
          <a:bodyPr/>
          <a:lstStyle/>
          <a:p>
            <a:r>
              <a:rPr lang="en-US" altLang="ko-KR"/>
              <a:t>Bellman-Ford algorithm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ECFA3-1981-4C1B-A033-DD2A119C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3175"/>
            <a:ext cx="4114800" cy="365125"/>
          </a:xfrm>
        </p:spPr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23554" name="Picture 2" descr="https://t1.daumcdn.net/cfile/tistory/9992C6465A47430A1C">
            <a:extLst>
              <a:ext uri="{FF2B5EF4-FFF2-40B4-BE49-F238E27FC236}">
                <a16:creationId xmlns:a16="http://schemas.microsoft.com/office/drawing/2014/main" id="{761FE6D4-5262-45F6-8E0F-803926C4E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2" y="1222738"/>
            <a:ext cx="45434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s://t1.daumcdn.net/cfile/tistory/997B14465A47430B03">
            <a:extLst>
              <a:ext uri="{FF2B5EF4-FFF2-40B4-BE49-F238E27FC236}">
                <a16:creationId xmlns:a16="http://schemas.microsoft.com/office/drawing/2014/main" id="{BC31A90E-A4CC-4090-8F29-6C3B20B2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74" y="1313225"/>
            <a:ext cx="441007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s://t1.daumcdn.net/cfile/tistory/998594465A47430B02">
            <a:extLst>
              <a:ext uri="{FF2B5EF4-FFF2-40B4-BE49-F238E27FC236}">
                <a16:creationId xmlns:a16="http://schemas.microsoft.com/office/drawing/2014/main" id="{1EDC4EE2-F197-40D3-85E4-6E694358D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6" y="3868247"/>
            <a:ext cx="44100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8FFF7F-2D45-440A-A37B-063ABF59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94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15059-2122-4AD2-8AFE-40B839E0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12" y="160828"/>
            <a:ext cx="11256818" cy="678757"/>
          </a:xfrm>
        </p:spPr>
        <p:txBody>
          <a:bodyPr/>
          <a:lstStyle/>
          <a:p>
            <a:r>
              <a:rPr lang="en-US" altLang="ko-KR"/>
              <a:t>Bellman-Ford algorithm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ECFA3-1981-4C1B-A033-DD2A119C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3175"/>
            <a:ext cx="4114800" cy="365125"/>
          </a:xfrm>
        </p:spPr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24578" name="Picture 2" descr="https://t1.daumcdn.net/cfile/tistory/99D974465A47430C2D">
            <a:extLst>
              <a:ext uri="{FF2B5EF4-FFF2-40B4-BE49-F238E27FC236}">
                <a16:creationId xmlns:a16="http://schemas.microsoft.com/office/drawing/2014/main" id="{DB4588A1-075F-4FE4-877D-80E3423B5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20" y="1155655"/>
            <a:ext cx="43910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s://t1.daumcdn.net/cfile/tistory/99684B465A47430C22">
            <a:extLst>
              <a:ext uri="{FF2B5EF4-FFF2-40B4-BE49-F238E27FC236}">
                <a16:creationId xmlns:a16="http://schemas.microsoft.com/office/drawing/2014/main" id="{5DFBCB55-74C2-416A-AA1D-BD758BFE3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25" y="1157874"/>
            <a:ext cx="43434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https://t1.daumcdn.net/cfile/tistory/99ABBA465A47430C31">
            <a:extLst>
              <a:ext uri="{FF2B5EF4-FFF2-40B4-BE49-F238E27FC236}">
                <a16:creationId xmlns:a16="http://schemas.microsoft.com/office/drawing/2014/main" id="{3B74650E-00FC-445B-9D19-57E9D85C9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1"/>
          <a:stretch/>
        </p:blipFill>
        <p:spPr bwMode="auto">
          <a:xfrm>
            <a:off x="6418925" y="4004667"/>
            <a:ext cx="4533900" cy="254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5466E-16AE-44F7-BA73-BFA47AD9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40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15059-2122-4AD2-8AFE-40B839E0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12" y="160828"/>
            <a:ext cx="11256818" cy="678757"/>
          </a:xfrm>
        </p:spPr>
        <p:txBody>
          <a:bodyPr/>
          <a:lstStyle/>
          <a:p>
            <a:r>
              <a:rPr lang="en-US" altLang="ko-KR" dirty="0"/>
              <a:t>Bellman-Ford algorithm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ECFA3-1981-4C1B-A033-DD2A119C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3175"/>
            <a:ext cx="4114800" cy="365125"/>
          </a:xfrm>
        </p:spPr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25602" name="Picture 2" descr="https://t1.daumcdn.net/cfile/tistory/99F26D455A47430D02">
            <a:extLst>
              <a:ext uri="{FF2B5EF4-FFF2-40B4-BE49-F238E27FC236}">
                <a16:creationId xmlns:a16="http://schemas.microsoft.com/office/drawing/2014/main" id="{E84DAF33-6B30-4FDC-B033-75CB31675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3"/>
          <a:stretch/>
        </p:blipFill>
        <p:spPr bwMode="auto">
          <a:xfrm>
            <a:off x="566057" y="1071154"/>
            <a:ext cx="4248150" cy="269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s://t1.daumcdn.net/cfile/tistory/99E29C455A47430D21">
            <a:extLst>
              <a:ext uri="{FF2B5EF4-FFF2-40B4-BE49-F238E27FC236}">
                <a16:creationId xmlns:a16="http://schemas.microsoft.com/office/drawing/2014/main" id="{817A87F1-604D-44A9-BBD6-DD6293E7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14" y="1021934"/>
            <a:ext cx="43910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https://t1.daumcdn.net/cfile/tistory/990D05455A47430D35">
            <a:extLst>
              <a:ext uri="{FF2B5EF4-FFF2-40B4-BE49-F238E27FC236}">
                <a16:creationId xmlns:a16="http://schemas.microsoft.com/office/drawing/2014/main" id="{EF4EA4DB-E1DA-41E4-870A-D692DE482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13"/>
          <a:stretch/>
        </p:blipFill>
        <p:spPr bwMode="auto">
          <a:xfrm>
            <a:off x="566057" y="3763540"/>
            <a:ext cx="4505325" cy="28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889E8D-A1EE-4C2B-BD1E-64CDE988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24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97386-6939-4AC2-981A-40DC8B99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Bellman-Ford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B57DC-E23C-487A-B31D-3E130D70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위와 같은 방법으로 모든 정점에서 반복</a:t>
            </a:r>
            <a:endParaRPr lang="en-US" altLang="ko-KR" dirty="0"/>
          </a:p>
          <a:p>
            <a:pPr lvl="1"/>
            <a:r>
              <a:rPr lang="ko-KR" altLang="en-US" dirty="0"/>
              <a:t>정점의 개수 만큼 모든 간선을 </a:t>
            </a:r>
            <a:r>
              <a:rPr lang="en-US" altLang="ko-KR" dirty="0"/>
              <a:t>Relax</a:t>
            </a:r>
            <a:r>
              <a:rPr lang="ko-KR" altLang="en-US" dirty="0"/>
              <a:t>하기 때문에 많은 연산이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시간 복잡도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모든 정점에 대해 모든 간선을 확인하기 때문에 </a:t>
            </a:r>
            <a:r>
              <a:rPr lang="en-US" altLang="ko-KR" dirty="0"/>
              <a:t>O(VE)</a:t>
            </a:r>
            <a:r>
              <a:rPr lang="ko-KR" altLang="en-US" dirty="0"/>
              <a:t>만큼 소요된다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Reference</a:t>
            </a:r>
          </a:p>
          <a:p>
            <a:pPr lvl="1"/>
            <a:r>
              <a:rPr lang="en-US" altLang="ko-KR" dirty="0">
                <a:hlinkClick r:id="rId2"/>
              </a:rPr>
              <a:t>https://victorydntmd.tistory.com/104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B50EA8-2E4A-477A-ABB8-80E043E6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2FDB95-E11F-4422-9368-2A2387A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83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06B80-18DA-4B34-AD26-B78EB163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Ternary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86151-F945-4B2A-AD23-9EAF9673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11" y="1146867"/>
            <a:ext cx="11256819" cy="5453437"/>
          </a:xfrm>
        </p:spPr>
        <p:txBody>
          <a:bodyPr/>
          <a:lstStyle/>
          <a:p>
            <a:r>
              <a:rPr lang="ko-KR" altLang="en-US" dirty="0"/>
              <a:t>삼분탐색 </a:t>
            </a:r>
            <a:r>
              <a:rPr lang="en-US" altLang="ko-KR" dirty="0"/>
              <a:t>(Ternary Search)</a:t>
            </a:r>
          </a:p>
          <a:p>
            <a:pPr lvl="1"/>
            <a:r>
              <a:rPr lang="ko-KR" altLang="en-US" dirty="0" err="1"/>
              <a:t>볼록함수에서</a:t>
            </a:r>
            <a:r>
              <a:rPr lang="ko-KR" altLang="en-US" dirty="0"/>
              <a:t> </a:t>
            </a:r>
            <a:r>
              <a:rPr lang="ko-KR" altLang="en-US" dirty="0" err="1"/>
              <a:t>극값</a:t>
            </a:r>
            <a:r>
              <a:rPr lang="ko-KR" altLang="en-US" dirty="0"/>
              <a:t> 혹은 최대</a:t>
            </a:r>
            <a:r>
              <a:rPr lang="en-US" altLang="ko-KR" dirty="0"/>
              <a:t>/</a:t>
            </a:r>
            <a:r>
              <a:rPr lang="ko-KR" altLang="en-US" dirty="0"/>
              <a:t>최솟값을 찾을 때 사용할 수 있는 테크닉</a:t>
            </a:r>
            <a:endParaRPr lang="en-US" altLang="ko-KR" dirty="0"/>
          </a:p>
          <a:p>
            <a:pPr lvl="1"/>
            <a:r>
              <a:rPr lang="ko-KR" altLang="en-US" dirty="0"/>
              <a:t>아래로 볼록한 함수의 최솟값</a:t>
            </a:r>
            <a:r>
              <a:rPr lang="en-US" altLang="ko-KR" dirty="0"/>
              <a:t>, </a:t>
            </a:r>
            <a:r>
              <a:rPr lang="ko-KR" altLang="en-US" dirty="0"/>
              <a:t>위로 볼록한 함수의 최댓값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함수를 </a:t>
            </a:r>
            <a:r>
              <a:rPr lang="en-US" altLang="ko-KR" dirty="0"/>
              <a:t>f(x)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양 끝점에서 부터 삼분탐색 시작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BC8852-0AC1-436E-BECD-44DFEC4C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C64E935-1597-4FB2-B3DF-A315CEFB5852}"/>
              </a:ext>
            </a:extLst>
          </p:cNvPr>
          <p:cNvSpPr/>
          <p:nvPr/>
        </p:nvSpPr>
        <p:spPr>
          <a:xfrm>
            <a:off x="2690949" y="2475411"/>
            <a:ext cx="5455304" cy="2395753"/>
          </a:xfrm>
          <a:custGeom>
            <a:avLst/>
            <a:gdLst>
              <a:gd name="connsiteX0" fmla="*/ 0 w 9718766"/>
              <a:gd name="connsiteY0" fmla="*/ 513806 h 4268096"/>
              <a:gd name="connsiteX1" fmla="*/ 1018903 w 9718766"/>
              <a:gd name="connsiteY1" fmla="*/ 1672046 h 4268096"/>
              <a:gd name="connsiteX2" fmla="*/ 2447109 w 9718766"/>
              <a:gd name="connsiteY2" fmla="*/ 2168435 h 4268096"/>
              <a:gd name="connsiteX3" fmla="*/ 4058195 w 9718766"/>
              <a:gd name="connsiteY3" fmla="*/ 3439886 h 4268096"/>
              <a:gd name="connsiteX4" fmla="*/ 6914606 w 9718766"/>
              <a:gd name="connsiteY4" fmla="*/ 4267200 h 4268096"/>
              <a:gd name="connsiteX5" fmla="*/ 8978537 w 9718766"/>
              <a:gd name="connsiteY5" fmla="*/ 3500846 h 4268096"/>
              <a:gd name="connsiteX6" fmla="*/ 9718766 w 9718766"/>
              <a:gd name="connsiteY6" fmla="*/ 0 h 42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18766" h="4268096">
                <a:moveTo>
                  <a:pt x="0" y="513806"/>
                </a:moveTo>
                <a:cubicBezTo>
                  <a:pt x="305526" y="955040"/>
                  <a:pt x="611052" y="1396275"/>
                  <a:pt x="1018903" y="1672046"/>
                </a:cubicBezTo>
                <a:cubicBezTo>
                  <a:pt x="1426754" y="1947817"/>
                  <a:pt x="1940560" y="1873795"/>
                  <a:pt x="2447109" y="2168435"/>
                </a:cubicBezTo>
                <a:cubicBezTo>
                  <a:pt x="2953658" y="2463075"/>
                  <a:pt x="3313612" y="3090092"/>
                  <a:pt x="4058195" y="3439886"/>
                </a:cubicBezTo>
                <a:cubicBezTo>
                  <a:pt x="4802778" y="3789680"/>
                  <a:pt x="6094549" y="4257040"/>
                  <a:pt x="6914606" y="4267200"/>
                </a:cubicBezTo>
                <a:cubicBezTo>
                  <a:pt x="7734663" y="4277360"/>
                  <a:pt x="8511177" y="4212046"/>
                  <a:pt x="8978537" y="3500846"/>
                </a:cubicBezTo>
                <a:cubicBezTo>
                  <a:pt x="9445897" y="2789646"/>
                  <a:pt x="9562012" y="428171"/>
                  <a:pt x="971876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C3E4899-9084-4904-89DF-AE36204F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9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06B80-18DA-4B34-AD26-B78EB163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Ternary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86151-F945-4B2A-AD23-9EAF9673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11" y="1146867"/>
            <a:ext cx="11256819" cy="5453437"/>
          </a:xfrm>
        </p:spPr>
        <p:txBody>
          <a:bodyPr/>
          <a:lstStyle/>
          <a:p>
            <a:r>
              <a:rPr lang="ko-KR" altLang="en-US" dirty="0"/>
              <a:t>삼분탐색 </a:t>
            </a:r>
            <a:r>
              <a:rPr lang="en-US" altLang="ko-KR" dirty="0"/>
              <a:t>(Ternary Search)</a:t>
            </a:r>
          </a:p>
          <a:p>
            <a:pPr lvl="1"/>
            <a:r>
              <a:rPr lang="ko-KR" altLang="en-US" dirty="0"/>
              <a:t>양 끝점에서부터 </a:t>
            </a:r>
            <a:r>
              <a:rPr lang="en-US" altLang="ko-KR" dirty="0"/>
              <a:t>1/3, 2/3 </a:t>
            </a:r>
            <a:r>
              <a:rPr lang="ko-KR" altLang="en-US" dirty="0"/>
              <a:t>지점을 탐색</a:t>
            </a:r>
            <a:endParaRPr lang="en-US" altLang="ko-KR" dirty="0"/>
          </a:p>
          <a:p>
            <a:pPr lvl="1"/>
            <a:r>
              <a:rPr lang="en-US" altLang="ko-KR" dirty="0"/>
              <a:t>p = (2 * lo + hi)/3, q = (lo + 2 * hi)/3, </a:t>
            </a:r>
            <a:r>
              <a:rPr lang="ko-KR" altLang="en-US" dirty="0"/>
              <a:t>구간</a:t>
            </a:r>
            <a:r>
              <a:rPr lang="en-US" altLang="ko-KR" dirty="0"/>
              <a:t>: [lo, p], [p, q], [q, hi]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점에서의 </a:t>
            </a:r>
            <a:r>
              <a:rPr lang="ko-KR" altLang="en-US" dirty="0" err="1"/>
              <a:t>함숫값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/>
            <a:r>
              <a:rPr lang="ko-KR" altLang="en-US" dirty="0"/>
              <a:t>이 때</a:t>
            </a:r>
            <a:r>
              <a:rPr lang="en-US" altLang="ko-KR" dirty="0"/>
              <a:t>, f(p) &gt; f(q)</a:t>
            </a:r>
            <a:r>
              <a:rPr lang="ko-KR" altLang="en-US" dirty="0"/>
              <a:t>라면 구간 </a:t>
            </a:r>
            <a:r>
              <a:rPr lang="en-US" altLang="ko-KR" dirty="0"/>
              <a:t>[lo, p]</a:t>
            </a:r>
            <a:r>
              <a:rPr lang="ko-KR" altLang="en-US" dirty="0"/>
              <a:t>에서는 절대 최솟값이 존재할 수 없음</a:t>
            </a:r>
            <a:endParaRPr lang="en-US" altLang="ko-KR" dirty="0"/>
          </a:p>
          <a:p>
            <a:pPr lvl="1"/>
            <a:r>
              <a:rPr lang="ko-KR" altLang="en-US" dirty="0"/>
              <a:t>매 루프마다 문제의 크기가 </a:t>
            </a:r>
            <a:r>
              <a:rPr lang="en-US" altLang="ko-KR" dirty="0"/>
              <a:t>2/3</a:t>
            </a:r>
            <a:r>
              <a:rPr lang="ko-KR" altLang="en-US" dirty="0"/>
              <a:t>으로 줄어들기 때문에</a:t>
            </a:r>
            <a:r>
              <a:rPr lang="en-US" altLang="ko-KR" dirty="0"/>
              <a:t>, 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r>
              <a:rPr lang="ko-KR" altLang="en-US" dirty="0"/>
              <a:t>번으로 결과를 얻을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BC8852-0AC1-436E-BECD-44DFEC4C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7334A8-6FC2-4BA9-9F5F-A37AEE536E3D}"/>
              </a:ext>
            </a:extLst>
          </p:cNvPr>
          <p:cNvGrpSpPr/>
          <p:nvPr/>
        </p:nvGrpSpPr>
        <p:grpSpPr>
          <a:xfrm>
            <a:off x="2560936" y="2262499"/>
            <a:ext cx="5516264" cy="3222172"/>
            <a:chOff x="2560936" y="2262499"/>
            <a:chExt cx="5516264" cy="322217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EDF1A7-1EED-413F-9F32-6ACD82B7E406}"/>
                </a:ext>
              </a:extLst>
            </p:cNvPr>
            <p:cNvGrpSpPr/>
            <p:nvPr/>
          </p:nvGrpSpPr>
          <p:grpSpPr>
            <a:xfrm>
              <a:off x="2560936" y="2400940"/>
              <a:ext cx="5516264" cy="2456713"/>
              <a:chOff x="2591416" y="2200643"/>
              <a:chExt cx="5516264" cy="2456713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1C64E935-1597-4FB2-B3DF-A315CEFB5852}"/>
                  </a:ext>
                </a:extLst>
              </p:cNvPr>
              <p:cNvSpPr/>
              <p:nvPr/>
            </p:nvSpPr>
            <p:spPr>
              <a:xfrm>
                <a:off x="2621896" y="2231123"/>
                <a:ext cx="5455304" cy="2395753"/>
              </a:xfrm>
              <a:custGeom>
                <a:avLst/>
                <a:gdLst>
                  <a:gd name="connsiteX0" fmla="*/ 0 w 9718766"/>
                  <a:gd name="connsiteY0" fmla="*/ 513806 h 4268096"/>
                  <a:gd name="connsiteX1" fmla="*/ 1018903 w 9718766"/>
                  <a:gd name="connsiteY1" fmla="*/ 1672046 h 4268096"/>
                  <a:gd name="connsiteX2" fmla="*/ 2447109 w 9718766"/>
                  <a:gd name="connsiteY2" fmla="*/ 2168435 h 4268096"/>
                  <a:gd name="connsiteX3" fmla="*/ 4058195 w 9718766"/>
                  <a:gd name="connsiteY3" fmla="*/ 3439886 h 4268096"/>
                  <a:gd name="connsiteX4" fmla="*/ 6914606 w 9718766"/>
                  <a:gd name="connsiteY4" fmla="*/ 4267200 h 4268096"/>
                  <a:gd name="connsiteX5" fmla="*/ 8978537 w 9718766"/>
                  <a:gd name="connsiteY5" fmla="*/ 3500846 h 4268096"/>
                  <a:gd name="connsiteX6" fmla="*/ 9718766 w 9718766"/>
                  <a:gd name="connsiteY6" fmla="*/ 0 h 426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18766" h="4268096">
                    <a:moveTo>
                      <a:pt x="0" y="513806"/>
                    </a:moveTo>
                    <a:cubicBezTo>
                      <a:pt x="305526" y="955040"/>
                      <a:pt x="611052" y="1396275"/>
                      <a:pt x="1018903" y="1672046"/>
                    </a:cubicBezTo>
                    <a:cubicBezTo>
                      <a:pt x="1426754" y="1947817"/>
                      <a:pt x="1940560" y="1873795"/>
                      <a:pt x="2447109" y="2168435"/>
                    </a:cubicBezTo>
                    <a:cubicBezTo>
                      <a:pt x="2953658" y="2463075"/>
                      <a:pt x="3313612" y="3090092"/>
                      <a:pt x="4058195" y="3439886"/>
                    </a:cubicBezTo>
                    <a:cubicBezTo>
                      <a:pt x="4802778" y="3789680"/>
                      <a:pt x="6094549" y="4257040"/>
                      <a:pt x="6914606" y="4267200"/>
                    </a:cubicBezTo>
                    <a:cubicBezTo>
                      <a:pt x="7734663" y="4277360"/>
                      <a:pt x="8511177" y="4212046"/>
                      <a:pt x="8978537" y="3500846"/>
                    </a:cubicBezTo>
                    <a:cubicBezTo>
                      <a:pt x="9445897" y="2789646"/>
                      <a:pt x="9562012" y="428171"/>
                      <a:pt x="9718766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59A69D7-69FA-46FE-871C-DB7BEC713F3F}"/>
                  </a:ext>
                </a:extLst>
              </p:cNvPr>
              <p:cNvSpPr/>
              <p:nvPr/>
            </p:nvSpPr>
            <p:spPr>
              <a:xfrm>
                <a:off x="8046720" y="2200643"/>
                <a:ext cx="60960" cy="60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481595D-22F3-4928-9BDF-C10E94073353}"/>
                  </a:ext>
                </a:extLst>
              </p:cNvPr>
              <p:cNvSpPr/>
              <p:nvPr/>
            </p:nvSpPr>
            <p:spPr>
              <a:xfrm>
                <a:off x="2591416" y="2505443"/>
                <a:ext cx="60960" cy="60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844B830-F71B-4EB0-AED7-3CE184051886}"/>
                  </a:ext>
                </a:extLst>
              </p:cNvPr>
              <p:cNvSpPr/>
              <p:nvPr/>
            </p:nvSpPr>
            <p:spPr>
              <a:xfrm>
                <a:off x="6514011" y="4596396"/>
                <a:ext cx="60960" cy="60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C7C19B0-702C-4844-9C42-BFF37BF69B43}"/>
                  </a:ext>
                </a:extLst>
              </p:cNvPr>
              <p:cNvSpPr/>
              <p:nvPr/>
            </p:nvSpPr>
            <p:spPr>
              <a:xfrm>
                <a:off x="4423954" y="3803916"/>
                <a:ext cx="60960" cy="60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AC8B98-E357-4AD7-982F-686F50811EFB}"/>
                </a:ext>
              </a:extLst>
            </p:cNvPr>
            <p:cNvGrpSpPr/>
            <p:nvPr/>
          </p:nvGrpSpPr>
          <p:grpSpPr>
            <a:xfrm>
              <a:off x="4423954" y="2262499"/>
              <a:ext cx="2076994" cy="3222172"/>
              <a:chOff x="4423954" y="2262499"/>
              <a:chExt cx="2076994" cy="322217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3E6C358-F08E-4B4F-8AFC-15F156596589}"/>
                  </a:ext>
                </a:extLst>
              </p:cNvPr>
              <p:cNvCxnSpPr/>
              <p:nvPr/>
            </p:nvCxnSpPr>
            <p:spPr>
              <a:xfrm>
                <a:off x="4423954" y="2262499"/>
                <a:ext cx="0" cy="3222172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79ACFC97-3118-4CE0-B723-B159BAF1DB43}"/>
                  </a:ext>
                </a:extLst>
              </p:cNvPr>
              <p:cNvCxnSpPr/>
              <p:nvPr/>
            </p:nvCxnSpPr>
            <p:spPr>
              <a:xfrm>
                <a:off x="6500948" y="2262499"/>
                <a:ext cx="0" cy="3222172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08AE10D-F10D-45AB-BFBD-6A941A9A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06B80-18DA-4B34-AD26-B78EB163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Ternary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86151-F945-4B2A-AD23-9EAF9673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11" y="1146867"/>
            <a:ext cx="11256819" cy="5453437"/>
          </a:xfrm>
        </p:spPr>
        <p:txBody>
          <a:bodyPr/>
          <a:lstStyle/>
          <a:p>
            <a:r>
              <a:rPr lang="ko-KR" altLang="en-US" dirty="0"/>
              <a:t>삼분탐색 </a:t>
            </a:r>
            <a:r>
              <a:rPr lang="en-US" altLang="ko-KR" dirty="0"/>
              <a:t>(Ternary Search)</a:t>
            </a:r>
          </a:p>
          <a:p>
            <a:pPr lvl="1"/>
            <a:r>
              <a:rPr lang="ko-KR" altLang="en-US" dirty="0"/>
              <a:t>하지만 평탄한 지점이 있는 경우</a:t>
            </a:r>
            <a:r>
              <a:rPr lang="en-US" altLang="ko-KR" dirty="0"/>
              <a:t>, </a:t>
            </a:r>
            <a:r>
              <a:rPr lang="ko-KR" altLang="en-US" dirty="0"/>
              <a:t>삼분탐색을 사용할 수 없음</a:t>
            </a:r>
            <a:endParaRPr lang="en-US" altLang="ko-KR" dirty="0"/>
          </a:p>
          <a:p>
            <a:pPr lvl="1"/>
            <a:r>
              <a:rPr lang="ko-KR" altLang="en-US" dirty="0"/>
              <a:t>삼분탐색은 반드시 </a:t>
            </a:r>
            <a:r>
              <a:rPr lang="ko-KR" altLang="en-US" dirty="0" err="1"/>
              <a:t>극값이</a:t>
            </a:r>
            <a:r>
              <a:rPr lang="ko-KR" altLang="en-US" dirty="0"/>
              <a:t> 한 개만 존재하고</a:t>
            </a:r>
            <a:r>
              <a:rPr lang="en-US" altLang="ko-KR" dirty="0"/>
              <a:t>, </a:t>
            </a:r>
            <a:r>
              <a:rPr lang="ko-KR" altLang="en-US" dirty="0" err="1"/>
              <a:t>극값이</a:t>
            </a:r>
            <a:r>
              <a:rPr lang="ko-KR" altLang="en-US" dirty="0"/>
              <a:t> 아닌 좌표에서는 증가하거나 감소하는 </a:t>
            </a:r>
            <a:r>
              <a:rPr lang="ko-KR" altLang="en-US" dirty="0" err="1"/>
              <a:t>유니모달</a:t>
            </a:r>
            <a:r>
              <a:rPr lang="en-US" altLang="ko-KR" dirty="0"/>
              <a:t>(unimodal)</a:t>
            </a:r>
            <a:r>
              <a:rPr lang="ko-KR" altLang="en-US" dirty="0"/>
              <a:t> 함수여야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BC8852-0AC1-436E-BECD-44DFEC4C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05B2A8B-23D7-4691-BB72-A760C3D40F8C}"/>
              </a:ext>
            </a:extLst>
          </p:cNvPr>
          <p:cNvGrpSpPr/>
          <p:nvPr/>
        </p:nvGrpSpPr>
        <p:grpSpPr>
          <a:xfrm>
            <a:off x="2560936" y="3054981"/>
            <a:ext cx="5516264" cy="3222172"/>
            <a:chOff x="2560936" y="2262499"/>
            <a:chExt cx="5516264" cy="322217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EDF1A7-1EED-413F-9F32-6ACD82B7E406}"/>
                </a:ext>
              </a:extLst>
            </p:cNvPr>
            <p:cNvGrpSpPr/>
            <p:nvPr/>
          </p:nvGrpSpPr>
          <p:grpSpPr>
            <a:xfrm>
              <a:off x="2560936" y="2400940"/>
              <a:ext cx="5516264" cy="2508967"/>
              <a:chOff x="2591416" y="2200643"/>
              <a:chExt cx="5516264" cy="2508967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59A69D7-69FA-46FE-871C-DB7BEC713F3F}"/>
                  </a:ext>
                </a:extLst>
              </p:cNvPr>
              <p:cNvSpPr/>
              <p:nvPr/>
            </p:nvSpPr>
            <p:spPr>
              <a:xfrm>
                <a:off x="8046720" y="2200643"/>
                <a:ext cx="60960" cy="60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481595D-22F3-4928-9BDF-C10E94073353}"/>
                  </a:ext>
                </a:extLst>
              </p:cNvPr>
              <p:cNvSpPr/>
              <p:nvPr/>
            </p:nvSpPr>
            <p:spPr>
              <a:xfrm>
                <a:off x="2591416" y="2505443"/>
                <a:ext cx="60960" cy="60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844B830-F71B-4EB0-AED7-3CE184051886}"/>
                  </a:ext>
                </a:extLst>
              </p:cNvPr>
              <p:cNvSpPr/>
              <p:nvPr/>
            </p:nvSpPr>
            <p:spPr>
              <a:xfrm>
                <a:off x="6514011" y="4648650"/>
                <a:ext cx="60960" cy="60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C7C19B0-702C-4844-9C42-BFF37BF69B43}"/>
                  </a:ext>
                </a:extLst>
              </p:cNvPr>
              <p:cNvSpPr/>
              <p:nvPr/>
            </p:nvSpPr>
            <p:spPr>
              <a:xfrm>
                <a:off x="4423954" y="3899715"/>
                <a:ext cx="60960" cy="60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06FAA63-EF05-4BE2-B901-9C2CB7DBB16D}"/>
                  </a:ext>
                </a:extLst>
              </p:cNvPr>
              <p:cNvSpPr/>
              <p:nvPr/>
            </p:nvSpPr>
            <p:spPr>
              <a:xfrm>
                <a:off x="5098868" y="3917132"/>
                <a:ext cx="60960" cy="60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AC8B98-E357-4AD7-982F-686F50811EFB}"/>
                </a:ext>
              </a:extLst>
            </p:cNvPr>
            <p:cNvGrpSpPr/>
            <p:nvPr/>
          </p:nvGrpSpPr>
          <p:grpSpPr>
            <a:xfrm>
              <a:off x="4423954" y="2262499"/>
              <a:ext cx="2076994" cy="3222172"/>
              <a:chOff x="4423954" y="2262499"/>
              <a:chExt cx="2076994" cy="322217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3E6C358-F08E-4B4F-8AFC-15F156596589}"/>
                  </a:ext>
                </a:extLst>
              </p:cNvPr>
              <p:cNvCxnSpPr/>
              <p:nvPr/>
            </p:nvCxnSpPr>
            <p:spPr>
              <a:xfrm>
                <a:off x="4423954" y="2262499"/>
                <a:ext cx="0" cy="3222172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79ACFC97-3118-4CE0-B723-B159BAF1DB43}"/>
                  </a:ext>
                </a:extLst>
              </p:cNvPr>
              <p:cNvCxnSpPr/>
              <p:nvPr/>
            </p:nvCxnSpPr>
            <p:spPr>
              <a:xfrm>
                <a:off x="6500948" y="2262499"/>
                <a:ext cx="0" cy="3222172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74ABD92A-1192-43F7-AFFD-3ADAC8EBA5B8}"/>
                  </a:ext>
                </a:extLst>
              </p:cNvPr>
              <p:cNvCxnSpPr/>
              <p:nvPr/>
            </p:nvCxnSpPr>
            <p:spPr>
              <a:xfrm>
                <a:off x="5098868" y="2262499"/>
                <a:ext cx="0" cy="3222172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2030EC4-F013-4DFD-B39D-BD817E332CA5}"/>
                </a:ext>
              </a:extLst>
            </p:cNvPr>
            <p:cNvSpPr/>
            <p:nvPr/>
          </p:nvSpPr>
          <p:spPr>
            <a:xfrm>
              <a:off x="2586446" y="2403566"/>
              <a:ext cx="5468983" cy="2481577"/>
            </a:xfrm>
            <a:custGeom>
              <a:avLst/>
              <a:gdLst>
                <a:gd name="connsiteX0" fmla="*/ 0 w 5468983"/>
                <a:gd name="connsiteY0" fmla="*/ 330925 h 2481577"/>
                <a:gd name="connsiteX1" fmla="*/ 984068 w 5468983"/>
                <a:gd name="connsiteY1" fmla="*/ 1611085 h 2481577"/>
                <a:gd name="connsiteX2" fmla="*/ 2795451 w 5468983"/>
                <a:gd name="connsiteY2" fmla="*/ 1785257 h 2481577"/>
                <a:gd name="connsiteX3" fmla="*/ 3727268 w 5468983"/>
                <a:gd name="connsiteY3" fmla="*/ 2438400 h 2481577"/>
                <a:gd name="connsiteX4" fmla="*/ 4632960 w 5468983"/>
                <a:gd name="connsiteY4" fmla="*/ 2151017 h 2481577"/>
                <a:gd name="connsiteX5" fmla="*/ 5468983 w 5468983"/>
                <a:gd name="connsiteY5" fmla="*/ 0 h 2481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8983" h="2481577">
                  <a:moveTo>
                    <a:pt x="0" y="330925"/>
                  </a:moveTo>
                  <a:cubicBezTo>
                    <a:pt x="259079" y="849810"/>
                    <a:pt x="518159" y="1368696"/>
                    <a:pt x="984068" y="1611085"/>
                  </a:cubicBezTo>
                  <a:cubicBezTo>
                    <a:pt x="1449977" y="1853474"/>
                    <a:pt x="2338251" y="1647371"/>
                    <a:pt x="2795451" y="1785257"/>
                  </a:cubicBezTo>
                  <a:cubicBezTo>
                    <a:pt x="3252651" y="1923143"/>
                    <a:pt x="3421017" y="2377440"/>
                    <a:pt x="3727268" y="2438400"/>
                  </a:cubicBezTo>
                  <a:cubicBezTo>
                    <a:pt x="4033519" y="2499360"/>
                    <a:pt x="4342674" y="2557417"/>
                    <a:pt x="4632960" y="2151017"/>
                  </a:cubicBezTo>
                  <a:cubicBezTo>
                    <a:pt x="4923246" y="1744617"/>
                    <a:pt x="5315132" y="352697"/>
                    <a:pt x="546898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29D7A0-E238-4642-B39F-89EB3CFE701F}"/>
              </a:ext>
            </a:extLst>
          </p:cNvPr>
          <p:cNvGrpSpPr/>
          <p:nvPr/>
        </p:nvGrpSpPr>
        <p:grpSpPr>
          <a:xfrm>
            <a:off x="5186421" y="2582573"/>
            <a:ext cx="269032" cy="4619842"/>
            <a:chOff x="9678118" y="135847"/>
            <a:chExt cx="204649" cy="3514251"/>
          </a:xfrm>
          <a:solidFill>
            <a:srgbClr val="FF0000">
              <a:alpha val="30000"/>
            </a:srgbClr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653FBF9-1FDC-4C2D-9A97-AFAB77857278}"/>
                </a:ext>
              </a:extLst>
            </p:cNvPr>
            <p:cNvSpPr/>
            <p:nvPr/>
          </p:nvSpPr>
          <p:spPr>
            <a:xfrm rot="18990359">
              <a:off x="9678119" y="135847"/>
              <a:ext cx="204648" cy="35008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41063F-C83D-46D0-B92D-089277476BA4}"/>
                </a:ext>
              </a:extLst>
            </p:cNvPr>
            <p:cNvSpPr/>
            <p:nvPr/>
          </p:nvSpPr>
          <p:spPr>
            <a:xfrm rot="2568583">
              <a:off x="9678118" y="149253"/>
              <a:ext cx="204648" cy="35008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672B0084-4F4D-40C4-8B69-AC1D3998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8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84534-79F1-4AF5-9940-C64B905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Rabin-Carp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D159FF-1693-44AF-8823-1C347B9FF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Rabin-Carp algorithm (</a:t>
                </a:r>
                <a:r>
                  <a:rPr lang="ko-KR" altLang="en-US" dirty="0"/>
                  <a:t>라빈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카프 알고리즘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문자열 패턴 검색 알고리즘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문자열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안에 패턴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를 검색하는 문제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Brute-Force</a:t>
                </a:r>
                <a:r>
                  <a:rPr lang="ko-KR" altLang="en-US" dirty="0"/>
                  <a:t>의 경우 </a:t>
                </a:r>
                <a:r>
                  <a:rPr lang="en-US" altLang="ko-KR" dirty="0"/>
                  <a:t>O(</a:t>
                </a:r>
                <a:r>
                  <a:rPr lang="en-US" altLang="ko-KR" dirty="0" err="1"/>
                  <a:t>mn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Rabin-Carp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O(</a:t>
                </a:r>
                <a:r>
                  <a:rPr lang="en-US" altLang="ko-KR" dirty="0" err="1"/>
                  <a:t>m+n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으로 검색할 수 있다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하지만 최악은 </a:t>
                </a:r>
                <a:r>
                  <a:rPr lang="en-US" altLang="ko-KR" dirty="0"/>
                  <a:t>O(</a:t>
                </a:r>
                <a:r>
                  <a:rPr lang="en-US" altLang="ko-KR" dirty="0" err="1"/>
                  <a:t>mn</a:t>
                </a:r>
                <a:r>
                  <a:rPr lang="en-US" altLang="ko-KR" dirty="0"/>
                  <a:t>))</a:t>
                </a:r>
              </a:p>
              <a:p>
                <a:pPr lvl="1"/>
                <a:r>
                  <a:rPr lang="ko-KR" altLang="en-US" dirty="0"/>
                  <a:t>문자열을 수치로 바꾸어 검색하는 방식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</a:t>
                </a:r>
                <a:r>
                  <a:rPr lang="ko-KR" altLang="en-US" dirty="0"/>
                  <a:t>을 찾고자 하는 문자열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의 길이라 하고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H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B </a:t>
                </a:r>
                <a:r>
                  <a:rPr lang="ko-KR" altLang="en-US" dirty="0"/>
                  <a:t>길이만큼 수치로 변환시킨 값이라고 하였을 때</a:t>
                </a:r>
                <a:r>
                  <a:rPr lang="en-US" altLang="ko-KR" dirty="0"/>
                  <a:t>,</a:t>
                </a:r>
              </a:p>
              <a:p>
                <a:pPr lvl="2"/>
                <a:r>
                  <a:rPr lang="ko-KR" altLang="en-US" dirty="0"/>
                  <a:t>기본식은 다음과 같다</a:t>
                </a:r>
                <a:r>
                  <a:rPr lang="en-US" altLang="ko-KR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D159FF-1693-44AF-8823-1C347B9FF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8" t="-20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6CB882-0DAA-49DE-9F7F-1247FCFA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17562-7425-4C6C-9B71-5A9A8116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316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78C-C1F7-4EB8-9D1D-613A6C6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9516-0125-4006-82F8-0C3FF130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볼록 껍질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상의 점에서 다각형을 만들 때</a:t>
            </a:r>
            <a:r>
              <a:rPr lang="en-US" altLang="ko-KR" dirty="0"/>
              <a:t>, </a:t>
            </a:r>
            <a:r>
              <a:rPr lang="ko-KR" altLang="en-US" dirty="0"/>
              <a:t>모든 점을 포함하는 다각형을 만드는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그라함 스캔</a:t>
            </a:r>
            <a:r>
              <a:rPr lang="en-US" altLang="ko-KR" dirty="0"/>
              <a:t>(Graham’s Scan)</a:t>
            </a:r>
            <a:r>
              <a:rPr lang="ko-KR" altLang="en-US" dirty="0"/>
              <a:t>방법을 이용하여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으로 해결할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20433-6930-42F7-A722-84F1C63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8D15EC-8041-4BAC-B095-6D16E0BFB5E2}"/>
              </a:ext>
            </a:extLst>
          </p:cNvPr>
          <p:cNvSpPr/>
          <p:nvPr/>
        </p:nvSpPr>
        <p:spPr>
          <a:xfrm>
            <a:off x="7358743" y="310025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A803B7-1B35-4618-8BF2-170B373964B7}"/>
              </a:ext>
            </a:extLst>
          </p:cNvPr>
          <p:cNvSpPr/>
          <p:nvPr/>
        </p:nvSpPr>
        <p:spPr>
          <a:xfrm>
            <a:off x="5747658" y="2333898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BCA4CA-ABAC-4BFF-A6F4-2628E4B6C37D}"/>
              </a:ext>
            </a:extLst>
          </p:cNvPr>
          <p:cNvSpPr/>
          <p:nvPr/>
        </p:nvSpPr>
        <p:spPr>
          <a:xfrm>
            <a:off x="4101738" y="2760618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485CD-D97E-4863-9631-F4584DB8B44B}"/>
              </a:ext>
            </a:extLst>
          </p:cNvPr>
          <p:cNvSpPr/>
          <p:nvPr/>
        </p:nvSpPr>
        <p:spPr>
          <a:xfrm>
            <a:off x="5042263" y="3816979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BBBC8-B11E-449E-A92E-8B25C478F134}"/>
              </a:ext>
            </a:extLst>
          </p:cNvPr>
          <p:cNvSpPr/>
          <p:nvPr/>
        </p:nvSpPr>
        <p:spPr>
          <a:xfrm>
            <a:off x="6383383" y="4748796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64C10D-97FE-4422-90FD-C59BD731E084}"/>
              </a:ext>
            </a:extLst>
          </p:cNvPr>
          <p:cNvSpPr/>
          <p:nvPr/>
        </p:nvSpPr>
        <p:spPr>
          <a:xfrm>
            <a:off x="5399315" y="486200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279381-63F2-4131-89DE-EC54966DD5C2}"/>
              </a:ext>
            </a:extLst>
          </p:cNvPr>
          <p:cNvSpPr/>
          <p:nvPr/>
        </p:nvSpPr>
        <p:spPr>
          <a:xfrm>
            <a:off x="3178629" y="4975218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48EF48-F069-467F-8FE6-E55B3F9DBAE4}"/>
              </a:ext>
            </a:extLst>
          </p:cNvPr>
          <p:cNvSpPr/>
          <p:nvPr/>
        </p:nvSpPr>
        <p:spPr>
          <a:xfrm>
            <a:off x="7114903" y="559792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9C9C48C-C60A-4BC2-9DE2-731A47624D02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4198370" y="2390504"/>
            <a:ext cx="1549288" cy="386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9798D7E-D117-41C4-86F3-ED85A328CF5C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3235235" y="2857250"/>
            <a:ext cx="883082" cy="21179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8809C7-88B0-453E-BEBF-B31A4483228B}"/>
              </a:ext>
            </a:extLst>
          </p:cNvPr>
          <p:cNvCxnSpPr>
            <a:stCxn id="11" idx="5"/>
            <a:endCxn id="12" idx="2"/>
          </p:cNvCxnSpPr>
          <p:nvPr/>
        </p:nvCxnSpPr>
        <p:spPr>
          <a:xfrm>
            <a:off x="3275261" y="5071850"/>
            <a:ext cx="3839642" cy="5826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45B305E-30EE-457B-B49B-DFF2F83EF2CB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>
            <a:off x="5860869" y="2390504"/>
            <a:ext cx="1514453" cy="7263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167747-5E64-48BC-8141-EEB1B85525ED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7171509" y="3213463"/>
            <a:ext cx="243840" cy="23844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91BA8A90-DEF6-4F18-BD79-8813733C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1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78C-C1F7-4EB8-9D1D-613A6C6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9516-0125-4006-82F8-0C3FF130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Convex Hull </a:t>
            </a:r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ko-KR" altLang="en-US" dirty="0"/>
              <a:t>먼저 기준점을 잡는다</a:t>
            </a:r>
            <a:r>
              <a:rPr lang="en-US" altLang="ko-KR" dirty="0"/>
              <a:t>. (</a:t>
            </a:r>
            <a:r>
              <a:rPr lang="ko-KR" altLang="en-US" dirty="0"/>
              <a:t>보통 </a:t>
            </a:r>
            <a:r>
              <a:rPr lang="en-US" altLang="ko-KR" dirty="0"/>
              <a:t>y</a:t>
            </a:r>
            <a:r>
              <a:rPr lang="ko-KR" altLang="en-US" dirty="0"/>
              <a:t>좌표가 가장 작은 것으로 한다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 기준점으로 하여 반시계 방향으로 정렬한다</a:t>
            </a:r>
            <a:r>
              <a:rPr lang="en-US" altLang="ko-KR" dirty="0"/>
              <a:t>. (</a:t>
            </a:r>
            <a:r>
              <a:rPr lang="ko-KR" altLang="en-US" dirty="0"/>
              <a:t>각에 따라 정렬하면 반시계 방향이 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그라함 스캔</a:t>
            </a:r>
            <a:r>
              <a:rPr lang="en-US" altLang="ko-KR" dirty="0"/>
              <a:t>(Graham’s scan)</a:t>
            </a:r>
            <a:r>
              <a:rPr lang="ko-KR" altLang="en-US" dirty="0"/>
              <a:t>방식을 이용한다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20433-6930-42F7-A722-84F1C63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8D15EC-8041-4BAC-B095-6D16E0BFB5E2}"/>
              </a:ext>
            </a:extLst>
          </p:cNvPr>
          <p:cNvSpPr/>
          <p:nvPr/>
        </p:nvSpPr>
        <p:spPr>
          <a:xfrm>
            <a:off x="7377793" y="369080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A803B7-1B35-4618-8BF2-170B373964B7}"/>
              </a:ext>
            </a:extLst>
          </p:cNvPr>
          <p:cNvSpPr/>
          <p:nvPr/>
        </p:nvSpPr>
        <p:spPr>
          <a:xfrm>
            <a:off x="5766708" y="2924448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BCA4CA-ABAC-4BFF-A6F4-2628E4B6C37D}"/>
              </a:ext>
            </a:extLst>
          </p:cNvPr>
          <p:cNvSpPr/>
          <p:nvPr/>
        </p:nvSpPr>
        <p:spPr>
          <a:xfrm>
            <a:off x="4120788" y="3351168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485CD-D97E-4863-9631-F4584DB8B44B}"/>
              </a:ext>
            </a:extLst>
          </p:cNvPr>
          <p:cNvSpPr/>
          <p:nvPr/>
        </p:nvSpPr>
        <p:spPr>
          <a:xfrm>
            <a:off x="5061313" y="4407529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BBBC8-B11E-449E-A92E-8B25C478F134}"/>
              </a:ext>
            </a:extLst>
          </p:cNvPr>
          <p:cNvSpPr/>
          <p:nvPr/>
        </p:nvSpPr>
        <p:spPr>
          <a:xfrm>
            <a:off x="6402433" y="5339346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64C10D-97FE-4422-90FD-C59BD731E084}"/>
              </a:ext>
            </a:extLst>
          </p:cNvPr>
          <p:cNvSpPr/>
          <p:nvPr/>
        </p:nvSpPr>
        <p:spPr>
          <a:xfrm>
            <a:off x="5418365" y="545255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279381-63F2-4131-89DE-EC54966DD5C2}"/>
              </a:ext>
            </a:extLst>
          </p:cNvPr>
          <p:cNvSpPr/>
          <p:nvPr/>
        </p:nvSpPr>
        <p:spPr>
          <a:xfrm>
            <a:off x="3197679" y="5565768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48EF48-F069-467F-8FE6-E55B3F9DBAE4}"/>
              </a:ext>
            </a:extLst>
          </p:cNvPr>
          <p:cNvSpPr/>
          <p:nvPr/>
        </p:nvSpPr>
        <p:spPr>
          <a:xfrm>
            <a:off x="7133953" y="618847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1184B-6911-4157-998A-F033F5114792}"/>
              </a:ext>
            </a:extLst>
          </p:cNvPr>
          <p:cNvSpPr txBox="1"/>
          <p:nvPr/>
        </p:nvSpPr>
        <p:spPr>
          <a:xfrm>
            <a:off x="7377793" y="624507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first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9E3FE-8011-4874-9873-330AB4243097}"/>
              </a:ext>
            </a:extLst>
          </p:cNvPr>
          <p:cNvSpPr txBox="1"/>
          <p:nvPr/>
        </p:nvSpPr>
        <p:spPr>
          <a:xfrm>
            <a:off x="7452904" y="380351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second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3BC5AE-7DFC-4E2A-B9EF-5E1A305DC9D3}"/>
              </a:ext>
            </a:extLst>
          </p:cNvPr>
          <p:cNvSpPr txBox="1"/>
          <p:nvPr/>
        </p:nvSpPr>
        <p:spPr>
          <a:xfrm>
            <a:off x="2924946" y="53712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3056E-700E-43D0-80D2-FEE1B80F2BDF}"/>
              </a:ext>
            </a:extLst>
          </p:cNvPr>
          <p:cNvSpPr txBox="1"/>
          <p:nvPr/>
        </p:nvSpPr>
        <p:spPr>
          <a:xfrm>
            <a:off x="3838859" y="31566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AA30B8-6150-4A51-BF1D-9168AA202BAD}"/>
              </a:ext>
            </a:extLst>
          </p:cNvPr>
          <p:cNvSpPr txBox="1"/>
          <p:nvPr/>
        </p:nvSpPr>
        <p:spPr>
          <a:xfrm>
            <a:off x="4773539" y="41913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C59C60-C9F3-4953-8483-A6E10590A869}"/>
              </a:ext>
            </a:extLst>
          </p:cNvPr>
          <p:cNvSpPr txBox="1"/>
          <p:nvPr/>
        </p:nvSpPr>
        <p:spPr>
          <a:xfrm>
            <a:off x="5156977" y="52579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A98D1-2ED2-49EB-9B85-94EFBBA7C15E}"/>
              </a:ext>
            </a:extLst>
          </p:cNvPr>
          <p:cNvSpPr txBox="1"/>
          <p:nvPr/>
        </p:nvSpPr>
        <p:spPr>
          <a:xfrm>
            <a:off x="5451566" y="26732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A0181D-6A85-42CD-AFE9-A225D60B8DEA}"/>
              </a:ext>
            </a:extLst>
          </p:cNvPr>
          <p:cNvSpPr txBox="1"/>
          <p:nvPr/>
        </p:nvSpPr>
        <p:spPr>
          <a:xfrm>
            <a:off x="6121049" y="511478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49D16-3198-4F71-B5ED-B259A2B75FB6}"/>
              </a:ext>
            </a:extLst>
          </p:cNvPr>
          <p:cNvSpPr txBox="1"/>
          <p:nvPr/>
        </p:nvSpPr>
        <p:spPr>
          <a:xfrm>
            <a:off x="6832844" y="59770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p7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72F6DC-A301-4BED-92A7-F3F32C68C825}"/>
              </a:ext>
            </a:extLst>
          </p:cNvPr>
          <p:cNvSpPr txBox="1"/>
          <p:nvPr/>
        </p:nvSpPr>
        <p:spPr>
          <a:xfrm>
            <a:off x="7099070" y="34290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AFF4433-2EAA-4DFC-A1ED-564EF4CC5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91646"/>
              </p:ext>
            </p:extLst>
          </p:nvPr>
        </p:nvGraphicFramePr>
        <p:xfrm>
          <a:off x="10208177" y="3570585"/>
          <a:ext cx="1063976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3976">
                  <a:extLst>
                    <a:ext uri="{9D8B030D-6E8A-4147-A177-3AD203B41FA5}">
                      <a16:colId xmlns:a16="http://schemas.microsoft.com/office/drawing/2014/main" val="194426057"/>
                    </a:ext>
                  </a:extLst>
                </a:gridCol>
              </a:tblGrid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2930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95522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97200"/>
                  </a:ext>
                </a:extLst>
              </a:tr>
            </a:tbl>
          </a:graphicData>
        </a:graphic>
      </p:graphicFrame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E68ABC23-D2A1-4350-9C10-A4EA7A1B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978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78C-C1F7-4EB8-9D1D-613A6C6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9516-0125-4006-82F8-0C3FF130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Convex Hull </a:t>
            </a:r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ko-KR" altLang="en-US" dirty="0"/>
              <a:t>스택에</a:t>
            </a:r>
            <a:r>
              <a:rPr lang="en-US" altLang="ko-KR" dirty="0"/>
              <a:t> </a:t>
            </a:r>
            <a:r>
              <a:rPr lang="ko-KR" altLang="en-US" dirty="0"/>
              <a:t>첫 번째 정점과 두 번째 정점을 넣고 시작한다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스택에서 차례로 꺼내고 </a:t>
            </a:r>
            <a:r>
              <a:rPr lang="en-US" altLang="ko-KR" dirty="0"/>
              <a:t>next </a:t>
            </a:r>
            <a:r>
              <a:rPr lang="ko-KR" altLang="en-US" dirty="0"/>
              <a:t>값과</a:t>
            </a:r>
            <a:r>
              <a:rPr lang="en-US" altLang="ko-KR" dirty="0"/>
              <a:t> </a:t>
            </a:r>
            <a:r>
              <a:rPr lang="ko-KR" altLang="en-US" dirty="0"/>
              <a:t>비교하여 </a:t>
            </a:r>
            <a:r>
              <a:rPr lang="en-US" altLang="ko-KR" dirty="0"/>
              <a:t>Counter Clock-Wise(CCW)</a:t>
            </a:r>
            <a:r>
              <a:rPr lang="ko-KR" altLang="en-US" dirty="0"/>
              <a:t>인지 확인한다</a:t>
            </a:r>
            <a:r>
              <a:rPr lang="en-US" altLang="ko-KR" dirty="0"/>
              <a:t>.  (</a:t>
            </a:r>
            <a:r>
              <a:rPr lang="ko-KR" altLang="en-US" dirty="0"/>
              <a:t>좌회전인가</a:t>
            </a:r>
            <a:r>
              <a:rPr lang="en-US" altLang="ko-KR" dirty="0"/>
              <a:t>?)</a:t>
            </a:r>
          </a:p>
          <a:p>
            <a:pPr lvl="1"/>
            <a:r>
              <a:rPr lang="ko-KR" altLang="en-US" dirty="0"/>
              <a:t>좌회전 한다고 하면</a:t>
            </a:r>
            <a:r>
              <a:rPr lang="en-US" altLang="ko-KR" dirty="0"/>
              <a:t>, </a:t>
            </a:r>
            <a:r>
              <a:rPr lang="ko-KR" altLang="en-US" dirty="0"/>
              <a:t>껍질을 구성하는 후보가 될 수 있다는 의미이다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Pop</a:t>
            </a:r>
            <a:r>
              <a:rPr lang="ko-KR" altLang="en-US" dirty="0"/>
              <a:t>했던 </a:t>
            </a:r>
            <a:r>
              <a:rPr lang="en-US" altLang="ko-KR" dirty="0"/>
              <a:t>second</a:t>
            </a:r>
            <a:r>
              <a:rPr lang="ko-KR" altLang="en-US" dirty="0"/>
              <a:t>와 </a:t>
            </a:r>
            <a:r>
              <a:rPr lang="en-US" altLang="ko-KR" dirty="0"/>
              <a:t>next</a:t>
            </a:r>
            <a:r>
              <a:rPr lang="ko-KR" altLang="en-US" dirty="0"/>
              <a:t>를 넣어준다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20433-6930-42F7-A722-84F1C63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8D15EC-8041-4BAC-B095-6D16E0BFB5E2}"/>
              </a:ext>
            </a:extLst>
          </p:cNvPr>
          <p:cNvSpPr/>
          <p:nvPr/>
        </p:nvSpPr>
        <p:spPr>
          <a:xfrm>
            <a:off x="7496208" y="390987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A803B7-1B35-4618-8BF2-170B373964B7}"/>
              </a:ext>
            </a:extLst>
          </p:cNvPr>
          <p:cNvSpPr/>
          <p:nvPr/>
        </p:nvSpPr>
        <p:spPr>
          <a:xfrm>
            <a:off x="5885123" y="314352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BCA4CA-ABAC-4BFF-A6F4-2628E4B6C37D}"/>
              </a:ext>
            </a:extLst>
          </p:cNvPr>
          <p:cNvSpPr/>
          <p:nvPr/>
        </p:nvSpPr>
        <p:spPr>
          <a:xfrm>
            <a:off x="4239203" y="35702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485CD-D97E-4863-9631-F4584DB8B44B}"/>
              </a:ext>
            </a:extLst>
          </p:cNvPr>
          <p:cNvSpPr/>
          <p:nvPr/>
        </p:nvSpPr>
        <p:spPr>
          <a:xfrm>
            <a:off x="5179728" y="4626604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BBBC8-B11E-449E-A92E-8B25C478F134}"/>
              </a:ext>
            </a:extLst>
          </p:cNvPr>
          <p:cNvSpPr/>
          <p:nvPr/>
        </p:nvSpPr>
        <p:spPr>
          <a:xfrm>
            <a:off x="6520848" y="5558421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64C10D-97FE-4422-90FD-C59BD731E084}"/>
              </a:ext>
            </a:extLst>
          </p:cNvPr>
          <p:cNvSpPr/>
          <p:nvPr/>
        </p:nvSpPr>
        <p:spPr>
          <a:xfrm>
            <a:off x="5536780" y="567163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279381-63F2-4131-89DE-EC54966DD5C2}"/>
              </a:ext>
            </a:extLst>
          </p:cNvPr>
          <p:cNvSpPr/>
          <p:nvPr/>
        </p:nvSpPr>
        <p:spPr>
          <a:xfrm>
            <a:off x="3316094" y="57848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48EF48-F069-467F-8FE6-E55B3F9DBAE4}"/>
              </a:ext>
            </a:extLst>
          </p:cNvPr>
          <p:cNvSpPr/>
          <p:nvPr/>
        </p:nvSpPr>
        <p:spPr>
          <a:xfrm>
            <a:off x="7252368" y="640754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1184B-6911-4157-998A-F033F5114792}"/>
              </a:ext>
            </a:extLst>
          </p:cNvPr>
          <p:cNvSpPr txBox="1"/>
          <p:nvPr/>
        </p:nvSpPr>
        <p:spPr>
          <a:xfrm>
            <a:off x="7496208" y="646415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first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9E3FE-8011-4874-9873-330AB4243097}"/>
              </a:ext>
            </a:extLst>
          </p:cNvPr>
          <p:cNvSpPr txBox="1"/>
          <p:nvPr/>
        </p:nvSpPr>
        <p:spPr>
          <a:xfrm>
            <a:off x="7686708" y="409266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second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0FD62A-B256-416F-BB9C-B21D62210156}"/>
              </a:ext>
            </a:extLst>
          </p:cNvPr>
          <p:cNvCxnSpPr>
            <a:stCxn id="12" idx="7"/>
            <a:endCxn id="5" idx="4"/>
          </p:cNvCxnSpPr>
          <p:nvPr/>
        </p:nvCxnSpPr>
        <p:spPr>
          <a:xfrm flipV="1">
            <a:off x="7349000" y="4023088"/>
            <a:ext cx="203814" cy="24010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7F3C5B-1466-4BFB-8A72-EF3493FF3D29}"/>
              </a:ext>
            </a:extLst>
          </p:cNvPr>
          <p:cNvSpPr txBox="1"/>
          <p:nvPr/>
        </p:nvSpPr>
        <p:spPr>
          <a:xfrm>
            <a:off x="5836874" y="32567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next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DF7E26-4028-46CC-A252-7810EEDA12C2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5998334" y="3200129"/>
            <a:ext cx="1514453" cy="7263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085D55-A6DF-43D4-831E-93716E141FBC}"/>
              </a:ext>
            </a:extLst>
          </p:cNvPr>
          <p:cNvSpPr txBox="1"/>
          <p:nvPr/>
        </p:nvSpPr>
        <p:spPr>
          <a:xfrm>
            <a:off x="3058296" y="55521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41C5-B37C-4277-A380-D731A2A99F66}"/>
              </a:ext>
            </a:extLst>
          </p:cNvPr>
          <p:cNvSpPr txBox="1"/>
          <p:nvPr/>
        </p:nvSpPr>
        <p:spPr>
          <a:xfrm>
            <a:off x="3972209" y="33375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4A1CD0-48D8-45AB-BA7C-EC3D403BC18D}"/>
              </a:ext>
            </a:extLst>
          </p:cNvPr>
          <p:cNvSpPr txBox="1"/>
          <p:nvPr/>
        </p:nvSpPr>
        <p:spPr>
          <a:xfrm>
            <a:off x="4906889" y="43723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1494AA-39A5-44E1-B2E1-58001D9EF9DD}"/>
              </a:ext>
            </a:extLst>
          </p:cNvPr>
          <p:cNvSpPr txBox="1"/>
          <p:nvPr/>
        </p:nvSpPr>
        <p:spPr>
          <a:xfrm>
            <a:off x="5290327" y="54389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025078-DD67-412F-8477-5CF5841CED88}"/>
              </a:ext>
            </a:extLst>
          </p:cNvPr>
          <p:cNvSpPr txBox="1"/>
          <p:nvPr/>
        </p:nvSpPr>
        <p:spPr>
          <a:xfrm>
            <a:off x="5584916" y="28542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A5913-862D-4B25-A90F-9C4851391AF7}"/>
              </a:ext>
            </a:extLst>
          </p:cNvPr>
          <p:cNvSpPr txBox="1"/>
          <p:nvPr/>
        </p:nvSpPr>
        <p:spPr>
          <a:xfrm>
            <a:off x="6254399" y="5295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35698D-8644-4FAB-A6CD-6517B004A84B}"/>
              </a:ext>
            </a:extLst>
          </p:cNvPr>
          <p:cNvSpPr txBox="1"/>
          <p:nvPr/>
        </p:nvSpPr>
        <p:spPr>
          <a:xfrm>
            <a:off x="6966194" y="6157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p7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CC2A6A-ABA2-474C-8083-ECC3CA503ABD}"/>
              </a:ext>
            </a:extLst>
          </p:cNvPr>
          <p:cNvSpPr txBox="1"/>
          <p:nvPr/>
        </p:nvSpPr>
        <p:spPr>
          <a:xfrm>
            <a:off x="7232420" y="36099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830799EC-919F-480A-9F71-D5B40F94C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59825"/>
              </p:ext>
            </p:extLst>
          </p:nvPr>
        </p:nvGraphicFramePr>
        <p:xfrm>
          <a:off x="10208177" y="3570585"/>
          <a:ext cx="1063976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3976">
                  <a:extLst>
                    <a:ext uri="{9D8B030D-6E8A-4147-A177-3AD203B41FA5}">
                      <a16:colId xmlns:a16="http://schemas.microsoft.com/office/drawing/2014/main" val="194426057"/>
                    </a:ext>
                  </a:extLst>
                </a:gridCol>
              </a:tblGrid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2930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95522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069031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97200"/>
                  </a:ext>
                </a:extLst>
              </a:tr>
            </a:tbl>
          </a:graphicData>
        </a:graphic>
      </p:graphicFrame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18F8050-C31A-4D80-97AC-93D9BB04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18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78C-C1F7-4EB8-9D1D-613A6C6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9516-0125-4006-82F8-0C3FF130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Convex Hull </a:t>
            </a:r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ko-KR" altLang="en-US" dirty="0"/>
              <a:t>마찬가지로 </a:t>
            </a:r>
            <a:r>
              <a:rPr lang="en-US" altLang="ko-KR" dirty="0"/>
              <a:t>second</a:t>
            </a:r>
            <a:r>
              <a:rPr lang="ko-KR" altLang="en-US" dirty="0"/>
              <a:t>와 </a:t>
            </a:r>
            <a:r>
              <a:rPr lang="en-US" altLang="ko-KR" dirty="0"/>
              <a:t>first</a:t>
            </a:r>
            <a:r>
              <a:rPr lang="ko-KR" altLang="en-US" dirty="0"/>
              <a:t>를 </a:t>
            </a:r>
            <a:r>
              <a:rPr lang="en-US" altLang="ko-KR" dirty="0"/>
              <a:t>pop</a:t>
            </a:r>
            <a:r>
              <a:rPr lang="ko-KR" altLang="en-US" dirty="0"/>
              <a:t>하여 </a:t>
            </a:r>
            <a:r>
              <a:rPr lang="en-US" altLang="ko-KR" dirty="0"/>
              <a:t>next</a:t>
            </a:r>
            <a:r>
              <a:rPr lang="ko-KR" altLang="en-US" dirty="0"/>
              <a:t>와 비교한다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역시나 </a:t>
            </a:r>
            <a:r>
              <a:rPr lang="en-US" altLang="ko-KR" dirty="0"/>
              <a:t>CCW</a:t>
            </a:r>
            <a:r>
              <a:rPr lang="ko-KR" altLang="en-US" dirty="0"/>
              <a:t>하므로 </a:t>
            </a:r>
            <a:r>
              <a:rPr lang="en-US" altLang="ko-KR" dirty="0"/>
              <a:t>pop</a:t>
            </a:r>
            <a:r>
              <a:rPr lang="ko-KR" altLang="en-US" dirty="0"/>
              <a:t>했던 </a:t>
            </a:r>
            <a:r>
              <a:rPr lang="en-US" altLang="ko-KR" dirty="0"/>
              <a:t>second</a:t>
            </a:r>
            <a:r>
              <a:rPr lang="ko-KR" altLang="en-US" dirty="0"/>
              <a:t>와 </a:t>
            </a:r>
            <a:r>
              <a:rPr lang="en-US" altLang="ko-KR" dirty="0"/>
              <a:t>next</a:t>
            </a:r>
            <a:r>
              <a:rPr lang="ko-KR" altLang="en-US" dirty="0"/>
              <a:t>를 스택에 넣어준다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20433-6930-42F7-A722-84F1C63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8D15EC-8041-4BAC-B095-6D16E0BFB5E2}"/>
              </a:ext>
            </a:extLst>
          </p:cNvPr>
          <p:cNvSpPr/>
          <p:nvPr/>
        </p:nvSpPr>
        <p:spPr>
          <a:xfrm>
            <a:off x="7496208" y="390987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A803B7-1B35-4618-8BF2-170B373964B7}"/>
              </a:ext>
            </a:extLst>
          </p:cNvPr>
          <p:cNvSpPr/>
          <p:nvPr/>
        </p:nvSpPr>
        <p:spPr>
          <a:xfrm>
            <a:off x="5885123" y="314352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BCA4CA-ABAC-4BFF-A6F4-2628E4B6C37D}"/>
              </a:ext>
            </a:extLst>
          </p:cNvPr>
          <p:cNvSpPr/>
          <p:nvPr/>
        </p:nvSpPr>
        <p:spPr>
          <a:xfrm>
            <a:off x="4239203" y="35702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485CD-D97E-4863-9631-F4584DB8B44B}"/>
              </a:ext>
            </a:extLst>
          </p:cNvPr>
          <p:cNvSpPr/>
          <p:nvPr/>
        </p:nvSpPr>
        <p:spPr>
          <a:xfrm>
            <a:off x="5179728" y="4626604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BBBC8-B11E-449E-A92E-8B25C478F134}"/>
              </a:ext>
            </a:extLst>
          </p:cNvPr>
          <p:cNvSpPr/>
          <p:nvPr/>
        </p:nvSpPr>
        <p:spPr>
          <a:xfrm>
            <a:off x="6520848" y="5558421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64C10D-97FE-4422-90FD-C59BD731E084}"/>
              </a:ext>
            </a:extLst>
          </p:cNvPr>
          <p:cNvSpPr/>
          <p:nvPr/>
        </p:nvSpPr>
        <p:spPr>
          <a:xfrm>
            <a:off x="5536780" y="567163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279381-63F2-4131-89DE-EC54966DD5C2}"/>
              </a:ext>
            </a:extLst>
          </p:cNvPr>
          <p:cNvSpPr/>
          <p:nvPr/>
        </p:nvSpPr>
        <p:spPr>
          <a:xfrm>
            <a:off x="3316094" y="57848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48EF48-F069-467F-8FE6-E55B3F9DBAE4}"/>
              </a:ext>
            </a:extLst>
          </p:cNvPr>
          <p:cNvSpPr/>
          <p:nvPr/>
        </p:nvSpPr>
        <p:spPr>
          <a:xfrm>
            <a:off x="7252368" y="640754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1184B-6911-4157-998A-F033F5114792}"/>
              </a:ext>
            </a:extLst>
          </p:cNvPr>
          <p:cNvSpPr txBox="1"/>
          <p:nvPr/>
        </p:nvSpPr>
        <p:spPr>
          <a:xfrm>
            <a:off x="7586158" y="402259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first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9E3FE-8011-4874-9873-330AB4243097}"/>
              </a:ext>
            </a:extLst>
          </p:cNvPr>
          <p:cNvSpPr txBox="1"/>
          <p:nvPr/>
        </p:nvSpPr>
        <p:spPr>
          <a:xfrm>
            <a:off x="5455445" y="321805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second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0FD62A-B256-416F-BB9C-B21D62210156}"/>
              </a:ext>
            </a:extLst>
          </p:cNvPr>
          <p:cNvCxnSpPr>
            <a:stCxn id="12" idx="7"/>
            <a:endCxn id="5" idx="4"/>
          </p:cNvCxnSpPr>
          <p:nvPr/>
        </p:nvCxnSpPr>
        <p:spPr>
          <a:xfrm flipV="1">
            <a:off x="7349000" y="4023088"/>
            <a:ext cx="203814" cy="24010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7F3C5B-1466-4BFB-8A72-EF3493FF3D29}"/>
              </a:ext>
            </a:extLst>
          </p:cNvPr>
          <p:cNvSpPr txBox="1"/>
          <p:nvPr/>
        </p:nvSpPr>
        <p:spPr>
          <a:xfrm>
            <a:off x="6173349" y="56309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next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DF7E26-4028-46CC-A252-7810EEDA12C2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5998334" y="3200129"/>
            <a:ext cx="1514453" cy="7263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85C66-7A70-41DE-AFD3-E11496CB71DB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5941729" y="3256734"/>
            <a:ext cx="635725" cy="230168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F87D39-D994-4ED4-90D8-4F539504EB2E}"/>
              </a:ext>
            </a:extLst>
          </p:cNvPr>
          <p:cNvSpPr txBox="1"/>
          <p:nvPr/>
        </p:nvSpPr>
        <p:spPr>
          <a:xfrm>
            <a:off x="3058296" y="55521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CDE51-64A9-4BA1-9BE0-0421583736A3}"/>
              </a:ext>
            </a:extLst>
          </p:cNvPr>
          <p:cNvSpPr txBox="1"/>
          <p:nvPr/>
        </p:nvSpPr>
        <p:spPr>
          <a:xfrm>
            <a:off x="3972209" y="33375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A4A5A0-A449-4FF8-842F-38F44CC43F54}"/>
              </a:ext>
            </a:extLst>
          </p:cNvPr>
          <p:cNvSpPr txBox="1"/>
          <p:nvPr/>
        </p:nvSpPr>
        <p:spPr>
          <a:xfrm>
            <a:off x="4906889" y="43723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392D5-0A79-465C-A6C5-DE4D2BD8F3B6}"/>
              </a:ext>
            </a:extLst>
          </p:cNvPr>
          <p:cNvSpPr txBox="1"/>
          <p:nvPr/>
        </p:nvSpPr>
        <p:spPr>
          <a:xfrm>
            <a:off x="5290327" y="54389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4C4CB7-F00A-4095-866D-05002ABD4CB5}"/>
              </a:ext>
            </a:extLst>
          </p:cNvPr>
          <p:cNvSpPr txBox="1"/>
          <p:nvPr/>
        </p:nvSpPr>
        <p:spPr>
          <a:xfrm>
            <a:off x="5584916" y="28542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898A6-62DC-46FC-B582-1973111DB7B0}"/>
              </a:ext>
            </a:extLst>
          </p:cNvPr>
          <p:cNvSpPr txBox="1"/>
          <p:nvPr/>
        </p:nvSpPr>
        <p:spPr>
          <a:xfrm>
            <a:off x="6254399" y="5295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64CC9-2B2A-437C-B2FB-0F0998ABFD05}"/>
              </a:ext>
            </a:extLst>
          </p:cNvPr>
          <p:cNvSpPr txBox="1"/>
          <p:nvPr/>
        </p:nvSpPr>
        <p:spPr>
          <a:xfrm>
            <a:off x="6966194" y="6157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p7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ABC78-6CB9-4B12-B42D-FD73BA363F9F}"/>
              </a:ext>
            </a:extLst>
          </p:cNvPr>
          <p:cNvSpPr txBox="1"/>
          <p:nvPr/>
        </p:nvSpPr>
        <p:spPr>
          <a:xfrm>
            <a:off x="7232420" y="36099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7C2AFE3-5394-475B-961F-7A453880C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292359"/>
              </p:ext>
            </p:extLst>
          </p:nvPr>
        </p:nvGraphicFramePr>
        <p:xfrm>
          <a:off x="10208177" y="3570585"/>
          <a:ext cx="1063976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3976">
                  <a:extLst>
                    <a:ext uri="{9D8B030D-6E8A-4147-A177-3AD203B41FA5}">
                      <a16:colId xmlns:a16="http://schemas.microsoft.com/office/drawing/2014/main" val="194426057"/>
                    </a:ext>
                  </a:extLst>
                </a:gridCol>
              </a:tblGrid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2930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95522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9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65306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97200"/>
                  </a:ext>
                </a:extLst>
              </a:tr>
            </a:tbl>
          </a:graphicData>
        </a:graphic>
      </p:graphicFrame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71CBE191-7736-47AB-A344-951FAD55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438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78C-C1F7-4EB8-9D1D-613A6C6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9516-0125-4006-82F8-0C3FF130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Convex Hull </a:t>
            </a:r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ko-KR" altLang="en-US" dirty="0"/>
              <a:t>이번에는 </a:t>
            </a:r>
            <a:r>
              <a:rPr lang="en-US" altLang="ko-KR" dirty="0"/>
              <a:t>first, second, next</a:t>
            </a:r>
            <a:r>
              <a:rPr lang="ko-KR" altLang="en-US" dirty="0"/>
              <a:t>가 </a:t>
            </a:r>
            <a:r>
              <a:rPr lang="en-US" altLang="ko-KR" dirty="0"/>
              <a:t>Clock-wise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때에는 </a:t>
            </a:r>
            <a:r>
              <a:rPr lang="en-US" altLang="ko-KR" dirty="0"/>
              <a:t>pop</a:t>
            </a:r>
            <a:r>
              <a:rPr lang="ko-KR" altLang="en-US" dirty="0"/>
              <a:t>한 </a:t>
            </a:r>
            <a:r>
              <a:rPr lang="en-US" altLang="ko-KR" dirty="0"/>
              <a:t>second</a:t>
            </a:r>
            <a:r>
              <a:rPr lang="ko-KR" altLang="en-US" dirty="0"/>
              <a:t>를 넣어주지 않고 진행한다</a:t>
            </a:r>
            <a:r>
              <a:rPr lang="en-US" altLang="ko-KR" dirty="0"/>
              <a:t>. (first</a:t>
            </a:r>
            <a:r>
              <a:rPr lang="ko-KR" altLang="en-US" dirty="0"/>
              <a:t>만 넣어 다른 방향으로 탐색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의미는 </a:t>
            </a:r>
            <a:r>
              <a:rPr lang="en-US" altLang="ko-KR" dirty="0"/>
              <a:t>pop</a:t>
            </a:r>
            <a:r>
              <a:rPr lang="ko-KR" altLang="en-US" dirty="0"/>
              <a:t>한 </a:t>
            </a:r>
            <a:r>
              <a:rPr lang="en-US" altLang="ko-KR" dirty="0"/>
              <a:t>first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이전의 </a:t>
            </a:r>
            <a:r>
              <a:rPr lang="en-US" altLang="ko-KR" dirty="0"/>
              <a:t>first(p8)</a:t>
            </a:r>
            <a:r>
              <a:rPr lang="ko-KR" altLang="en-US" dirty="0"/>
              <a:t>을 사용한다는 의미이다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20433-6930-42F7-A722-84F1C63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8D15EC-8041-4BAC-B095-6D16E0BFB5E2}"/>
              </a:ext>
            </a:extLst>
          </p:cNvPr>
          <p:cNvSpPr/>
          <p:nvPr/>
        </p:nvSpPr>
        <p:spPr>
          <a:xfrm>
            <a:off x="7496208" y="390987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A803B7-1B35-4618-8BF2-170B373964B7}"/>
              </a:ext>
            </a:extLst>
          </p:cNvPr>
          <p:cNvSpPr/>
          <p:nvPr/>
        </p:nvSpPr>
        <p:spPr>
          <a:xfrm>
            <a:off x="5885123" y="314352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BCA4CA-ABAC-4BFF-A6F4-2628E4B6C37D}"/>
              </a:ext>
            </a:extLst>
          </p:cNvPr>
          <p:cNvSpPr/>
          <p:nvPr/>
        </p:nvSpPr>
        <p:spPr>
          <a:xfrm>
            <a:off x="4239203" y="35702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485CD-D97E-4863-9631-F4584DB8B44B}"/>
              </a:ext>
            </a:extLst>
          </p:cNvPr>
          <p:cNvSpPr/>
          <p:nvPr/>
        </p:nvSpPr>
        <p:spPr>
          <a:xfrm>
            <a:off x="5179728" y="4626604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BBBC8-B11E-449E-A92E-8B25C478F134}"/>
              </a:ext>
            </a:extLst>
          </p:cNvPr>
          <p:cNvSpPr/>
          <p:nvPr/>
        </p:nvSpPr>
        <p:spPr>
          <a:xfrm>
            <a:off x="6520848" y="5558421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64C10D-97FE-4422-90FD-C59BD731E084}"/>
              </a:ext>
            </a:extLst>
          </p:cNvPr>
          <p:cNvSpPr/>
          <p:nvPr/>
        </p:nvSpPr>
        <p:spPr>
          <a:xfrm>
            <a:off x="5536780" y="567163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279381-63F2-4131-89DE-EC54966DD5C2}"/>
              </a:ext>
            </a:extLst>
          </p:cNvPr>
          <p:cNvSpPr/>
          <p:nvPr/>
        </p:nvSpPr>
        <p:spPr>
          <a:xfrm>
            <a:off x="3316094" y="57848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48EF48-F069-467F-8FE6-E55B3F9DBAE4}"/>
              </a:ext>
            </a:extLst>
          </p:cNvPr>
          <p:cNvSpPr/>
          <p:nvPr/>
        </p:nvSpPr>
        <p:spPr>
          <a:xfrm>
            <a:off x="7252368" y="640754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1184B-6911-4157-998A-F033F5114792}"/>
              </a:ext>
            </a:extLst>
          </p:cNvPr>
          <p:cNvSpPr txBox="1"/>
          <p:nvPr/>
        </p:nvSpPr>
        <p:spPr>
          <a:xfrm>
            <a:off x="5401254" y="321863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first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9E3FE-8011-4874-9873-330AB4243097}"/>
              </a:ext>
            </a:extLst>
          </p:cNvPr>
          <p:cNvSpPr txBox="1"/>
          <p:nvPr/>
        </p:nvSpPr>
        <p:spPr>
          <a:xfrm>
            <a:off x="6289759" y="560769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second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0FD62A-B256-416F-BB9C-B21D62210156}"/>
              </a:ext>
            </a:extLst>
          </p:cNvPr>
          <p:cNvCxnSpPr>
            <a:stCxn id="12" idx="7"/>
            <a:endCxn id="5" idx="4"/>
          </p:cNvCxnSpPr>
          <p:nvPr/>
        </p:nvCxnSpPr>
        <p:spPr>
          <a:xfrm flipV="1">
            <a:off x="7349000" y="4023088"/>
            <a:ext cx="203814" cy="24010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7F3C5B-1466-4BFB-8A72-EF3493FF3D29}"/>
              </a:ext>
            </a:extLst>
          </p:cNvPr>
          <p:cNvSpPr txBox="1"/>
          <p:nvPr/>
        </p:nvSpPr>
        <p:spPr>
          <a:xfrm>
            <a:off x="5258756" y="57462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next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DF7E26-4028-46CC-A252-7810EEDA12C2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5998334" y="3200129"/>
            <a:ext cx="1514453" cy="7263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85C66-7A70-41DE-AFD3-E11496CB71DB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5941729" y="3256734"/>
            <a:ext cx="635725" cy="230168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F87D39-D994-4ED4-90D8-4F539504EB2E}"/>
              </a:ext>
            </a:extLst>
          </p:cNvPr>
          <p:cNvSpPr txBox="1"/>
          <p:nvPr/>
        </p:nvSpPr>
        <p:spPr>
          <a:xfrm>
            <a:off x="3058296" y="55521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CDE51-64A9-4BA1-9BE0-0421583736A3}"/>
              </a:ext>
            </a:extLst>
          </p:cNvPr>
          <p:cNvSpPr txBox="1"/>
          <p:nvPr/>
        </p:nvSpPr>
        <p:spPr>
          <a:xfrm>
            <a:off x="3972209" y="33375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A4A5A0-A449-4FF8-842F-38F44CC43F54}"/>
              </a:ext>
            </a:extLst>
          </p:cNvPr>
          <p:cNvSpPr txBox="1"/>
          <p:nvPr/>
        </p:nvSpPr>
        <p:spPr>
          <a:xfrm>
            <a:off x="4906889" y="43723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392D5-0A79-465C-A6C5-DE4D2BD8F3B6}"/>
              </a:ext>
            </a:extLst>
          </p:cNvPr>
          <p:cNvSpPr txBox="1"/>
          <p:nvPr/>
        </p:nvSpPr>
        <p:spPr>
          <a:xfrm>
            <a:off x="5290327" y="54389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4C4CB7-F00A-4095-866D-05002ABD4CB5}"/>
              </a:ext>
            </a:extLst>
          </p:cNvPr>
          <p:cNvSpPr txBox="1"/>
          <p:nvPr/>
        </p:nvSpPr>
        <p:spPr>
          <a:xfrm>
            <a:off x="5584916" y="28542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898A6-62DC-46FC-B582-1973111DB7B0}"/>
              </a:ext>
            </a:extLst>
          </p:cNvPr>
          <p:cNvSpPr txBox="1"/>
          <p:nvPr/>
        </p:nvSpPr>
        <p:spPr>
          <a:xfrm>
            <a:off x="6254399" y="5295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64CC9-2B2A-437C-B2FB-0F0998ABFD05}"/>
              </a:ext>
            </a:extLst>
          </p:cNvPr>
          <p:cNvSpPr txBox="1"/>
          <p:nvPr/>
        </p:nvSpPr>
        <p:spPr>
          <a:xfrm>
            <a:off x="6966194" y="6157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p7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ABC78-6CB9-4B12-B42D-FD73BA363F9F}"/>
              </a:ext>
            </a:extLst>
          </p:cNvPr>
          <p:cNvSpPr txBox="1"/>
          <p:nvPr/>
        </p:nvSpPr>
        <p:spPr>
          <a:xfrm>
            <a:off x="7232420" y="36099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7C2AFE3-5394-475B-961F-7A453880C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040332"/>
              </p:ext>
            </p:extLst>
          </p:nvPr>
        </p:nvGraphicFramePr>
        <p:xfrm>
          <a:off x="10208177" y="3570585"/>
          <a:ext cx="1063976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3976">
                  <a:extLst>
                    <a:ext uri="{9D8B030D-6E8A-4147-A177-3AD203B41FA5}">
                      <a16:colId xmlns:a16="http://schemas.microsoft.com/office/drawing/2014/main" val="194426057"/>
                    </a:ext>
                  </a:extLst>
                </a:gridCol>
              </a:tblGrid>
              <a:tr h="19878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2930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95522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635551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851275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97200"/>
                  </a:ext>
                </a:extLst>
              </a:tr>
            </a:tbl>
          </a:graphicData>
        </a:graphic>
      </p:graphicFrame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66929F7-2F59-4467-9E40-5D3AC480EFC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649991" y="5615027"/>
            <a:ext cx="870857" cy="1034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A428BD3-E595-42A5-90F5-8D175B9E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80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78C-C1F7-4EB8-9D1D-613A6C6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9516-0125-4006-82F8-0C3FF130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Convex Hull </a:t>
            </a:r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ko-KR" altLang="en-US" dirty="0"/>
              <a:t>이번에 </a:t>
            </a:r>
            <a:r>
              <a:rPr lang="en-US" altLang="ko-KR" dirty="0"/>
              <a:t>Pop </a:t>
            </a:r>
            <a:r>
              <a:rPr lang="ko-KR" altLang="en-US" dirty="0"/>
              <a:t>했을 때는 </a:t>
            </a:r>
            <a:r>
              <a:rPr lang="en-US" altLang="ko-KR" dirty="0"/>
              <a:t>p8</a:t>
            </a:r>
            <a:r>
              <a:rPr lang="ko-KR" altLang="en-US" dirty="0"/>
              <a:t>이 </a:t>
            </a:r>
            <a:r>
              <a:rPr lang="en-US" altLang="ko-KR" dirty="0"/>
              <a:t>first, p5</a:t>
            </a:r>
            <a:r>
              <a:rPr lang="ko-KR" altLang="en-US" dirty="0"/>
              <a:t>가 </a:t>
            </a:r>
            <a:r>
              <a:rPr lang="en-US" altLang="ko-KR" dirty="0"/>
              <a:t>second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next</a:t>
            </a:r>
            <a:r>
              <a:rPr lang="ko-KR" altLang="en-US" dirty="0"/>
              <a:t>와 비교하여 </a:t>
            </a:r>
            <a:r>
              <a:rPr lang="en-US" altLang="ko-KR" dirty="0"/>
              <a:t>CCW</a:t>
            </a:r>
            <a:r>
              <a:rPr lang="ko-KR" altLang="en-US" dirty="0"/>
              <a:t>이므로 스택에 넣는다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20433-6930-42F7-A722-84F1C63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8D15EC-8041-4BAC-B095-6D16E0BFB5E2}"/>
              </a:ext>
            </a:extLst>
          </p:cNvPr>
          <p:cNvSpPr/>
          <p:nvPr/>
        </p:nvSpPr>
        <p:spPr>
          <a:xfrm>
            <a:off x="7496208" y="390987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A803B7-1B35-4618-8BF2-170B373964B7}"/>
              </a:ext>
            </a:extLst>
          </p:cNvPr>
          <p:cNvSpPr/>
          <p:nvPr/>
        </p:nvSpPr>
        <p:spPr>
          <a:xfrm>
            <a:off x="5885123" y="314352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BCA4CA-ABAC-4BFF-A6F4-2628E4B6C37D}"/>
              </a:ext>
            </a:extLst>
          </p:cNvPr>
          <p:cNvSpPr/>
          <p:nvPr/>
        </p:nvSpPr>
        <p:spPr>
          <a:xfrm>
            <a:off x="4239203" y="35702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485CD-D97E-4863-9631-F4584DB8B44B}"/>
              </a:ext>
            </a:extLst>
          </p:cNvPr>
          <p:cNvSpPr/>
          <p:nvPr/>
        </p:nvSpPr>
        <p:spPr>
          <a:xfrm>
            <a:off x="5179728" y="4626604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BBBC8-B11E-449E-A92E-8B25C478F134}"/>
              </a:ext>
            </a:extLst>
          </p:cNvPr>
          <p:cNvSpPr/>
          <p:nvPr/>
        </p:nvSpPr>
        <p:spPr>
          <a:xfrm>
            <a:off x="6520848" y="5558421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64C10D-97FE-4422-90FD-C59BD731E084}"/>
              </a:ext>
            </a:extLst>
          </p:cNvPr>
          <p:cNvSpPr/>
          <p:nvPr/>
        </p:nvSpPr>
        <p:spPr>
          <a:xfrm>
            <a:off x="5536780" y="567163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279381-63F2-4131-89DE-EC54966DD5C2}"/>
              </a:ext>
            </a:extLst>
          </p:cNvPr>
          <p:cNvSpPr/>
          <p:nvPr/>
        </p:nvSpPr>
        <p:spPr>
          <a:xfrm>
            <a:off x="3316094" y="57848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48EF48-F069-467F-8FE6-E55B3F9DBAE4}"/>
              </a:ext>
            </a:extLst>
          </p:cNvPr>
          <p:cNvSpPr/>
          <p:nvPr/>
        </p:nvSpPr>
        <p:spPr>
          <a:xfrm>
            <a:off x="7252368" y="640754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1184B-6911-4157-998A-F033F5114792}"/>
              </a:ext>
            </a:extLst>
          </p:cNvPr>
          <p:cNvSpPr txBox="1"/>
          <p:nvPr/>
        </p:nvSpPr>
        <p:spPr>
          <a:xfrm>
            <a:off x="7501624" y="362856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first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9E3FE-8011-4874-9873-330AB4243097}"/>
              </a:ext>
            </a:extLst>
          </p:cNvPr>
          <p:cNvSpPr txBox="1"/>
          <p:nvPr/>
        </p:nvSpPr>
        <p:spPr>
          <a:xfrm>
            <a:off x="5968354" y="316153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second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0FD62A-B256-416F-BB9C-B21D62210156}"/>
              </a:ext>
            </a:extLst>
          </p:cNvPr>
          <p:cNvCxnSpPr>
            <a:stCxn id="12" idx="7"/>
            <a:endCxn id="5" idx="4"/>
          </p:cNvCxnSpPr>
          <p:nvPr/>
        </p:nvCxnSpPr>
        <p:spPr>
          <a:xfrm flipV="1">
            <a:off x="7349000" y="4023088"/>
            <a:ext cx="203814" cy="24010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7F3C5B-1466-4BFB-8A72-EF3493FF3D29}"/>
              </a:ext>
            </a:extLst>
          </p:cNvPr>
          <p:cNvSpPr txBox="1"/>
          <p:nvPr/>
        </p:nvSpPr>
        <p:spPr>
          <a:xfrm>
            <a:off x="5307136" y="57843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next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DF7E26-4028-46CC-A252-7810EEDA12C2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5998334" y="3200129"/>
            <a:ext cx="1514453" cy="7263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85C66-7A70-41DE-AFD3-E11496CB71DB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5584916" y="3256734"/>
            <a:ext cx="356813" cy="241489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F87D39-D994-4ED4-90D8-4F539504EB2E}"/>
              </a:ext>
            </a:extLst>
          </p:cNvPr>
          <p:cNvSpPr txBox="1"/>
          <p:nvPr/>
        </p:nvSpPr>
        <p:spPr>
          <a:xfrm>
            <a:off x="3058296" y="55521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CDE51-64A9-4BA1-9BE0-0421583736A3}"/>
              </a:ext>
            </a:extLst>
          </p:cNvPr>
          <p:cNvSpPr txBox="1"/>
          <p:nvPr/>
        </p:nvSpPr>
        <p:spPr>
          <a:xfrm>
            <a:off x="3972209" y="33375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A4A5A0-A449-4FF8-842F-38F44CC43F54}"/>
              </a:ext>
            </a:extLst>
          </p:cNvPr>
          <p:cNvSpPr txBox="1"/>
          <p:nvPr/>
        </p:nvSpPr>
        <p:spPr>
          <a:xfrm>
            <a:off x="4906889" y="43723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392D5-0A79-465C-A6C5-DE4D2BD8F3B6}"/>
              </a:ext>
            </a:extLst>
          </p:cNvPr>
          <p:cNvSpPr txBox="1"/>
          <p:nvPr/>
        </p:nvSpPr>
        <p:spPr>
          <a:xfrm>
            <a:off x="5290327" y="54389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4C4CB7-F00A-4095-866D-05002ABD4CB5}"/>
              </a:ext>
            </a:extLst>
          </p:cNvPr>
          <p:cNvSpPr txBox="1"/>
          <p:nvPr/>
        </p:nvSpPr>
        <p:spPr>
          <a:xfrm>
            <a:off x="5584916" y="28542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898A6-62DC-46FC-B582-1973111DB7B0}"/>
              </a:ext>
            </a:extLst>
          </p:cNvPr>
          <p:cNvSpPr txBox="1"/>
          <p:nvPr/>
        </p:nvSpPr>
        <p:spPr>
          <a:xfrm>
            <a:off x="6254399" y="5295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64CC9-2B2A-437C-B2FB-0F0998ABFD05}"/>
              </a:ext>
            </a:extLst>
          </p:cNvPr>
          <p:cNvSpPr txBox="1"/>
          <p:nvPr/>
        </p:nvSpPr>
        <p:spPr>
          <a:xfrm>
            <a:off x="6966194" y="6157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p7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ABC78-6CB9-4B12-B42D-FD73BA363F9F}"/>
              </a:ext>
            </a:extLst>
          </p:cNvPr>
          <p:cNvSpPr txBox="1"/>
          <p:nvPr/>
        </p:nvSpPr>
        <p:spPr>
          <a:xfrm>
            <a:off x="7232420" y="36099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7C2AFE3-5394-475B-961F-7A453880C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168122"/>
              </p:ext>
            </p:extLst>
          </p:nvPr>
        </p:nvGraphicFramePr>
        <p:xfrm>
          <a:off x="10208177" y="3570585"/>
          <a:ext cx="1063976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3976">
                  <a:extLst>
                    <a:ext uri="{9D8B030D-6E8A-4147-A177-3AD203B41FA5}">
                      <a16:colId xmlns:a16="http://schemas.microsoft.com/office/drawing/2014/main" val="194426057"/>
                    </a:ext>
                  </a:extLst>
                </a:gridCol>
              </a:tblGrid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2930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95522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635551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851275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97200"/>
                  </a:ext>
                </a:extLst>
              </a:tr>
            </a:tbl>
          </a:graphicData>
        </a:graphic>
      </p:graphicFrame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24F6E304-09A9-4C3D-BA91-600F16F1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250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78C-C1F7-4EB8-9D1D-613A6C6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9516-0125-4006-82F8-0C3FF130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Convex Hull </a:t>
            </a:r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ko-KR" altLang="en-US" dirty="0"/>
              <a:t>이번에 </a:t>
            </a:r>
            <a:r>
              <a:rPr lang="en-US" altLang="ko-KR" dirty="0"/>
              <a:t>Pop </a:t>
            </a:r>
            <a:r>
              <a:rPr lang="ko-KR" altLang="en-US" dirty="0"/>
              <a:t>했을 때</a:t>
            </a:r>
            <a:r>
              <a:rPr lang="en-US" altLang="ko-KR" dirty="0"/>
              <a:t>, CW</a:t>
            </a:r>
            <a:r>
              <a:rPr lang="ko-KR" altLang="en-US" dirty="0"/>
              <a:t>이니 우회전이다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마찬가지로 </a:t>
            </a:r>
            <a:r>
              <a:rPr lang="en-US" altLang="ko-KR" dirty="0"/>
              <a:t>first</a:t>
            </a:r>
            <a:r>
              <a:rPr lang="ko-KR" altLang="en-US" dirty="0"/>
              <a:t>만 넣는다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20433-6930-42F7-A722-84F1C63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8D15EC-8041-4BAC-B095-6D16E0BFB5E2}"/>
              </a:ext>
            </a:extLst>
          </p:cNvPr>
          <p:cNvSpPr/>
          <p:nvPr/>
        </p:nvSpPr>
        <p:spPr>
          <a:xfrm>
            <a:off x="7496208" y="390987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A803B7-1B35-4618-8BF2-170B373964B7}"/>
              </a:ext>
            </a:extLst>
          </p:cNvPr>
          <p:cNvSpPr/>
          <p:nvPr/>
        </p:nvSpPr>
        <p:spPr>
          <a:xfrm>
            <a:off x="5885123" y="314352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BCA4CA-ABAC-4BFF-A6F4-2628E4B6C37D}"/>
              </a:ext>
            </a:extLst>
          </p:cNvPr>
          <p:cNvSpPr/>
          <p:nvPr/>
        </p:nvSpPr>
        <p:spPr>
          <a:xfrm>
            <a:off x="4239203" y="35702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485CD-D97E-4863-9631-F4584DB8B44B}"/>
              </a:ext>
            </a:extLst>
          </p:cNvPr>
          <p:cNvSpPr/>
          <p:nvPr/>
        </p:nvSpPr>
        <p:spPr>
          <a:xfrm>
            <a:off x="5179728" y="4626604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BBBC8-B11E-449E-A92E-8B25C478F134}"/>
              </a:ext>
            </a:extLst>
          </p:cNvPr>
          <p:cNvSpPr/>
          <p:nvPr/>
        </p:nvSpPr>
        <p:spPr>
          <a:xfrm>
            <a:off x="6520848" y="5558421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64C10D-97FE-4422-90FD-C59BD731E084}"/>
              </a:ext>
            </a:extLst>
          </p:cNvPr>
          <p:cNvSpPr/>
          <p:nvPr/>
        </p:nvSpPr>
        <p:spPr>
          <a:xfrm>
            <a:off x="5536780" y="567163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279381-63F2-4131-89DE-EC54966DD5C2}"/>
              </a:ext>
            </a:extLst>
          </p:cNvPr>
          <p:cNvSpPr/>
          <p:nvPr/>
        </p:nvSpPr>
        <p:spPr>
          <a:xfrm>
            <a:off x="3316094" y="57848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48EF48-F069-467F-8FE6-E55B3F9DBAE4}"/>
              </a:ext>
            </a:extLst>
          </p:cNvPr>
          <p:cNvSpPr/>
          <p:nvPr/>
        </p:nvSpPr>
        <p:spPr>
          <a:xfrm>
            <a:off x="7252368" y="640754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1184B-6911-4157-998A-F033F5114792}"/>
              </a:ext>
            </a:extLst>
          </p:cNvPr>
          <p:cNvSpPr txBox="1"/>
          <p:nvPr/>
        </p:nvSpPr>
        <p:spPr>
          <a:xfrm>
            <a:off x="5633941" y="325382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first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9E3FE-8011-4874-9873-330AB4243097}"/>
              </a:ext>
            </a:extLst>
          </p:cNvPr>
          <p:cNvSpPr txBox="1"/>
          <p:nvPr/>
        </p:nvSpPr>
        <p:spPr>
          <a:xfrm>
            <a:off x="5473416" y="573090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second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0FD62A-B256-416F-BB9C-B21D62210156}"/>
              </a:ext>
            </a:extLst>
          </p:cNvPr>
          <p:cNvCxnSpPr>
            <a:stCxn id="12" idx="7"/>
            <a:endCxn id="5" idx="4"/>
          </p:cNvCxnSpPr>
          <p:nvPr/>
        </p:nvCxnSpPr>
        <p:spPr>
          <a:xfrm flipV="1">
            <a:off x="7349000" y="4023088"/>
            <a:ext cx="203814" cy="24010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7F3C5B-1466-4BFB-8A72-EF3493FF3D29}"/>
              </a:ext>
            </a:extLst>
          </p:cNvPr>
          <p:cNvSpPr txBox="1"/>
          <p:nvPr/>
        </p:nvSpPr>
        <p:spPr>
          <a:xfrm>
            <a:off x="4946100" y="466303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next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DF7E26-4028-46CC-A252-7810EEDA12C2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5998334" y="3200129"/>
            <a:ext cx="1514453" cy="7263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85C66-7A70-41DE-AFD3-E11496CB71DB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5584916" y="3256734"/>
            <a:ext cx="356813" cy="241489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F87D39-D994-4ED4-90D8-4F539504EB2E}"/>
              </a:ext>
            </a:extLst>
          </p:cNvPr>
          <p:cNvSpPr txBox="1"/>
          <p:nvPr/>
        </p:nvSpPr>
        <p:spPr>
          <a:xfrm>
            <a:off x="3058296" y="55521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CDE51-64A9-4BA1-9BE0-0421583736A3}"/>
              </a:ext>
            </a:extLst>
          </p:cNvPr>
          <p:cNvSpPr txBox="1"/>
          <p:nvPr/>
        </p:nvSpPr>
        <p:spPr>
          <a:xfrm>
            <a:off x="3972209" y="33375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A4A5A0-A449-4FF8-842F-38F44CC43F54}"/>
              </a:ext>
            </a:extLst>
          </p:cNvPr>
          <p:cNvSpPr txBox="1"/>
          <p:nvPr/>
        </p:nvSpPr>
        <p:spPr>
          <a:xfrm>
            <a:off x="4906889" y="43723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392D5-0A79-465C-A6C5-DE4D2BD8F3B6}"/>
              </a:ext>
            </a:extLst>
          </p:cNvPr>
          <p:cNvSpPr txBox="1"/>
          <p:nvPr/>
        </p:nvSpPr>
        <p:spPr>
          <a:xfrm>
            <a:off x="5290327" y="54389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4C4CB7-F00A-4095-866D-05002ABD4CB5}"/>
              </a:ext>
            </a:extLst>
          </p:cNvPr>
          <p:cNvSpPr txBox="1"/>
          <p:nvPr/>
        </p:nvSpPr>
        <p:spPr>
          <a:xfrm>
            <a:off x="5584916" y="28542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898A6-62DC-46FC-B582-1973111DB7B0}"/>
              </a:ext>
            </a:extLst>
          </p:cNvPr>
          <p:cNvSpPr txBox="1"/>
          <p:nvPr/>
        </p:nvSpPr>
        <p:spPr>
          <a:xfrm>
            <a:off x="6254399" y="5295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64CC9-2B2A-437C-B2FB-0F0998ABFD05}"/>
              </a:ext>
            </a:extLst>
          </p:cNvPr>
          <p:cNvSpPr txBox="1"/>
          <p:nvPr/>
        </p:nvSpPr>
        <p:spPr>
          <a:xfrm>
            <a:off x="6966194" y="6157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p7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ABC78-6CB9-4B12-B42D-FD73BA363F9F}"/>
              </a:ext>
            </a:extLst>
          </p:cNvPr>
          <p:cNvSpPr txBox="1"/>
          <p:nvPr/>
        </p:nvSpPr>
        <p:spPr>
          <a:xfrm>
            <a:off x="7232420" y="36099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7C2AFE3-5394-475B-961F-7A453880C5B7}"/>
              </a:ext>
            </a:extLst>
          </p:cNvPr>
          <p:cNvGraphicFramePr>
            <a:graphicFrameLocks noGrp="1"/>
          </p:cNvGraphicFramePr>
          <p:nvPr/>
        </p:nvGraphicFramePr>
        <p:xfrm>
          <a:off x="10208177" y="3570585"/>
          <a:ext cx="1063976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3976">
                  <a:extLst>
                    <a:ext uri="{9D8B030D-6E8A-4147-A177-3AD203B41FA5}">
                      <a16:colId xmlns:a16="http://schemas.microsoft.com/office/drawing/2014/main" val="194426057"/>
                    </a:ext>
                  </a:extLst>
                </a:gridCol>
              </a:tblGrid>
              <a:tr h="19878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2930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95522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635551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851275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97200"/>
                  </a:ext>
                </a:extLst>
              </a:tr>
            </a:tbl>
          </a:graphicData>
        </a:graphic>
      </p:graphicFrame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9EFE272-0C00-4DB8-BFD6-53DCD926E17E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5236334" y="4739815"/>
            <a:ext cx="348582" cy="9713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584E59E-0E31-4C91-81FC-50150982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66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78C-C1F7-4EB8-9D1D-613A6C6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9516-0125-4006-82F8-0C3FF130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Convex Hull </a:t>
            </a:r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ko-KR" altLang="en-US" dirty="0"/>
              <a:t>위와 같은 동작을 반복한다</a:t>
            </a:r>
            <a:r>
              <a:rPr lang="en-US" altLang="ko-KR" dirty="0"/>
              <a:t>. (</a:t>
            </a:r>
            <a:r>
              <a:rPr lang="ko-KR" altLang="en-US" dirty="0"/>
              <a:t>현재 </a:t>
            </a:r>
            <a:r>
              <a:rPr lang="en-US" altLang="ko-KR" dirty="0"/>
              <a:t>CCW)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20433-6930-42F7-A722-84F1C63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8D15EC-8041-4BAC-B095-6D16E0BFB5E2}"/>
              </a:ext>
            </a:extLst>
          </p:cNvPr>
          <p:cNvSpPr/>
          <p:nvPr/>
        </p:nvSpPr>
        <p:spPr>
          <a:xfrm>
            <a:off x="7496208" y="390987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A803B7-1B35-4618-8BF2-170B373964B7}"/>
              </a:ext>
            </a:extLst>
          </p:cNvPr>
          <p:cNvSpPr/>
          <p:nvPr/>
        </p:nvSpPr>
        <p:spPr>
          <a:xfrm>
            <a:off x="5885123" y="314352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BCA4CA-ABAC-4BFF-A6F4-2628E4B6C37D}"/>
              </a:ext>
            </a:extLst>
          </p:cNvPr>
          <p:cNvSpPr/>
          <p:nvPr/>
        </p:nvSpPr>
        <p:spPr>
          <a:xfrm>
            <a:off x="4239203" y="35702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485CD-D97E-4863-9631-F4584DB8B44B}"/>
              </a:ext>
            </a:extLst>
          </p:cNvPr>
          <p:cNvSpPr/>
          <p:nvPr/>
        </p:nvSpPr>
        <p:spPr>
          <a:xfrm>
            <a:off x="5179728" y="4626604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BBBC8-B11E-449E-A92E-8B25C478F134}"/>
              </a:ext>
            </a:extLst>
          </p:cNvPr>
          <p:cNvSpPr/>
          <p:nvPr/>
        </p:nvSpPr>
        <p:spPr>
          <a:xfrm>
            <a:off x="6520848" y="5558421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64C10D-97FE-4422-90FD-C59BD731E084}"/>
              </a:ext>
            </a:extLst>
          </p:cNvPr>
          <p:cNvSpPr/>
          <p:nvPr/>
        </p:nvSpPr>
        <p:spPr>
          <a:xfrm>
            <a:off x="5536780" y="567163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279381-63F2-4131-89DE-EC54966DD5C2}"/>
              </a:ext>
            </a:extLst>
          </p:cNvPr>
          <p:cNvSpPr/>
          <p:nvPr/>
        </p:nvSpPr>
        <p:spPr>
          <a:xfrm>
            <a:off x="3316094" y="57848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48EF48-F069-467F-8FE6-E55B3F9DBAE4}"/>
              </a:ext>
            </a:extLst>
          </p:cNvPr>
          <p:cNvSpPr/>
          <p:nvPr/>
        </p:nvSpPr>
        <p:spPr>
          <a:xfrm>
            <a:off x="7252368" y="640754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1184B-6911-4157-998A-F033F5114792}"/>
              </a:ext>
            </a:extLst>
          </p:cNvPr>
          <p:cNvSpPr txBox="1"/>
          <p:nvPr/>
        </p:nvSpPr>
        <p:spPr>
          <a:xfrm>
            <a:off x="7512787" y="389872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first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9E3FE-8011-4874-9873-330AB4243097}"/>
              </a:ext>
            </a:extLst>
          </p:cNvPr>
          <p:cNvSpPr txBox="1"/>
          <p:nvPr/>
        </p:nvSpPr>
        <p:spPr>
          <a:xfrm>
            <a:off x="5885123" y="321343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second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0FD62A-B256-416F-BB9C-B21D62210156}"/>
              </a:ext>
            </a:extLst>
          </p:cNvPr>
          <p:cNvCxnSpPr>
            <a:stCxn id="12" idx="7"/>
            <a:endCxn id="5" idx="4"/>
          </p:cNvCxnSpPr>
          <p:nvPr/>
        </p:nvCxnSpPr>
        <p:spPr>
          <a:xfrm flipV="1">
            <a:off x="7349000" y="4023088"/>
            <a:ext cx="203814" cy="24010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7F3C5B-1466-4BFB-8A72-EF3493FF3D29}"/>
              </a:ext>
            </a:extLst>
          </p:cNvPr>
          <p:cNvSpPr txBox="1"/>
          <p:nvPr/>
        </p:nvSpPr>
        <p:spPr>
          <a:xfrm>
            <a:off x="4946100" y="466303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next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DF7E26-4028-46CC-A252-7810EEDA12C2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5998334" y="3200129"/>
            <a:ext cx="1514453" cy="7263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85C66-7A70-41DE-AFD3-E11496CB71DB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5251450" y="3256734"/>
            <a:ext cx="690279" cy="136987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F87D39-D994-4ED4-90D8-4F539504EB2E}"/>
              </a:ext>
            </a:extLst>
          </p:cNvPr>
          <p:cNvSpPr txBox="1"/>
          <p:nvPr/>
        </p:nvSpPr>
        <p:spPr>
          <a:xfrm>
            <a:off x="3058296" y="55521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CDE51-64A9-4BA1-9BE0-0421583736A3}"/>
              </a:ext>
            </a:extLst>
          </p:cNvPr>
          <p:cNvSpPr txBox="1"/>
          <p:nvPr/>
        </p:nvSpPr>
        <p:spPr>
          <a:xfrm>
            <a:off x="3972209" y="33375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A4A5A0-A449-4FF8-842F-38F44CC43F54}"/>
              </a:ext>
            </a:extLst>
          </p:cNvPr>
          <p:cNvSpPr txBox="1"/>
          <p:nvPr/>
        </p:nvSpPr>
        <p:spPr>
          <a:xfrm>
            <a:off x="4906889" y="43723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392D5-0A79-465C-A6C5-DE4D2BD8F3B6}"/>
              </a:ext>
            </a:extLst>
          </p:cNvPr>
          <p:cNvSpPr txBox="1"/>
          <p:nvPr/>
        </p:nvSpPr>
        <p:spPr>
          <a:xfrm>
            <a:off x="5290327" y="54389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4C4CB7-F00A-4095-866D-05002ABD4CB5}"/>
              </a:ext>
            </a:extLst>
          </p:cNvPr>
          <p:cNvSpPr txBox="1"/>
          <p:nvPr/>
        </p:nvSpPr>
        <p:spPr>
          <a:xfrm>
            <a:off x="5584916" y="28542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898A6-62DC-46FC-B582-1973111DB7B0}"/>
              </a:ext>
            </a:extLst>
          </p:cNvPr>
          <p:cNvSpPr txBox="1"/>
          <p:nvPr/>
        </p:nvSpPr>
        <p:spPr>
          <a:xfrm>
            <a:off x="6254399" y="5295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64CC9-2B2A-437C-B2FB-0F0998ABFD05}"/>
              </a:ext>
            </a:extLst>
          </p:cNvPr>
          <p:cNvSpPr txBox="1"/>
          <p:nvPr/>
        </p:nvSpPr>
        <p:spPr>
          <a:xfrm>
            <a:off x="6966194" y="6157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p7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ABC78-6CB9-4B12-B42D-FD73BA363F9F}"/>
              </a:ext>
            </a:extLst>
          </p:cNvPr>
          <p:cNvSpPr txBox="1"/>
          <p:nvPr/>
        </p:nvSpPr>
        <p:spPr>
          <a:xfrm>
            <a:off x="7232420" y="36099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7C2AFE3-5394-475B-961F-7A453880C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27921"/>
              </p:ext>
            </p:extLst>
          </p:nvPr>
        </p:nvGraphicFramePr>
        <p:xfrm>
          <a:off x="10208177" y="3570585"/>
          <a:ext cx="1063976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3976">
                  <a:extLst>
                    <a:ext uri="{9D8B030D-6E8A-4147-A177-3AD203B41FA5}">
                      <a16:colId xmlns:a16="http://schemas.microsoft.com/office/drawing/2014/main" val="194426057"/>
                    </a:ext>
                  </a:extLst>
                </a:gridCol>
              </a:tblGrid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2930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95522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635551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851275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97200"/>
                  </a:ext>
                </a:extLst>
              </a:tr>
            </a:tbl>
          </a:graphicData>
        </a:graphic>
      </p:graphicFrame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4D27B350-632F-482C-B02F-D0CD10F8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66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78C-C1F7-4EB8-9D1D-613A6C6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9516-0125-4006-82F8-0C3FF130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Convex Hull </a:t>
            </a:r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ko-KR" altLang="en-US" dirty="0"/>
              <a:t>위와 같은 동작을 반복한다</a:t>
            </a:r>
            <a:r>
              <a:rPr lang="en-US" altLang="ko-KR" dirty="0"/>
              <a:t>. (</a:t>
            </a:r>
            <a:r>
              <a:rPr lang="ko-KR" altLang="en-US" dirty="0"/>
              <a:t>현재 </a:t>
            </a:r>
            <a:r>
              <a:rPr lang="en-US" altLang="ko-KR" dirty="0"/>
              <a:t>CW)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20433-6930-42F7-A722-84F1C63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8D15EC-8041-4BAC-B095-6D16E0BFB5E2}"/>
              </a:ext>
            </a:extLst>
          </p:cNvPr>
          <p:cNvSpPr/>
          <p:nvPr/>
        </p:nvSpPr>
        <p:spPr>
          <a:xfrm>
            <a:off x="7496208" y="390987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A803B7-1B35-4618-8BF2-170B373964B7}"/>
              </a:ext>
            </a:extLst>
          </p:cNvPr>
          <p:cNvSpPr/>
          <p:nvPr/>
        </p:nvSpPr>
        <p:spPr>
          <a:xfrm>
            <a:off x="5885123" y="314352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BCA4CA-ABAC-4BFF-A6F4-2628E4B6C37D}"/>
              </a:ext>
            </a:extLst>
          </p:cNvPr>
          <p:cNvSpPr/>
          <p:nvPr/>
        </p:nvSpPr>
        <p:spPr>
          <a:xfrm>
            <a:off x="4239203" y="35702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485CD-D97E-4863-9631-F4584DB8B44B}"/>
              </a:ext>
            </a:extLst>
          </p:cNvPr>
          <p:cNvSpPr/>
          <p:nvPr/>
        </p:nvSpPr>
        <p:spPr>
          <a:xfrm>
            <a:off x="5179728" y="4626604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BBBC8-B11E-449E-A92E-8B25C478F134}"/>
              </a:ext>
            </a:extLst>
          </p:cNvPr>
          <p:cNvSpPr/>
          <p:nvPr/>
        </p:nvSpPr>
        <p:spPr>
          <a:xfrm>
            <a:off x="6520848" y="5558421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64C10D-97FE-4422-90FD-C59BD731E084}"/>
              </a:ext>
            </a:extLst>
          </p:cNvPr>
          <p:cNvSpPr/>
          <p:nvPr/>
        </p:nvSpPr>
        <p:spPr>
          <a:xfrm>
            <a:off x="5536780" y="567163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279381-63F2-4131-89DE-EC54966DD5C2}"/>
              </a:ext>
            </a:extLst>
          </p:cNvPr>
          <p:cNvSpPr/>
          <p:nvPr/>
        </p:nvSpPr>
        <p:spPr>
          <a:xfrm>
            <a:off x="3316094" y="57848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48EF48-F069-467F-8FE6-E55B3F9DBAE4}"/>
              </a:ext>
            </a:extLst>
          </p:cNvPr>
          <p:cNvSpPr/>
          <p:nvPr/>
        </p:nvSpPr>
        <p:spPr>
          <a:xfrm>
            <a:off x="7252368" y="640754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1184B-6911-4157-998A-F033F5114792}"/>
              </a:ext>
            </a:extLst>
          </p:cNvPr>
          <p:cNvSpPr txBox="1"/>
          <p:nvPr/>
        </p:nvSpPr>
        <p:spPr>
          <a:xfrm>
            <a:off x="6037371" y="300813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first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9E3FE-8011-4874-9873-330AB4243097}"/>
              </a:ext>
            </a:extLst>
          </p:cNvPr>
          <p:cNvSpPr txBox="1"/>
          <p:nvPr/>
        </p:nvSpPr>
        <p:spPr>
          <a:xfrm>
            <a:off x="5214938" y="462074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second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0FD62A-B256-416F-BB9C-B21D62210156}"/>
              </a:ext>
            </a:extLst>
          </p:cNvPr>
          <p:cNvCxnSpPr>
            <a:stCxn id="12" idx="7"/>
            <a:endCxn id="5" idx="4"/>
          </p:cNvCxnSpPr>
          <p:nvPr/>
        </p:nvCxnSpPr>
        <p:spPr>
          <a:xfrm flipV="1">
            <a:off x="7349000" y="4023088"/>
            <a:ext cx="203814" cy="24010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7F3C5B-1466-4BFB-8A72-EF3493FF3D29}"/>
              </a:ext>
            </a:extLst>
          </p:cNvPr>
          <p:cNvSpPr txBox="1"/>
          <p:nvPr/>
        </p:nvSpPr>
        <p:spPr>
          <a:xfrm>
            <a:off x="3873517" y="36834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next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DF7E26-4028-46CC-A252-7810EEDA12C2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5998334" y="3200129"/>
            <a:ext cx="1514453" cy="7263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85C66-7A70-41DE-AFD3-E11496CB71DB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5251450" y="3256734"/>
            <a:ext cx="690279" cy="136987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F87D39-D994-4ED4-90D8-4F539504EB2E}"/>
              </a:ext>
            </a:extLst>
          </p:cNvPr>
          <p:cNvSpPr txBox="1"/>
          <p:nvPr/>
        </p:nvSpPr>
        <p:spPr>
          <a:xfrm>
            <a:off x="3058296" y="55521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CDE51-64A9-4BA1-9BE0-0421583736A3}"/>
              </a:ext>
            </a:extLst>
          </p:cNvPr>
          <p:cNvSpPr txBox="1"/>
          <p:nvPr/>
        </p:nvSpPr>
        <p:spPr>
          <a:xfrm>
            <a:off x="3972209" y="33375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392D5-0A79-465C-A6C5-DE4D2BD8F3B6}"/>
              </a:ext>
            </a:extLst>
          </p:cNvPr>
          <p:cNvSpPr txBox="1"/>
          <p:nvPr/>
        </p:nvSpPr>
        <p:spPr>
          <a:xfrm>
            <a:off x="5290327" y="54389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4C4CB7-F00A-4095-866D-05002ABD4CB5}"/>
              </a:ext>
            </a:extLst>
          </p:cNvPr>
          <p:cNvSpPr txBox="1"/>
          <p:nvPr/>
        </p:nvSpPr>
        <p:spPr>
          <a:xfrm>
            <a:off x="5584916" y="28542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898A6-62DC-46FC-B582-1973111DB7B0}"/>
              </a:ext>
            </a:extLst>
          </p:cNvPr>
          <p:cNvSpPr txBox="1"/>
          <p:nvPr/>
        </p:nvSpPr>
        <p:spPr>
          <a:xfrm>
            <a:off x="6254399" y="5295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64CC9-2B2A-437C-B2FB-0F0998ABFD05}"/>
              </a:ext>
            </a:extLst>
          </p:cNvPr>
          <p:cNvSpPr txBox="1"/>
          <p:nvPr/>
        </p:nvSpPr>
        <p:spPr>
          <a:xfrm>
            <a:off x="6966194" y="6157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p7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ABC78-6CB9-4B12-B42D-FD73BA363F9F}"/>
              </a:ext>
            </a:extLst>
          </p:cNvPr>
          <p:cNvSpPr txBox="1"/>
          <p:nvPr/>
        </p:nvSpPr>
        <p:spPr>
          <a:xfrm>
            <a:off x="7232420" y="36099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7C2AFE3-5394-475B-961F-7A453880C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03211"/>
              </p:ext>
            </p:extLst>
          </p:nvPr>
        </p:nvGraphicFramePr>
        <p:xfrm>
          <a:off x="10208177" y="3570585"/>
          <a:ext cx="1063976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3976">
                  <a:extLst>
                    <a:ext uri="{9D8B030D-6E8A-4147-A177-3AD203B41FA5}">
                      <a16:colId xmlns:a16="http://schemas.microsoft.com/office/drawing/2014/main" val="194426057"/>
                    </a:ext>
                  </a:extLst>
                </a:gridCol>
              </a:tblGrid>
              <a:tr h="19878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2930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95522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635551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851275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97200"/>
                  </a:ext>
                </a:extLst>
              </a:tr>
            </a:tbl>
          </a:graphicData>
        </a:graphic>
      </p:graphicFrame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8177D2-5EE8-489B-B21E-04DC383D82B8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4335835" y="3666875"/>
            <a:ext cx="879103" cy="95972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A4A5A0-A449-4FF8-842F-38F44CC43F54}"/>
              </a:ext>
            </a:extLst>
          </p:cNvPr>
          <p:cNvSpPr txBox="1"/>
          <p:nvPr/>
        </p:nvSpPr>
        <p:spPr>
          <a:xfrm>
            <a:off x="4906889" y="43723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329133C-EA4A-425E-920A-C2C039AE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41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78C-C1F7-4EB8-9D1D-613A6C6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9516-0125-4006-82F8-0C3FF130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Convex Hull </a:t>
            </a:r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ko-KR" altLang="en-US" dirty="0"/>
              <a:t>위와 같은 동작을 반복한다</a:t>
            </a:r>
            <a:r>
              <a:rPr lang="en-US" altLang="ko-KR" dirty="0"/>
              <a:t>. (</a:t>
            </a:r>
            <a:r>
              <a:rPr lang="ko-KR" altLang="en-US" dirty="0"/>
              <a:t>현재 </a:t>
            </a:r>
            <a:r>
              <a:rPr lang="en-US" altLang="ko-KR" dirty="0"/>
              <a:t>CCW)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20433-6930-42F7-A722-84F1C63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8D15EC-8041-4BAC-B095-6D16E0BFB5E2}"/>
              </a:ext>
            </a:extLst>
          </p:cNvPr>
          <p:cNvSpPr/>
          <p:nvPr/>
        </p:nvSpPr>
        <p:spPr>
          <a:xfrm>
            <a:off x="7496208" y="390987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A803B7-1B35-4618-8BF2-170B373964B7}"/>
              </a:ext>
            </a:extLst>
          </p:cNvPr>
          <p:cNvSpPr/>
          <p:nvPr/>
        </p:nvSpPr>
        <p:spPr>
          <a:xfrm>
            <a:off x="5885123" y="314352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BCA4CA-ABAC-4BFF-A6F4-2628E4B6C37D}"/>
              </a:ext>
            </a:extLst>
          </p:cNvPr>
          <p:cNvSpPr/>
          <p:nvPr/>
        </p:nvSpPr>
        <p:spPr>
          <a:xfrm>
            <a:off x="4239203" y="35702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485CD-D97E-4863-9631-F4584DB8B44B}"/>
              </a:ext>
            </a:extLst>
          </p:cNvPr>
          <p:cNvSpPr/>
          <p:nvPr/>
        </p:nvSpPr>
        <p:spPr>
          <a:xfrm>
            <a:off x="5179728" y="4626604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BBBC8-B11E-449E-A92E-8B25C478F134}"/>
              </a:ext>
            </a:extLst>
          </p:cNvPr>
          <p:cNvSpPr/>
          <p:nvPr/>
        </p:nvSpPr>
        <p:spPr>
          <a:xfrm>
            <a:off x="6520848" y="5558421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64C10D-97FE-4422-90FD-C59BD731E084}"/>
              </a:ext>
            </a:extLst>
          </p:cNvPr>
          <p:cNvSpPr/>
          <p:nvPr/>
        </p:nvSpPr>
        <p:spPr>
          <a:xfrm>
            <a:off x="5536780" y="567163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279381-63F2-4131-89DE-EC54966DD5C2}"/>
              </a:ext>
            </a:extLst>
          </p:cNvPr>
          <p:cNvSpPr/>
          <p:nvPr/>
        </p:nvSpPr>
        <p:spPr>
          <a:xfrm>
            <a:off x="3316094" y="57848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48EF48-F069-467F-8FE6-E55B3F9DBAE4}"/>
              </a:ext>
            </a:extLst>
          </p:cNvPr>
          <p:cNvSpPr/>
          <p:nvPr/>
        </p:nvSpPr>
        <p:spPr>
          <a:xfrm>
            <a:off x="7252368" y="640754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1184B-6911-4157-998A-F033F5114792}"/>
              </a:ext>
            </a:extLst>
          </p:cNvPr>
          <p:cNvSpPr txBox="1"/>
          <p:nvPr/>
        </p:nvSpPr>
        <p:spPr>
          <a:xfrm>
            <a:off x="7582380" y="381653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first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9E3FE-8011-4874-9873-330AB4243097}"/>
              </a:ext>
            </a:extLst>
          </p:cNvPr>
          <p:cNvSpPr txBox="1"/>
          <p:nvPr/>
        </p:nvSpPr>
        <p:spPr>
          <a:xfrm>
            <a:off x="5649991" y="322184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second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0FD62A-B256-416F-BB9C-B21D62210156}"/>
              </a:ext>
            </a:extLst>
          </p:cNvPr>
          <p:cNvCxnSpPr>
            <a:stCxn id="12" idx="7"/>
            <a:endCxn id="5" idx="4"/>
          </p:cNvCxnSpPr>
          <p:nvPr/>
        </p:nvCxnSpPr>
        <p:spPr>
          <a:xfrm flipV="1">
            <a:off x="7349000" y="4023088"/>
            <a:ext cx="203814" cy="24010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7F3C5B-1466-4BFB-8A72-EF3493FF3D29}"/>
              </a:ext>
            </a:extLst>
          </p:cNvPr>
          <p:cNvSpPr txBox="1"/>
          <p:nvPr/>
        </p:nvSpPr>
        <p:spPr>
          <a:xfrm>
            <a:off x="3873517" y="36834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next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DF7E26-4028-46CC-A252-7810EEDA12C2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5998334" y="3200129"/>
            <a:ext cx="1514453" cy="7263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F87D39-D994-4ED4-90D8-4F539504EB2E}"/>
              </a:ext>
            </a:extLst>
          </p:cNvPr>
          <p:cNvSpPr txBox="1"/>
          <p:nvPr/>
        </p:nvSpPr>
        <p:spPr>
          <a:xfrm>
            <a:off x="3058296" y="55521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CDE51-64A9-4BA1-9BE0-0421583736A3}"/>
              </a:ext>
            </a:extLst>
          </p:cNvPr>
          <p:cNvSpPr txBox="1"/>
          <p:nvPr/>
        </p:nvSpPr>
        <p:spPr>
          <a:xfrm>
            <a:off x="3972209" y="33375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392D5-0A79-465C-A6C5-DE4D2BD8F3B6}"/>
              </a:ext>
            </a:extLst>
          </p:cNvPr>
          <p:cNvSpPr txBox="1"/>
          <p:nvPr/>
        </p:nvSpPr>
        <p:spPr>
          <a:xfrm>
            <a:off x="5290327" y="54389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4C4CB7-F00A-4095-866D-05002ABD4CB5}"/>
              </a:ext>
            </a:extLst>
          </p:cNvPr>
          <p:cNvSpPr txBox="1"/>
          <p:nvPr/>
        </p:nvSpPr>
        <p:spPr>
          <a:xfrm>
            <a:off x="5584916" y="28542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898A6-62DC-46FC-B582-1973111DB7B0}"/>
              </a:ext>
            </a:extLst>
          </p:cNvPr>
          <p:cNvSpPr txBox="1"/>
          <p:nvPr/>
        </p:nvSpPr>
        <p:spPr>
          <a:xfrm>
            <a:off x="6254399" y="5295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64CC9-2B2A-437C-B2FB-0F0998ABFD05}"/>
              </a:ext>
            </a:extLst>
          </p:cNvPr>
          <p:cNvSpPr txBox="1"/>
          <p:nvPr/>
        </p:nvSpPr>
        <p:spPr>
          <a:xfrm>
            <a:off x="6966194" y="6157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p7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ABC78-6CB9-4B12-B42D-FD73BA363F9F}"/>
              </a:ext>
            </a:extLst>
          </p:cNvPr>
          <p:cNvSpPr txBox="1"/>
          <p:nvPr/>
        </p:nvSpPr>
        <p:spPr>
          <a:xfrm>
            <a:off x="7232420" y="36099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7C2AFE3-5394-475B-961F-7A453880C5B7}"/>
              </a:ext>
            </a:extLst>
          </p:cNvPr>
          <p:cNvGraphicFramePr>
            <a:graphicFrameLocks noGrp="1"/>
          </p:cNvGraphicFramePr>
          <p:nvPr/>
        </p:nvGraphicFramePr>
        <p:xfrm>
          <a:off x="10208177" y="3570585"/>
          <a:ext cx="1063976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3976">
                  <a:extLst>
                    <a:ext uri="{9D8B030D-6E8A-4147-A177-3AD203B41FA5}">
                      <a16:colId xmlns:a16="http://schemas.microsoft.com/office/drawing/2014/main" val="194426057"/>
                    </a:ext>
                  </a:extLst>
                </a:gridCol>
              </a:tblGrid>
              <a:tr h="19878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2930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95522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635551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851275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97200"/>
                  </a:ext>
                </a:extLst>
              </a:tr>
            </a:tbl>
          </a:graphicData>
        </a:graphic>
      </p:graphicFrame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8177D2-5EE8-489B-B21E-04DC383D82B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352414" y="3200129"/>
            <a:ext cx="1532709" cy="40984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A4A5A0-A449-4FF8-842F-38F44CC43F54}"/>
              </a:ext>
            </a:extLst>
          </p:cNvPr>
          <p:cNvSpPr txBox="1"/>
          <p:nvPr/>
        </p:nvSpPr>
        <p:spPr>
          <a:xfrm>
            <a:off x="4906889" y="43723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A67FAFA5-805C-4C5B-B985-246BEFE5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84534-79F1-4AF5-9940-C64B905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Rabin-Carp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D159FF-1693-44AF-8823-1C347B9FF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How to derive for mathematical?</a:t>
                </a:r>
              </a:p>
              <a:p>
                <a:pPr lvl="1"/>
                <a:r>
                  <a:rPr lang="ko-KR" altLang="en-US" dirty="0"/>
                  <a:t>문자열 </a:t>
                </a:r>
                <a:r>
                  <a:rPr lang="en-US" altLang="ko-KR" dirty="0"/>
                  <a:t>A[0]</a:t>
                </a:r>
                <a:r>
                  <a:rPr lang="ko-KR" altLang="en-US" dirty="0"/>
                  <a:t>부터 </a:t>
                </a:r>
                <a:r>
                  <a:rPr lang="en-US" altLang="ko-KR" dirty="0"/>
                  <a:t>A[m]</a:t>
                </a:r>
                <a:r>
                  <a:rPr lang="ko-KR" altLang="en-US" dirty="0"/>
                  <a:t>까지를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라고 하면</a:t>
                </a:r>
                <a:r>
                  <a:rPr lang="en-US" altLang="ko-KR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그리고 </a:t>
                </a:r>
                <a:r>
                  <a:rPr lang="en-US" altLang="ko-KR" dirty="0"/>
                  <a:t>A[1]</a:t>
                </a:r>
                <a:r>
                  <a:rPr lang="ko-KR" altLang="en-US" dirty="0"/>
                  <a:t>부터 </a:t>
                </a:r>
                <a:r>
                  <a:rPr lang="en-US" altLang="ko-KR" dirty="0"/>
                  <a:t>A[m+1]</a:t>
                </a:r>
                <a:r>
                  <a:rPr lang="ko-KR" altLang="en-US" dirty="0"/>
                  <a:t>까지를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라고 하면</a:t>
                </a:r>
                <a:r>
                  <a:rPr lang="en-US" altLang="ko-KR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612000" lvl="2" indent="0">
                  <a:buNone/>
                </a:pPr>
                <a:r>
                  <a:rPr lang="ko-KR" altLang="en-US" dirty="0"/>
                  <a:t>여기에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을 추가하면</a:t>
                </a:r>
                <a:r>
                  <a:rPr lang="en-US" altLang="ko-KR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=2×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=2×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612000" lvl="2" indent="0">
                  <a:buNone/>
                </a:pPr>
                <a:r>
                  <a:rPr lang="ko-KR" altLang="en-US" dirty="0"/>
                  <a:t>따라서</a:t>
                </a:r>
                <a:r>
                  <a:rPr lang="en-US" altLang="ko-KR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=2×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D159FF-1693-44AF-8823-1C347B9FF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8" t="-1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6CB882-0DAA-49DE-9F7F-1247FCFA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ADB3DA-CE19-4645-9484-2C63BA57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670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78C-C1F7-4EB8-9D1D-613A6C6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9516-0125-4006-82F8-0C3FF130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Convex Hull </a:t>
            </a:r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ko-KR" altLang="en-US" dirty="0"/>
              <a:t>위와 같은 동작을 반복한다</a:t>
            </a:r>
            <a:r>
              <a:rPr lang="en-US" altLang="ko-KR" dirty="0"/>
              <a:t>. (</a:t>
            </a:r>
            <a:r>
              <a:rPr lang="ko-KR" altLang="en-US" dirty="0"/>
              <a:t>현재 </a:t>
            </a:r>
            <a:r>
              <a:rPr lang="en-US" altLang="ko-KR" dirty="0"/>
              <a:t>CCW)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20433-6930-42F7-A722-84F1C63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8D15EC-8041-4BAC-B095-6D16E0BFB5E2}"/>
              </a:ext>
            </a:extLst>
          </p:cNvPr>
          <p:cNvSpPr/>
          <p:nvPr/>
        </p:nvSpPr>
        <p:spPr>
          <a:xfrm>
            <a:off x="7496208" y="390987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A803B7-1B35-4618-8BF2-170B373964B7}"/>
              </a:ext>
            </a:extLst>
          </p:cNvPr>
          <p:cNvSpPr/>
          <p:nvPr/>
        </p:nvSpPr>
        <p:spPr>
          <a:xfrm>
            <a:off x="5885123" y="314352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BCA4CA-ABAC-4BFF-A6F4-2628E4B6C37D}"/>
              </a:ext>
            </a:extLst>
          </p:cNvPr>
          <p:cNvSpPr/>
          <p:nvPr/>
        </p:nvSpPr>
        <p:spPr>
          <a:xfrm>
            <a:off x="4239203" y="35702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485CD-D97E-4863-9631-F4584DB8B44B}"/>
              </a:ext>
            </a:extLst>
          </p:cNvPr>
          <p:cNvSpPr/>
          <p:nvPr/>
        </p:nvSpPr>
        <p:spPr>
          <a:xfrm>
            <a:off x="5179728" y="4626604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BBBC8-B11E-449E-A92E-8B25C478F134}"/>
              </a:ext>
            </a:extLst>
          </p:cNvPr>
          <p:cNvSpPr/>
          <p:nvPr/>
        </p:nvSpPr>
        <p:spPr>
          <a:xfrm>
            <a:off x="6520848" y="5558421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64C10D-97FE-4422-90FD-C59BD731E084}"/>
              </a:ext>
            </a:extLst>
          </p:cNvPr>
          <p:cNvSpPr/>
          <p:nvPr/>
        </p:nvSpPr>
        <p:spPr>
          <a:xfrm>
            <a:off x="5536780" y="567163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279381-63F2-4131-89DE-EC54966DD5C2}"/>
              </a:ext>
            </a:extLst>
          </p:cNvPr>
          <p:cNvSpPr/>
          <p:nvPr/>
        </p:nvSpPr>
        <p:spPr>
          <a:xfrm>
            <a:off x="3316094" y="57848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48EF48-F069-467F-8FE6-E55B3F9DBAE4}"/>
              </a:ext>
            </a:extLst>
          </p:cNvPr>
          <p:cNvSpPr/>
          <p:nvPr/>
        </p:nvSpPr>
        <p:spPr>
          <a:xfrm>
            <a:off x="7252368" y="640754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1184B-6911-4157-998A-F033F5114792}"/>
              </a:ext>
            </a:extLst>
          </p:cNvPr>
          <p:cNvSpPr txBox="1"/>
          <p:nvPr/>
        </p:nvSpPr>
        <p:spPr>
          <a:xfrm>
            <a:off x="7582380" y="381653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first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9E3FE-8011-4874-9873-330AB4243097}"/>
              </a:ext>
            </a:extLst>
          </p:cNvPr>
          <p:cNvSpPr txBox="1"/>
          <p:nvPr/>
        </p:nvSpPr>
        <p:spPr>
          <a:xfrm>
            <a:off x="5649991" y="322184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second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0FD62A-B256-416F-BB9C-B21D62210156}"/>
              </a:ext>
            </a:extLst>
          </p:cNvPr>
          <p:cNvCxnSpPr>
            <a:stCxn id="12" idx="7"/>
            <a:endCxn id="5" idx="4"/>
          </p:cNvCxnSpPr>
          <p:nvPr/>
        </p:nvCxnSpPr>
        <p:spPr>
          <a:xfrm flipV="1">
            <a:off x="7349000" y="4023088"/>
            <a:ext cx="203814" cy="24010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7F3C5B-1466-4BFB-8A72-EF3493FF3D29}"/>
              </a:ext>
            </a:extLst>
          </p:cNvPr>
          <p:cNvSpPr txBox="1"/>
          <p:nvPr/>
        </p:nvSpPr>
        <p:spPr>
          <a:xfrm>
            <a:off x="3873517" y="36834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next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DF7E26-4028-46CC-A252-7810EEDA12C2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5998334" y="3200129"/>
            <a:ext cx="1514453" cy="7263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F87D39-D994-4ED4-90D8-4F539504EB2E}"/>
              </a:ext>
            </a:extLst>
          </p:cNvPr>
          <p:cNvSpPr txBox="1"/>
          <p:nvPr/>
        </p:nvSpPr>
        <p:spPr>
          <a:xfrm>
            <a:off x="3058296" y="55521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CDE51-64A9-4BA1-9BE0-0421583736A3}"/>
              </a:ext>
            </a:extLst>
          </p:cNvPr>
          <p:cNvSpPr txBox="1"/>
          <p:nvPr/>
        </p:nvSpPr>
        <p:spPr>
          <a:xfrm>
            <a:off x="3972209" y="33375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392D5-0A79-465C-A6C5-DE4D2BD8F3B6}"/>
              </a:ext>
            </a:extLst>
          </p:cNvPr>
          <p:cNvSpPr txBox="1"/>
          <p:nvPr/>
        </p:nvSpPr>
        <p:spPr>
          <a:xfrm>
            <a:off x="5290327" y="54389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4C4CB7-F00A-4095-866D-05002ABD4CB5}"/>
              </a:ext>
            </a:extLst>
          </p:cNvPr>
          <p:cNvSpPr txBox="1"/>
          <p:nvPr/>
        </p:nvSpPr>
        <p:spPr>
          <a:xfrm>
            <a:off x="5584916" y="28542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898A6-62DC-46FC-B582-1973111DB7B0}"/>
              </a:ext>
            </a:extLst>
          </p:cNvPr>
          <p:cNvSpPr txBox="1"/>
          <p:nvPr/>
        </p:nvSpPr>
        <p:spPr>
          <a:xfrm>
            <a:off x="6254399" y="5295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64CC9-2B2A-437C-B2FB-0F0998ABFD05}"/>
              </a:ext>
            </a:extLst>
          </p:cNvPr>
          <p:cNvSpPr txBox="1"/>
          <p:nvPr/>
        </p:nvSpPr>
        <p:spPr>
          <a:xfrm>
            <a:off x="6966194" y="6157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p7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ABC78-6CB9-4B12-B42D-FD73BA363F9F}"/>
              </a:ext>
            </a:extLst>
          </p:cNvPr>
          <p:cNvSpPr txBox="1"/>
          <p:nvPr/>
        </p:nvSpPr>
        <p:spPr>
          <a:xfrm>
            <a:off x="7232420" y="36099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7C2AFE3-5394-475B-961F-7A453880C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28609"/>
              </p:ext>
            </p:extLst>
          </p:nvPr>
        </p:nvGraphicFramePr>
        <p:xfrm>
          <a:off x="10208177" y="3570585"/>
          <a:ext cx="1063976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3976">
                  <a:extLst>
                    <a:ext uri="{9D8B030D-6E8A-4147-A177-3AD203B41FA5}">
                      <a16:colId xmlns:a16="http://schemas.microsoft.com/office/drawing/2014/main" val="194426057"/>
                    </a:ext>
                  </a:extLst>
                </a:gridCol>
              </a:tblGrid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2930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95522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635551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851275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97200"/>
                  </a:ext>
                </a:extLst>
              </a:tr>
            </a:tbl>
          </a:graphicData>
        </a:graphic>
      </p:graphicFrame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8177D2-5EE8-489B-B21E-04DC383D82B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352414" y="3200129"/>
            <a:ext cx="1532709" cy="40984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A4A5A0-A449-4FF8-842F-38F44CC43F54}"/>
              </a:ext>
            </a:extLst>
          </p:cNvPr>
          <p:cNvSpPr txBox="1"/>
          <p:nvPr/>
        </p:nvSpPr>
        <p:spPr>
          <a:xfrm>
            <a:off x="4906889" y="43723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E180299-DD07-4C1A-931C-CB30C35B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46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78C-C1F7-4EB8-9D1D-613A6C6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9516-0125-4006-82F8-0C3FF130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Convex Hull </a:t>
            </a:r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ko-KR" altLang="en-US" dirty="0"/>
              <a:t>위와 같은 동작을 반복한다</a:t>
            </a:r>
            <a:r>
              <a:rPr lang="en-US" altLang="ko-KR" dirty="0"/>
              <a:t>. (</a:t>
            </a:r>
            <a:r>
              <a:rPr lang="ko-KR" altLang="en-US" dirty="0"/>
              <a:t>현재 </a:t>
            </a:r>
            <a:r>
              <a:rPr lang="en-US" altLang="ko-KR" dirty="0"/>
              <a:t>CCW)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20433-6930-42F7-A722-84F1C63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8D15EC-8041-4BAC-B095-6D16E0BFB5E2}"/>
              </a:ext>
            </a:extLst>
          </p:cNvPr>
          <p:cNvSpPr/>
          <p:nvPr/>
        </p:nvSpPr>
        <p:spPr>
          <a:xfrm>
            <a:off x="7496208" y="390987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A803B7-1B35-4618-8BF2-170B373964B7}"/>
              </a:ext>
            </a:extLst>
          </p:cNvPr>
          <p:cNvSpPr/>
          <p:nvPr/>
        </p:nvSpPr>
        <p:spPr>
          <a:xfrm>
            <a:off x="5885123" y="314352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BCA4CA-ABAC-4BFF-A6F4-2628E4B6C37D}"/>
              </a:ext>
            </a:extLst>
          </p:cNvPr>
          <p:cNvSpPr/>
          <p:nvPr/>
        </p:nvSpPr>
        <p:spPr>
          <a:xfrm>
            <a:off x="4239203" y="35702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485CD-D97E-4863-9631-F4584DB8B44B}"/>
              </a:ext>
            </a:extLst>
          </p:cNvPr>
          <p:cNvSpPr/>
          <p:nvPr/>
        </p:nvSpPr>
        <p:spPr>
          <a:xfrm>
            <a:off x="5179728" y="4626604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BBBC8-B11E-449E-A92E-8B25C478F134}"/>
              </a:ext>
            </a:extLst>
          </p:cNvPr>
          <p:cNvSpPr/>
          <p:nvPr/>
        </p:nvSpPr>
        <p:spPr>
          <a:xfrm>
            <a:off x="6520848" y="5558421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64C10D-97FE-4422-90FD-C59BD731E084}"/>
              </a:ext>
            </a:extLst>
          </p:cNvPr>
          <p:cNvSpPr/>
          <p:nvPr/>
        </p:nvSpPr>
        <p:spPr>
          <a:xfrm>
            <a:off x="5536780" y="567163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279381-63F2-4131-89DE-EC54966DD5C2}"/>
              </a:ext>
            </a:extLst>
          </p:cNvPr>
          <p:cNvSpPr/>
          <p:nvPr/>
        </p:nvSpPr>
        <p:spPr>
          <a:xfrm>
            <a:off x="3316094" y="57848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48EF48-F069-467F-8FE6-E55B3F9DBAE4}"/>
              </a:ext>
            </a:extLst>
          </p:cNvPr>
          <p:cNvSpPr/>
          <p:nvPr/>
        </p:nvSpPr>
        <p:spPr>
          <a:xfrm>
            <a:off x="7252368" y="640754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1184B-6911-4157-998A-F033F5114792}"/>
              </a:ext>
            </a:extLst>
          </p:cNvPr>
          <p:cNvSpPr txBox="1"/>
          <p:nvPr/>
        </p:nvSpPr>
        <p:spPr>
          <a:xfrm>
            <a:off x="5482046" y="323345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first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9E3FE-8011-4874-9873-330AB4243097}"/>
              </a:ext>
            </a:extLst>
          </p:cNvPr>
          <p:cNvSpPr txBox="1"/>
          <p:nvPr/>
        </p:nvSpPr>
        <p:spPr>
          <a:xfrm>
            <a:off x="3961922" y="368338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second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0FD62A-B256-416F-BB9C-B21D62210156}"/>
              </a:ext>
            </a:extLst>
          </p:cNvPr>
          <p:cNvCxnSpPr>
            <a:stCxn id="12" idx="7"/>
            <a:endCxn id="5" idx="4"/>
          </p:cNvCxnSpPr>
          <p:nvPr/>
        </p:nvCxnSpPr>
        <p:spPr>
          <a:xfrm flipV="1">
            <a:off x="7349000" y="4023088"/>
            <a:ext cx="203814" cy="24010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7F3C5B-1466-4BFB-8A72-EF3493FF3D29}"/>
              </a:ext>
            </a:extLst>
          </p:cNvPr>
          <p:cNvSpPr txBox="1"/>
          <p:nvPr/>
        </p:nvSpPr>
        <p:spPr>
          <a:xfrm>
            <a:off x="3138199" y="590649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next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DF7E26-4028-46CC-A252-7810EEDA12C2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5998334" y="3200129"/>
            <a:ext cx="1514453" cy="7263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F87D39-D994-4ED4-90D8-4F539504EB2E}"/>
              </a:ext>
            </a:extLst>
          </p:cNvPr>
          <p:cNvSpPr txBox="1"/>
          <p:nvPr/>
        </p:nvSpPr>
        <p:spPr>
          <a:xfrm>
            <a:off x="3058296" y="55521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CDE51-64A9-4BA1-9BE0-0421583736A3}"/>
              </a:ext>
            </a:extLst>
          </p:cNvPr>
          <p:cNvSpPr txBox="1"/>
          <p:nvPr/>
        </p:nvSpPr>
        <p:spPr>
          <a:xfrm>
            <a:off x="3972209" y="33375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392D5-0A79-465C-A6C5-DE4D2BD8F3B6}"/>
              </a:ext>
            </a:extLst>
          </p:cNvPr>
          <p:cNvSpPr txBox="1"/>
          <p:nvPr/>
        </p:nvSpPr>
        <p:spPr>
          <a:xfrm>
            <a:off x="5290327" y="54389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4C4CB7-F00A-4095-866D-05002ABD4CB5}"/>
              </a:ext>
            </a:extLst>
          </p:cNvPr>
          <p:cNvSpPr txBox="1"/>
          <p:nvPr/>
        </p:nvSpPr>
        <p:spPr>
          <a:xfrm>
            <a:off x="5584916" y="28542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898A6-62DC-46FC-B582-1973111DB7B0}"/>
              </a:ext>
            </a:extLst>
          </p:cNvPr>
          <p:cNvSpPr txBox="1"/>
          <p:nvPr/>
        </p:nvSpPr>
        <p:spPr>
          <a:xfrm>
            <a:off x="6254399" y="5295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64CC9-2B2A-437C-B2FB-0F0998ABFD05}"/>
              </a:ext>
            </a:extLst>
          </p:cNvPr>
          <p:cNvSpPr txBox="1"/>
          <p:nvPr/>
        </p:nvSpPr>
        <p:spPr>
          <a:xfrm>
            <a:off x="6966194" y="6157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p7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ABC78-6CB9-4B12-B42D-FD73BA363F9F}"/>
              </a:ext>
            </a:extLst>
          </p:cNvPr>
          <p:cNvSpPr txBox="1"/>
          <p:nvPr/>
        </p:nvSpPr>
        <p:spPr>
          <a:xfrm>
            <a:off x="7232420" y="36099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7C2AFE3-5394-475B-961F-7A453880C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14865"/>
              </p:ext>
            </p:extLst>
          </p:nvPr>
        </p:nvGraphicFramePr>
        <p:xfrm>
          <a:off x="10208177" y="3570585"/>
          <a:ext cx="1063976" cy="204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3976">
                  <a:extLst>
                    <a:ext uri="{9D8B030D-6E8A-4147-A177-3AD203B41FA5}">
                      <a16:colId xmlns:a16="http://schemas.microsoft.com/office/drawing/2014/main" val="194426057"/>
                    </a:ext>
                  </a:extLst>
                </a:gridCol>
              </a:tblGrid>
              <a:tr h="19878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6137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2930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95522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635551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851275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97200"/>
                  </a:ext>
                </a:extLst>
              </a:tr>
            </a:tbl>
          </a:graphicData>
        </a:graphic>
      </p:graphicFrame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8177D2-5EE8-489B-B21E-04DC383D82B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352414" y="3200129"/>
            <a:ext cx="1532709" cy="40984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A4A5A0-A449-4FF8-842F-38F44CC43F54}"/>
              </a:ext>
            </a:extLst>
          </p:cNvPr>
          <p:cNvSpPr txBox="1"/>
          <p:nvPr/>
        </p:nvSpPr>
        <p:spPr>
          <a:xfrm>
            <a:off x="4906889" y="43723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384710A-017C-4542-B765-52B45686EAE1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372699" y="3666875"/>
            <a:ext cx="883083" cy="21179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CDA90A61-C3E4-4A91-858E-F3B79EBC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442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78C-C1F7-4EB8-9D1D-613A6C6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9516-0125-4006-82F8-0C3FF130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Convex Hull </a:t>
            </a:r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ko-KR" altLang="en-US" dirty="0"/>
              <a:t>모든 점을 방문했으면</a:t>
            </a:r>
            <a:r>
              <a:rPr lang="en-US" altLang="ko-KR" dirty="0"/>
              <a:t>, </a:t>
            </a:r>
            <a:r>
              <a:rPr lang="ko-KR" altLang="en-US" dirty="0"/>
              <a:t>아래와 같은 볼록 껍질을 만들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Advanced</a:t>
            </a:r>
            <a:r>
              <a:rPr lang="ko-KR" altLang="en-US" dirty="0"/>
              <a:t>한 알고리즘으로 </a:t>
            </a:r>
            <a:r>
              <a:rPr lang="en-US" altLang="ko-KR" dirty="0"/>
              <a:t>Quick Hull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20433-6930-42F7-A722-84F1C63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8D15EC-8041-4BAC-B095-6D16E0BFB5E2}"/>
              </a:ext>
            </a:extLst>
          </p:cNvPr>
          <p:cNvSpPr/>
          <p:nvPr/>
        </p:nvSpPr>
        <p:spPr>
          <a:xfrm>
            <a:off x="7496208" y="390987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A803B7-1B35-4618-8BF2-170B373964B7}"/>
              </a:ext>
            </a:extLst>
          </p:cNvPr>
          <p:cNvSpPr/>
          <p:nvPr/>
        </p:nvSpPr>
        <p:spPr>
          <a:xfrm>
            <a:off x="5885123" y="314352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BCA4CA-ABAC-4BFF-A6F4-2628E4B6C37D}"/>
              </a:ext>
            </a:extLst>
          </p:cNvPr>
          <p:cNvSpPr/>
          <p:nvPr/>
        </p:nvSpPr>
        <p:spPr>
          <a:xfrm>
            <a:off x="4239203" y="35702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485CD-D97E-4863-9631-F4584DB8B44B}"/>
              </a:ext>
            </a:extLst>
          </p:cNvPr>
          <p:cNvSpPr/>
          <p:nvPr/>
        </p:nvSpPr>
        <p:spPr>
          <a:xfrm>
            <a:off x="5179728" y="4626604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BBBC8-B11E-449E-A92E-8B25C478F134}"/>
              </a:ext>
            </a:extLst>
          </p:cNvPr>
          <p:cNvSpPr/>
          <p:nvPr/>
        </p:nvSpPr>
        <p:spPr>
          <a:xfrm>
            <a:off x="6520848" y="5558421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64C10D-97FE-4422-90FD-C59BD731E084}"/>
              </a:ext>
            </a:extLst>
          </p:cNvPr>
          <p:cNvSpPr/>
          <p:nvPr/>
        </p:nvSpPr>
        <p:spPr>
          <a:xfrm>
            <a:off x="5536780" y="5671632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279381-63F2-4131-89DE-EC54966DD5C2}"/>
              </a:ext>
            </a:extLst>
          </p:cNvPr>
          <p:cNvSpPr/>
          <p:nvPr/>
        </p:nvSpPr>
        <p:spPr>
          <a:xfrm>
            <a:off x="3316094" y="5784843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48EF48-F069-467F-8FE6-E55B3F9DBAE4}"/>
              </a:ext>
            </a:extLst>
          </p:cNvPr>
          <p:cNvSpPr/>
          <p:nvPr/>
        </p:nvSpPr>
        <p:spPr>
          <a:xfrm>
            <a:off x="7252368" y="6407547"/>
            <a:ext cx="113211" cy="113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0FD62A-B256-416F-BB9C-B21D62210156}"/>
              </a:ext>
            </a:extLst>
          </p:cNvPr>
          <p:cNvCxnSpPr>
            <a:stCxn id="12" idx="7"/>
            <a:endCxn id="5" idx="4"/>
          </p:cNvCxnSpPr>
          <p:nvPr/>
        </p:nvCxnSpPr>
        <p:spPr>
          <a:xfrm flipV="1">
            <a:off x="7349000" y="4023088"/>
            <a:ext cx="203814" cy="24010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DF7E26-4028-46CC-A252-7810EEDA12C2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5998334" y="3200129"/>
            <a:ext cx="1514453" cy="7263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F87D39-D994-4ED4-90D8-4F539504EB2E}"/>
              </a:ext>
            </a:extLst>
          </p:cNvPr>
          <p:cNvSpPr txBox="1"/>
          <p:nvPr/>
        </p:nvSpPr>
        <p:spPr>
          <a:xfrm>
            <a:off x="3058296" y="55521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CDE51-64A9-4BA1-9BE0-0421583736A3}"/>
              </a:ext>
            </a:extLst>
          </p:cNvPr>
          <p:cNvSpPr txBox="1"/>
          <p:nvPr/>
        </p:nvSpPr>
        <p:spPr>
          <a:xfrm>
            <a:off x="3972209" y="33375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392D5-0A79-465C-A6C5-DE4D2BD8F3B6}"/>
              </a:ext>
            </a:extLst>
          </p:cNvPr>
          <p:cNvSpPr txBox="1"/>
          <p:nvPr/>
        </p:nvSpPr>
        <p:spPr>
          <a:xfrm>
            <a:off x="5290327" y="54389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4C4CB7-F00A-4095-866D-05002ABD4CB5}"/>
              </a:ext>
            </a:extLst>
          </p:cNvPr>
          <p:cNvSpPr txBox="1"/>
          <p:nvPr/>
        </p:nvSpPr>
        <p:spPr>
          <a:xfrm>
            <a:off x="5584916" y="28542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898A6-62DC-46FC-B582-1973111DB7B0}"/>
              </a:ext>
            </a:extLst>
          </p:cNvPr>
          <p:cNvSpPr txBox="1"/>
          <p:nvPr/>
        </p:nvSpPr>
        <p:spPr>
          <a:xfrm>
            <a:off x="6254399" y="5295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64CC9-2B2A-437C-B2FB-0F0998ABFD05}"/>
              </a:ext>
            </a:extLst>
          </p:cNvPr>
          <p:cNvSpPr txBox="1"/>
          <p:nvPr/>
        </p:nvSpPr>
        <p:spPr>
          <a:xfrm>
            <a:off x="6966194" y="6157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p7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ABC78-6CB9-4B12-B42D-FD73BA363F9F}"/>
              </a:ext>
            </a:extLst>
          </p:cNvPr>
          <p:cNvSpPr txBox="1"/>
          <p:nvPr/>
        </p:nvSpPr>
        <p:spPr>
          <a:xfrm>
            <a:off x="7232420" y="36099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7C2AFE3-5394-475B-961F-7A453880C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2863"/>
              </p:ext>
            </p:extLst>
          </p:nvPr>
        </p:nvGraphicFramePr>
        <p:xfrm>
          <a:off x="10208177" y="3570585"/>
          <a:ext cx="1063976" cy="204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3976">
                  <a:extLst>
                    <a:ext uri="{9D8B030D-6E8A-4147-A177-3AD203B41FA5}">
                      <a16:colId xmlns:a16="http://schemas.microsoft.com/office/drawing/2014/main" val="194426057"/>
                    </a:ext>
                  </a:extLst>
                </a:gridCol>
              </a:tblGrid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6137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29309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95522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635551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p7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851275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97200"/>
                  </a:ext>
                </a:extLst>
              </a:tr>
            </a:tbl>
          </a:graphicData>
        </a:graphic>
      </p:graphicFrame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8177D2-5EE8-489B-B21E-04DC383D82B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352414" y="3200129"/>
            <a:ext cx="1532709" cy="40984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A4A5A0-A449-4FF8-842F-38F44CC43F54}"/>
              </a:ext>
            </a:extLst>
          </p:cNvPr>
          <p:cNvSpPr txBox="1"/>
          <p:nvPr/>
        </p:nvSpPr>
        <p:spPr>
          <a:xfrm>
            <a:off x="4906889" y="43723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384710A-017C-4542-B765-52B45686EAE1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372699" y="3666875"/>
            <a:ext cx="883083" cy="21179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3D3A4C-41EE-4909-B9BA-97EE774C94C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420064" y="5871968"/>
            <a:ext cx="3832304" cy="59218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0A19C14-71C8-450B-9F89-B96D6560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737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BACE-C356-4A74-B7F8-BDBB5334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A7E9A-0BA5-4B6B-84FF-19CC422C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11" y="1146867"/>
            <a:ext cx="11256819" cy="5453437"/>
          </a:xfrm>
        </p:spPr>
        <p:txBody>
          <a:bodyPr/>
          <a:lstStyle/>
          <a:p>
            <a:r>
              <a:rPr lang="en-US" altLang="ko-KR" dirty="0"/>
              <a:t>Network flow</a:t>
            </a:r>
          </a:p>
          <a:p>
            <a:pPr lvl="1"/>
            <a:r>
              <a:rPr lang="ko-KR" altLang="en-US" dirty="0"/>
              <a:t>그래프에서 각 노드들 간의 용량</a:t>
            </a:r>
            <a:r>
              <a:rPr lang="en-US" altLang="ko-KR" dirty="0"/>
              <a:t>(Capacity)</a:t>
            </a:r>
            <a:r>
              <a:rPr lang="ko-KR" altLang="en-US" dirty="0"/>
              <a:t>이 정의되어 있을 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시작점</a:t>
            </a:r>
            <a:r>
              <a:rPr lang="en-US" altLang="ko-KR" dirty="0"/>
              <a:t>(Source), </a:t>
            </a:r>
            <a:r>
              <a:rPr lang="ko-KR" altLang="en-US" dirty="0"/>
              <a:t>끝점</a:t>
            </a:r>
            <a:r>
              <a:rPr lang="en-US" altLang="ko-KR" dirty="0"/>
              <a:t>(Sink, Target)</a:t>
            </a:r>
            <a:r>
              <a:rPr lang="ko-KR" altLang="en-US" dirty="0"/>
              <a:t>까지 흐르는 최대 유량을 구하는 문제</a:t>
            </a:r>
            <a:endParaRPr lang="en-US" altLang="ko-KR" dirty="0"/>
          </a:p>
          <a:p>
            <a:pPr lvl="1"/>
            <a:r>
              <a:rPr lang="ko-KR" altLang="en-US" dirty="0"/>
              <a:t>크게 두 가지로 나뉜다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DFS</a:t>
            </a:r>
            <a:r>
              <a:rPr lang="ko-KR" altLang="en-US" dirty="0"/>
              <a:t> 방식의 </a:t>
            </a:r>
            <a:r>
              <a:rPr lang="en-US" altLang="ko-KR" dirty="0"/>
              <a:t>Ford-Fulkerson algorithm</a:t>
            </a:r>
          </a:p>
          <a:p>
            <a:pPr lvl="2"/>
            <a:r>
              <a:rPr lang="en-US" altLang="ko-KR" dirty="0"/>
              <a:t>BFS </a:t>
            </a:r>
            <a:r>
              <a:rPr lang="ko-KR" altLang="en-US" dirty="0"/>
              <a:t>방식의 </a:t>
            </a:r>
            <a:r>
              <a:rPr lang="en-US" altLang="ko-KR" dirty="0"/>
              <a:t>Edmonds-Karp algorithm</a:t>
            </a:r>
          </a:p>
          <a:p>
            <a:pPr lvl="2"/>
            <a:r>
              <a:rPr lang="ko-KR" altLang="en-US" dirty="0"/>
              <a:t>둘의 알고리즘 동작 방식은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01BB7-76AF-4C86-A5BF-88DDB7A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385F48-01FC-4DD3-A037-5401C1AA8B46}"/>
              </a:ext>
            </a:extLst>
          </p:cNvPr>
          <p:cNvSpPr/>
          <p:nvPr/>
        </p:nvSpPr>
        <p:spPr>
          <a:xfrm>
            <a:off x="2302047" y="4175902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D01B6D4-D1E3-4C95-96E5-2796FA5400BB}"/>
              </a:ext>
            </a:extLst>
          </p:cNvPr>
          <p:cNvSpPr/>
          <p:nvPr/>
        </p:nvSpPr>
        <p:spPr>
          <a:xfrm>
            <a:off x="5919791" y="4037635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18D3885-767F-45C6-8D14-ED775B64242B}"/>
              </a:ext>
            </a:extLst>
          </p:cNvPr>
          <p:cNvSpPr/>
          <p:nvPr/>
        </p:nvSpPr>
        <p:spPr>
          <a:xfrm>
            <a:off x="5919792" y="5837802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B1BEA1-12BB-48C4-BDB4-96391EF6BBD5}"/>
              </a:ext>
            </a:extLst>
          </p:cNvPr>
          <p:cNvSpPr/>
          <p:nvPr/>
        </p:nvSpPr>
        <p:spPr>
          <a:xfrm>
            <a:off x="9008491" y="4238804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D896D8-E011-4649-81A2-F625BE49FE18}"/>
              </a:ext>
            </a:extLst>
          </p:cNvPr>
          <p:cNvCxnSpPr>
            <a:cxnSpLocks/>
            <a:stCxn id="5" idx="7"/>
            <a:endCxn id="7" idx="2"/>
          </p:cNvCxnSpPr>
          <p:nvPr/>
        </p:nvCxnSpPr>
        <p:spPr>
          <a:xfrm>
            <a:off x="2996932" y="4295126"/>
            <a:ext cx="2922859" cy="149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C5F794F-7190-472C-9527-70307B16ED44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96932" y="4870787"/>
            <a:ext cx="2922860" cy="137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BF0114-900D-442B-86A2-F021E3B74079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 flipV="1">
            <a:off x="6733900" y="4358028"/>
            <a:ext cx="2393815" cy="86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F19FA1F-F6DC-4983-9C8E-4EF34C53EAC3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6733901" y="4933689"/>
            <a:ext cx="2393814" cy="1311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C9EC04-668B-49EE-81BC-4B65326E119C}"/>
              </a:ext>
            </a:extLst>
          </p:cNvPr>
          <p:cNvSpPr txBox="1"/>
          <p:nvPr/>
        </p:nvSpPr>
        <p:spPr>
          <a:xfrm>
            <a:off x="3777883" y="387373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0/10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3DA34-831E-4866-9513-CFB49C670F37}"/>
              </a:ext>
            </a:extLst>
          </p:cNvPr>
          <p:cNvSpPr txBox="1"/>
          <p:nvPr/>
        </p:nvSpPr>
        <p:spPr>
          <a:xfrm>
            <a:off x="7664856" y="3859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CE74BB-8544-4DBD-AC4C-CE9608703938}"/>
              </a:ext>
            </a:extLst>
          </p:cNvPr>
          <p:cNvSpPr txBox="1"/>
          <p:nvPr/>
        </p:nvSpPr>
        <p:spPr>
          <a:xfrm>
            <a:off x="3974074" y="565510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153174-A0CB-4F87-A24F-C39896A4A0E1}"/>
              </a:ext>
            </a:extLst>
          </p:cNvPr>
          <p:cNvSpPr txBox="1"/>
          <p:nvPr/>
        </p:nvSpPr>
        <p:spPr>
          <a:xfrm>
            <a:off x="7664856" y="596556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2210EE9-C902-4BF0-A46E-BB6318BB8EEB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6326846" y="4851744"/>
            <a:ext cx="1" cy="986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C1BED81-1654-48C2-BA6A-4C3C924D8879}"/>
              </a:ext>
            </a:extLst>
          </p:cNvPr>
          <p:cNvSpPr txBox="1"/>
          <p:nvPr/>
        </p:nvSpPr>
        <p:spPr>
          <a:xfrm>
            <a:off x="6317260" y="513163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슬라이드 번호 개체 틀 68">
            <a:extLst>
              <a:ext uri="{FF2B5EF4-FFF2-40B4-BE49-F238E27FC236}">
                <a16:creationId xmlns:a16="http://schemas.microsoft.com/office/drawing/2014/main" id="{CC113AC4-C591-48B0-86B0-0706EA2A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007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BACE-C356-4A74-B7F8-BDBB5334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A7E9A-0BA5-4B6B-84FF-19CC422C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11" y="1146867"/>
            <a:ext cx="11256819" cy="5453437"/>
          </a:xfrm>
        </p:spPr>
        <p:txBody>
          <a:bodyPr/>
          <a:lstStyle/>
          <a:p>
            <a:r>
              <a:rPr lang="en-US" altLang="ko-KR" dirty="0"/>
              <a:t>Network flow</a:t>
            </a:r>
          </a:p>
          <a:p>
            <a:pPr lvl="1"/>
            <a:r>
              <a:rPr lang="en-US" altLang="ko-KR" dirty="0"/>
              <a:t>Source(S): </a:t>
            </a:r>
            <a:r>
              <a:rPr lang="ko-KR" altLang="en-US" dirty="0"/>
              <a:t>시작점</a:t>
            </a:r>
            <a:endParaRPr lang="en-US" altLang="ko-KR" dirty="0"/>
          </a:p>
          <a:p>
            <a:pPr lvl="1"/>
            <a:r>
              <a:rPr lang="en-US" altLang="ko-KR" dirty="0"/>
              <a:t>Sink(T): </a:t>
            </a:r>
            <a:r>
              <a:rPr lang="ko-KR" altLang="en-US" dirty="0"/>
              <a:t>끝점</a:t>
            </a:r>
            <a:endParaRPr lang="en-US" altLang="ko-KR" dirty="0"/>
          </a:p>
          <a:p>
            <a:pPr lvl="1"/>
            <a:r>
              <a:rPr lang="en-US" altLang="ko-KR" dirty="0"/>
              <a:t>Vertex: </a:t>
            </a:r>
            <a:r>
              <a:rPr lang="ko-KR" altLang="en-US" dirty="0"/>
              <a:t>유량이 모이는 위치</a:t>
            </a:r>
            <a:r>
              <a:rPr lang="en-US" altLang="ko-KR" dirty="0"/>
              <a:t>, Edge:</a:t>
            </a:r>
            <a:r>
              <a:rPr lang="ko-KR" altLang="en-US" dirty="0"/>
              <a:t> 유량이 흐르는 파이프</a:t>
            </a:r>
            <a:endParaRPr lang="en-US" altLang="ko-KR" dirty="0"/>
          </a:p>
          <a:p>
            <a:pPr lvl="1"/>
            <a:r>
              <a:rPr lang="en-US" altLang="ko-KR" dirty="0"/>
              <a:t>Capacity:</a:t>
            </a:r>
            <a:r>
              <a:rPr lang="ko-KR" altLang="en-US" dirty="0"/>
              <a:t> 유량이 흐를 수 있는 크기</a:t>
            </a:r>
            <a:r>
              <a:rPr lang="en-US" altLang="ko-KR" dirty="0"/>
              <a:t>, Flow: Edge</a:t>
            </a:r>
            <a:r>
              <a:rPr lang="ko-KR" altLang="en-US" dirty="0"/>
              <a:t>에 흐르는 현재 유량</a:t>
            </a:r>
            <a:endParaRPr lang="en-US" altLang="ko-KR" dirty="0"/>
          </a:p>
          <a:p>
            <a:pPr lvl="1"/>
            <a:r>
              <a:rPr lang="en-US" altLang="ko-KR" dirty="0"/>
              <a:t>Residual Flow: Capacity – Flow</a:t>
            </a:r>
            <a:r>
              <a:rPr lang="ko-KR" altLang="en-US" dirty="0"/>
              <a:t>로 현재 </a:t>
            </a:r>
            <a:r>
              <a:rPr lang="en-US" altLang="ko-KR" dirty="0"/>
              <a:t>Edge</a:t>
            </a:r>
            <a:r>
              <a:rPr lang="ko-KR" altLang="en-US" dirty="0"/>
              <a:t>에 흐를 수 있는 유량</a:t>
            </a:r>
            <a:endParaRPr lang="en-US" altLang="ko-KR" dirty="0"/>
          </a:p>
          <a:p>
            <a:pPr lvl="1"/>
            <a:r>
              <a:rPr lang="en-US" altLang="ko-KR" dirty="0"/>
              <a:t>c(u, v): </a:t>
            </a:r>
            <a:r>
              <a:rPr lang="ko-KR" altLang="en-US" dirty="0"/>
              <a:t>정점 </a:t>
            </a:r>
            <a:r>
              <a:rPr lang="en-US" altLang="ko-KR" dirty="0"/>
              <a:t>u</a:t>
            </a:r>
            <a:r>
              <a:rPr lang="ko-KR" altLang="en-US" dirty="0"/>
              <a:t>에서 정점 </a:t>
            </a:r>
            <a:r>
              <a:rPr lang="en-US" altLang="ko-KR" dirty="0"/>
              <a:t>v</a:t>
            </a:r>
            <a:r>
              <a:rPr lang="ko-KR" altLang="en-US" dirty="0"/>
              <a:t>로 흐를 수 있는 간선 용량</a:t>
            </a:r>
            <a:endParaRPr lang="en-US" altLang="ko-KR" dirty="0"/>
          </a:p>
          <a:p>
            <a:pPr lvl="1"/>
            <a:r>
              <a:rPr lang="en-US" altLang="ko-KR" dirty="0"/>
              <a:t>f(u, v): </a:t>
            </a:r>
            <a:r>
              <a:rPr lang="ko-KR" altLang="en-US" dirty="0"/>
              <a:t>정점 </a:t>
            </a:r>
            <a:r>
              <a:rPr lang="en-US" altLang="ko-KR" dirty="0"/>
              <a:t>u</a:t>
            </a:r>
            <a:r>
              <a:rPr lang="ko-KR" altLang="en-US" dirty="0"/>
              <a:t>에서 정점 </a:t>
            </a:r>
            <a:r>
              <a:rPr lang="en-US" altLang="ko-KR" dirty="0"/>
              <a:t>v</a:t>
            </a:r>
            <a:r>
              <a:rPr lang="ko-KR" altLang="en-US" dirty="0"/>
              <a:t>로 흐른 실제 유량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용량 제한 속성</a:t>
            </a:r>
            <a:r>
              <a:rPr lang="en-US" altLang="ko-KR" dirty="0"/>
              <a:t>: f(u, v) &lt;= c(u, v)</a:t>
            </a:r>
          </a:p>
          <a:p>
            <a:pPr lvl="2"/>
            <a:r>
              <a:rPr lang="ko-KR" altLang="en-US" dirty="0"/>
              <a:t>흐르는 유량은 그 간선의 용량을 넘을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유량의</a:t>
            </a:r>
            <a:r>
              <a:rPr lang="en-US" altLang="ko-KR" dirty="0"/>
              <a:t> </a:t>
            </a:r>
            <a:r>
              <a:rPr lang="ko-KR" altLang="en-US" dirty="0"/>
              <a:t>대칭성</a:t>
            </a:r>
            <a:r>
              <a:rPr lang="en-US" altLang="ko-KR" dirty="0"/>
              <a:t>: f(u, v) = -f(u, v)</a:t>
            </a:r>
          </a:p>
          <a:p>
            <a:pPr lvl="1"/>
            <a:r>
              <a:rPr lang="ko-KR" altLang="en-US" dirty="0"/>
              <a:t>나오는 유량과 들어오는 유량의 합은 항상 같아야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01BB7-76AF-4C86-A5BF-88DDB7A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377E9-31E8-4C45-99EF-251F1B05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186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BACE-C356-4A74-B7F8-BDBB5334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A7E9A-0BA5-4B6B-84FF-19CC422C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11" y="1146867"/>
            <a:ext cx="11256819" cy="5453437"/>
          </a:xfrm>
        </p:spPr>
        <p:txBody>
          <a:bodyPr/>
          <a:lstStyle/>
          <a:p>
            <a:r>
              <a:rPr lang="en-US" altLang="ko-KR" dirty="0"/>
              <a:t>Edmond-Karp algorithm</a:t>
            </a:r>
          </a:p>
          <a:p>
            <a:pPr lvl="1"/>
            <a:r>
              <a:rPr lang="ko-KR" altLang="en-US" dirty="0"/>
              <a:t>먼저 </a:t>
            </a:r>
            <a:r>
              <a:rPr lang="en-US" altLang="ko-KR" dirty="0"/>
              <a:t>BFS</a:t>
            </a:r>
            <a:r>
              <a:rPr lang="ko-KR" altLang="en-US" dirty="0"/>
              <a:t>를 통해 하나의 길을 찾는다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그 후 해당 경로에서 흐를 수 있는 유량을 결정한다</a:t>
            </a:r>
            <a:r>
              <a:rPr lang="en-US" altLang="ko-KR" dirty="0"/>
              <a:t>. (</a:t>
            </a:r>
            <a:r>
              <a:rPr lang="ko-KR" altLang="en-US" dirty="0"/>
              <a:t>파이프가 가장 작은 것을 기준으로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01BB7-76AF-4C86-A5BF-88DDB7A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54FE8A5-D82C-4D7F-9CE7-C28A84910F32}"/>
              </a:ext>
            </a:extLst>
          </p:cNvPr>
          <p:cNvSpPr/>
          <p:nvPr/>
        </p:nvSpPr>
        <p:spPr>
          <a:xfrm>
            <a:off x="2145293" y="2460313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C1B34CA-3290-463D-BEC5-5EFBE879DF9C}"/>
              </a:ext>
            </a:extLst>
          </p:cNvPr>
          <p:cNvSpPr/>
          <p:nvPr/>
        </p:nvSpPr>
        <p:spPr>
          <a:xfrm>
            <a:off x="5763037" y="2322046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5F0F8E-7C1A-4176-A595-B8623421AEA3}"/>
              </a:ext>
            </a:extLst>
          </p:cNvPr>
          <p:cNvSpPr/>
          <p:nvPr/>
        </p:nvSpPr>
        <p:spPr>
          <a:xfrm>
            <a:off x="5763038" y="4122213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4997968-F563-4DCC-9F79-54417D5D8449}"/>
              </a:ext>
            </a:extLst>
          </p:cNvPr>
          <p:cNvSpPr/>
          <p:nvPr/>
        </p:nvSpPr>
        <p:spPr>
          <a:xfrm>
            <a:off x="8851737" y="2523215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A494F5A-71A0-4752-9051-CEA64F63C451}"/>
              </a:ext>
            </a:extLst>
          </p:cNvPr>
          <p:cNvCxnSpPr>
            <a:cxnSpLocks/>
            <a:stCxn id="54" idx="7"/>
            <a:endCxn id="55" idx="2"/>
          </p:cNvCxnSpPr>
          <p:nvPr/>
        </p:nvCxnSpPr>
        <p:spPr>
          <a:xfrm>
            <a:off x="2840178" y="2579537"/>
            <a:ext cx="2922859" cy="149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1754C1-1871-4965-8077-A736A97D5D64}"/>
              </a:ext>
            </a:extLst>
          </p:cNvPr>
          <p:cNvCxnSpPr>
            <a:cxnSpLocks/>
            <a:stCxn id="54" idx="5"/>
            <a:endCxn id="56" idx="2"/>
          </p:cNvCxnSpPr>
          <p:nvPr/>
        </p:nvCxnSpPr>
        <p:spPr>
          <a:xfrm>
            <a:off x="2840178" y="3155198"/>
            <a:ext cx="2922860" cy="1374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661E574-DE5B-40B2-A141-6403B26AF1A4}"/>
              </a:ext>
            </a:extLst>
          </p:cNvPr>
          <p:cNvCxnSpPr>
            <a:cxnSpLocks/>
            <a:stCxn id="55" idx="6"/>
            <a:endCxn id="57" idx="1"/>
          </p:cNvCxnSpPr>
          <p:nvPr/>
        </p:nvCxnSpPr>
        <p:spPr>
          <a:xfrm flipV="1">
            <a:off x="6577146" y="2642439"/>
            <a:ext cx="2393815" cy="86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B1464E2-4D09-4F66-BCDA-3CFB80B0AC60}"/>
              </a:ext>
            </a:extLst>
          </p:cNvPr>
          <p:cNvCxnSpPr>
            <a:cxnSpLocks/>
            <a:stCxn id="56" idx="6"/>
            <a:endCxn id="57" idx="3"/>
          </p:cNvCxnSpPr>
          <p:nvPr/>
        </p:nvCxnSpPr>
        <p:spPr>
          <a:xfrm flipV="1">
            <a:off x="6577147" y="3218100"/>
            <a:ext cx="2393814" cy="1311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7E947A-1E57-48CB-94E2-12767D64D658}"/>
              </a:ext>
            </a:extLst>
          </p:cNvPr>
          <p:cNvSpPr txBox="1"/>
          <p:nvPr/>
        </p:nvSpPr>
        <p:spPr>
          <a:xfrm>
            <a:off x="3612061" y="22969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0/10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1E691E-1E73-484E-A4F1-E0E79612833F}"/>
              </a:ext>
            </a:extLst>
          </p:cNvPr>
          <p:cNvSpPr txBox="1"/>
          <p:nvPr/>
        </p:nvSpPr>
        <p:spPr>
          <a:xfrm>
            <a:off x="7554803" y="236932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latin typeface="Consolas" panose="020B0609020204030204" pitchFamily="49" charset="0"/>
              </a:rPr>
              <a:t>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46F6FC-7D38-4909-86B2-A44F21602D06}"/>
              </a:ext>
            </a:extLst>
          </p:cNvPr>
          <p:cNvSpPr txBox="1"/>
          <p:nvPr/>
        </p:nvSpPr>
        <p:spPr>
          <a:xfrm>
            <a:off x="3817320" y="39395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latin typeface="Consolas" panose="020B0609020204030204" pitchFamily="49" charset="0"/>
              </a:rPr>
              <a:t>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4D37E8-EEE3-4824-BA1B-FEBAFC47EBB6}"/>
              </a:ext>
            </a:extLst>
          </p:cNvPr>
          <p:cNvSpPr txBox="1"/>
          <p:nvPr/>
        </p:nvSpPr>
        <p:spPr>
          <a:xfrm>
            <a:off x="7508102" y="42499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26B7F15-FEAF-44F5-B8E7-978403511B15}"/>
              </a:ext>
            </a:extLst>
          </p:cNvPr>
          <p:cNvCxnSpPr>
            <a:cxnSpLocks/>
            <a:stCxn id="56" idx="0"/>
            <a:endCxn id="55" idx="4"/>
          </p:cNvCxnSpPr>
          <p:nvPr/>
        </p:nvCxnSpPr>
        <p:spPr>
          <a:xfrm flipH="1" flipV="1">
            <a:off x="6170092" y="3136155"/>
            <a:ext cx="1" cy="986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885F797-0C7A-437F-8E79-0C3AA18DE607}"/>
              </a:ext>
            </a:extLst>
          </p:cNvPr>
          <p:cNvSpPr txBox="1"/>
          <p:nvPr/>
        </p:nvSpPr>
        <p:spPr>
          <a:xfrm>
            <a:off x="6160506" y="341604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latin typeface="Consolas" panose="020B0609020204030204" pitchFamily="49" charset="0"/>
              </a:rPr>
              <a:t>/5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6EB7CBD-E12F-4733-94F9-1FFD0B89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486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BACE-C356-4A74-B7F8-BDBB5334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A7E9A-0BA5-4B6B-84FF-19CC422C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11" y="1146867"/>
            <a:ext cx="11256819" cy="5453437"/>
          </a:xfrm>
        </p:spPr>
        <p:txBody>
          <a:bodyPr/>
          <a:lstStyle/>
          <a:p>
            <a:r>
              <a:rPr lang="en-US" altLang="ko-KR" dirty="0"/>
              <a:t>Edmond-Karp algorithm</a:t>
            </a:r>
          </a:p>
          <a:p>
            <a:pPr lvl="1"/>
            <a:r>
              <a:rPr lang="ko-KR" altLang="en-US" dirty="0"/>
              <a:t>업데이트</a:t>
            </a:r>
            <a:r>
              <a:rPr lang="en-US" altLang="ko-KR" dirty="0"/>
              <a:t> </a:t>
            </a:r>
            <a:r>
              <a:rPr lang="ko-KR" altLang="en-US" dirty="0"/>
              <a:t>된 유량만큼 역방향 유량을 나타내는 간선을 업데이트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3-&gt;1, 4-&gt;2</a:t>
            </a:r>
            <a:r>
              <a:rPr lang="ko-KR" altLang="en-US" dirty="0"/>
              <a:t>의 역방향은 표현을 하지 않아도 상관이 없다</a:t>
            </a:r>
            <a:r>
              <a:rPr lang="en-US" altLang="ko-KR" dirty="0"/>
              <a:t>. (S, T</a:t>
            </a:r>
            <a:r>
              <a:rPr lang="ko-KR" altLang="en-US" dirty="0"/>
              <a:t>이기 때문이다</a:t>
            </a:r>
            <a:r>
              <a:rPr lang="en-US" altLang="ko-KR" dirty="0"/>
              <a:t>.)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역간선의 방향으로 </a:t>
            </a:r>
            <a:r>
              <a:rPr lang="en-US" altLang="ko-KR" dirty="0"/>
              <a:t>1-&gt;3-&gt;4</a:t>
            </a:r>
            <a:r>
              <a:rPr lang="ko-KR" altLang="en-US" dirty="0"/>
              <a:t>로 유량을 한 번 더 흘려 보낼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01BB7-76AF-4C86-A5BF-88DDB7A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906D514-1537-43E7-994B-BE44D1974798}"/>
              </a:ext>
            </a:extLst>
          </p:cNvPr>
          <p:cNvSpPr/>
          <p:nvPr/>
        </p:nvSpPr>
        <p:spPr>
          <a:xfrm>
            <a:off x="2136584" y="2686735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9809EDA-7D7C-4692-BFE4-3888221000EC}"/>
              </a:ext>
            </a:extLst>
          </p:cNvPr>
          <p:cNvSpPr/>
          <p:nvPr/>
        </p:nvSpPr>
        <p:spPr>
          <a:xfrm>
            <a:off x="5754328" y="2548468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2A6BCA9-161E-4BDC-9E26-7ADF591828B0}"/>
              </a:ext>
            </a:extLst>
          </p:cNvPr>
          <p:cNvSpPr/>
          <p:nvPr/>
        </p:nvSpPr>
        <p:spPr>
          <a:xfrm>
            <a:off x="5754329" y="4348635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8019215-FE7C-4DB5-BA34-51D533DACE22}"/>
              </a:ext>
            </a:extLst>
          </p:cNvPr>
          <p:cNvSpPr/>
          <p:nvPr/>
        </p:nvSpPr>
        <p:spPr>
          <a:xfrm>
            <a:off x="8843028" y="2749637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C922E9-0CD2-44F8-B2B6-F9B5AC971365}"/>
              </a:ext>
            </a:extLst>
          </p:cNvPr>
          <p:cNvCxnSpPr>
            <a:cxnSpLocks/>
            <a:stCxn id="51" idx="7"/>
            <a:endCxn id="52" idx="2"/>
          </p:cNvCxnSpPr>
          <p:nvPr/>
        </p:nvCxnSpPr>
        <p:spPr>
          <a:xfrm>
            <a:off x="2831469" y="2805959"/>
            <a:ext cx="2922859" cy="149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D8BBEA2-7E67-4534-8E92-9FFCE29866E7}"/>
              </a:ext>
            </a:extLst>
          </p:cNvPr>
          <p:cNvCxnSpPr>
            <a:cxnSpLocks/>
            <a:stCxn id="51" idx="5"/>
            <a:endCxn id="53" idx="2"/>
          </p:cNvCxnSpPr>
          <p:nvPr/>
        </p:nvCxnSpPr>
        <p:spPr>
          <a:xfrm>
            <a:off x="2831469" y="3381620"/>
            <a:ext cx="2922860" cy="1374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0849D94-5F93-4F4D-A32D-EAA68FD76DE9}"/>
              </a:ext>
            </a:extLst>
          </p:cNvPr>
          <p:cNvCxnSpPr>
            <a:cxnSpLocks/>
            <a:stCxn id="52" idx="6"/>
            <a:endCxn id="54" idx="1"/>
          </p:cNvCxnSpPr>
          <p:nvPr/>
        </p:nvCxnSpPr>
        <p:spPr>
          <a:xfrm flipV="1">
            <a:off x="6568437" y="2868861"/>
            <a:ext cx="2393815" cy="86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FE617E-8755-4231-A8D3-E9094E983F96}"/>
              </a:ext>
            </a:extLst>
          </p:cNvPr>
          <p:cNvCxnSpPr>
            <a:cxnSpLocks/>
            <a:stCxn id="53" idx="6"/>
            <a:endCxn id="54" idx="3"/>
          </p:cNvCxnSpPr>
          <p:nvPr/>
        </p:nvCxnSpPr>
        <p:spPr>
          <a:xfrm flipV="1">
            <a:off x="6568438" y="3444522"/>
            <a:ext cx="2393814" cy="1311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B4FC79-8E20-41F7-AE05-09DD5E1B8E33}"/>
              </a:ext>
            </a:extLst>
          </p:cNvPr>
          <p:cNvSpPr txBox="1"/>
          <p:nvPr/>
        </p:nvSpPr>
        <p:spPr>
          <a:xfrm>
            <a:off x="3603352" y="252332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0/10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DEDC05-BE3A-4236-9AD6-5A84A70BADA2}"/>
              </a:ext>
            </a:extLst>
          </p:cNvPr>
          <p:cNvSpPr txBox="1"/>
          <p:nvPr/>
        </p:nvSpPr>
        <p:spPr>
          <a:xfrm>
            <a:off x="7546094" y="259574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latin typeface="Consolas" panose="020B0609020204030204" pitchFamily="49" charset="0"/>
              </a:rPr>
              <a:t>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B2F0C5-D872-48BA-A109-7EFA4C5E6994}"/>
              </a:ext>
            </a:extLst>
          </p:cNvPr>
          <p:cNvSpPr txBox="1"/>
          <p:nvPr/>
        </p:nvSpPr>
        <p:spPr>
          <a:xfrm>
            <a:off x="3808611" y="416594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latin typeface="Consolas" panose="020B0609020204030204" pitchFamily="49" charset="0"/>
              </a:rPr>
              <a:t>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62EFB4-9AC0-4AD4-A171-7CA577480EAE}"/>
              </a:ext>
            </a:extLst>
          </p:cNvPr>
          <p:cNvSpPr txBox="1"/>
          <p:nvPr/>
        </p:nvSpPr>
        <p:spPr>
          <a:xfrm>
            <a:off x="7499393" y="44763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D40633E-D97A-4DE4-BE50-FC5F3DD9B8C9}"/>
              </a:ext>
            </a:extLst>
          </p:cNvPr>
          <p:cNvCxnSpPr>
            <a:cxnSpLocks/>
            <a:stCxn id="53" idx="0"/>
            <a:endCxn id="52" idx="4"/>
          </p:cNvCxnSpPr>
          <p:nvPr/>
        </p:nvCxnSpPr>
        <p:spPr>
          <a:xfrm flipH="1" flipV="1">
            <a:off x="6161383" y="3362577"/>
            <a:ext cx="1" cy="986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DF0C3C4-FC1B-4586-B6E5-6C798A8DA079}"/>
              </a:ext>
            </a:extLst>
          </p:cNvPr>
          <p:cNvSpPr txBox="1"/>
          <p:nvPr/>
        </p:nvSpPr>
        <p:spPr>
          <a:xfrm>
            <a:off x="6151797" y="36424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latin typeface="Consolas" panose="020B0609020204030204" pitchFamily="49" charset="0"/>
              </a:rPr>
              <a:t>/5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F9414CE-039B-4B5B-A2EE-550E3353A590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6538268" y="3156692"/>
            <a:ext cx="230476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B096E26-B169-4F3E-BB74-57F878534F4F}"/>
              </a:ext>
            </a:extLst>
          </p:cNvPr>
          <p:cNvSpPr txBox="1"/>
          <p:nvPr/>
        </p:nvSpPr>
        <p:spPr>
          <a:xfrm>
            <a:off x="7525821" y="30847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-2</a:t>
            </a:r>
            <a:endParaRPr lang="ko-KR" altLang="en-US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A0FA14B-D687-4B8F-BA8C-7CA4E695B468}"/>
              </a:ext>
            </a:extLst>
          </p:cNvPr>
          <p:cNvCxnSpPr>
            <a:cxnSpLocks/>
          </p:cNvCxnSpPr>
          <p:nvPr/>
        </p:nvCxnSpPr>
        <p:spPr>
          <a:xfrm flipH="1" flipV="1">
            <a:off x="2913235" y="3213015"/>
            <a:ext cx="2850680" cy="132474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0125225-25CF-407A-AFE1-8D8A164437D9}"/>
              </a:ext>
            </a:extLst>
          </p:cNvPr>
          <p:cNvSpPr txBox="1"/>
          <p:nvPr/>
        </p:nvSpPr>
        <p:spPr>
          <a:xfrm>
            <a:off x="4221377" y="36338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-2</a:t>
            </a:r>
            <a:endParaRPr lang="ko-KR" altLang="en-US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4E27FB6-ED31-4584-8E3A-BB1C0FF0A484}"/>
              </a:ext>
            </a:extLst>
          </p:cNvPr>
          <p:cNvCxnSpPr>
            <a:cxnSpLocks/>
          </p:cNvCxnSpPr>
          <p:nvPr/>
        </p:nvCxnSpPr>
        <p:spPr>
          <a:xfrm>
            <a:off x="6009011" y="3357862"/>
            <a:ext cx="13421" cy="100981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4463E5C-AD59-49C3-B612-F32B0455BB93}"/>
              </a:ext>
            </a:extLst>
          </p:cNvPr>
          <p:cNvSpPr txBox="1"/>
          <p:nvPr/>
        </p:nvSpPr>
        <p:spPr>
          <a:xfrm>
            <a:off x="5638994" y="36612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-2</a:t>
            </a:r>
            <a:endParaRPr lang="ko-KR" altLang="en-US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슬라이드 번호 개체 틀 78">
            <a:extLst>
              <a:ext uri="{FF2B5EF4-FFF2-40B4-BE49-F238E27FC236}">
                <a16:creationId xmlns:a16="http://schemas.microsoft.com/office/drawing/2014/main" id="{85C42500-F6CD-4F38-8029-8313EFC3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263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BACE-C356-4A74-B7F8-BDBB5334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A7E9A-0BA5-4B6B-84FF-19CC422C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11" y="1146867"/>
            <a:ext cx="11256819" cy="5453437"/>
          </a:xfrm>
        </p:spPr>
        <p:txBody>
          <a:bodyPr/>
          <a:lstStyle/>
          <a:p>
            <a:r>
              <a:rPr lang="en-US" altLang="ko-KR" dirty="0"/>
              <a:t>Edmond-Karp algorithm</a:t>
            </a:r>
          </a:p>
          <a:p>
            <a:pPr lvl="1"/>
            <a:r>
              <a:rPr lang="en-US" altLang="ko-KR" dirty="0"/>
              <a:t>3-&gt;2 </a:t>
            </a:r>
            <a:r>
              <a:rPr lang="ko-KR" altLang="en-US" dirty="0"/>
              <a:t>간선은 역방향에 의해 </a:t>
            </a:r>
            <a:r>
              <a:rPr lang="en-US" altLang="ko-KR" dirty="0"/>
              <a:t>0/5</a:t>
            </a:r>
            <a:r>
              <a:rPr lang="ko-KR" altLang="en-US" dirty="0"/>
              <a:t>로 재 초기화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이렇게 모든 유량을 흘려 보내면 최대 </a:t>
            </a:r>
            <a:r>
              <a:rPr lang="en-US" altLang="ko-KR" dirty="0"/>
              <a:t>4</a:t>
            </a:r>
            <a:r>
              <a:rPr lang="ko-KR" altLang="en-US" dirty="0"/>
              <a:t>의 유량을 흘려 보낼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01BB7-76AF-4C86-A5BF-88DDB7A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906D514-1537-43E7-994B-BE44D1974798}"/>
              </a:ext>
            </a:extLst>
          </p:cNvPr>
          <p:cNvSpPr/>
          <p:nvPr/>
        </p:nvSpPr>
        <p:spPr>
          <a:xfrm>
            <a:off x="2136584" y="2686735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9809EDA-7D7C-4692-BFE4-3888221000EC}"/>
              </a:ext>
            </a:extLst>
          </p:cNvPr>
          <p:cNvSpPr/>
          <p:nvPr/>
        </p:nvSpPr>
        <p:spPr>
          <a:xfrm>
            <a:off x="5754328" y="2548468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2A6BCA9-161E-4BDC-9E26-7ADF591828B0}"/>
              </a:ext>
            </a:extLst>
          </p:cNvPr>
          <p:cNvSpPr/>
          <p:nvPr/>
        </p:nvSpPr>
        <p:spPr>
          <a:xfrm>
            <a:off x="5754329" y="4348635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8019215-FE7C-4DB5-BA34-51D533DACE22}"/>
              </a:ext>
            </a:extLst>
          </p:cNvPr>
          <p:cNvSpPr/>
          <p:nvPr/>
        </p:nvSpPr>
        <p:spPr>
          <a:xfrm>
            <a:off x="8843028" y="2749637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C922E9-0CD2-44F8-B2B6-F9B5AC971365}"/>
              </a:ext>
            </a:extLst>
          </p:cNvPr>
          <p:cNvCxnSpPr>
            <a:cxnSpLocks/>
            <a:stCxn id="51" idx="7"/>
            <a:endCxn id="52" idx="2"/>
          </p:cNvCxnSpPr>
          <p:nvPr/>
        </p:nvCxnSpPr>
        <p:spPr>
          <a:xfrm>
            <a:off x="2831469" y="2805959"/>
            <a:ext cx="2922859" cy="149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D8BBEA2-7E67-4534-8E92-9FFCE29866E7}"/>
              </a:ext>
            </a:extLst>
          </p:cNvPr>
          <p:cNvCxnSpPr>
            <a:cxnSpLocks/>
            <a:stCxn id="51" idx="5"/>
            <a:endCxn id="53" idx="2"/>
          </p:cNvCxnSpPr>
          <p:nvPr/>
        </p:nvCxnSpPr>
        <p:spPr>
          <a:xfrm>
            <a:off x="2831469" y="3381620"/>
            <a:ext cx="2922860" cy="1374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0849D94-5F93-4F4D-A32D-EAA68FD76DE9}"/>
              </a:ext>
            </a:extLst>
          </p:cNvPr>
          <p:cNvCxnSpPr>
            <a:cxnSpLocks/>
            <a:stCxn id="52" idx="6"/>
            <a:endCxn id="54" idx="1"/>
          </p:cNvCxnSpPr>
          <p:nvPr/>
        </p:nvCxnSpPr>
        <p:spPr>
          <a:xfrm flipV="1">
            <a:off x="6568437" y="2868861"/>
            <a:ext cx="2393815" cy="8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FE617E-8755-4231-A8D3-E9094E983F96}"/>
              </a:ext>
            </a:extLst>
          </p:cNvPr>
          <p:cNvCxnSpPr>
            <a:cxnSpLocks/>
            <a:stCxn id="53" idx="6"/>
            <a:endCxn id="54" idx="3"/>
          </p:cNvCxnSpPr>
          <p:nvPr/>
        </p:nvCxnSpPr>
        <p:spPr>
          <a:xfrm flipV="1">
            <a:off x="6568438" y="3444522"/>
            <a:ext cx="2393814" cy="1311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B4FC79-8E20-41F7-AE05-09DD5E1B8E33}"/>
              </a:ext>
            </a:extLst>
          </p:cNvPr>
          <p:cNvSpPr txBox="1"/>
          <p:nvPr/>
        </p:nvSpPr>
        <p:spPr>
          <a:xfrm>
            <a:off x="3603352" y="252332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latin typeface="Consolas" panose="020B0609020204030204" pitchFamily="49" charset="0"/>
              </a:rPr>
              <a:t>/10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DEDC05-BE3A-4236-9AD6-5A84A70BADA2}"/>
              </a:ext>
            </a:extLst>
          </p:cNvPr>
          <p:cNvSpPr txBox="1"/>
          <p:nvPr/>
        </p:nvSpPr>
        <p:spPr>
          <a:xfrm>
            <a:off x="7546094" y="259574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2/2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B2F0C5-D872-48BA-A109-7EFA4C5E6994}"/>
              </a:ext>
            </a:extLst>
          </p:cNvPr>
          <p:cNvSpPr txBox="1"/>
          <p:nvPr/>
        </p:nvSpPr>
        <p:spPr>
          <a:xfrm>
            <a:off x="3808611" y="416594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2/2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62EFB4-9AC0-4AD4-A171-7CA577480EAE}"/>
              </a:ext>
            </a:extLst>
          </p:cNvPr>
          <p:cNvSpPr txBox="1"/>
          <p:nvPr/>
        </p:nvSpPr>
        <p:spPr>
          <a:xfrm>
            <a:off x="7499393" y="44763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latin typeface="Consolas" panose="020B0609020204030204" pitchFamily="49" charset="0"/>
              </a:rPr>
              <a:t>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D40633E-D97A-4DE4-BE50-FC5F3DD9B8C9}"/>
              </a:ext>
            </a:extLst>
          </p:cNvPr>
          <p:cNvCxnSpPr>
            <a:cxnSpLocks/>
            <a:stCxn id="53" idx="0"/>
            <a:endCxn id="52" idx="4"/>
          </p:cNvCxnSpPr>
          <p:nvPr/>
        </p:nvCxnSpPr>
        <p:spPr>
          <a:xfrm flipH="1" flipV="1">
            <a:off x="6161383" y="3362577"/>
            <a:ext cx="1" cy="98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DF0C3C4-FC1B-4586-B6E5-6C798A8DA079}"/>
              </a:ext>
            </a:extLst>
          </p:cNvPr>
          <p:cNvSpPr txBox="1"/>
          <p:nvPr/>
        </p:nvSpPr>
        <p:spPr>
          <a:xfrm>
            <a:off x="6151797" y="36424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latin typeface="Consolas" panose="020B0609020204030204" pitchFamily="49" charset="0"/>
              </a:rPr>
              <a:t>/5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4E27FB6-ED31-4584-8E3A-BB1C0FF0A484}"/>
              </a:ext>
            </a:extLst>
          </p:cNvPr>
          <p:cNvCxnSpPr>
            <a:cxnSpLocks/>
          </p:cNvCxnSpPr>
          <p:nvPr/>
        </p:nvCxnSpPr>
        <p:spPr>
          <a:xfrm>
            <a:off x="6009011" y="3357862"/>
            <a:ext cx="13421" cy="100981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4463E5C-AD59-49C3-B612-F32B0455BB93}"/>
              </a:ext>
            </a:extLst>
          </p:cNvPr>
          <p:cNvSpPr txBox="1"/>
          <p:nvPr/>
        </p:nvSpPr>
        <p:spPr>
          <a:xfrm>
            <a:off x="5638994" y="36612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-2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13B15B-36E1-4496-889D-2B097766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781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BACE-C356-4A74-B7F8-BDBB5334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A7E9A-0BA5-4B6B-84FF-19CC422C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11" y="1146867"/>
            <a:ext cx="11256819" cy="5453437"/>
          </a:xfrm>
        </p:spPr>
        <p:txBody>
          <a:bodyPr/>
          <a:lstStyle/>
          <a:p>
            <a:r>
              <a:rPr lang="en-US" altLang="ko-KR" dirty="0"/>
              <a:t>Edmond-Karp algorithm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DFS</a:t>
            </a:r>
            <a:r>
              <a:rPr lang="ko-KR" altLang="en-US" dirty="0"/>
              <a:t>와 </a:t>
            </a:r>
            <a:r>
              <a:rPr lang="en-US" altLang="ko-KR" dirty="0"/>
              <a:t>BFS</a:t>
            </a:r>
            <a:r>
              <a:rPr lang="ko-KR" altLang="en-US" dirty="0"/>
              <a:t>의 차이점은 시간 복잡도에서 나타난다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기본적으로는 둘 다 </a:t>
            </a:r>
            <a:r>
              <a:rPr lang="en-US" altLang="ko-KR" dirty="0"/>
              <a:t>O(FE)</a:t>
            </a:r>
            <a:r>
              <a:rPr lang="ko-KR" altLang="en-US" dirty="0"/>
              <a:t>이다</a:t>
            </a:r>
            <a:r>
              <a:rPr lang="en-US" altLang="ko-KR" dirty="0"/>
              <a:t>. F</a:t>
            </a:r>
            <a:r>
              <a:rPr lang="ko-KR" altLang="en-US" dirty="0"/>
              <a:t>는 유량의 총 크기이다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</a:t>
            </a:r>
            <a:r>
              <a:rPr lang="en-US" altLang="ko-KR" dirty="0"/>
              <a:t>BFS</a:t>
            </a:r>
            <a:r>
              <a:rPr lang="ko-KR" altLang="en-US" dirty="0"/>
              <a:t>에서는 경로를 탐색할 때 </a:t>
            </a:r>
            <a:r>
              <a:rPr lang="en-US" altLang="ko-KR" dirty="0"/>
              <a:t>VE</a:t>
            </a:r>
            <a:r>
              <a:rPr lang="ko-KR" altLang="en-US" dirty="0"/>
              <a:t>번 이상 탐색하지 않는다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O(min(FE, VE^2))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Advanced</a:t>
            </a:r>
            <a:r>
              <a:rPr lang="ko-KR" altLang="en-US" dirty="0"/>
              <a:t>한 알고리즘으로는 </a:t>
            </a:r>
            <a:r>
              <a:rPr lang="en-US" altLang="ko-KR" dirty="0" err="1"/>
              <a:t>Dinic’s</a:t>
            </a:r>
            <a:r>
              <a:rPr lang="en-US" altLang="ko-KR" dirty="0"/>
              <a:t> algorithm</a:t>
            </a:r>
            <a:r>
              <a:rPr lang="ko-KR" altLang="en-US" dirty="0"/>
              <a:t>이 있다</a:t>
            </a:r>
            <a:r>
              <a:rPr lang="en-US" altLang="ko-KR" dirty="0"/>
              <a:t>. O(min(FE, VE^2))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01BB7-76AF-4C86-A5BF-88DDB7A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906D514-1537-43E7-994B-BE44D1974798}"/>
              </a:ext>
            </a:extLst>
          </p:cNvPr>
          <p:cNvSpPr/>
          <p:nvPr/>
        </p:nvSpPr>
        <p:spPr>
          <a:xfrm>
            <a:off x="2162710" y="2016175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9809EDA-7D7C-4692-BFE4-3888221000EC}"/>
              </a:ext>
            </a:extLst>
          </p:cNvPr>
          <p:cNvSpPr/>
          <p:nvPr/>
        </p:nvSpPr>
        <p:spPr>
          <a:xfrm>
            <a:off x="5780454" y="1877908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2A6BCA9-161E-4BDC-9E26-7ADF591828B0}"/>
              </a:ext>
            </a:extLst>
          </p:cNvPr>
          <p:cNvSpPr/>
          <p:nvPr/>
        </p:nvSpPr>
        <p:spPr>
          <a:xfrm>
            <a:off x="5780455" y="3678075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8019215-FE7C-4DB5-BA34-51D533DACE22}"/>
              </a:ext>
            </a:extLst>
          </p:cNvPr>
          <p:cNvSpPr/>
          <p:nvPr/>
        </p:nvSpPr>
        <p:spPr>
          <a:xfrm>
            <a:off x="8869154" y="2079077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C922E9-0CD2-44F8-B2B6-F9B5AC971365}"/>
              </a:ext>
            </a:extLst>
          </p:cNvPr>
          <p:cNvCxnSpPr>
            <a:cxnSpLocks/>
            <a:stCxn id="51" idx="7"/>
            <a:endCxn id="52" idx="2"/>
          </p:cNvCxnSpPr>
          <p:nvPr/>
        </p:nvCxnSpPr>
        <p:spPr>
          <a:xfrm>
            <a:off x="2857595" y="2135399"/>
            <a:ext cx="2922859" cy="149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D8BBEA2-7E67-4534-8E92-9FFCE29866E7}"/>
              </a:ext>
            </a:extLst>
          </p:cNvPr>
          <p:cNvCxnSpPr>
            <a:cxnSpLocks/>
            <a:stCxn id="51" idx="5"/>
            <a:endCxn id="53" idx="2"/>
          </p:cNvCxnSpPr>
          <p:nvPr/>
        </p:nvCxnSpPr>
        <p:spPr>
          <a:xfrm>
            <a:off x="2857595" y="2711060"/>
            <a:ext cx="2922860" cy="1374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0849D94-5F93-4F4D-A32D-EAA68FD76DE9}"/>
              </a:ext>
            </a:extLst>
          </p:cNvPr>
          <p:cNvCxnSpPr>
            <a:cxnSpLocks/>
            <a:stCxn id="52" idx="6"/>
            <a:endCxn id="54" idx="1"/>
          </p:cNvCxnSpPr>
          <p:nvPr/>
        </p:nvCxnSpPr>
        <p:spPr>
          <a:xfrm flipV="1">
            <a:off x="6594563" y="2198301"/>
            <a:ext cx="2393815" cy="8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FE617E-8755-4231-A8D3-E9094E983F96}"/>
              </a:ext>
            </a:extLst>
          </p:cNvPr>
          <p:cNvCxnSpPr>
            <a:cxnSpLocks/>
            <a:stCxn id="53" idx="6"/>
            <a:endCxn id="54" idx="3"/>
          </p:cNvCxnSpPr>
          <p:nvPr/>
        </p:nvCxnSpPr>
        <p:spPr>
          <a:xfrm flipV="1">
            <a:off x="6594564" y="2773962"/>
            <a:ext cx="2393814" cy="131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B4FC79-8E20-41F7-AE05-09DD5E1B8E33}"/>
              </a:ext>
            </a:extLst>
          </p:cNvPr>
          <p:cNvSpPr txBox="1"/>
          <p:nvPr/>
        </p:nvSpPr>
        <p:spPr>
          <a:xfrm>
            <a:off x="3629478" y="185276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2/10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DEDC05-BE3A-4236-9AD6-5A84A70BADA2}"/>
              </a:ext>
            </a:extLst>
          </p:cNvPr>
          <p:cNvSpPr txBox="1"/>
          <p:nvPr/>
        </p:nvSpPr>
        <p:spPr>
          <a:xfrm>
            <a:off x="7572220" y="19251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2/2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B2F0C5-D872-48BA-A109-7EFA4C5E6994}"/>
              </a:ext>
            </a:extLst>
          </p:cNvPr>
          <p:cNvSpPr txBox="1"/>
          <p:nvPr/>
        </p:nvSpPr>
        <p:spPr>
          <a:xfrm>
            <a:off x="3834737" y="34953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2/2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62EFB4-9AC0-4AD4-A171-7CA577480EAE}"/>
              </a:ext>
            </a:extLst>
          </p:cNvPr>
          <p:cNvSpPr txBox="1"/>
          <p:nvPr/>
        </p:nvSpPr>
        <p:spPr>
          <a:xfrm>
            <a:off x="7525519" y="38058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2/2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D40633E-D97A-4DE4-BE50-FC5F3DD9B8C9}"/>
              </a:ext>
            </a:extLst>
          </p:cNvPr>
          <p:cNvCxnSpPr>
            <a:cxnSpLocks/>
            <a:stCxn id="53" idx="0"/>
            <a:endCxn id="52" idx="4"/>
          </p:cNvCxnSpPr>
          <p:nvPr/>
        </p:nvCxnSpPr>
        <p:spPr>
          <a:xfrm flipH="1" flipV="1">
            <a:off x="6187509" y="2692017"/>
            <a:ext cx="1" cy="98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DF0C3C4-FC1B-4586-B6E5-6C798A8DA079}"/>
              </a:ext>
            </a:extLst>
          </p:cNvPr>
          <p:cNvSpPr txBox="1"/>
          <p:nvPr/>
        </p:nvSpPr>
        <p:spPr>
          <a:xfrm>
            <a:off x="6177923" y="297191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25727-744C-47EF-AB93-EB37ECD5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861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4E85C-4723-42D0-AF9A-1A2602B0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Minimum-Cost Maximum-Flow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FAF40-7680-41DC-9231-ED77F603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MCMF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ko-KR" altLang="en-US" dirty="0"/>
              <a:t>네트워크 유량에 간선의 가중치가 더해져</a:t>
            </a:r>
            <a:r>
              <a:rPr lang="en-US" altLang="ko-KR" dirty="0"/>
              <a:t> </a:t>
            </a:r>
            <a:r>
              <a:rPr lang="ko-KR" altLang="en-US" dirty="0"/>
              <a:t>최소 거리</a:t>
            </a:r>
            <a:r>
              <a:rPr lang="en-US" altLang="ko-KR" dirty="0"/>
              <a:t>, </a:t>
            </a:r>
            <a:r>
              <a:rPr lang="ko-KR" altLang="en-US" dirty="0"/>
              <a:t>최대 유량을 구하는 문제이다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최단경로를 매번 찾아</a:t>
            </a:r>
            <a:r>
              <a:rPr lang="en-US" altLang="ko-KR" dirty="0"/>
              <a:t>, </a:t>
            </a:r>
            <a:r>
              <a:rPr lang="ko-KR" altLang="en-US" dirty="0"/>
              <a:t>이 경로로 흐를 수 있는 최대 유량을 흘려 보내면서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이전에 찾은 경로의 비용 합 </a:t>
            </a:r>
            <a:r>
              <a:rPr lang="en-US" altLang="ko-KR" dirty="0"/>
              <a:t>X </a:t>
            </a:r>
            <a:r>
              <a:rPr lang="ko-KR" altLang="en-US" dirty="0"/>
              <a:t>유량을 반복하여 계산하는 방식</a:t>
            </a:r>
            <a:endParaRPr lang="en-US" altLang="ko-KR" dirty="0"/>
          </a:p>
          <a:p>
            <a:pPr lvl="1"/>
            <a:r>
              <a:rPr lang="ko-KR" altLang="en-US" dirty="0"/>
              <a:t>음의 가중치에서도 가능하게 되어야 하므로</a:t>
            </a:r>
            <a:r>
              <a:rPr lang="en-US" altLang="ko-KR" dirty="0"/>
              <a:t>, </a:t>
            </a:r>
            <a:r>
              <a:rPr lang="ko-KR" altLang="en-US" dirty="0" err="1"/>
              <a:t>벨만</a:t>
            </a:r>
            <a:r>
              <a:rPr lang="ko-KR" altLang="en-US" dirty="0"/>
              <a:t> 포드 알고리즘의 변형인 </a:t>
            </a:r>
            <a:r>
              <a:rPr lang="en-US" altLang="ko-KR" dirty="0"/>
              <a:t>SPFA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SPFA: Shortest Path Faster Algorithm</a:t>
            </a:r>
          </a:p>
          <a:p>
            <a:pPr lvl="2"/>
            <a:r>
              <a:rPr lang="en-US" altLang="ko-KR" dirty="0"/>
              <a:t>SPFA</a:t>
            </a:r>
            <a:r>
              <a:rPr lang="ko-KR" altLang="en-US" dirty="0"/>
              <a:t>의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O(VE)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MCMF</a:t>
            </a:r>
            <a:r>
              <a:rPr lang="ko-KR" altLang="en-US" dirty="0"/>
              <a:t>의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O(VEF)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최대비용 최대유량</a:t>
            </a:r>
            <a:r>
              <a:rPr lang="en-US" altLang="ko-KR" dirty="0"/>
              <a:t>(Maximum-Cost Maximum-Flow)</a:t>
            </a:r>
            <a:r>
              <a:rPr lang="ko-KR" altLang="en-US" dirty="0"/>
              <a:t>를 구하고자 할 때는 모든 간선에 </a:t>
            </a:r>
            <a:r>
              <a:rPr lang="en-US" altLang="ko-KR" dirty="0"/>
              <a:t>-1</a:t>
            </a:r>
            <a:r>
              <a:rPr lang="ko-KR" altLang="en-US" dirty="0"/>
              <a:t>을 곱하여 진행하면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11F34-79FD-4265-B151-6A9A46EE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8B9EBC2-7B10-4365-A345-CA995AC4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15" y="4768141"/>
            <a:ext cx="5499711" cy="1940027"/>
          </a:xfrm>
          <a:prstGeom prst="rect">
            <a:avLst/>
          </a:prstGeom>
        </p:spPr>
      </p:pic>
      <p:pic>
        <p:nvPicPr>
          <p:cNvPr id="1026" name="Picture 2" descr="https://blogfiles.pstatic.net/20160912_160/kks227_1473610778257OB5Mw_PNG/2.png?type=w3">
            <a:extLst>
              <a:ext uri="{FF2B5EF4-FFF2-40B4-BE49-F238E27FC236}">
                <a16:creationId xmlns:a16="http://schemas.microsoft.com/office/drawing/2014/main" id="{40669FB7-A721-4BE3-8303-F531F9E9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0" y="4498368"/>
            <a:ext cx="37052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AF350CBD-7739-4571-9E4B-93422952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3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58E4A-8F55-41DF-B7CA-07AA9A19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Rabin-Carp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2BF1B5-4B6A-4573-8BB3-9709438A1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문자열 검색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“AECDEFABICAF” </a:t>
                </a:r>
                <a:r>
                  <a:rPr lang="ko-KR" altLang="en-US" dirty="0"/>
                  <a:t>문자열에서 패턴 </a:t>
                </a:r>
                <a:r>
                  <a:rPr lang="en-US" altLang="ko-KR" dirty="0"/>
                  <a:t>“CDEF”</a:t>
                </a:r>
                <a:r>
                  <a:rPr lang="ko-KR" altLang="en-US" dirty="0"/>
                  <a:t>를 검색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“CDEF”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수치화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=67×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+68×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+69×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+70×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=1016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문자열의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맨 앞부터 패턴 길이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만큼 수치화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=998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998−520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+69×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=1025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1025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70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1016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실제로 문자열의 길이가 길수록 꽤 큰 값이기 때문에 적당한 </a:t>
                </a:r>
                <a:r>
                  <a:rPr lang="en-US" altLang="ko-KR" dirty="0"/>
                  <a:t>mod</a:t>
                </a:r>
                <a:r>
                  <a:rPr lang="ko-KR" altLang="en-US" dirty="0"/>
                  <a:t>연산을 진행한다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그 후 문자열이 달라도 같은 나머지 값이 존재할 수 있기 때문에 한 번 더 비교 연산을 진행</a:t>
                </a:r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2BF1B5-4B6A-4573-8BB3-9709438A1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8" t="-20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6276F2-3C17-4C3B-99F9-60E30531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4732E6-430B-4BB1-B4E9-5BE836F4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13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4E85C-4723-42D0-AF9A-1A2602B0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Minimum-Cost Maximum-Flow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FAF40-7680-41DC-9231-ED77F603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MCMF: 0</a:t>
            </a:r>
          </a:p>
          <a:p>
            <a:pPr lvl="1"/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경로를 가장 작은 가중치로 찾는다</a:t>
            </a:r>
            <a:r>
              <a:rPr lang="en-US" altLang="ko-KR" dirty="0"/>
              <a:t>. S-&gt;2-&gt;3-&gt;T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11F34-79FD-4265-B151-6A9A46EE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F3ABA42-F7E1-4D7F-BCE7-CD3F006ADB8D}"/>
              </a:ext>
            </a:extLst>
          </p:cNvPr>
          <p:cNvSpPr/>
          <p:nvPr/>
        </p:nvSpPr>
        <p:spPr>
          <a:xfrm>
            <a:off x="1587944" y="2541817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80F3AE-8091-4C26-832F-1CADC58FCEC6}"/>
              </a:ext>
            </a:extLst>
          </p:cNvPr>
          <p:cNvSpPr/>
          <p:nvPr/>
        </p:nvSpPr>
        <p:spPr>
          <a:xfrm>
            <a:off x="5205688" y="2403550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F52DBE-A3A1-4953-BB27-AFB9EDCBD7E5}"/>
              </a:ext>
            </a:extLst>
          </p:cNvPr>
          <p:cNvSpPr/>
          <p:nvPr/>
        </p:nvSpPr>
        <p:spPr>
          <a:xfrm>
            <a:off x="5205689" y="4203717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5D1786B-CF2D-412C-8F7D-8023C270961E}"/>
              </a:ext>
            </a:extLst>
          </p:cNvPr>
          <p:cNvSpPr/>
          <p:nvPr/>
        </p:nvSpPr>
        <p:spPr>
          <a:xfrm>
            <a:off x="8294388" y="2604719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A4489C2-BF08-44D6-9238-31180576B195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>
            <a:off x="2282829" y="2661041"/>
            <a:ext cx="2922859" cy="149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3EB57B-1AA8-4063-8325-A728937A502E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2282829" y="3236702"/>
            <a:ext cx="2922860" cy="1374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6F64C1-CFFA-40FB-BE96-5C2F336C7798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6019797" y="2723943"/>
            <a:ext cx="2393815" cy="8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A4CE0F-AB37-493A-BB97-95E985E884B3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6019798" y="3299604"/>
            <a:ext cx="2393814" cy="131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F5417C-BE19-43CE-9EFD-0B304B77A5D0}"/>
              </a:ext>
            </a:extLst>
          </p:cNvPr>
          <p:cNvSpPr txBox="1"/>
          <p:nvPr/>
        </p:nvSpPr>
        <p:spPr>
          <a:xfrm>
            <a:off x="3054712" y="237840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B80A4-42E0-45B1-90B0-F21D3EB02AF0}"/>
              </a:ext>
            </a:extLst>
          </p:cNvPr>
          <p:cNvSpPr txBox="1"/>
          <p:nvPr/>
        </p:nvSpPr>
        <p:spPr>
          <a:xfrm>
            <a:off x="6997454" y="245083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20214-530C-4F06-AE0C-68EB9F429788}"/>
              </a:ext>
            </a:extLst>
          </p:cNvPr>
          <p:cNvSpPr txBox="1"/>
          <p:nvPr/>
        </p:nvSpPr>
        <p:spPr>
          <a:xfrm>
            <a:off x="3261435" y="392373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84D4B4-1919-4FA6-B22B-EFBE5EDB3785}"/>
              </a:ext>
            </a:extLst>
          </p:cNvPr>
          <p:cNvSpPr txBox="1"/>
          <p:nvPr/>
        </p:nvSpPr>
        <p:spPr>
          <a:xfrm>
            <a:off x="6950753" y="433147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E7AB54C-261C-4F83-8355-6D15DFD1FAC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5612743" y="3217659"/>
            <a:ext cx="1" cy="9860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DAD68A-335A-4253-B74E-E923AB7C3DCE}"/>
              </a:ext>
            </a:extLst>
          </p:cNvPr>
          <p:cNvSpPr txBox="1"/>
          <p:nvPr/>
        </p:nvSpPr>
        <p:spPr>
          <a:xfrm>
            <a:off x="5603157" y="349755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5796F-23B8-4C25-91DA-D07CDFEC46A8}"/>
              </a:ext>
            </a:extLst>
          </p:cNvPr>
          <p:cNvSpPr txBox="1"/>
          <p:nvPr/>
        </p:nvSpPr>
        <p:spPr>
          <a:xfrm>
            <a:off x="3261434" y="34623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9E480-13CE-4526-BF3A-CD1977E67C86}"/>
              </a:ext>
            </a:extLst>
          </p:cNvPr>
          <p:cNvSpPr txBox="1"/>
          <p:nvPr/>
        </p:nvSpPr>
        <p:spPr>
          <a:xfrm>
            <a:off x="3943979" y="2699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5AFD8A-7EA8-4798-B2A5-8CB2BF99FA46}"/>
              </a:ext>
            </a:extLst>
          </p:cNvPr>
          <p:cNvSpPr txBox="1"/>
          <p:nvPr/>
        </p:nvSpPr>
        <p:spPr>
          <a:xfrm>
            <a:off x="6691880" y="27810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C6F69B-F1C0-4162-85CE-CA73960EAD84}"/>
              </a:ext>
            </a:extLst>
          </p:cNvPr>
          <p:cNvSpPr txBox="1"/>
          <p:nvPr/>
        </p:nvSpPr>
        <p:spPr>
          <a:xfrm>
            <a:off x="5292219" y="37732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CA6E9-73AB-43AF-9FAC-5ABB4BA05A35}"/>
              </a:ext>
            </a:extLst>
          </p:cNvPr>
          <p:cNvSpPr txBox="1"/>
          <p:nvPr/>
        </p:nvSpPr>
        <p:spPr>
          <a:xfrm>
            <a:off x="7180398" y="36253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슬라이드 번호 개체 틀 47">
            <a:extLst>
              <a:ext uri="{FF2B5EF4-FFF2-40B4-BE49-F238E27FC236}">
                <a16:creationId xmlns:a16="http://schemas.microsoft.com/office/drawing/2014/main" id="{61528A49-2BF1-4252-B80D-A1D0B178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221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4E85C-4723-42D0-AF9A-1A2602B0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Minimum-Cost Maximum-Flow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FAF40-7680-41DC-9231-ED77F603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MCMF: 5</a:t>
            </a:r>
          </a:p>
          <a:p>
            <a:pPr lvl="1"/>
            <a:r>
              <a:rPr lang="ko-KR" altLang="en-US" dirty="0"/>
              <a:t>유량을 결정하고</a:t>
            </a:r>
            <a:r>
              <a:rPr lang="en-US" altLang="ko-KR" dirty="0"/>
              <a:t>, Network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r>
              <a:rPr lang="ko-KR" altLang="en-US" dirty="0"/>
              <a:t>에서의 다뤘던 알고리즘과 마찬가지로 역간선도 설정한다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역간선에서는 가중치도 </a:t>
            </a:r>
            <a:r>
              <a:rPr lang="ko-KR" altLang="en-US" dirty="0" err="1"/>
              <a:t>마찬지로</a:t>
            </a:r>
            <a:r>
              <a:rPr lang="ko-KR" altLang="en-US" dirty="0"/>
              <a:t> 방향이 변경된다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11F34-79FD-4265-B151-6A9A46EE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F3ABA42-F7E1-4D7F-BCE7-CD3F006ADB8D}"/>
              </a:ext>
            </a:extLst>
          </p:cNvPr>
          <p:cNvSpPr/>
          <p:nvPr/>
        </p:nvSpPr>
        <p:spPr>
          <a:xfrm>
            <a:off x="1587944" y="2541817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80F3AE-8091-4C26-832F-1CADC58FCEC6}"/>
              </a:ext>
            </a:extLst>
          </p:cNvPr>
          <p:cNvSpPr/>
          <p:nvPr/>
        </p:nvSpPr>
        <p:spPr>
          <a:xfrm>
            <a:off x="5205688" y="2403550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F52DBE-A3A1-4953-BB27-AFB9EDCBD7E5}"/>
              </a:ext>
            </a:extLst>
          </p:cNvPr>
          <p:cNvSpPr/>
          <p:nvPr/>
        </p:nvSpPr>
        <p:spPr>
          <a:xfrm>
            <a:off x="5205689" y="4203717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5D1786B-CF2D-412C-8F7D-8023C270961E}"/>
              </a:ext>
            </a:extLst>
          </p:cNvPr>
          <p:cNvSpPr/>
          <p:nvPr/>
        </p:nvSpPr>
        <p:spPr>
          <a:xfrm>
            <a:off x="8294388" y="2604719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A4489C2-BF08-44D6-9238-31180576B195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>
            <a:off x="2282829" y="2661041"/>
            <a:ext cx="2922859" cy="149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3EB57B-1AA8-4063-8325-A728937A502E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2282829" y="3236702"/>
            <a:ext cx="2922860" cy="1374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6F64C1-CFFA-40FB-BE96-5C2F336C7798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6019797" y="2723943"/>
            <a:ext cx="2393815" cy="8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A4CE0F-AB37-493A-BB97-95E985E884B3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6019798" y="3299604"/>
            <a:ext cx="2393814" cy="1311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F5417C-BE19-43CE-9EFD-0B304B77A5D0}"/>
              </a:ext>
            </a:extLst>
          </p:cNvPr>
          <p:cNvSpPr txBox="1"/>
          <p:nvPr/>
        </p:nvSpPr>
        <p:spPr>
          <a:xfrm>
            <a:off x="3054712" y="237840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latin typeface="Consolas" panose="020B0609020204030204" pitchFamily="49" charset="0"/>
              </a:rPr>
              <a:t>/1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B80A4-42E0-45B1-90B0-F21D3EB02AF0}"/>
              </a:ext>
            </a:extLst>
          </p:cNvPr>
          <p:cNvSpPr txBox="1"/>
          <p:nvPr/>
        </p:nvSpPr>
        <p:spPr>
          <a:xfrm>
            <a:off x="6997454" y="245083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20214-530C-4F06-AE0C-68EB9F429788}"/>
              </a:ext>
            </a:extLst>
          </p:cNvPr>
          <p:cNvSpPr txBox="1"/>
          <p:nvPr/>
        </p:nvSpPr>
        <p:spPr>
          <a:xfrm>
            <a:off x="3261435" y="392373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84D4B4-1919-4FA6-B22B-EFBE5EDB3785}"/>
              </a:ext>
            </a:extLst>
          </p:cNvPr>
          <p:cNvSpPr txBox="1"/>
          <p:nvPr/>
        </p:nvSpPr>
        <p:spPr>
          <a:xfrm>
            <a:off x="6950753" y="433147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latin typeface="Consolas" panose="020B0609020204030204" pitchFamily="49" charset="0"/>
              </a:rPr>
              <a:t>/1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E7AB54C-261C-4F83-8355-6D15DFD1FAC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5612743" y="3217659"/>
            <a:ext cx="1" cy="98605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DAD68A-335A-4253-B74E-E923AB7C3DCE}"/>
              </a:ext>
            </a:extLst>
          </p:cNvPr>
          <p:cNvSpPr txBox="1"/>
          <p:nvPr/>
        </p:nvSpPr>
        <p:spPr>
          <a:xfrm>
            <a:off x="5603157" y="349755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latin typeface="Consolas" panose="020B0609020204030204" pitchFamily="49" charset="0"/>
              </a:rPr>
              <a:t>/1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5796F-23B8-4C25-91DA-D07CDFEC46A8}"/>
              </a:ext>
            </a:extLst>
          </p:cNvPr>
          <p:cNvSpPr txBox="1"/>
          <p:nvPr/>
        </p:nvSpPr>
        <p:spPr>
          <a:xfrm>
            <a:off x="3261434" y="34623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9E480-13CE-4526-BF3A-CD1977E67C86}"/>
              </a:ext>
            </a:extLst>
          </p:cNvPr>
          <p:cNvSpPr txBox="1"/>
          <p:nvPr/>
        </p:nvSpPr>
        <p:spPr>
          <a:xfrm>
            <a:off x="3943979" y="2699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5AFD8A-7EA8-4798-B2A5-8CB2BF99FA46}"/>
              </a:ext>
            </a:extLst>
          </p:cNvPr>
          <p:cNvSpPr txBox="1"/>
          <p:nvPr/>
        </p:nvSpPr>
        <p:spPr>
          <a:xfrm>
            <a:off x="6691880" y="27810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C6F69B-F1C0-4162-85CE-CA73960EAD84}"/>
              </a:ext>
            </a:extLst>
          </p:cNvPr>
          <p:cNvSpPr txBox="1"/>
          <p:nvPr/>
        </p:nvSpPr>
        <p:spPr>
          <a:xfrm>
            <a:off x="5133194" y="37132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-1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CA6E9-73AB-43AF-9FAC-5ABB4BA05A35}"/>
              </a:ext>
            </a:extLst>
          </p:cNvPr>
          <p:cNvSpPr txBox="1"/>
          <p:nvPr/>
        </p:nvSpPr>
        <p:spPr>
          <a:xfrm>
            <a:off x="7180398" y="36253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2A942F-6179-4637-B029-607C22B8E90C}"/>
              </a:ext>
            </a:extLst>
          </p:cNvPr>
          <p:cNvCxnSpPr>
            <a:cxnSpLocks/>
          </p:cNvCxnSpPr>
          <p:nvPr/>
        </p:nvCxnSpPr>
        <p:spPr>
          <a:xfrm flipV="1">
            <a:off x="5468982" y="3206934"/>
            <a:ext cx="0" cy="102458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1E0E04-CA40-4160-AFD4-5722992DE7CC}"/>
              </a:ext>
            </a:extLst>
          </p:cNvPr>
          <p:cNvSpPr txBox="1"/>
          <p:nvPr/>
        </p:nvSpPr>
        <p:spPr>
          <a:xfrm>
            <a:off x="5145617" y="335770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-1</a:t>
            </a:r>
            <a:endParaRPr lang="ko-KR" altLang="en-US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1F14C9EF-85DF-4F32-B51D-B589F06A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622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4E85C-4723-42D0-AF9A-1A2602B0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Minimum-Cost Maximum-Flow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FAF40-7680-41DC-9231-ED77F603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MCMF: 5 + 8 = 13</a:t>
            </a:r>
          </a:p>
          <a:p>
            <a:pPr lvl="1"/>
            <a:r>
              <a:rPr lang="ko-KR" altLang="en-US" dirty="0"/>
              <a:t>마찬가지로 남은 경로에서 알고리즘을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11F34-79FD-4265-B151-6A9A46EE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F3ABA42-F7E1-4D7F-BCE7-CD3F006ADB8D}"/>
              </a:ext>
            </a:extLst>
          </p:cNvPr>
          <p:cNvSpPr/>
          <p:nvPr/>
        </p:nvSpPr>
        <p:spPr>
          <a:xfrm>
            <a:off x="1587944" y="2541817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80F3AE-8091-4C26-832F-1CADC58FCEC6}"/>
              </a:ext>
            </a:extLst>
          </p:cNvPr>
          <p:cNvSpPr/>
          <p:nvPr/>
        </p:nvSpPr>
        <p:spPr>
          <a:xfrm>
            <a:off x="5205688" y="2403550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F52DBE-A3A1-4953-BB27-AFB9EDCBD7E5}"/>
              </a:ext>
            </a:extLst>
          </p:cNvPr>
          <p:cNvSpPr/>
          <p:nvPr/>
        </p:nvSpPr>
        <p:spPr>
          <a:xfrm>
            <a:off x="5205689" y="4203717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5D1786B-CF2D-412C-8F7D-8023C270961E}"/>
              </a:ext>
            </a:extLst>
          </p:cNvPr>
          <p:cNvSpPr/>
          <p:nvPr/>
        </p:nvSpPr>
        <p:spPr>
          <a:xfrm>
            <a:off x="8294388" y="2604719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A4489C2-BF08-44D6-9238-31180576B195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>
            <a:off x="2282829" y="2661041"/>
            <a:ext cx="2922859" cy="149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3EB57B-1AA8-4063-8325-A728937A502E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2282829" y="3236702"/>
            <a:ext cx="2922860" cy="1374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6F64C1-CFFA-40FB-BE96-5C2F336C7798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6019797" y="2723943"/>
            <a:ext cx="2393815" cy="86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A4CE0F-AB37-493A-BB97-95E985E884B3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6019798" y="3299604"/>
            <a:ext cx="2393814" cy="131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F5417C-BE19-43CE-9EFD-0B304B77A5D0}"/>
              </a:ext>
            </a:extLst>
          </p:cNvPr>
          <p:cNvSpPr txBox="1"/>
          <p:nvPr/>
        </p:nvSpPr>
        <p:spPr>
          <a:xfrm>
            <a:off x="3054712" y="237840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1/1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B80A4-42E0-45B1-90B0-F21D3EB02AF0}"/>
              </a:ext>
            </a:extLst>
          </p:cNvPr>
          <p:cNvSpPr txBox="1"/>
          <p:nvPr/>
        </p:nvSpPr>
        <p:spPr>
          <a:xfrm>
            <a:off x="6997454" y="245083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latin typeface="Consolas" panose="020B0609020204030204" pitchFamily="49" charset="0"/>
              </a:rPr>
              <a:t>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20214-530C-4F06-AE0C-68EB9F429788}"/>
              </a:ext>
            </a:extLst>
          </p:cNvPr>
          <p:cNvSpPr txBox="1"/>
          <p:nvPr/>
        </p:nvSpPr>
        <p:spPr>
          <a:xfrm>
            <a:off x="3261435" y="392373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latin typeface="Consolas" panose="020B0609020204030204" pitchFamily="49" charset="0"/>
              </a:rPr>
              <a:t>/3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84D4B4-1919-4FA6-B22B-EFBE5EDB3785}"/>
              </a:ext>
            </a:extLst>
          </p:cNvPr>
          <p:cNvSpPr txBox="1"/>
          <p:nvPr/>
        </p:nvSpPr>
        <p:spPr>
          <a:xfrm>
            <a:off x="6950753" y="433147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1/1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E7AB54C-261C-4F83-8355-6D15DFD1FAC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5612743" y="3217659"/>
            <a:ext cx="1" cy="9860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DAD68A-335A-4253-B74E-E923AB7C3DCE}"/>
              </a:ext>
            </a:extLst>
          </p:cNvPr>
          <p:cNvSpPr txBox="1"/>
          <p:nvPr/>
        </p:nvSpPr>
        <p:spPr>
          <a:xfrm>
            <a:off x="5603157" y="349755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1/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5796F-23B8-4C25-91DA-D07CDFEC46A8}"/>
              </a:ext>
            </a:extLst>
          </p:cNvPr>
          <p:cNvSpPr txBox="1"/>
          <p:nvPr/>
        </p:nvSpPr>
        <p:spPr>
          <a:xfrm>
            <a:off x="3261434" y="34623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9E480-13CE-4526-BF3A-CD1977E67C86}"/>
              </a:ext>
            </a:extLst>
          </p:cNvPr>
          <p:cNvSpPr txBox="1"/>
          <p:nvPr/>
        </p:nvSpPr>
        <p:spPr>
          <a:xfrm>
            <a:off x="3943979" y="2699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5AFD8A-7EA8-4798-B2A5-8CB2BF99FA46}"/>
              </a:ext>
            </a:extLst>
          </p:cNvPr>
          <p:cNvSpPr txBox="1"/>
          <p:nvPr/>
        </p:nvSpPr>
        <p:spPr>
          <a:xfrm>
            <a:off x="6691880" y="27810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C6F69B-F1C0-4162-85CE-CA73960EAD84}"/>
              </a:ext>
            </a:extLst>
          </p:cNvPr>
          <p:cNvSpPr txBox="1"/>
          <p:nvPr/>
        </p:nvSpPr>
        <p:spPr>
          <a:xfrm>
            <a:off x="5133194" y="37558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-1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CA6E9-73AB-43AF-9FAC-5ABB4BA05A35}"/>
              </a:ext>
            </a:extLst>
          </p:cNvPr>
          <p:cNvSpPr txBox="1"/>
          <p:nvPr/>
        </p:nvSpPr>
        <p:spPr>
          <a:xfrm>
            <a:off x="7180398" y="36253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2A942F-6179-4637-B029-607C22B8E90C}"/>
              </a:ext>
            </a:extLst>
          </p:cNvPr>
          <p:cNvCxnSpPr>
            <a:cxnSpLocks/>
          </p:cNvCxnSpPr>
          <p:nvPr/>
        </p:nvCxnSpPr>
        <p:spPr>
          <a:xfrm flipV="1">
            <a:off x="5468982" y="3206934"/>
            <a:ext cx="0" cy="10245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1E0E04-CA40-4160-AFD4-5722992DE7CC}"/>
              </a:ext>
            </a:extLst>
          </p:cNvPr>
          <p:cNvSpPr txBox="1"/>
          <p:nvPr/>
        </p:nvSpPr>
        <p:spPr>
          <a:xfrm>
            <a:off x="5145617" y="335770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-1</a:t>
            </a:r>
            <a:endParaRPr lang="ko-KR" altLang="en-US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5700FAFB-F37F-4301-9D46-6DAC1801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7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4E85C-4723-42D0-AF9A-1A2602B0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Minimum-Cost Maximum-Flow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FAF40-7680-41DC-9231-ED77F603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MCMF: 13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11F34-79FD-4265-B151-6A9A46EE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F3ABA42-F7E1-4D7F-BCE7-CD3F006ADB8D}"/>
              </a:ext>
            </a:extLst>
          </p:cNvPr>
          <p:cNvSpPr/>
          <p:nvPr/>
        </p:nvSpPr>
        <p:spPr>
          <a:xfrm>
            <a:off x="1587944" y="2541817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80F3AE-8091-4C26-832F-1CADC58FCEC6}"/>
              </a:ext>
            </a:extLst>
          </p:cNvPr>
          <p:cNvSpPr/>
          <p:nvPr/>
        </p:nvSpPr>
        <p:spPr>
          <a:xfrm>
            <a:off x="5205688" y="2403550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F52DBE-A3A1-4953-BB27-AFB9EDCBD7E5}"/>
              </a:ext>
            </a:extLst>
          </p:cNvPr>
          <p:cNvSpPr/>
          <p:nvPr/>
        </p:nvSpPr>
        <p:spPr>
          <a:xfrm>
            <a:off x="5205689" y="4203717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5D1786B-CF2D-412C-8F7D-8023C270961E}"/>
              </a:ext>
            </a:extLst>
          </p:cNvPr>
          <p:cNvSpPr/>
          <p:nvPr/>
        </p:nvSpPr>
        <p:spPr>
          <a:xfrm>
            <a:off x="8294388" y="2604719"/>
            <a:ext cx="814109" cy="8141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A4489C2-BF08-44D6-9238-31180576B195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>
            <a:off x="2282829" y="2661041"/>
            <a:ext cx="2922859" cy="149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3EB57B-1AA8-4063-8325-A728937A502E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2282829" y="3236702"/>
            <a:ext cx="2922860" cy="1374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6F64C1-CFFA-40FB-BE96-5C2F336C7798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6019797" y="2723943"/>
            <a:ext cx="2393815" cy="8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A4CE0F-AB37-493A-BB97-95E985E884B3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6019798" y="3299604"/>
            <a:ext cx="2393814" cy="131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F5417C-BE19-43CE-9EFD-0B304B77A5D0}"/>
              </a:ext>
            </a:extLst>
          </p:cNvPr>
          <p:cNvSpPr txBox="1"/>
          <p:nvPr/>
        </p:nvSpPr>
        <p:spPr>
          <a:xfrm>
            <a:off x="3054712" y="237840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1/1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B80A4-42E0-45B1-90B0-F21D3EB02AF0}"/>
              </a:ext>
            </a:extLst>
          </p:cNvPr>
          <p:cNvSpPr txBox="1"/>
          <p:nvPr/>
        </p:nvSpPr>
        <p:spPr>
          <a:xfrm>
            <a:off x="6997454" y="245083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1/2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20214-530C-4F06-AE0C-68EB9F429788}"/>
              </a:ext>
            </a:extLst>
          </p:cNvPr>
          <p:cNvSpPr txBox="1"/>
          <p:nvPr/>
        </p:nvSpPr>
        <p:spPr>
          <a:xfrm>
            <a:off x="3261435" y="392373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1/3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84D4B4-1919-4FA6-B22B-EFBE5EDB3785}"/>
              </a:ext>
            </a:extLst>
          </p:cNvPr>
          <p:cNvSpPr txBox="1"/>
          <p:nvPr/>
        </p:nvSpPr>
        <p:spPr>
          <a:xfrm>
            <a:off x="6950753" y="433147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1/1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E7AB54C-261C-4F83-8355-6D15DFD1FAC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5612743" y="3217659"/>
            <a:ext cx="1" cy="9860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DAD68A-335A-4253-B74E-E923AB7C3DCE}"/>
              </a:ext>
            </a:extLst>
          </p:cNvPr>
          <p:cNvSpPr txBox="1"/>
          <p:nvPr/>
        </p:nvSpPr>
        <p:spPr>
          <a:xfrm>
            <a:off x="5603157" y="349755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0/1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5796F-23B8-4C25-91DA-D07CDFEC46A8}"/>
              </a:ext>
            </a:extLst>
          </p:cNvPr>
          <p:cNvSpPr txBox="1"/>
          <p:nvPr/>
        </p:nvSpPr>
        <p:spPr>
          <a:xfrm>
            <a:off x="3261434" y="34623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9E480-13CE-4526-BF3A-CD1977E67C86}"/>
              </a:ext>
            </a:extLst>
          </p:cNvPr>
          <p:cNvSpPr txBox="1"/>
          <p:nvPr/>
        </p:nvSpPr>
        <p:spPr>
          <a:xfrm>
            <a:off x="3943979" y="2699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5AFD8A-7EA8-4798-B2A5-8CB2BF99FA46}"/>
              </a:ext>
            </a:extLst>
          </p:cNvPr>
          <p:cNvSpPr txBox="1"/>
          <p:nvPr/>
        </p:nvSpPr>
        <p:spPr>
          <a:xfrm>
            <a:off x="6691880" y="27810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CA6E9-73AB-43AF-9FAC-5ABB4BA05A35}"/>
              </a:ext>
            </a:extLst>
          </p:cNvPr>
          <p:cNvSpPr txBox="1"/>
          <p:nvPr/>
        </p:nvSpPr>
        <p:spPr>
          <a:xfrm>
            <a:off x="7180398" y="36253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98F90-E7C0-4A83-ADC1-6BECC359AFF3}"/>
              </a:ext>
            </a:extLst>
          </p:cNvPr>
          <p:cNvSpPr txBox="1"/>
          <p:nvPr/>
        </p:nvSpPr>
        <p:spPr>
          <a:xfrm>
            <a:off x="5324913" y="37422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3D3CD7EE-C497-4325-80D6-B4147AE0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5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FC32F-8DB4-4DB4-99A9-69AFEF3F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35338-F949-4692-A1CA-106D2FCE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Knuth-Morris-</a:t>
            </a:r>
            <a:r>
              <a:rPr lang="en-US" altLang="ko-KR" dirty="0" err="1"/>
              <a:t>Prett</a:t>
            </a:r>
            <a:r>
              <a:rPr lang="en-US" altLang="ko-KR" dirty="0"/>
              <a:t> Algorithm</a:t>
            </a:r>
          </a:p>
          <a:p>
            <a:pPr lvl="1"/>
            <a:r>
              <a:rPr lang="en-US" altLang="ko-KR" dirty="0"/>
              <a:t>String pattern matching algorithm</a:t>
            </a:r>
          </a:p>
          <a:p>
            <a:pPr lvl="1"/>
            <a:r>
              <a:rPr lang="en-US" altLang="ko-KR" dirty="0"/>
              <a:t>Time Complexity</a:t>
            </a:r>
          </a:p>
          <a:p>
            <a:pPr lvl="2"/>
            <a:r>
              <a:rPr lang="en-US" altLang="ko-KR" dirty="0"/>
              <a:t>O(N + M)</a:t>
            </a:r>
          </a:p>
          <a:p>
            <a:pPr lvl="1"/>
            <a:r>
              <a:rPr lang="en-US" altLang="ko-KR" dirty="0"/>
              <a:t>First, you should get “pi”</a:t>
            </a:r>
          </a:p>
          <a:p>
            <a:pPr lvl="2"/>
            <a:r>
              <a:rPr lang="en-US" altLang="ko-KR" dirty="0"/>
              <a:t>pi[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는 주어진 문자열의 </a:t>
            </a:r>
            <a:r>
              <a:rPr lang="en-US" altLang="ko-KR" dirty="0"/>
              <a:t>0~i</a:t>
            </a:r>
            <a:r>
              <a:rPr lang="ko-KR" altLang="en-US" dirty="0"/>
              <a:t>까지의 부분 문자열 중에서 </a:t>
            </a:r>
            <a:r>
              <a:rPr lang="en-US" altLang="ko-KR" dirty="0"/>
              <a:t>prefix==suffix</a:t>
            </a:r>
            <a:r>
              <a:rPr lang="ko-KR" altLang="en-US" dirty="0"/>
              <a:t>가 될 수 있는 부분 문자열 중에서 가장 긴 것의 길이 </a:t>
            </a:r>
            <a:r>
              <a:rPr lang="en-US" altLang="ko-KR" dirty="0"/>
              <a:t>(</a:t>
            </a:r>
            <a:r>
              <a:rPr lang="ko-KR" altLang="en-US" dirty="0"/>
              <a:t>이 때 </a:t>
            </a:r>
            <a:r>
              <a:rPr lang="en-US" altLang="ko-KR" dirty="0"/>
              <a:t>prefix</a:t>
            </a:r>
            <a:r>
              <a:rPr lang="ko-KR" altLang="en-US" dirty="0"/>
              <a:t>가 </a:t>
            </a:r>
            <a:r>
              <a:rPr lang="en-US" altLang="ko-KR" dirty="0"/>
              <a:t>0~i </a:t>
            </a:r>
            <a:r>
              <a:rPr lang="ko-KR" altLang="en-US" dirty="0"/>
              <a:t>까지의 부분 문자열과 같으면 안된다</a:t>
            </a:r>
            <a:r>
              <a:rPr lang="en-US" altLang="ko-KR" dirty="0"/>
              <a:t>.)</a:t>
            </a:r>
          </a:p>
          <a:p>
            <a:pPr lvl="2"/>
            <a:r>
              <a:rPr lang="en-US" altLang="ko-KR" dirty="0"/>
              <a:t>Ex. “ABAABAB”				“AABAA”</a:t>
            </a:r>
          </a:p>
          <a:p>
            <a:pPr lvl="2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031EEE-DC07-486F-9906-17939AE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986491F-7CFE-430C-932E-85D445577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36776"/>
              </p:ext>
            </p:extLst>
          </p:nvPr>
        </p:nvGraphicFramePr>
        <p:xfrm>
          <a:off x="1336765" y="3882332"/>
          <a:ext cx="4010492" cy="2187544"/>
        </p:xfrm>
        <a:graphic>
          <a:graphicData uri="http://schemas.openxmlformats.org/drawingml/2006/table">
            <a:tbl>
              <a:tblPr/>
              <a:tblGrid>
                <a:gridCol w="662702">
                  <a:extLst>
                    <a:ext uri="{9D8B030D-6E8A-4147-A177-3AD203B41FA5}">
                      <a16:colId xmlns:a16="http://schemas.microsoft.com/office/drawing/2014/main" val="1701714603"/>
                    </a:ext>
                  </a:extLst>
                </a:gridCol>
                <a:gridCol w="1725312">
                  <a:extLst>
                    <a:ext uri="{9D8B030D-6E8A-4147-A177-3AD203B41FA5}">
                      <a16:colId xmlns:a16="http://schemas.microsoft.com/office/drawing/2014/main" val="4179292819"/>
                    </a:ext>
                  </a:extLst>
                </a:gridCol>
                <a:gridCol w="1622478">
                  <a:extLst>
                    <a:ext uri="{9D8B030D-6E8A-4147-A177-3AD203B41FA5}">
                      <a16:colId xmlns:a16="http://schemas.microsoft.com/office/drawing/2014/main" val="4216746567"/>
                    </a:ext>
                  </a:extLst>
                </a:gridCol>
              </a:tblGrid>
              <a:tr h="27344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sz="1700" dirty="0" err="1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i</a:t>
                      </a:r>
                      <a:endParaRPr lang="en-US" sz="3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부분 문자열 </a:t>
                      </a:r>
                      <a:endParaRPr lang="ko-KR" altLang="en-US" sz="3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pi[</a:t>
                      </a:r>
                      <a:r>
                        <a:rPr lang="en-US" sz="1700" dirty="0" err="1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i</a:t>
                      </a:r>
                      <a:r>
                        <a:rPr lang="en-US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]</a:t>
                      </a:r>
                      <a:endParaRPr lang="en-US" sz="3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06868"/>
                  </a:ext>
                </a:extLst>
              </a:tr>
              <a:tr h="273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0</a:t>
                      </a:r>
                      <a:endParaRPr lang="ko-KR" altLang="en-US" sz="380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A</a:t>
                      </a:r>
                      <a:endParaRPr lang="en-US" sz="3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0</a:t>
                      </a:r>
                      <a:endParaRPr lang="ko-KR" altLang="en-US" sz="380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762372"/>
                  </a:ext>
                </a:extLst>
              </a:tr>
              <a:tr h="273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1</a:t>
                      </a:r>
                      <a:endParaRPr lang="ko-KR" altLang="en-US" sz="380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AB </a:t>
                      </a:r>
                      <a:endParaRPr lang="en-US" sz="3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0</a:t>
                      </a:r>
                      <a:endParaRPr lang="ko-KR" altLang="en-US" sz="380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530547"/>
                  </a:ext>
                </a:extLst>
              </a:tr>
              <a:tr h="273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2</a:t>
                      </a:r>
                      <a:endParaRPr lang="ko-KR" altLang="en-US" sz="380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Noto Sans"/>
                        </a:rPr>
                        <a:t>A</a:t>
                      </a:r>
                      <a:r>
                        <a:rPr lang="en-US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B</a:t>
                      </a:r>
                      <a:r>
                        <a:rPr lang="en-US" sz="1700" dirty="0">
                          <a:solidFill>
                            <a:srgbClr val="0055FF"/>
                          </a:solidFill>
                          <a:effectLst/>
                          <a:latin typeface="Noto Sans"/>
                        </a:rPr>
                        <a:t>A</a:t>
                      </a:r>
                      <a:endParaRPr lang="en-US" sz="3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1</a:t>
                      </a:r>
                      <a:endParaRPr lang="ko-KR" altLang="en-US" sz="380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967227"/>
                  </a:ext>
                </a:extLst>
              </a:tr>
              <a:tr h="273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3</a:t>
                      </a:r>
                      <a:endParaRPr lang="ko-KR" altLang="en-US" sz="380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Noto Sans"/>
                        </a:rPr>
                        <a:t>A</a:t>
                      </a:r>
                      <a:r>
                        <a:rPr lang="en-US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BA</a:t>
                      </a:r>
                      <a:r>
                        <a:rPr lang="en-US" sz="1700" dirty="0">
                          <a:solidFill>
                            <a:srgbClr val="0055FF"/>
                          </a:solidFill>
                          <a:effectLst/>
                          <a:latin typeface="Noto Sans"/>
                        </a:rPr>
                        <a:t>A</a:t>
                      </a:r>
                      <a:endParaRPr lang="en-US" sz="3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1</a:t>
                      </a:r>
                      <a:endParaRPr lang="ko-KR" altLang="en-US" sz="380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0594"/>
                  </a:ext>
                </a:extLst>
              </a:tr>
              <a:tr h="273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4</a:t>
                      </a:r>
                      <a:endParaRPr lang="ko-KR" altLang="en-US" sz="380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Noto Sans"/>
                        </a:rPr>
                        <a:t>AB</a:t>
                      </a:r>
                      <a:r>
                        <a:rPr lang="en-US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A</a:t>
                      </a:r>
                      <a:r>
                        <a:rPr lang="en-US" sz="1700" dirty="0">
                          <a:solidFill>
                            <a:srgbClr val="0055FF"/>
                          </a:solidFill>
                          <a:effectLst/>
                          <a:latin typeface="Noto Sans"/>
                        </a:rPr>
                        <a:t>AB</a:t>
                      </a:r>
                      <a:endParaRPr lang="en-US" sz="3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2</a:t>
                      </a:r>
                      <a:endParaRPr lang="ko-KR" altLang="en-US" sz="3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38104"/>
                  </a:ext>
                </a:extLst>
              </a:tr>
              <a:tr h="273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5</a:t>
                      </a:r>
                      <a:endParaRPr lang="ko-KR" altLang="en-US" sz="380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FF0000"/>
                          </a:solidFill>
                          <a:effectLst/>
                          <a:latin typeface="Noto Sans"/>
                        </a:rPr>
                        <a:t>ABA</a:t>
                      </a:r>
                      <a:r>
                        <a:rPr lang="en-US" sz="1700">
                          <a:solidFill>
                            <a:srgbClr val="0055FF"/>
                          </a:solidFill>
                          <a:effectLst/>
                          <a:latin typeface="Noto Sans"/>
                        </a:rPr>
                        <a:t>ABA</a:t>
                      </a:r>
                      <a:endParaRPr lang="en-US" sz="380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3</a:t>
                      </a:r>
                      <a:endParaRPr lang="ko-KR" altLang="en-US" sz="3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147379"/>
                  </a:ext>
                </a:extLst>
              </a:tr>
              <a:tr h="273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6</a:t>
                      </a:r>
                      <a:endParaRPr lang="ko-KR" altLang="en-US" sz="380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FF0000"/>
                          </a:solidFill>
                          <a:effectLst/>
                          <a:latin typeface="Noto Sans"/>
                        </a:rPr>
                        <a:t>AB</a:t>
                      </a:r>
                      <a:r>
                        <a:rPr lang="en-US" sz="170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AAB</a:t>
                      </a:r>
                      <a:r>
                        <a:rPr lang="en-US" sz="1700">
                          <a:solidFill>
                            <a:srgbClr val="0055FF"/>
                          </a:solidFill>
                          <a:effectLst/>
                          <a:latin typeface="Noto Sans"/>
                        </a:rPr>
                        <a:t>AB</a:t>
                      </a:r>
                      <a:endParaRPr lang="en-US" sz="380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7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2</a:t>
                      </a:r>
                      <a:endParaRPr lang="ko-KR" altLang="en-US" sz="3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58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D22A68-100E-4304-96B1-F90022C12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47267"/>
              </p:ext>
            </p:extLst>
          </p:nvPr>
        </p:nvGraphicFramePr>
        <p:xfrm>
          <a:off x="6096000" y="3882332"/>
          <a:ext cx="2734492" cy="2187546"/>
        </p:xfrm>
        <a:graphic>
          <a:graphicData uri="http://schemas.openxmlformats.org/drawingml/2006/table">
            <a:tbl>
              <a:tblPr/>
              <a:tblGrid>
                <a:gridCol w="451854">
                  <a:extLst>
                    <a:ext uri="{9D8B030D-6E8A-4147-A177-3AD203B41FA5}">
                      <a16:colId xmlns:a16="http://schemas.microsoft.com/office/drawing/2014/main" val="285468884"/>
                    </a:ext>
                  </a:extLst>
                </a:gridCol>
                <a:gridCol w="1176377">
                  <a:extLst>
                    <a:ext uri="{9D8B030D-6E8A-4147-A177-3AD203B41FA5}">
                      <a16:colId xmlns:a16="http://schemas.microsoft.com/office/drawing/2014/main" val="841926215"/>
                    </a:ext>
                  </a:extLst>
                </a:gridCol>
                <a:gridCol w="1106261">
                  <a:extLst>
                    <a:ext uri="{9D8B030D-6E8A-4147-A177-3AD203B41FA5}">
                      <a16:colId xmlns:a16="http://schemas.microsoft.com/office/drawing/2014/main" val="4132512380"/>
                    </a:ext>
                  </a:extLst>
                </a:gridCol>
              </a:tblGrid>
              <a:tr h="364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i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부분 문자열 </a:t>
                      </a:r>
                      <a:endParaRPr lang="ko-KR" altLang="en-US" sz="280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 pi[i]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48784"/>
                  </a:ext>
                </a:extLst>
              </a:tr>
              <a:tr h="3645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A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0</a:t>
                      </a:r>
                      <a:endParaRPr lang="ko-KR" altLang="en-US" sz="280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86299"/>
                  </a:ext>
                </a:extLst>
              </a:tr>
              <a:tr h="3645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280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55FF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A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280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51573"/>
                  </a:ext>
                </a:extLst>
              </a:tr>
              <a:tr h="3645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280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AAB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0</a:t>
                      </a:r>
                      <a:endParaRPr lang="ko-KR" altLang="en-US" sz="280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148508"/>
                  </a:ext>
                </a:extLst>
              </a:tr>
              <a:tr h="3645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280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AB</a:t>
                      </a:r>
                      <a:r>
                        <a:rPr lang="en-US" sz="1600" dirty="0">
                          <a:solidFill>
                            <a:srgbClr val="0055FF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A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122360"/>
                  </a:ext>
                </a:extLst>
              </a:tr>
              <a:tr h="3645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280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AA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0055FF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AA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Noto Sans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rgbClr val="000000"/>
                        </a:solidFill>
                        <a:effectLst/>
                        <a:latin typeface="Noto Sans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239170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4866A8-B055-453A-AAD5-BF4BCA5B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2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A5A53-6023-41F7-BFA0-AA1134B0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How to get pi?</a:t>
                </a:r>
              </a:p>
              <a:p>
                <a:pPr lvl="1"/>
                <a:r>
                  <a:rPr lang="en-US" altLang="ko-KR" dirty="0"/>
                  <a:t>“ABAABAB”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P[1]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P[0], Pi[1] := 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F0A895-E9C7-4DF8-A631-8264662DE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8" t="-1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10D3D-E715-45F4-BF4C-768F31C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v1.3: 17/08/19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D004A6A-BA5D-49F2-8311-F27B03BDF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93933"/>
              </p:ext>
            </p:extLst>
          </p:nvPr>
        </p:nvGraphicFramePr>
        <p:xfrm>
          <a:off x="945421" y="2136581"/>
          <a:ext cx="9487451" cy="2682264"/>
        </p:xfrm>
        <a:graphic>
          <a:graphicData uri="http://schemas.openxmlformats.org/drawingml/2006/table">
            <a:tbl>
              <a:tblPr/>
              <a:tblGrid>
                <a:gridCol w="551138">
                  <a:extLst>
                    <a:ext uri="{9D8B030D-6E8A-4147-A177-3AD203B41FA5}">
                      <a16:colId xmlns:a16="http://schemas.microsoft.com/office/drawing/2014/main" val="1105178146"/>
                    </a:ext>
                  </a:extLst>
                </a:gridCol>
                <a:gridCol w="511770">
                  <a:extLst>
                    <a:ext uri="{9D8B030D-6E8A-4147-A177-3AD203B41FA5}">
                      <a16:colId xmlns:a16="http://schemas.microsoft.com/office/drawing/2014/main" val="566372673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734845241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276063268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80513823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8704301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76221472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416262323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5427794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52770571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14434067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5657590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44255157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111963408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34597901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402072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2014901586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3293479899"/>
                    </a:ext>
                  </a:extLst>
                </a:gridCol>
                <a:gridCol w="498649">
                  <a:extLst>
                    <a:ext uri="{9D8B030D-6E8A-4147-A177-3AD203B41FA5}">
                      <a16:colId xmlns:a16="http://schemas.microsoft.com/office/drawing/2014/main" val="1804034440"/>
                    </a:ext>
                  </a:extLst>
                </a:gridCol>
              </a:tblGrid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 Pi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72459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53811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1(</a:t>
                      </a:r>
                      <a:r>
                        <a:rPr lang="en-US" sz="1200" dirty="0" err="1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84880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 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0760"/>
                  </a:ext>
                </a:extLst>
              </a:tr>
              <a:tr h="4470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패턴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P </a:t>
                      </a:r>
                      <a:endParaRPr 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인덱스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0(j)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9124"/>
                  </a:ext>
                </a:extLst>
              </a:tr>
              <a:tr h="44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값</a:t>
                      </a:r>
                      <a:endParaRPr lang="ko-KR" altLang="en-US" sz="2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  <a:ea typeface="문체부 쓰기 정체" panose="02030609000101010101" pitchFamily="17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문체부 쓰기 정체" panose="02030609000101010101" pitchFamily="17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C84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6429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936AC-ED34-4F79-8787-9D51C790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9A25-028C-4F5E-A0EA-89FFB800C6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4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4823</Words>
  <Application>Microsoft Office PowerPoint</Application>
  <PresentationFormat>와이드스크린</PresentationFormat>
  <Paragraphs>1878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1" baseType="lpstr">
      <vt:lpstr>맑은 고딕</vt:lpstr>
      <vt:lpstr>Noto Sans</vt:lpstr>
      <vt:lpstr>Arial</vt:lpstr>
      <vt:lpstr>Cambria Math</vt:lpstr>
      <vt:lpstr>Consolas</vt:lpstr>
      <vt:lpstr>Lucida Handwriting</vt:lpstr>
      <vt:lpstr>Wingdings</vt:lpstr>
      <vt:lpstr>Office 테마</vt:lpstr>
      <vt:lpstr>[Interview]    Data Structure</vt:lpstr>
      <vt:lpstr>Version History</vt:lpstr>
      <vt:lpstr>Trie</vt:lpstr>
      <vt:lpstr>Aho-Corasick</vt:lpstr>
      <vt:lpstr>Rabin-Carp Algorithm</vt:lpstr>
      <vt:lpstr>Rabin-Carp Algorithm</vt:lpstr>
      <vt:lpstr>Rabin-Carp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HashTable</vt:lpstr>
      <vt:lpstr>A* algorithm</vt:lpstr>
      <vt:lpstr>A* algorithm </vt:lpstr>
      <vt:lpstr>A* algorithm </vt:lpstr>
      <vt:lpstr>A* algorithm </vt:lpstr>
      <vt:lpstr>A* algorithm </vt:lpstr>
      <vt:lpstr>A* algorithm </vt:lpstr>
      <vt:lpstr>A* algorithm </vt:lpstr>
      <vt:lpstr>A* algorithm 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 (Advanced)</vt:lpstr>
      <vt:lpstr>Dijkstra’s algorithm (Advanced)</vt:lpstr>
      <vt:lpstr>Dijkstra’s algorithm (Advanced)</vt:lpstr>
      <vt:lpstr>Dijkstra’s algorithm (Advanced)</vt:lpstr>
      <vt:lpstr>Dijkstra’s algorithm (Advanced)</vt:lpstr>
      <vt:lpstr>Dijkstra’s algorithm (Advanced)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Ternary Search</vt:lpstr>
      <vt:lpstr>Ternary Search</vt:lpstr>
      <vt:lpstr>Ternary Search</vt:lpstr>
      <vt:lpstr>Convex Hull algorithm</vt:lpstr>
      <vt:lpstr>Convex Hull algorithm</vt:lpstr>
      <vt:lpstr>Convex Hull algorithm</vt:lpstr>
      <vt:lpstr>Convex Hull algorithm</vt:lpstr>
      <vt:lpstr>Convex Hull algorithm</vt:lpstr>
      <vt:lpstr>Convex Hull algorithm</vt:lpstr>
      <vt:lpstr>Convex Hull algorithm</vt:lpstr>
      <vt:lpstr>Convex Hull algorithm</vt:lpstr>
      <vt:lpstr>Convex Hull algorithm</vt:lpstr>
      <vt:lpstr>Convex Hull algorithm</vt:lpstr>
      <vt:lpstr>Convex Hull algorithm</vt:lpstr>
      <vt:lpstr>Convex Hull algorithm</vt:lpstr>
      <vt:lpstr>Convex Hull algorithm</vt:lpstr>
      <vt:lpstr>Network flow</vt:lpstr>
      <vt:lpstr>Network flow</vt:lpstr>
      <vt:lpstr>Network flow</vt:lpstr>
      <vt:lpstr>Network flow</vt:lpstr>
      <vt:lpstr>Network flow</vt:lpstr>
      <vt:lpstr>Network flow</vt:lpstr>
      <vt:lpstr>Minimum-Cost Maximum-Flow</vt:lpstr>
      <vt:lpstr>Minimum-Cost Maximum-Flow</vt:lpstr>
      <vt:lpstr>Minimum-Cost Maximum-Flow</vt:lpstr>
      <vt:lpstr>Minimum-Cost Maximum-Flow</vt:lpstr>
      <vt:lpstr>Minimum-Cost Maximum-Flow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Wonjin</dc:creator>
  <cp:lastModifiedBy>Kim Wonjin</cp:lastModifiedBy>
  <cp:revision>78</cp:revision>
  <dcterms:created xsi:type="dcterms:W3CDTF">2019-08-11T02:38:13Z</dcterms:created>
  <dcterms:modified xsi:type="dcterms:W3CDTF">2019-08-16T16:12:00Z</dcterms:modified>
</cp:coreProperties>
</file>