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79" r:id="rId12"/>
    <p:sldId id="278" r:id="rId13"/>
    <p:sldId id="265" r:id="rId14"/>
    <p:sldId id="269" r:id="rId15"/>
    <p:sldId id="270" r:id="rId16"/>
    <p:sldId id="258" r:id="rId17"/>
    <p:sldId id="266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1686-E8F2-BB86-6590-5BB1F8610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A2550-E925-CF00-F621-5AD3DE630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834A9-2553-02F9-3374-F0832EBA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9EC2-1562-435B-8A72-76AB4654D6CD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EFA66-31AD-6646-71D6-6F8C9D6D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33001-F6C6-C225-0D7C-BA5574BB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0DC3-5E72-4B1B-89F5-A947EA006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74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7798-2E36-7E3D-A631-11022C95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E55F9-284F-4AD4-1380-865D72C77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38225-B7E9-5753-98A8-8AA00FCC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9EC2-1562-435B-8A72-76AB4654D6CD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1F506-56C5-712A-4F2F-C522D8AD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422C6-3008-288A-175A-F739A33D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0DC3-5E72-4B1B-89F5-A947EA006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40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93DD0-98FB-F1E3-63C9-7B8090E65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4E885-50A0-C8E2-D8D5-174F35C23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67FDB-4AE2-133C-4209-36FC7E95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9EC2-1562-435B-8A72-76AB4654D6CD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5D19D-DB49-3BAA-1A2A-E3649F50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77204-8AB9-2E76-1574-21F1EB1F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0DC3-5E72-4B1B-89F5-A947EA006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57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907D-1E5B-3287-446A-36973C07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93FEC-6FBF-4DF5-ED70-DCA65334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BCD1D-7AC3-92CA-BF48-A6499452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9EC2-1562-435B-8A72-76AB4654D6CD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5B59C-1BEC-AAC3-CFA7-125F05EC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D2F76-2A2D-439E-57D5-970F247E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0DC3-5E72-4B1B-89F5-A947EA006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02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5805-9547-767E-F269-50E16D1D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FCE97-F007-CAF9-DC4C-74E192E5B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6B486-B46D-0C15-3C1F-8C312943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9EC2-1562-435B-8A72-76AB4654D6CD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2CF00-F17C-7911-C522-B9107314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F510C-EBA8-3413-2FB4-5A7BF000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0DC3-5E72-4B1B-89F5-A947EA006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86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5005-4954-3949-9272-7450638D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79E96-72D3-ED89-1831-A594F7557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55456-6716-3997-806C-463FDB799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81D49-0446-71EE-9ABC-C748D6FA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9EC2-1562-435B-8A72-76AB4654D6CD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960A0-6828-EF8F-427C-D4C4E219E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2C762-83F7-EE88-099B-8FCC97AF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0DC3-5E72-4B1B-89F5-A947EA006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97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6E3F-6E19-C59F-F910-818F7CC1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B3CC9-D9C8-9BDB-0B75-C649B4F2E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4A485-99D3-EE14-FCED-56585C188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219C4-69EB-0522-117F-D78677032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28F6E-F09D-C9A3-330F-41CD2C690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432FF-2910-68EC-59CE-0C1D848C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9EC2-1562-435B-8A72-76AB4654D6CD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BA50B-76D1-F1C5-4D82-B123AF87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B053E-DA7D-54CD-EC13-38E80D66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0DC3-5E72-4B1B-89F5-A947EA006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71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719B-0C1A-EEB4-1F52-394D5EBC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7AEE3-6319-2C17-8EF6-56667839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9EC2-1562-435B-8A72-76AB4654D6CD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4AE89-A06E-3312-9FB6-B4299F11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7B0D-0719-0780-8193-9A361B85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0DC3-5E72-4B1B-89F5-A947EA006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9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F2B17A-05C5-DB62-2144-1B3FCF4E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9EC2-1562-435B-8A72-76AB4654D6CD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01139-6F2B-6899-57E8-D587C5A0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3522E-BF3A-C483-3D0C-24D9194F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0DC3-5E72-4B1B-89F5-A947EA006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81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D0E3-C19D-F8F3-211F-B52AFCA9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00713-C1B1-3358-1CB5-BFF3AA6F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35E19-C8E0-A338-9E74-4687C5825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635BF-66DF-B351-E2A9-4DD29582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9EC2-1562-435B-8A72-76AB4654D6CD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833D-FC9D-4C06-4331-E0794957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BBA49-FF7E-9C2C-7753-7143BBF5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0DC3-5E72-4B1B-89F5-A947EA006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66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C312-E2F0-CB9A-055D-0861D1E1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09FCA-B8C3-D46C-D628-0E1941657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1A30F-B644-FE62-8B88-0EEF2C1AB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731E9-C854-1476-1452-10883B0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9EC2-1562-435B-8A72-76AB4654D6CD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8BC3A-77DF-FC85-7218-2AA3D12D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78D8E-B7A7-AD3A-130E-707E6F0E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0DC3-5E72-4B1B-89F5-A947EA006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94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67AA1-718B-59AC-C7D8-E7D700BC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0F3E6-5716-FA7B-9DB7-DAAE80EC8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AB24C-3C58-5969-E985-9E594FCB6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E9EC2-1562-435B-8A72-76AB4654D6CD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5A1E8-634C-DC31-22FF-3B001B9F0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FB44-FF8E-CCCD-255B-577753206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D0DC3-5E72-4B1B-89F5-A947EA006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6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0477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i="1" u="sng" dirty="0"/>
              <a:t>Sentiment Analysis for Hinglish Code-mixed Tweets by means of Cross-lingual Word Embedding</a:t>
            </a:r>
            <a:endParaRPr lang="en-IN" sz="4000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20892"/>
            <a:ext cx="9144000" cy="2406876"/>
          </a:xfrm>
        </p:spPr>
        <p:txBody>
          <a:bodyPr>
            <a:normAutofit/>
          </a:bodyPr>
          <a:lstStyle/>
          <a:p>
            <a:r>
              <a:rPr lang="en-IN" u="sng" dirty="0"/>
              <a:t>Presented By –</a:t>
            </a:r>
          </a:p>
          <a:p>
            <a:r>
              <a:rPr lang="en-IN" dirty="0"/>
              <a:t>				   </a:t>
            </a:r>
            <a:r>
              <a:rPr lang="en-IN" b="1" i="1" dirty="0"/>
              <a:t>Rittick Mondal (214101041)</a:t>
            </a:r>
          </a:p>
          <a:p>
            <a:r>
              <a:rPr lang="en-IN" b="1" i="1" dirty="0"/>
              <a:t>					 </a:t>
            </a:r>
            <a:r>
              <a:rPr lang="en-IN" b="1" i="1" dirty="0" err="1"/>
              <a:t>Anamitra</a:t>
            </a:r>
            <a:r>
              <a:rPr lang="en-IN" b="1" i="1" dirty="0"/>
              <a:t> Mukherjee (214101007)</a:t>
            </a:r>
          </a:p>
          <a:p>
            <a:r>
              <a:rPr lang="en-IN" b="1" i="1" dirty="0"/>
              <a:t>                                                     </a:t>
            </a:r>
            <a:r>
              <a:rPr lang="en-IN" b="1" i="1" dirty="0" err="1"/>
              <a:t>Souvik</a:t>
            </a:r>
            <a:r>
              <a:rPr lang="en-IN" b="1" i="1" dirty="0"/>
              <a:t> </a:t>
            </a:r>
            <a:r>
              <a:rPr lang="en-IN" b="1" i="1" dirty="0" err="1"/>
              <a:t>Gorai</a:t>
            </a:r>
            <a:r>
              <a:rPr lang="en-IN" b="1" i="1" dirty="0"/>
              <a:t> (214101055)</a:t>
            </a:r>
          </a:p>
          <a:p>
            <a:r>
              <a:rPr lang="en-IN" b="1" i="1" dirty="0"/>
              <a:t>                                                             </a:t>
            </a:r>
            <a:r>
              <a:rPr lang="en-IN" b="1" i="1" dirty="0" err="1"/>
              <a:t>Prosenjit</a:t>
            </a:r>
            <a:r>
              <a:rPr lang="en-IN" b="1" i="1" dirty="0"/>
              <a:t> Biswas (214101038)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760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Supervised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68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sz="2600" dirty="0"/>
              <a:t>Cross-lingual embeddings used as input to the models for sentiment analysis task</a:t>
            </a:r>
            <a:r>
              <a:rPr lang="en-IN" sz="26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 Here the embedding technique used for this is – </a:t>
            </a:r>
            <a:r>
              <a:rPr lang="en-US" sz="2600" dirty="0" err="1"/>
              <a:t>VecMap</a:t>
            </a:r>
            <a:r>
              <a:rPr lang="en-US" sz="26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Assumptions for </a:t>
            </a:r>
            <a:r>
              <a:rPr lang="en-US" sz="2400" dirty="0" err="1"/>
              <a:t>VecMap</a:t>
            </a:r>
            <a:r>
              <a:rPr lang="en-US" sz="2400" dirty="0"/>
              <a:t> is that two words having same meaning in different languages will have the same distribution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9060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371D-F4E5-30A8-9890-212E97AD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err="1"/>
              <a:t>VecMap</a:t>
            </a:r>
            <a:endParaRPr lang="en-IN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DF5FA6-C965-1A5A-E5EA-D4A7AAF9A2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800" dirty="0"/>
                  <a:t>X-&gt;Monoligual Embedding Matrix in </a:t>
                </a:r>
                <a:r>
                  <a:rPr lang="en-US" sz="2800" b="1" dirty="0"/>
                  <a:t>source</a:t>
                </a:r>
                <a:r>
                  <a:rPr lang="en-US" sz="2800" dirty="0"/>
                  <a:t> language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800" dirty="0"/>
                  <a:t>Y-&gt; Monolingual Embedding Matrix in </a:t>
                </a:r>
                <a:r>
                  <a:rPr lang="en-US" sz="2800" b="1" dirty="0"/>
                  <a:t>target</a:t>
                </a:r>
                <a:r>
                  <a:rPr lang="en-US" sz="2800" dirty="0"/>
                  <a:t> language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2800" dirty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800" dirty="0"/>
                  <a:t> --&gt; Mapping Matrix for X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800" dirty="0">
                    <a:sym typeface="+mn-ea"/>
                  </a:rPr>
                  <a:t> --&gt; Mapping Matrix for Y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sym typeface="+mn-ea"/>
                  </a:rPr>
                  <a:t>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800" dirty="0"/>
                  <a:t> and 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800" dirty="0"/>
                  <a:t> are in the same shared space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DF5FA6-C965-1A5A-E5EA-D4A7AAF9A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219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D298-97FA-B867-BF78-F8B4C30C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1BA57-62CD-AA34-C66A-D95F346DE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Bi-LSTM Encoder used with 4 layers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Pre-trained </a:t>
            </a:r>
            <a:r>
              <a:rPr lang="en-US" sz="2800" dirty="0" err="1"/>
              <a:t>crosslingual</a:t>
            </a:r>
            <a:r>
              <a:rPr lang="en-US" sz="2800" dirty="0"/>
              <a:t> or monolingual embeddings were fed to the LSTM, the size of the hidden layer was 128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whole system was trained with Cross-Entropy Loss optimized with Stochastic Gradient Descent (SGD).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Each of the models was trained and evaluated with 5-fold cross-validation, and an internal 5-fold cross-validation was performed on the training partition for hyper-parameter optimization.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06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Model Architecture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26" y="2212633"/>
            <a:ext cx="10045337" cy="3208453"/>
          </a:xfrm>
        </p:spPr>
      </p:pic>
    </p:spTree>
    <p:extLst>
      <p:ext uri="{BB962C8B-B14F-4D97-AF65-F5344CB8AC3E}">
        <p14:creationId xmlns:p14="http://schemas.microsoft.com/office/powerpoint/2010/main" val="3922588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3AD777-9EFE-8941-9314-8A05FFC6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Limitations of proposed models in research paper</a:t>
            </a:r>
            <a:endParaRPr lang="en-IN" b="1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685A87-674D-8C28-4632-98DCDF458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VecMap</a:t>
            </a:r>
            <a:r>
              <a:rPr lang="en-US" dirty="0"/>
              <a:t> method performs better than all other methods only when initialized with seed dictionary (referred to as </a:t>
            </a:r>
            <a:r>
              <a:rPr lang="en-US" dirty="0" err="1"/>
              <a:t>vecMap</a:t>
            </a:r>
            <a:r>
              <a:rPr lang="en-US" dirty="0"/>
              <a:t> </a:t>
            </a:r>
            <a:r>
              <a:rPr lang="en-US" dirty="0" err="1"/>
              <a:t>seedDict</a:t>
            </a:r>
            <a:r>
              <a:rPr lang="en-US" dirty="0"/>
              <a:t>) but it’s not always possible to obtain seed dictionary for non-lexically overlapping languages, for e.g., English and Russian have only 24% overlap of vocabularies.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Learning cross-lingual mapping matrix W, has following assumptions - Source and target languages have distribution about the same mean, embeddings of source and target languages are zero-centered, which may not reflect in the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090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0C71F8-A08B-565D-9C20-8AB3AF87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Our Proposal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CAFE7-A947-E8E4-FB38-0E132D0AF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Our proposed model for improvement is XLM-</a:t>
            </a:r>
            <a:r>
              <a:rPr lang="en-US" dirty="0" err="1"/>
              <a:t>RoBERTa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XLM-R, uses self-supervised training techniques to achieve state-of-the-art performance in cross-lingual understanding.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BERT works on semantic meaning of a sentence.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BERT is much faster as compared to Bi-LSTM, which is described in the paper.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Our model XLM-R, is 2-20% faster than BERT. That is the reason for us choosing this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655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1EB6-7272-F09B-936B-C6AAC354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Our Proposal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7A8AC-F5F1-D319-B3CF-F422F8922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XLM-R is pretrained multi lingual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XLM-R was trained on 100 languages.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was trained of 2.5 TB of publicly available common crawl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XLM-R works on the semantic meaning of the sentence.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After extensive experiments and ablation studies, it’s shown that XLM-R is the first multilingual model to outperform traditional monolingual baselines that rely on pretrained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810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Model Architecture</a:t>
            </a:r>
          </a:p>
        </p:txBody>
      </p:sp>
      <p:pic>
        <p:nvPicPr>
          <p:cNvPr id="1030" name="Picture 6" descr="https://miro.medium.com/max/1400/0*ypVedMsWRDWEumvA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0" b="49079"/>
          <a:stretch/>
        </p:blipFill>
        <p:spPr bwMode="auto">
          <a:xfrm>
            <a:off x="2526983" y="1690688"/>
            <a:ext cx="6772275" cy="220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4" t="49866" r="25325" b="12251"/>
          <a:stretch/>
        </p:blipFill>
        <p:spPr>
          <a:xfrm>
            <a:off x="2526983" y="3892731"/>
            <a:ext cx="6865210" cy="23774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99C7DE-3ED7-D2B7-85A8-A552F121A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560" y="4235557"/>
            <a:ext cx="2080440" cy="1691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DD9CCA-0FD5-4DC9-3CF9-03844CC40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120" y="4157383"/>
            <a:ext cx="2080440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17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0800-A4CF-7C5F-0DD1-B643C365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FB03F-2749-C8A4-C716-9C9273EFA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Below are the observed f1-scores for the various models we have tried.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Here we only have considered f1-score as evaluation metric as its consistent with the given paper.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3952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50EC53-880B-A6DF-C518-55EBB62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Outputs (Cont.)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27A4D-5124-B58C-1238-CF2E8CFEB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250" y="1949867"/>
            <a:ext cx="4389500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7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29651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Sentiment analysis is a technique to classify the sentiment or emotion of an sentence.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Here sentiment analysis is done on the “code mixed tweets”.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For that we have explored both “mono-lingual” as well as “cross-lingual” embedding on the given code mixed tweet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It investigates </a:t>
            </a:r>
            <a:r>
              <a:rPr lang="en-US" dirty="0"/>
              <a:t>the use of embedding for a sentiment analysis task for Hinglish Tweets, viz. English combined with (transliterated) Hindi.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332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5075-EB5C-3767-E8E9-030D778F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Outputs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B5198-B81E-DAD0-B67F-AC2E1346D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041" y="1967949"/>
            <a:ext cx="3657917" cy="373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68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700E-97F4-4C07-1176-1A3224AB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Outputs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C3904-04BA-DA23-DC2D-E7F6A114D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496" y="1807736"/>
            <a:ext cx="4008467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82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569F-0E20-1059-F8BE-CB464EBF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2392A-25C7-1FDF-4F8E-35DDD624B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noted that the </a:t>
            </a:r>
            <a:r>
              <a:rPr lang="en-US" dirty="0" err="1"/>
              <a:t>SeedDict</a:t>
            </a:r>
            <a:r>
              <a:rPr lang="en-US" dirty="0"/>
              <a:t> </a:t>
            </a:r>
            <a:r>
              <a:rPr lang="en-US" dirty="0" err="1"/>
              <a:t>VecMap</a:t>
            </a:r>
            <a:r>
              <a:rPr lang="en-US" dirty="0"/>
              <a:t> approach consistently outperforms other types of cross-lingual embeddings.</a:t>
            </a:r>
          </a:p>
          <a:p>
            <a:r>
              <a:rPr lang="en-US" dirty="0"/>
              <a:t>While for the supervised experiments, the cross-lingual embeddings do not outperform classical embeddings by a large margin, there are small improvements which can be accounted for by the fact that we can use both English as well as code-mixed embeddings to classify a sentence, whereas only one of those can be used at a time in standard monolingual approaches.</a:t>
            </a:r>
          </a:p>
          <a:p>
            <a:r>
              <a:rPr lang="en-US" dirty="0"/>
              <a:t>As expected, our proposed model gives the best performance among the consider models.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255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269FC9-F678-3D96-5FE6-F4FB25D0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Future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82AF3-8052-707C-9198-EB443BB48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of now for these kind of challenging problems XLM-Roberta provides state-of-the-art (SOTA) solution. So, in future we can tackle this problem from a different direction. </a:t>
            </a:r>
          </a:p>
          <a:p>
            <a:r>
              <a:rPr lang="en-US" dirty="0"/>
              <a:t>Also, we can play around with how the word embeddings are created and see how it affects our results. </a:t>
            </a:r>
          </a:p>
        </p:txBody>
      </p:sp>
    </p:spTree>
    <p:extLst>
      <p:ext uri="{BB962C8B-B14F-4D97-AF65-F5344CB8AC3E}">
        <p14:creationId xmlns:p14="http://schemas.microsoft.com/office/powerpoint/2010/main" val="2033686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0399-5917-4606-FD96-D6CD172A5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u="sng" dirty="0"/>
              <a:t>THANK YOU 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76DA6-BC42-A9C1-7CE6-4B68C467C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444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Code mixing vs code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dirty="0"/>
              <a:t>Code-mixing refers to intra-</a:t>
            </a:r>
            <a:r>
              <a:rPr lang="en-US" dirty="0" err="1"/>
              <a:t>sentencial</a:t>
            </a:r>
            <a:r>
              <a:rPr lang="en-US" dirty="0"/>
              <a:t> mixing of linguistic entities</a:t>
            </a:r>
          </a:p>
          <a:p>
            <a:pPr marL="0" indent="0">
              <a:buNone/>
            </a:pPr>
            <a:r>
              <a:rPr lang="en-IN" dirty="0"/>
              <a:t> Ex:- Mai ice-cream </a:t>
            </a:r>
            <a:r>
              <a:rPr lang="en-IN" dirty="0" err="1"/>
              <a:t>khane</a:t>
            </a:r>
            <a:r>
              <a:rPr lang="en-IN" dirty="0"/>
              <a:t> </a:t>
            </a:r>
            <a:r>
              <a:rPr lang="en-IN" dirty="0" err="1"/>
              <a:t>jaa</a:t>
            </a:r>
            <a:r>
              <a:rPr lang="en-IN" dirty="0"/>
              <a:t> </a:t>
            </a:r>
            <a:r>
              <a:rPr lang="en-IN" dirty="0" err="1"/>
              <a:t>raha</a:t>
            </a:r>
            <a:r>
              <a:rPr lang="en-IN" dirty="0"/>
              <a:t> </a:t>
            </a:r>
            <a:r>
              <a:rPr lang="en-IN" dirty="0" err="1"/>
              <a:t>tha</a:t>
            </a:r>
            <a:r>
              <a:rPr lang="en-IN" dirty="0"/>
              <a:t> suddenly </a:t>
            </a:r>
            <a:r>
              <a:rPr lang="en-IN" dirty="0" err="1"/>
              <a:t>mai</a:t>
            </a:r>
            <a:r>
              <a:rPr lang="en-IN" dirty="0"/>
              <a:t> Ram </a:t>
            </a:r>
            <a:r>
              <a:rPr lang="en-IN" dirty="0" err="1"/>
              <a:t>ko</a:t>
            </a:r>
            <a:r>
              <a:rPr lang="en-IN" dirty="0"/>
              <a:t> </a:t>
            </a:r>
            <a:r>
              <a:rPr lang="en-IN" dirty="0" err="1"/>
              <a:t>dekha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Code switching </a:t>
            </a:r>
            <a:r>
              <a:rPr lang="en-US" dirty="0"/>
              <a:t>refers to inter-</a:t>
            </a:r>
            <a:r>
              <a:rPr lang="en-US" dirty="0" err="1"/>
              <a:t>sentencial</a:t>
            </a:r>
            <a:r>
              <a:rPr lang="en-US" dirty="0"/>
              <a:t> mixing of linguistic entities</a:t>
            </a:r>
          </a:p>
          <a:p>
            <a:pPr marL="0" indent="0">
              <a:buNone/>
            </a:pPr>
            <a:r>
              <a:rPr lang="en-IN" dirty="0"/>
              <a:t>Ex:- Mai </a:t>
            </a:r>
            <a:r>
              <a:rPr lang="en-IN" dirty="0" err="1"/>
              <a:t>raste</a:t>
            </a:r>
            <a:r>
              <a:rPr lang="en-IN" dirty="0"/>
              <a:t> se </a:t>
            </a:r>
            <a:r>
              <a:rPr lang="en-IN" dirty="0" err="1"/>
              <a:t>jaa</a:t>
            </a:r>
            <a:r>
              <a:rPr lang="en-IN" dirty="0"/>
              <a:t> </a:t>
            </a:r>
            <a:r>
              <a:rPr lang="en-IN" dirty="0" err="1"/>
              <a:t>raha</a:t>
            </a:r>
            <a:r>
              <a:rPr lang="en-IN" dirty="0"/>
              <a:t> </a:t>
            </a:r>
            <a:r>
              <a:rPr lang="en-IN" dirty="0" err="1"/>
              <a:t>tha</a:t>
            </a:r>
            <a:r>
              <a:rPr lang="en-IN" dirty="0"/>
              <a:t>. Suddenly I saw Ram.</a:t>
            </a:r>
          </a:p>
        </p:txBody>
      </p:sp>
    </p:spTree>
    <p:extLst>
      <p:ext uri="{BB962C8B-B14F-4D97-AF65-F5344CB8AC3E}">
        <p14:creationId xmlns:p14="http://schemas.microsoft.com/office/powerpoint/2010/main" val="354006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27" y="365125"/>
            <a:ext cx="10515600" cy="1325563"/>
          </a:xfrm>
        </p:spPr>
        <p:txBody>
          <a:bodyPr/>
          <a:lstStyle/>
          <a:p>
            <a:r>
              <a:rPr lang="en-IN" b="1" u="sng" dirty="0"/>
              <a:t>What is word Embedding?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46771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dirty="0"/>
              <a:t>Word embedding is a type of word representation such that allows words with similar meaning to have a similar representation.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It is a </a:t>
            </a:r>
            <a:r>
              <a:rPr lang="en-US" dirty="0"/>
              <a:t>technique where individual words are represented as real-valued vectors in a predefined vector space.</a:t>
            </a:r>
          </a:p>
          <a:p>
            <a:pPr marL="0" indent="0">
              <a:buNone/>
            </a:pPr>
            <a:r>
              <a:rPr lang="en-US" dirty="0"/>
              <a:t>Here we use two types of word embedding -</a:t>
            </a:r>
          </a:p>
          <a:p>
            <a:pPr marL="0" indent="0">
              <a:buNone/>
            </a:pPr>
            <a:r>
              <a:rPr lang="en-US" dirty="0"/>
              <a:t>		1. Monolingual word embedding</a:t>
            </a:r>
          </a:p>
          <a:p>
            <a:pPr marL="0" indent="0">
              <a:buNone/>
            </a:pPr>
            <a:r>
              <a:rPr lang="en-US" dirty="0"/>
              <a:t>                       2. </a:t>
            </a:r>
            <a:r>
              <a:rPr lang="en-US" dirty="0" err="1"/>
              <a:t>Crosslingual</a:t>
            </a:r>
            <a:r>
              <a:rPr lang="en-US" dirty="0"/>
              <a:t> word embedding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88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Monolingual</a:t>
            </a:r>
            <a:r>
              <a:rPr lang="en-IN" b="1" i="1" u="sng" dirty="0"/>
              <a:t> </a:t>
            </a:r>
            <a:r>
              <a:rPr lang="en-IN" b="1" u="sng" dirty="0"/>
              <a:t>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Monolingual embedding projects words from only one single language to a vector space.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4" name="Content Placeholder 3" descr="word-vector-space-similar-word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2680970"/>
            <a:ext cx="8934994" cy="429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9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Cross lingual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dirty="0"/>
              <a:t>Cross-Lingual embedding methods jointly learn </a:t>
            </a:r>
            <a:r>
              <a:rPr lang="en-US" dirty="0" err="1"/>
              <a:t>embeddings</a:t>
            </a:r>
            <a:r>
              <a:rPr lang="en-US" dirty="0"/>
              <a:t> of words of more than one language in a shared space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dirty="0"/>
              <a:t>Cross-Lingual embedding help in knowledge transfer between languages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3" descr="luong_et_al_20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71" y="3613726"/>
            <a:ext cx="8836660" cy="343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6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Models are normally trained on monolingual data, but here we have cross lingual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As a result none of the NLP tools which is very effective for sentiment analysis is does not cope with code-mixed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Not only code mixing, </a:t>
            </a:r>
            <a:r>
              <a:rPr lang="en-US" dirty="0"/>
              <a:t>but also use English phonetic typing to write Hindi words, instead of using the Devanagari script.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discuss models to solve this problem.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795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04417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Baseline Monolingual Systems</a:t>
            </a:r>
            <a:r>
              <a:rPr lang="en-US" dirty="0"/>
              <a:t>: Models exclusively trained using monolingual embedding on English data.</a:t>
            </a:r>
          </a:p>
          <a:p>
            <a:pPr marL="514350" indent="-514350">
              <a:buAutoNum type="arabicPeriod"/>
            </a:pPr>
            <a:r>
              <a:rPr lang="en-US" b="1" dirty="0"/>
              <a:t>Supervised Classification</a:t>
            </a:r>
            <a:r>
              <a:rPr lang="en-US" dirty="0"/>
              <a:t>: Models incorporating cross-lingual English transliterated Hindi embedding using </a:t>
            </a:r>
            <a:r>
              <a:rPr lang="en-US" dirty="0" err="1"/>
              <a:t>vecmap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IN" b="1" dirty="0"/>
              <a:t>Our Approach: </a:t>
            </a:r>
            <a:r>
              <a:rPr lang="en-IN" dirty="0"/>
              <a:t>Models trained with already pre trained XLM-R BERT model on multiple languages.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896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Baseline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 the baseline model we use Monolingual word embedding on English data.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err="1"/>
              <a:t>FastText</a:t>
            </a:r>
            <a:r>
              <a:rPr lang="en-IN" dirty="0"/>
              <a:t> will be used for word embedding</a:t>
            </a:r>
          </a:p>
        </p:txBody>
      </p:sp>
    </p:spTree>
    <p:extLst>
      <p:ext uri="{BB962C8B-B14F-4D97-AF65-F5344CB8AC3E}">
        <p14:creationId xmlns:p14="http://schemas.microsoft.com/office/powerpoint/2010/main" val="35022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1037</Words>
  <Application>Microsoft Office PowerPoint</Application>
  <PresentationFormat>Widescreen</PresentationFormat>
  <Paragraphs>91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Wingdings</vt:lpstr>
      <vt:lpstr>Office Theme</vt:lpstr>
      <vt:lpstr>Sentiment Analysis for Hinglish Code-mixed Tweets by means of Cross-lingual Word Embedding</vt:lpstr>
      <vt:lpstr>Introduction</vt:lpstr>
      <vt:lpstr>Code mixing vs code switching</vt:lpstr>
      <vt:lpstr>What is word Embedding?</vt:lpstr>
      <vt:lpstr>Monolingual Embedding</vt:lpstr>
      <vt:lpstr>Cross lingual embedding</vt:lpstr>
      <vt:lpstr>Challenges</vt:lpstr>
      <vt:lpstr>Experimental Setup</vt:lpstr>
      <vt:lpstr>Baseline Model</vt:lpstr>
      <vt:lpstr>Supervised Classification</vt:lpstr>
      <vt:lpstr>VecMap</vt:lpstr>
      <vt:lpstr>Model Architecture</vt:lpstr>
      <vt:lpstr>Model Architecture (Cont.)</vt:lpstr>
      <vt:lpstr>Limitations of proposed models in research paper</vt:lpstr>
      <vt:lpstr>Our Proposal</vt:lpstr>
      <vt:lpstr>Our Proposal (Cont.)</vt:lpstr>
      <vt:lpstr>Model Architecture</vt:lpstr>
      <vt:lpstr>Outputs</vt:lpstr>
      <vt:lpstr>Outputs (Cont.)</vt:lpstr>
      <vt:lpstr>Outputs (Cont.)</vt:lpstr>
      <vt:lpstr>Outputs (Cont.)</vt:lpstr>
      <vt:lpstr>Observations</vt:lpstr>
      <vt:lpstr>Future Work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for Hinglish Code-mixed Tweets by means of Cross-lingual Word Embedding</dc:title>
  <dc:creator>Rittick Mondal</dc:creator>
  <cp:lastModifiedBy>Anamitra Mukherjee</cp:lastModifiedBy>
  <cp:revision>45</cp:revision>
  <dcterms:created xsi:type="dcterms:W3CDTF">2022-05-11T09:26:48Z</dcterms:created>
  <dcterms:modified xsi:type="dcterms:W3CDTF">2022-05-11T15:53:34Z</dcterms:modified>
</cp:coreProperties>
</file>