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8DB32DB-A2A6-45A8-8E8D-8F98DC65CBB5}" type="datetimeFigureOut">
              <a:rPr lang="ru-RU" smtClean="0"/>
              <a:t>02.09.2022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196169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8DB32DB-A2A6-45A8-8E8D-8F98DC65CBB5}" type="datetimeFigureOut">
              <a:rPr lang="ru-RU" smtClean="0"/>
              <a:t>02.09.2022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364917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8DB32DB-A2A6-45A8-8E8D-8F98DC65CBB5}" type="datetimeFigureOut">
              <a:rPr lang="ru-RU" smtClean="0"/>
              <a:t>02.09.2022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321913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8DB32DB-A2A6-45A8-8E8D-8F98DC65CBB5}" type="datetimeFigureOut">
              <a:rPr lang="ru-RU" smtClean="0"/>
              <a:t>02.09.2022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163740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8DB32DB-A2A6-45A8-8E8D-8F98DC65CBB5}" type="datetimeFigureOut">
              <a:rPr lang="ru-RU" smtClean="0"/>
              <a:t>02.09.2022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296384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8DB32DB-A2A6-45A8-8E8D-8F98DC65CBB5}" type="datetimeFigureOut">
              <a:rPr lang="ru-RU" smtClean="0"/>
              <a:t>02.09.2022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162102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8DB32DB-A2A6-45A8-8E8D-8F98DC65CBB5}" type="datetimeFigureOut">
              <a:rPr lang="ru-RU" smtClean="0"/>
              <a:t>02.09.2022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64668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8DB32DB-A2A6-45A8-8E8D-8F98DC65CBB5}" type="datetimeFigureOut">
              <a:rPr lang="ru-RU" smtClean="0"/>
              <a:t>02.09.2022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189694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8DB32DB-A2A6-45A8-8E8D-8F98DC65CBB5}" type="datetimeFigureOut">
              <a:rPr lang="ru-RU" smtClean="0"/>
              <a:t>02.09.2022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167270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8DB32DB-A2A6-45A8-8E8D-8F98DC65CBB5}" type="datetimeFigureOut">
              <a:rPr lang="ru-RU" smtClean="0"/>
              <a:t>02.09.2022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200077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8DB32DB-A2A6-45A8-8E8D-8F98DC65CBB5}" type="datetimeFigureOut">
              <a:rPr lang="ru-RU" smtClean="0"/>
              <a:t>02.09.2022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BDBA234-FF84-401B-A2EF-AF9A1AD7D19E}" type="slidenum">
              <a:rPr lang="ru-RU" smtClean="0"/>
              <a:t>‹#›</a:t>
            </a:fld>
            <a:endParaRPr lang="ru-RU"/>
          </a:p>
        </p:txBody>
      </p:sp>
    </p:spTree>
    <p:extLst>
      <p:ext uri="{BB962C8B-B14F-4D97-AF65-F5344CB8AC3E}">
        <p14:creationId xmlns:p14="http://schemas.microsoft.com/office/powerpoint/2010/main" val="276928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 b="-5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B32DB-A2A6-45A8-8E8D-8F98DC65CBB5}" type="datetimeFigureOut">
              <a:rPr lang="ru-RU" smtClean="0"/>
              <a:t>02.09.2022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BA234-FF84-401B-A2EF-AF9A1AD7D19E}" type="slidenum">
              <a:rPr lang="ru-RU" smtClean="0"/>
              <a:t>‹#›</a:t>
            </a:fld>
            <a:endParaRPr lang="ru-RU"/>
          </a:p>
        </p:txBody>
      </p:sp>
    </p:spTree>
    <p:extLst>
      <p:ext uri="{BB962C8B-B14F-4D97-AF65-F5344CB8AC3E}">
        <p14:creationId xmlns:p14="http://schemas.microsoft.com/office/powerpoint/2010/main" val="184503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jpg"/><Relationship Id="rId7" Type="http://schemas.openxmlformats.org/officeDocument/2006/relationships/slide" Target="slide5.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7.jpeg"/><Relationship Id="rId5" Type="http://schemas.openxmlformats.org/officeDocument/2006/relationships/slide" Target="slide7.xml"/><Relationship Id="rId10" Type="http://schemas.openxmlformats.org/officeDocument/2006/relationships/image" Target="../media/image6.jfif"/><Relationship Id="rId4" Type="http://schemas.openxmlformats.org/officeDocument/2006/relationships/slide" Target="slide3.xml"/><Relationship Id="rId9"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Музей Бессмертный полк\Кузбасский колледж.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923956" cy="782760"/>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9082" y="1045012"/>
            <a:ext cx="2174133" cy="2918300"/>
          </a:xfrm>
          <a:prstGeom prst="rect">
            <a:avLst/>
          </a:prstGeom>
        </p:spPr>
      </p:pic>
      <p:sp>
        <p:nvSpPr>
          <p:cNvPr id="6" name="Скругленный прямоугольник 5"/>
          <p:cNvSpPr/>
          <p:nvPr/>
        </p:nvSpPr>
        <p:spPr>
          <a:xfrm>
            <a:off x="3607416" y="3963311"/>
            <a:ext cx="4237464" cy="270072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smtClean="0">
                <a:solidFill>
                  <a:schemeClr val="accent2">
                    <a:lumMod val="75000"/>
                  </a:schemeClr>
                </a:solidFill>
                <a:latin typeface="Constantia" panose="02030602050306030303" pitchFamily="18" charset="0"/>
              </a:rPr>
              <a:t>Михаил Константинович </a:t>
            </a:r>
          </a:p>
          <a:p>
            <a:pPr algn="ctr"/>
            <a:r>
              <a:rPr lang="ru-RU" sz="2400" b="1" dirty="0" err="1" smtClean="0">
                <a:solidFill>
                  <a:schemeClr val="accent2">
                    <a:lumMod val="75000"/>
                  </a:schemeClr>
                </a:solidFill>
                <a:latin typeface="Constantia" panose="02030602050306030303" pitchFamily="18" charset="0"/>
              </a:rPr>
              <a:t>Курако</a:t>
            </a:r>
            <a:r>
              <a:rPr lang="ru-RU" sz="2400" b="1" dirty="0" smtClean="0">
                <a:solidFill>
                  <a:schemeClr val="accent2">
                    <a:lumMod val="75000"/>
                  </a:schemeClr>
                </a:solidFill>
                <a:latin typeface="Constantia" panose="02030602050306030303" pitchFamily="18" charset="0"/>
              </a:rPr>
              <a:t> </a:t>
            </a:r>
          </a:p>
          <a:p>
            <a:pPr algn="ctr"/>
            <a:r>
              <a:rPr lang="ru-RU" sz="2400" b="1" dirty="0" smtClean="0">
                <a:solidFill>
                  <a:schemeClr val="accent2">
                    <a:lumMod val="75000"/>
                  </a:schemeClr>
                </a:solidFill>
                <a:latin typeface="Constantia" panose="02030602050306030303" pitchFamily="18" charset="0"/>
              </a:rPr>
              <a:t>– основатель школы российских доменщиков </a:t>
            </a:r>
          </a:p>
          <a:p>
            <a:pPr algn="ctr"/>
            <a:r>
              <a:rPr lang="ru-RU" sz="2400" b="1" dirty="0" smtClean="0">
                <a:solidFill>
                  <a:schemeClr val="accent2">
                    <a:lumMod val="75000"/>
                  </a:schemeClr>
                </a:solidFill>
                <a:latin typeface="Constantia" panose="02030602050306030303" pitchFamily="18" charset="0"/>
              </a:rPr>
              <a:t>(к 150-летию со дня рождения)</a:t>
            </a:r>
            <a:endParaRPr lang="ru-RU" sz="2400" b="1" dirty="0">
              <a:solidFill>
                <a:schemeClr val="accent2">
                  <a:lumMod val="75000"/>
                </a:schemeClr>
              </a:solidFill>
              <a:latin typeface="Constantia" panose="02030602050306030303" pitchFamily="18" charset="0"/>
            </a:endParaRPr>
          </a:p>
        </p:txBody>
      </p:sp>
      <p:sp>
        <p:nvSpPr>
          <p:cNvPr id="12" name="Горизонтальный свиток 11"/>
          <p:cNvSpPr/>
          <p:nvPr/>
        </p:nvSpPr>
        <p:spPr>
          <a:xfrm>
            <a:off x="211168" y="4697962"/>
            <a:ext cx="3262768" cy="1846474"/>
          </a:xfrm>
          <a:prstGeom prst="horizontalScroll">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000" b="1" dirty="0" smtClean="0">
                <a:solidFill>
                  <a:schemeClr val="accent1">
                    <a:lumMod val="50000"/>
                  </a:schemeClr>
                </a:solidFill>
                <a:latin typeface="Constantia" panose="02030602050306030303" pitchFamily="18" charset="0"/>
                <a:hlinkClick r:id="rId4" action="ppaction://hlinksldjump"/>
              </a:rPr>
              <a:t>На </a:t>
            </a:r>
          </a:p>
          <a:p>
            <a:r>
              <a:rPr lang="ru-RU" sz="2000" b="1" dirty="0" smtClean="0">
                <a:solidFill>
                  <a:schemeClr val="accent1">
                    <a:lumMod val="50000"/>
                  </a:schemeClr>
                </a:solidFill>
                <a:latin typeface="Constantia" panose="02030602050306030303" pitchFamily="18" charset="0"/>
                <a:hlinkClick r:id="rId4" action="ppaction://hlinksldjump"/>
              </a:rPr>
              <a:t>заводах </a:t>
            </a:r>
          </a:p>
          <a:p>
            <a:r>
              <a:rPr lang="ru-RU" sz="2000" b="1" dirty="0" smtClean="0">
                <a:solidFill>
                  <a:schemeClr val="accent1">
                    <a:lumMod val="50000"/>
                  </a:schemeClr>
                </a:solidFill>
                <a:latin typeface="Constantia" panose="02030602050306030303" pitchFamily="18" charset="0"/>
                <a:hlinkClick r:id="rId4" action="ppaction://hlinksldjump"/>
              </a:rPr>
              <a:t>юга и в </a:t>
            </a:r>
          </a:p>
          <a:p>
            <a:r>
              <a:rPr lang="ru-RU" sz="2000" b="1" dirty="0" smtClean="0">
                <a:solidFill>
                  <a:schemeClr val="accent1">
                    <a:lumMod val="50000"/>
                  </a:schemeClr>
                </a:solidFill>
                <a:latin typeface="Constantia" panose="02030602050306030303" pitchFamily="18" charset="0"/>
                <a:hlinkClick r:id="rId4" action="ppaction://hlinksldjump"/>
              </a:rPr>
              <a:t>Донбассе</a:t>
            </a:r>
            <a:endParaRPr lang="ru-RU" b="1" dirty="0" smtClean="0">
              <a:solidFill>
                <a:schemeClr val="accent1">
                  <a:lumMod val="50000"/>
                </a:schemeClr>
              </a:solidFill>
              <a:latin typeface="Constantia" panose="02030602050306030303" pitchFamily="18" charset="0"/>
            </a:endParaRPr>
          </a:p>
        </p:txBody>
      </p:sp>
      <p:sp>
        <p:nvSpPr>
          <p:cNvPr id="13" name="Горизонтальный свиток 12"/>
          <p:cNvSpPr/>
          <p:nvPr/>
        </p:nvSpPr>
        <p:spPr>
          <a:xfrm>
            <a:off x="8809463" y="4697963"/>
            <a:ext cx="3122342" cy="1846473"/>
          </a:xfrm>
          <a:prstGeom prst="horizontalScroll">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000" b="1" dirty="0" smtClean="0">
                <a:solidFill>
                  <a:schemeClr val="accent1">
                    <a:lumMod val="50000"/>
                  </a:schemeClr>
                </a:solidFill>
                <a:latin typeface="Constantia" panose="02030602050306030303" pitchFamily="18" charset="0"/>
                <a:hlinkClick r:id="rId5" action="ppaction://hlinksldjump"/>
              </a:rPr>
              <a:t>Память в </a:t>
            </a:r>
          </a:p>
          <a:p>
            <a:r>
              <a:rPr lang="ru-RU" sz="2000" b="1" dirty="0" smtClean="0">
                <a:solidFill>
                  <a:schemeClr val="accent1">
                    <a:lumMod val="50000"/>
                  </a:schemeClr>
                </a:solidFill>
                <a:latin typeface="Constantia" panose="02030602050306030303" pitchFamily="18" charset="0"/>
                <a:hlinkClick r:id="rId5" action="ppaction://hlinksldjump"/>
              </a:rPr>
              <a:t>Кузбассе</a:t>
            </a:r>
            <a:endParaRPr lang="ru-RU" sz="2000" b="1" dirty="0">
              <a:solidFill>
                <a:schemeClr val="accent1">
                  <a:lumMod val="50000"/>
                </a:schemeClr>
              </a:solidFill>
              <a:latin typeface="Constantia" panose="02030602050306030303" pitchFamily="18" charset="0"/>
            </a:endParaRPr>
          </a:p>
        </p:txBody>
      </p:sp>
      <p:sp>
        <p:nvSpPr>
          <p:cNvPr id="14" name="Горизонтальный свиток 13"/>
          <p:cNvSpPr/>
          <p:nvPr/>
        </p:nvSpPr>
        <p:spPr>
          <a:xfrm>
            <a:off x="171808" y="782762"/>
            <a:ext cx="4021841" cy="2207943"/>
          </a:xfrm>
          <a:prstGeom prst="horizontalScroll">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000" b="1" dirty="0" smtClean="0">
                <a:solidFill>
                  <a:schemeClr val="accent1">
                    <a:lumMod val="50000"/>
                  </a:schemeClr>
                </a:solidFill>
                <a:latin typeface="Constantia" panose="02030602050306030303" pitchFamily="18" charset="0"/>
                <a:hlinkClick r:id="rId6" action="ppaction://hlinksldjump"/>
              </a:rPr>
              <a:t>Биография</a:t>
            </a:r>
            <a:endParaRPr lang="ru-RU" sz="2000" b="1" dirty="0">
              <a:solidFill>
                <a:schemeClr val="accent1">
                  <a:lumMod val="50000"/>
                </a:schemeClr>
              </a:solidFill>
              <a:latin typeface="Constantia" panose="02030602050306030303" pitchFamily="18" charset="0"/>
            </a:endParaRPr>
          </a:p>
        </p:txBody>
      </p:sp>
      <p:sp>
        <p:nvSpPr>
          <p:cNvPr id="15" name="Горизонтальный свиток 14"/>
          <p:cNvSpPr/>
          <p:nvPr/>
        </p:nvSpPr>
        <p:spPr>
          <a:xfrm>
            <a:off x="7972328" y="769223"/>
            <a:ext cx="3959477" cy="2629511"/>
          </a:xfrm>
          <a:prstGeom prst="horizontalScroll">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000" b="1" dirty="0" smtClean="0">
                <a:solidFill>
                  <a:schemeClr val="accent1">
                    <a:lumMod val="50000"/>
                  </a:schemeClr>
                </a:solidFill>
                <a:latin typeface="Constantia" panose="02030602050306030303" pitchFamily="18" charset="0"/>
                <a:hlinkClick r:id="rId7" action="ppaction://hlinksldjump"/>
              </a:rPr>
              <a:t>Металлургия </a:t>
            </a:r>
          </a:p>
          <a:p>
            <a:r>
              <a:rPr lang="ru-RU" sz="2000" b="1" dirty="0" smtClean="0">
                <a:solidFill>
                  <a:schemeClr val="accent1">
                    <a:lumMod val="50000"/>
                  </a:schemeClr>
                </a:solidFill>
                <a:latin typeface="Constantia" panose="02030602050306030303" pitchFamily="18" charset="0"/>
                <a:hlinkClick r:id="rId7" action="ppaction://hlinksldjump"/>
              </a:rPr>
              <a:t>в Сибири</a:t>
            </a:r>
            <a:endParaRPr lang="ru-RU" sz="2000" b="1" dirty="0">
              <a:solidFill>
                <a:schemeClr val="accent1">
                  <a:lumMod val="50000"/>
                </a:schemeClr>
              </a:solidFill>
              <a:latin typeface="Constantia" panose="02030602050306030303" pitchFamily="18" charset="0"/>
            </a:endParaRPr>
          </a:p>
        </p:txBody>
      </p:sp>
      <p:pic>
        <p:nvPicPr>
          <p:cNvPr id="16" name="Рисунок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21200" y="1177253"/>
            <a:ext cx="1984918" cy="1418959"/>
          </a:xfrm>
          <a:prstGeom prst="rect">
            <a:avLst/>
          </a:prstGeom>
        </p:spPr>
      </p:pic>
      <p:pic>
        <p:nvPicPr>
          <p:cNvPr id="18" name="Рисунок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9922" y="1177253"/>
            <a:ext cx="1290573" cy="1813452"/>
          </a:xfrm>
          <a:prstGeom prst="rect">
            <a:avLst/>
          </a:prstGeom>
        </p:spPr>
      </p:pic>
      <p:pic>
        <p:nvPicPr>
          <p:cNvPr id="19" name="Рисунок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2552" y="5092023"/>
            <a:ext cx="1462852" cy="1058351"/>
          </a:xfrm>
          <a:prstGeom prst="rect">
            <a:avLst/>
          </a:prstGeom>
        </p:spPr>
      </p:pic>
      <p:pic>
        <p:nvPicPr>
          <p:cNvPr id="3" name="Рисунок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70634" y="5059094"/>
            <a:ext cx="1505590" cy="1124207"/>
          </a:xfrm>
          <a:prstGeom prst="rect">
            <a:avLst/>
          </a:prstGeom>
        </p:spPr>
      </p:pic>
    </p:spTree>
    <p:extLst>
      <p:ext uri="{BB962C8B-B14F-4D97-AF65-F5344CB8AC3E}">
        <p14:creationId xmlns:p14="http://schemas.microsoft.com/office/powerpoint/2010/main" val="3134989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Музей Бессмертный полк\Кузбасский колледж.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9794" y="0"/>
            <a:ext cx="2207942" cy="591079"/>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177" y="1604910"/>
            <a:ext cx="3577367" cy="3577367"/>
          </a:xfrm>
          <a:prstGeom prst="rect">
            <a:avLst/>
          </a:prstGeom>
        </p:spPr>
      </p:pic>
      <p:sp>
        <p:nvSpPr>
          <p:cNvPr id="6" name="Прямоугольник 5"/>
          <p:cNvSpPr/>
          <p:nvPr/>
        </p:nvSpPr>
        <p:spPr>
          <a:xfrm>
            <a:off x="0" y="338910"/>
            <a:ext cx="4181177" cy="6109365"/>
          </a:xfrm>
          <a:prstGeom prst="rect">
            <a:avLst/>
          </a:prstGeom>
          <a:solidFill>
            <a:schemeClr val="tx1">
              <a:lumMod val="65000"/>
              <a:lumOff val="35000"/>
            </a:schemeClr>
          </a:solidFill>
        </p:spPr>
        <p:txBody>
          <a:bodyPr wrap="square">
            <a:spAutoFit/>
          </a:bodyPr>
          <a:lstStyle/>
          <a:p>
            <a:r>
              <a:rPr lang="ru-RU" sz="1700" b="1" dirty="0" smtClean="0">
                <a:solidFill>
                  <a:schemeClr val="bg1"/>
                </a:solidFill>
                <a:latin typeface="Constantia" panose="02030602050306030303" pitchFamily="18" charset="0"/>
              </a:rPr>
              <a:t>Замечательный доменщик-самоучка Михаил Константинович Курако родился в 1872 г. в родовом поместье своего деда, отставного генерала </a:t>
            </a:r>
            <a:r>
              <a:rPr lang="ru-RU" sz="1700" b="1" dirty="0" err="1" smtClean="0">
                <a:solidFill>
                  <a:schemeClr val="bg1"/>
                </a:solidFill>
                <a:latin typeface="Constantia" panose="02030602050306030303" pitchFamily="18" charset="0"/>
              </a:rPr>
              <a:t>Арцымовича</a:t>
            </a:r>
            <a:r>
              <a:rPr lang="ru-RU" sz="1700" b="1" dirty="0" smtClean="0">
                <a:solidFill>
                  <a:schemeClr val="bg1"/>
                </a:solidFill>
                <a:latin typeface="Constantia" panose="02030602050306030303" pitchFamily="18" charset="0"/>
              </a:rPr>
              <a:t>, вблизи села </a:t>
            </a:r>
            <a:r>
              <a:rPr lang="ru-RU" sz="1700" b="1" dirty="0" err="1" smtClean="0">
                <a:solidFill>
                  <a:schemeClr val="bg1"/>
                </a:solidFill>
                <a:latin typeface="Constantia" panose="02030602050306030303" pitchFamily="18" charset="0"/>
              </a:rPr>
              <a:t>Козелье</a:t>
            </a:r>
            <a:r>
              <a:rPr lang="ru-RU" sz="1700" b="1" dirty="0" smtClean="0">
                <a:solidFill>
                  <a:schemeClr val="bg1"/>
                </a:solidFill>
                <a:latin typeface="Constantia" panose="02030602050306030303" pitchFamily="18" charset="0"/>
              </a:rPr>
              <a:t> Могилёвской губернии. Отец М. К. Курако был отставной полковник, ветеран Севастопольской кампании. Имея единственного внука, </a:t>
            </a:r>
            <a:r>
              <a:rPr lang="ru-RU" sz="1700" b="1" dirty="0" err="1" smtClean="0">
                <a:solidFill>
                  <a:schemeClr val="bg1"/>
                </a:solidFill>
                <a:latin typeface="Constantia" panose="02030602050306030303" pitchFamily="18" charset="0"/>
              </a:rPr>
              <a:t>Арцымович</a:t>
            </a:r>
            <a:r>
              <a:rPr lang="ru-RU" sz="1700" b="1" dirty="0" smtClean="0">
                <a:solidFill>
                  <a:schemeClr val="bg1"/>
                </a:solidFill>
                <a:latin typeface="Constantia" panose="02030602050306030303" pitchFamily="18" charset="0"/>
              </a:rPr>
              <a:t> желал его видеть военным, и потому его воспитанием занимался лично сам. Вскоре после смерти деда М. К. Курако был отдан в Полоцкий кадетский корпус. Успеваемость М. К. Курако в кадетском корпусе имел хорошую по всем предметам, кроме поведения, так как он не переносил «муштры» и казённого формализма. Имея от природы независимый, прямой и честный характер, не переносящий несправедливости, М. К. Курако чисто подвергался взысканиям. </a:t>
            </a:r>
            <a:endParaRPr lang="ru-RU" sz="1700" b="1" dirty="0">
              <a:solidFill>
                <a:schemeClr val="bg1"/>
              </a:solidFill>
              <a:latin typeface="Constantia" panose="02030602050306030303" pitchFamily="18" charset="0"/>
            </a:endParaRPr>
          </a:p>
        </p:txBody>
      </p:sp>
      <p:sp>
        <p:nvSpPr>
          <p:cNvPr id="8" name="Прямоугольник 7"/>
          <p:cNvSpPr/>
          <p:nvPr/>
        </p:nvSpPr>
        <p:spPr>
          <a:xfrm>
            <a:off x="7758544" y="33454"/>
            <a:ext cx="4433455" cy="5262979"/>
          </a:xfrm>
          <a:prstGeom prst="rect">
            <a:avLst/>
          </a:prstGeom>
          <a:solidFill>
            <a:schemeClr val="tx1">
              <a:lumMod val="65000"/>
              <a:lumOff val="35000"/>
            </a:schemeClr>
          </a:solidFill>
        </p:spPr>
        <p:txBody>
          <a:bodyPr wrap="square">
            <a:spAutoFit/>
          </a:bodyPr>
          <a:lstStyle/>
          <a:p>
            <a:r>
              <a:rPr lang="ru-RU" sz="1600" b="1" dirty="0" smtClean="0">
                <a:solidFill>
                  <a:schemeClr val="bg1"/>
                </a:solidFill>
                <a:latin typeface="Constantia" panose="02030602050306030303" pitchFamily="18" charset="0"/>
              </a:rPr>
              <a:t>Администрация корпуса решила избавиться от непокорного, предложив матери забрать его домой. Вернувшись домой, М. К. </a:t>
            </a:r>
            <a:r>
              <a:rPr lang="ru-RU" sz="1600" b="1" dirty="0" err="1" smtClean="0">
                <a:solidFill>
                  <a:schemeClr val="bg1"/>
                </a:solidFill>
                <a:latin typeface="Constantia" panose="02030602050306030303" pitchFamily="18" charset="0"/>
              </a:rPr>
              <a:t>Курако</a:t>
            </a:r>
            <a:r>
              <a:rPr lang="ru-RU" sz="1600" b="1" dirty="0" smtClean="0">
                <a:solidFill>
                  <a:schemeClr val="bg1"/>
                </a:solidFill>
                <a:latin typeface="Constantia" panose="02030602050306030303" pitchFamily="18" charset="0"/>
              </a:rPr>
              <a:t> всё свободное время использовал на чтение книг богатой библиотеки </a:t>
            </a:r>
            <a:r>
              <a:rPr lang="ru-RU" sz="1600" b="1" dirty="0" err="1" smtClean="0">
                <a:solidFill>
                  <a:schemeClr val="bg1"/>
                </a:solidFill>
                <a:latin typeface="Constantia" panose="02030602050306030303" pitchFamily="18" charset="0"/>
              </a:rPr>
              <a:t>Арцымовича</a:t>
            </a:r>
            <a:r>
              <a:rPr lang="ru-RU" sz="1600" b="1" dirty="0" smtClean="0">
                <a:solidFill>
                  <a:schemeClr val="bg1"/>
                </a:solidFill>
                <a:latin typeface="Constantia" panose="02030602050306030303" pitchFamily="18" charset="0"/>
              </a:rPr>
              <a:t>. Спустя некоторое время, М. К. Курако был определён в сельскохозяйственную школу, директор которой славился особой жестокостью. Будучи предубеждённым, директор сельскохозяйственной школы особенно был придирчив к Курако и за малейшее отступление от требований «дисциплины» немилосердно наказывал. После того как была применена порка розгами, М. К. Курако, не выдержав издевательства, бежал из школы, но не домой, а в Днепропетровск на Брянский завод. На этом и закончилось образование М. К. Курако.</a:t>
            </a:r>
            <a:endParaRPr lang="ru-RU" sz="1600" b="1" dirty="0">
              <a:solidFill>
                <a:schemeClr val="bg1"/>
              </a:solidFill>
              <a:latin typeface="Constantia" panose="02030602050306030303" pitchFamily="18" charset="0"/>
            </a:endParaRPr>
          </a:p>
        </p:txBody>
      </p:sp>
      <p:sp>
        <p:nvSpPr>
          <p:cNvPr id="9" name="Пятиугольник 8"/>
          <p:cNvSpPr/>
          <p:nvPr/>
        </p:nvSpPr>
        <p:spPr>
          <a:xfrm>
            <a:off x="8309684" y="5653465"/>
            <a:ext cx="3746810" cy="775045"/>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i="1" dirty="0" smtClean="0">
                <a:latin typeface="Constantia" panose="02030602050306030303" pitchFamily="18" charset="0"/>
                <a:hlinkClick r:id="rId4" action="ppaction://hlinksldjump"/>
              </a:rPr>
              <a:t>На заводах юга и в Донбассе</a:t>
            </a:r>
            <a:endParaRPr lang="ru-RU" sz="2200" b="1" i="1" dirty="0">
              <a:latin typeface="Constantia" panose="02030602050306030303" pitchFamily="18" charset="0"/>
            </a:endParaRPr>
          </a:p>
        </p:txBody>
      </p:sp>
    </p:spTree>
    <p:extLst>
      <p:ext uri="{BB962C8B-B14F-4D97-AF65-F5344CB8AC3E}">
        <p14:creationId xmlns:p14="http://schemas.microsoft.com/office/powerpoint/2010/main" val="945728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Музей Бессмертный полк\Кузбасский колледж.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3166947" cy="847810"/>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9" y="1148572"/>
            <a:ext cx="3154890" cy="4772723"/>
          </a:xfrm>
          <a:prstGeom prst="rect">
            <a:avLst/>
          </a:prstGeom>
        </p:spPr>
      </p:pic>
      <p:sp>
        <p:nvSpPr>
          <p:cNvPr id="5" name="Прямоугольник 4"/>
          <p:cNvSpPr/>
          <p:nvPr/>
        </p:nvSpPr>
        <p:spPr>
          <a:xfrm>
            <a:off x="3289611" y="1"/>
            <a:ext cx="8902390" cy="6152133"/>
          </a:xfrm>
          <a:prstGeom prst="rect">
            <a:avLst/>
          </a:prstGeom>
          <a:solidFill>
            <a:schemeClr val="tx1">
              <a:lumMod val="65000"/>
              <a:lumOff val="35000"/>
            </a:schemeClr>
          </a:solidFill>
        </p:spPr>
        <p:txBody>
          <a:bodyPr wrap="square">
            <a:spAutoFit/>
          </a:bodyPr>
          <a:lstStyle/>
          <a:p>
            <a:pPr indent="180000" algn="just">
              <a:lnSpc>
                <a:spcPct val="107000"/>
              </a:lnSpc>
              <a:spcAft>
                <a:spcPts val="0"/>
              </a:spcAft>
            </a:pP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Трудовую деятельность </a:t>
            </a:r>
            <a:r>
              <a:rPr lang="ru-RU" sz="1600" b="1" dirty="0" smtClean="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Михаил Курако начал </a:t>
            </a: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в 1890 году в доменном цехе Александровского железоделательного и железопрокатного завода Брянского акционерного общества (ныне Днепропетровский металлургический завод им. Г. И. Петровского). Был каталем — возил вагонетки с рудой весом около 1000 килограммов. Затем работал </a:t>
            </a:r>
            <a:r>
              <a:rPr lang="ru-RU" sz="16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пробоносом</a:t>
            </a: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 брал пробы жидкого шлака и чугуна у доменных печей для передачи на анализ. Приобретя опыт, стал подручным горнового.</a:t>
            </a:r>
            <a:endParaRPr lang="ru-RU" sz="1600" b="1" dirty="0">
              <a:solidFill>
                <a:schemeClr val="bg1"/>
              </a:solidFill>
              <a:latin typeface="Constantia" panose="02030602050306030303" pitchFamily="18" charset="0"/>
              <a:ea typeface="Calibri" panose="020F0502020204030204" pitchFamily="34" charset="0"/>
              <a:cs typeface="Times New Roman" panose="02020603050405020304" pitchFamily="18" charset="0"/>
            </a:endParaRPr>
          </a:p>
          <a:p>
            <a:pPr indent="180000" algn="just">
              <a:lnSpc>
                <a:spcPct val="107000"/>
              </a:lnSpc>
              <a:spcAft>
                <a:spcPts val="0"/>
              </a:spcAft>
            </a:pP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В 1892 году Михаил Константинович перешёл на </a:t>
            </a:r>
            <a:r>
              <a:rPr lang="ru-RU" sz="16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Гданцевский</a:t>
            </a: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завод в качестве горнового. В 1896 году работал уже сменным мастером на нём, а в 1898 году перешёл на Мариупольский завод. В 1900 году Курако работал обер-мастером, сменив американца Кеннеди. Самостоятельно изучил физику, химию, английский </a:t>
            </a:r>
            <a:r>
              <a:rPr lang="ru-RU" sz="1600" b="1" dirty="0" smtClean="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язык.</a:t>
            </a:r>
            <a:endParaRPr lang="ru-RU" sz="1600" b="1" dirty="0">
              <a:solidFill>
                <a:schemeClr val="bg1"/>
              </a:solidFill>
              <a:latin typeface="Constantia" panose="02030602050306030303" pitchFamily="18" charset="0"/>
              <a:ea typeface="Calibri" panose="020F0502020204030204" pitchFamily="34" charset="0"/>
              <a:cs typeface="Times New Roman" panose="02020603050405020304" pitchFamily="18" charset="0"/>
            </a:endParaRPr>
          </a:p>
          <a:p>
            <a:pPr indent="180000" algn="just">
              <a:lnSpc>
                <a:spcPct val="107000"/>
              </a:lnSpc>
              <a:spcAft>
                <a:spcPts val="0"/>
              </a:spcAft>
            </a:pP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В 1903 г. М. К. Курако, благодаря незаурядным </a:t>
            </a:r>
            <a:r>
              <a:rPr lang="ru-RU" sz="1600" b="1" dirty="0" smtClean="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способностям, </a:t>
            </a: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стал начальником доменного цеха </a:t>
            </a:r>
            <a:r>
              <a:rPr lang="ru-RU" sz="16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Краматорского</a:t>
            </a: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металлургического завода, хотя и не имел специального образования. Он был одним из первых русских начальников цеха на заводах юга России, наводнённых иностранными специалистами. С этого же времени он начал конструировать доменные печи. Вскоре появляются «</a:t>
            </a:r>
            <a:r>
              <a:rPr lang="ru-RU" sz="16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куракинские</a:t>
            </a: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фурмы, фурменный прибор, желоба, холодильники и другие конструкции, прочно вошедшие во все доменные цехи юга России. По его чертежам была построена доменная печь с наклонным скиповым подъёмником; это был первый русский подъёмник. Одновременно и независимо от американского инженера </a:t>
            </a:r>
            <a:r>
              <a:rPr lang="ru-RU" sz="16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Макки</a:t>
            </a:r>
            <a:r>
              <a:rPr lang="ru-RU" sz="16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М. К. Курако работал над созданием такого колошникового прибора, который бы устранял неправильное распределение сырых материалов при загрузке доменной печи. Эту задачу он успешно разрешил, и при постройке новой доменной печи установил свой аппарат, давший положительные результаты.</a:t>
            </a:r>
            <a:endParaRPr lang="ru-RU" sz="1600" b="1" dirty="0">
              <a:solidFill>
                <a:schemeClr val="bg1"/>
              </a:solidFill>
              <a:effectLst/>
              <a:latin typeface="Constantia" panose="02030602050306030303" pitchFamily="18" charset="0"/>
              <a:ea typeface="Calibri" panose="020F0502020204030204" pitchFamily="34" charset="0"/>
              <a:cs typeface="Times New Roman" panose="02020603050405020304" pitchFamily="18" charset="0"/>
            </a:endParaRPr>
          </a:p>
        </p:txBody>
      </p:sp>
      <p:sp>
        <p:nvSpPr>
          <p:cNvPr id="6" name="Пятиугольник 5"/>
          <p:cNvSpPr/>
          <p:nvPr/>
        </p:nvSpPr>
        <p:spPr>
          <a:xfrm>
            <a:off x="8350574" y="6303586"/>
            <a:ext cx="3334215" cy="472003"/>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i="1" dirty="0" smtClean="0">
                <a:latin typeface="Constantia" panose="02030602050306030303" pitchFamily="18" charset="0"/>
                <a:hlinkClick r:id="rId4" action="ppaction://hlinksldjump"/>
              </a:rPr>
              <a:t>Продолжение</a:t>
            </a:r>
            <a:endParaRPr lang="ru-RU" sz="2400" b="1" i="1" dirty="0">
              <a:latin typeface="Constantia" panose="02030602050306030303" pitchFamily="18" charset="0"/>
            </a:endParaRPr>
          </a:p>
        </p:txBody>
      </p:sp>
    </p:spTree>
    <p:extLst>
      <p:ext uri="{BB962C8B-B14F-4D97-AF65-F5344CB8AC3E}">
        <p14:creationId xmlns:p14="http://schemas.microsoft.com/office/powerpoint/2010/main" val="125890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Музей Бессмертный полк\Кузбасский колледж.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3249071" cy="869795"/>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8" y="4594302"/>
            <a:ext cx="3111392" cy="1742379"/>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34" y="1001751"/>
            <a:ext cx="2286000" cy="3048000"/>
          </a:xfrm>
          <a:prstGeom prst="rect">
            <a:avLst/>
          </a:prstGeom>
        </p:spPr>
      </p:pic>
      <p:sp>
        <p:nvSpPr>
          <p:cNvPr id="5" name="Прямоугольник 4"/>
          <p:cNvSpPr/>
          <p:nvPr/>
        </p:nvSpPr>
        <p:spPr>
          <a:xfrm>
            <a:off x="3479180" y="100361"/>
            <a:ext cx="8634761" cy="6022546"/>
          </a:xfrm>
          <a:prstGeom prst="rect">
            <a:avLst/>
          </a:prstGeom>
          <a:solidFill>
            <a:schemeClr val="tx1">
              <a:lumMod val="65000"/>
              <a:lumOff val="35000"/>
            </a:schemeClr>
          </a:solidFill>
        </p:spPr>
        <p:txBody>
          <a:bodyPr wrap="square">
            <a:spAutoFit/>
          </a:bodyPr>
          <a:lstStyle/>
          <a:p>
            <a:pPr indent="180000" algn="just">
              <a:lnSpc>
                <a:spcPct val="107000"/>
              </a:lnSpc>
              <a:spcAft>
                <a:spcPts val="0"/>
              </a:spcAft>
            </a:pP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В результате работ Курако произошло принципиальное усовершенствование конструкции доменной печи и технологии доменного процесса. Он впервые в России ввёл кладку только из четырёх стандартных марок фасонного огнеупорного кирпича (вместо сотен применявшихся), что позволило производить капитальный ремонт печей за 30—35 дней вместо 50—60 дней. Введённый М. К. Курако стандарт четырёх марок шамотного кирпича применяется до сих пор почти без изменений.</a:t>
            </a:r>
            <a:endParaRPr lang="ru-RU" sz="1900" b="1" dirty="0">
              <a:solidFill>
                <a:schemeClr val="bg1"/>
              </a:solidFill>
              <a:latin typeface="Constantia" panose="02030602050306030303" pitchFamily="18" charset="0"/>
              <a:ea typeface="Calibri" panose="020F0502020204030204" pitchFamily="34" charset="0"/>
              <a:cs typeface="Times New Roman" panose="02020603050405020304" pitchFamily="18" charset="0"/>
            </a:endParaRPr>
          </a:p>
          <a:p>
            <a:pPr indent="180000" algn="just">
              <a:lnSpc>
                <a:spcPct val="107000"/>
              </a:lnSpc>
              <a:spcAft>
                <a:spcPts val="0"/>
              </a:spcAft>
            </a:pP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За активное участие в революционных событиях 1905 года был сослан в Вологодскую губернию (1906). После ссылки вернулся в Донбасс (1908), на </a:t>
            </a:r>
            <a:r>
              <a:rPr lang="ru-RU" sz="19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Юзовский</a:t>
            </a: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(ныне Донецкий) металлургический завод, где работал помощником начальника доменного цеха, а затем до 1913 г. его начальником. На </a:t>
            </a:r>
            <a:r>
              <a:rPr lang="ru-RU" sz="19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Юзовском</a:t>
            </a: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заводе он создал школу доменщиков — «</a:t>
            </a:r>
            <a:r>
              <a:rPr lang="ru-RU" sz="19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куракинскую</a:t>
            </a: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академию», из которой вышли крупные инженеры, профессора и академики (И. П. Бардин, М. В. </a:t>
            </a:r>
            <a:r>
              <a:rPr lang="ru-RU" sz="19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Луговцев</a:t>
            </a: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Г. Е. </a:t>
            </a:r>
            <a:r>
              <a:rPr lang="ru-RU" sz="19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Казарновский</a:t>
            </a: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Н. Г. </a:t>
            </a:r>
            <a:r>
              <a:rPr lang="ru-RU" sz="19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Кизименко</a:t>
            </a: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В. Я. Гребенников и много других).</a:t>
            </a:r>
            <a:endParaRPr lang="ru-RU" sz="1900" b="1" dirty="0">
              <a:solidFill>
                <a:schemeClr val="bg1"/>
              </a:solidFill>
              <a:latin typeface="Constantia" panose="02030602050306030303" pitchFamily="18" charset="0"/>
              <a:ea typeface="Calibri" panose="020F0502020204030204" pitchFamily="34" charset="0"/>
              <a:cs typeface="Times New Roman" panose="02020603050405020304" pitchFamily="18" charset="0"/>
            </a:endParaRPr>
          </a:p>
          <a:p>
            <a:pPr indent="180000" algn="just">
              <a:lnSpc>
                <a:spcPct val="107000"/>
              </a:lnSpc>
              <a:spcAft>
                <a:spcPts val="0"/>
              </a:spcAft>
            </a:pP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В 1913—1916 гг. М. К. Курако работал на </a:t>
            </a:r>
            <a:r>
              <a:rPr lang="ru-RU" sz="19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Енакиевском</a:t>
            </a: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металлургическом заводе начальником доменного цеха. В 1916—1917 гг. вновь работал на </a:t>
            </a:r>
            <a:r>
              <a:rPr lang="ru-RU" sz="1900"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Юзовском</a:t>
            </a:r>
            <a:r>
              <a:rPr lang="ru-RU" sz="1900"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металлургическом заводе.</a:t>
            </a:r>
            <a:endParaRPr lang="ru-RU" sz="1900" b="1" dirty="0">
              <a:solidFill>
                <a:schemeClr val="bg1"/>
              </a:solidFill>
              <a:effectLst/>
              <a:latin typeface="Constantia" panose="02030602050306030303" pitchFamily="18" charset="0"/>
              <a:ea typeface="Calibri" panose="020F0502020204030204" pitchFamily="34" charset="0"/>
              <a:cs typeface="Times New Roman" panose="02020603050405020304" pitchFamily="18" charset="0"/>
            </a:endParaRPr>
          </a:p>
        </p:txBody>
      </p:sp>
      <p:sp>
        <p:nvSpPr>
          <p:cNvPr id="6" name="Пятиугольник 5"/>
          <p:cNvSpPr/>
          <p:nvPr/>
        </p:nvSpPr>
        <p:spPr>
          <a:xfrm>
            <a:off x="5469841" y="6314126"/>
            <a:ext cx="4325322" cy="419182"/>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600" b="1" i="1" dirty="0" smtClean="0">
                <a:latin typeface="Constantia" panose="02030602050306030303" pitchFamily="18" charset="0"/>
                <a:hlinkClick r:id="rId5" action="ppaction://hlinksldjump"/>
              </a:rPr>
              <a:t>Металлургия в Сибири</a:t>
            </a:r>
            <a:endParaRPr lang="ru-RU" sz="2600" b="1" i="1" dirty="0">
              <a:latin typeface="Constantia" panose="02030602050306030303" pitchFamily="18" charset="0"/>
            </a:endParaRPr>
          </a:p>
        </p:txBody>
      </p:sp>
    </p:spTree>
    <p:extLst>
      <p:ext uri="{BB962C8B-B14F-4D97-AF65-F5344CB8AC3E}">
        <p14:creationId xmlns:p14="http://schemas.microsoft.com/office/powerpoint/2010/main" val="3856206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Музей Бессмертный полк\Кузбасский колледж.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101110" cy="830185"/>
          </a:xfrm>
          <a:prstGeom prst="rect">
            <a:avLst/>
          </a:prstGeom>
          <a:noFill/>
          <a:extLst>
            <a:ext uri="{909E8E84-426E-40DD-AFC4-6F175D3DCCD1}">
              <a14:hiddenFill xmlns:a14="http://schemas.microsoft.com/office/drawing/2010/main">
                <a:solidFill>
                  <a:srgbClr val="FFFFFF"/>
                </a:solidFill>
              </a14:hiddenFill>
            </a:ext>
          </a:extLst>
        </p:spPr>
      </p:pic>
      <p:sp>
        <p:nvSpPr>
          <p:cNvPr id="3" name="Пятиугольник 2"/>
          <p:cNvSpPr/>
          <p:nvPr/>
        </p:nvSpPr>
        <p:spPr>
          <a:xfrm>
            <a:off x="9126765" y="6111823"/>
            <a:ext cx="2497874" cy="496795"/>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i="1" dirty="0" smtClean="0">
                <a:latin typeface="Constantia" panose="02030602050306030303" pitchFamily="18" charset="0"/>
                <a:hlinkClick r:id="rId3" action="ppaction://hlinksldjump"/>
              </a:rPr>
              <a:t>Продолжение</a:t>
            </a:r>
            <a:endParaRPr lang="ru-RU" sz="2400" b="1" i="1" dirty="0">
              <a:latin typeface="Constantia" panose="02030602050306030303" pitchFamily="18" charset="0"/>
            </a:endParaRPr>
          </a:p>
        </p:txBody>
      </p:sp>
      <p:pic>
        <p:nvPicPr>
          <p:cNvPr id="2" name="Рисунок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032" y="4011898"/>
            <a:ext cx="4110553" cy="2733517"/>
          </a:xfrm>
          <a:prstGeom prst="rect">
            <a:avLst/>
          </a:prstGeom>
        </p:spPr>
      </p:pic>
      <p:sp>
        <p:nvSpPr>
          <p:cNvPr id="5" name="Прямоугольник 4"/>
          <p:cNvSpPr/>
          <p:nvPr/>
        </p:nvSpPr>
        <p:spPr>
          <a:xfrm>
            <a:off x="4413041" y="434897"/>
            <a:ext cx="7517283" cy="5413726"/>
          </a:xfrm>
          <a:prstGeom prst="rect">
            <a:avLst/>
          </a:prstGeom>
          <a:solidFill>
            <a:schemeClr val="tx1">
              <a:lumMod val="65000"/>
              <a:lumOff val="35000"/>
            </a:schemeClr>
          </a:solidFill>
        </p:spPr>
        <p:txBody>
          <a:bodyPr wrap="square">
            <a:spAutoFit/>
          </a:bodyPr>
          <a:lstStyle/>
          <a:p>
            <a:pPr indent="180000" algn="just">
              <a:lnSpc>
                <a:spcPct val="107000"/>
              </a:lnSpc>
              <a:spcAft>
                <a:spcPts val="0"/>
              </a:spcAft>
            </a:pPr>
            <a:r>
              <a:rPr lang="ru-RU"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В 1917 году, получив предложение от акционерного общества «</a:t>
            </a:r>
            <a:r>
              <a:rPr lang="ru-RU"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Копикуз</a:t>
            </a:r>
            <a:r>
              <a:rPr lang="ru-RU"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(«Копи Кузбасса») проектировать и затем строить металлургический завод в Кузнецком бассейне, по замыслу самый крупный в России, М. К. Курако уезжает в Сибирь. Здесь он получил возможность построить первый в России доменный цех с полной механизацией, без каталей, </a:t>
            </a:r>
            <a:r>
              <a:rPr lang="ru-RU" b="1" dirty="0" err="1">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чугунщиков</a:t>
            </a:r>
            <a:r>
              <a:rPr lang="ru-RU" b="1" dirty="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 и прочих квалификаций, присущих старым доменным </a:t>
            </a:r>
            <a:r>
              <a:rPr lang="ru-RU" b="1" dirty="0" smtClean="0">
                <a:solidFill>
                  <a:schemeClr val="bg1"/>
                </a:solidFill>
                <a:latin typeface="Constantia" panose="02030602050306030303" pitchFamily="18" charset="0"/>
                <a:ea typeface="Times New Roman" panose="02020603050405020304" pitchFamily="18" charset="0"/>
                <a:cs typeface="Times New Roman" panose="02020603050405020304" pitchFamily="18" charset="0"/>
              </a:rPr>
              <a:t>цехам.</a:t>
            </a:r>
          </a:p>
          <a:p>
            <a:pPr indent="180000" algn="just">
              <a:lnSpc>
                <a:spcPct val="107000"/>
              </a:lnSpc>
              <a:spcAft>
                <a:spcPts val="0"/>
              </a:spcAft>
            </a:pPr>
            <a:r>
              <a:rPr lang="ru-RU" b="1" dirty="0" smtClean="0">
                <a:solidFill>
                  <a:schemeClr val="bg1"/>
                </a:solidFill>
                <a:latin typeface="Constantia" panose="02030602050306030303" pitchFamily="18" charset="0"/>
                <a:ea typeface="Calibri" panose="020F0502020204030204" pitchFamily="34" charset="0"/>
                <a:cs typeface="Times New Roman" panose="02020603050405020304" pitchFamily="18" charset="0"/>
              </a:rPr>
              <a:t>В </a:t>
            </a:r>
            <a:r>
              <a:rPr lang="ru-RU" b="1" dirty="0">
                <a:solidFill>
                  <a:schemeClr val="bg1"/>
                </a:solidFill>
                <a:latin typeface="Constantia" panose="02030602050306030303" pitchFamily="18" charset="0"/>
                <a:ea typeface="Calibri" panose="020F0502020204030204" pitchFamily="34" charset="0"/>
                <a:cs typeface="Times New Roman" panose="02020603050405020304" pitchFamily="18" charset="0"/>
              </a:rPr>
              <a:t>Томске, где под личным руководством М. К. Курако проектировался доменный цех Кузнецкого завода, полностью развернулся его конструкторский талант — талант опытного и непревзойдённого доменщика. Работа проектного отдела была школой доменных конструкторов, доменных строителей. И в этом случае, </a:t>
            </a:r>
            <a:r>
              <a:rPr lang="ru-RU" b="1" dirty="0" smtClean="0">
                <a:solidFill>
                  <a:schemeClr val="bg1"/>
                </a:solidFill>
                <a:latin typeface="Constantia" panose="02030602050306030303" pitchFamily="18" charset="0"/>
                <a:ea typeface="Calibri" panose="020F0502020204030204" pitchFamily="34" charset="0"/>
                <a:cs typeface="Times New Roman" panose="02020603050405020304" pitchFamily="18" charset="0"/>
              </a:rPr>
              <a:t>М</a:t>
            </a:r>
            <a:r>
              <a:rPr lang="ru-RU" b="1" dirty="0">
                <a:solidFill>
                  <a:schemeClr val="bg1"/>
                </a:solidFill>
                <a:latin typeface="Constantia" panose="02030602050306030303" pitchFamily="18" charset="0"/>
                <a:ea typeface="Calibri" panose="020F0502020204030204" pitchFamily="34" charset="0"/>
                <a:cs typeface="Times New Roman" panose="02020603050405020304" pitchFamily="18" charset="0"/>
              </a:rPr>
              <a:t>. К. Курако остался верен себе: прежде всего он думал о выращивании будущих конструкторов. В 1918 г. М. К. Курако приступил к составлению книги «Конструкции доменных печей». Однако, когда книга почти была закончена, произошло </a:t>
            </a:r>
            <a:r>
              <a:rPr lang="ru-RU" b="1" dirty="0" smtClean="0">
                <a:solidFill>
                  <a:schemeClr val="bg1"/>
                </a:solidFill>
                <a:latin typeface="Constantia" panose="02030602050306030303" pitchFamily="18" charset="0"/>
                <a:ea typeface="Calibri" panose="020F0502020204030204" pitchFamily="34" charset="0"/>
                <a:cs typeface="Times New Roman" panose="02020603050405020304" pitchFamily="18" charset="0"/>
              </a:rPr>
              <a:t>несчастье </a:t>
            </a:r>
            <a:r>
              <a:rPr lang="ru-RU" b="1" dirty="0">
                <a:solidFill>
                  <a:schemeClr val="bg1"/>
                </a:solidFill>
                <a:latin typeface="Constantia" panose="02030602050306030303" pitchFamily="18" charset="0"/>
                <a:ea typeface="Calibri" panose="020F0502020204030204" pitchFamily="34" charset="0"/>
                <a:cs typeface="Times New Roman" panose="02020603050405020304" pitchFamily="18" charset="0"/>
              </a:rPr>
              <a:t>— его квартира была разграблена, а рукопись уничтожена. </a:t>
            </a:r>
          </a:p>
        </p:txBody>
      </p:sp>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485" y="997527"/>
            <a:ext cx="2155625" cy="2840182"/>
          </a:xfrm>
          <a:prstGeom prst="rect">
            <a:avLst/>
          </a:prstGeom>
        </p:spPr>
      </p:pic>
    </p:spTree>
    <p:extLst>
      <p:ext uri="{BB962C8B-B14F-4D97-AF65-F5344CB8AC3E}">
        <p14:creationId xmlns:p14="http://schemas.microsoft.com/office/powerpoint/2010/main" val="1505860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Музей Бессмертный полк\Кузбасский колледж.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984917" cy="531373"/>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686" y="366697"/>
            <a:ext cx="3969760" cy="5977054"/>
          </a:xfrm>
          <a:prstGeom prst="rect">
            <a:avLst/>
          </a:prstGeom>
        </p:spPr>
      </p:pic>
      <p:sp>
        <p:nvSpPr>
          <p:cNvPr id="5" name="Прямоугольник 4"/>
          <p:cNvSpPr/>
          <p:nvPr/>
        </p:nvSpPr>
        <p:spPr>
          <a:xfrm>
            <a:off x="148682" y="531374"/>
            <a:ext cx="7668322" cy="5647700"/>
          </a:xfrm>
          <a:prstGeom prst="rect">
            <a:avLst/>
          </a:prstGeom>
          <a:solidFill>
            <a:schemeClr val="tx1">
              <a:lumMod val="65000"/>
              <a:lumOff val="35000"/>
            </a:schemeClr>
          </a:solidFill>
        </p:spPr>
        <p:txBody>
          <a:bodyPr wrap="square">
            <a:spAutoFit/>
          </a:bodyPr>
          <a:lstStyle/>
          <a:p>
            <a:pPr indent="180000" algn="just"/>
            <a:r>
              <a:rPr lang="ru-RU" sz="1900" b="1" dirty="0">
                <a:solidFill>
                  <a:schemeClr val="bg1"/>
                </a:solidFill>
                <a:latin typeface="Constantia" panose="02030602050306030303" pitchFamily="18" charset="0"/>
              </a:rPr>
              <a:t>Говоря о работе и заслугах М. К. Курако в области нашей промышленности, нельзя не сказать о нём, как о человеке вообще. Он был высокообразованным человеком, владел французским и английским языками в совершенстве; имел большие познания в истории, политике и экономике. Обладая исключительной памятью, он мог спустя значительное время пересказывать наизусть целые страницы прочитанных книг. Умея хорошо и понятно излагать свои мысли, М. К. Курако легко овладевал аудиторией. </a:t>
            </a:r>
            <a:endParaRPr lang="ru-RU" sz="1900" b="1" dirty="0" smtClean="0">
              <a:solidFill>
                <a:schemeClr val="bg1"/>
              </a:solidFill>
              <a:latin typeface="Constantia" panose="02030602050306030303" pitchFamily="18" charset="0"/>
            </a:endParaRPr>
          </a:p>
          <a:p>
            <a:pPr indent="180000" algn="just"/>
            <a:r>
              <a:rPr lang="ru-RU" sz="1900" b="1" dirty="0" smtClean="0">
                <a:solidFill>
                  <a:schemeClr val="bg1"/>
                </a:solidFill>
                <a:latin typeface="Constantia" panose="02030602050306030303" pitchFamily="18" charset="0"/>
              </a:rPr>
              <a:t>В </a:t>
            </a:r>
            <a:r>
              <a:rPr lang="ru-RU" sz="1900" b="1" dirty="0">
                <a:solidFill>
                  <a:schemeClr val="bg1"/>
                </a:solidFill>
                <a:latin typeface="Constantia" panose="02030602050306030303" pitchFamily="18" charset="0"/>
              </a:rPr>
              <a:t>начале 1920 г. М. К. Курако заболел сыпным тифом и умер в г. Кузнецке 8 февраля 1920 года. Похоронен по завещанию в Осиновке Кузнецкого района. В 1947 году был перезахоронен в Кузнецке на Верхней Колонии. М. К. Курако умер, не увидев воплощения своего замысла — нового завода, который был построен позже его соратником — академиком И. П. Бардиным. </a:t>
            </a:r>
            <a:endParaRPr lang="ru-RU" sz="1900" b="1" dirty="0" smtClean="0">
              <a:solidFill>
                <a:schemeClr val="bg1"/>
              </a:solidFill>
              <a:latin typeface="Constantia" panose="02030602050306030303" pitchFamily="18" charset="0"/>
            </a:endParaRPr>
          </a:p>
          <a:p>
            <a:pPr indent="180000" algn="just"/>
            <a:r>
              <a:rPr lang="ru-RU" sz="1900" b="1" dirty="0" smtClean="0">
                <a:solidFill>
                  <a:schemeClr val="bg1"/>
                </a:solidFill>
                <a:latin typeface="Constantia" panose="02030602050306030303" pitchFamily="18" charset="0"/>
              </a:rPr>
              <a:t>Следуя </a:t>
            </a:r>
            <a:r>
              <a:rPr lang="ru-RU" sz="1900" b="1" dirty="0">
                <a:solidFill>
                  <a:schemeClr val="bg1"/>
                </a:solidFill>
                <a:latin typeface="Constantia" panose="02030602050306030303" pitchFamily="18" charset="0"/>
              </a:rPr>
              <a:t>замыслам М. К. Курако, русские доменщики </a:t>
            </a:r>
            <a:r>
              <a:rPr lang="ru-RU" sz="1900" b="1" dirty="0" smtClean="0">
                <a:solidFill>
                  <a:schemeClr val="bg1"/>
                </a:solidFill>
                <a:latin typeface="Constantia" panose="02030602050306030303" pitchFamily="18" charset="0"/>
              </a:rPr>
              <a:t>в дальнейшем создали </a:t>
            </a:r>
            <a:r>
              <a:rPr lang="ru-RU" sz="1900" b="1" dirty="0">
                <a:solidFill>
                  <a:schemeClr val="bg1"/>
                </a:solidFill>
                <a:latin typeface="Constantia" panose="02030602050306030303" pitchFamily="18" charset="0"/>
              </a:rPr>
              <a:t>первоклассные доменные цехи — основу мощной металлургии СССР.</a:t>
            </a:r>
          </a:p>
        </p:txBody>
      </p:sp>
      <p:sp>
        <p:nvSpPr>
          <p:cNvPr id="3" name="Пятиугольник 2"/>
          <p:cNvSpPr/>
          <p:nvPr/>
        </p:nvSpPr>
        <p:spPr>
          <a:xfrm>
            <a:off x="2388219" y="6289288"/>
            <a:ext cx="3189248" cy="421159"/>
          </a:xfrm>
          <a:prstGeom prst="homePlat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i="1" dirty="0" smtClean="0">
                <a:latin typeface="Constantia" panose="02030602050306030303" pitchFamily="18" charset="0"/>
                <a:hlinkClick r:id="rId4" action="ppaction://hlinksldjump"/>
              </a:rPr>
              <a:t>Память в Кузбассе</a:t>
            </a:r>
            <a:endParaRPr lang="ru-RU" sz="2400" b="1" i="1" dirty="0">
              <a:latin typeface="Constantia" panose="02030602050306030303" pitchFamily="18" charset="0"/>
            </a:endParaRPr>
          </a:p>
        </p:txBody>
      </p:sp>
    </p:spTree>
    <p:extLst>
      <p:ext uri="{BB962C8B-B14F-4D97-AF65-F5344CB8AC3E}">
        <p14:creationId xmlns:p14="http://schemas.microsoft.com/office/powerpoint/2010/main" val="336705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15234"/>
            <a:ext cx="3271650" cy="2308407"/>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9" y="3723640"/>
            <a:ext cx="3288289" cy="1668147"/>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3712" y="3723640"/>
            <a:ext cx="3288288" cy="2192192"/>
          </a:xfrm>
          <a:prstGeom prst="rect">
            <a:avLst/>
          </a:prstGeom>
        </p:spPr>
      </p:pic>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3712" y="1534369"/>
            <a:ext cx="3283906" cy="2189271"/>
          </a:xfrm>
          <a:prstGeom prst="rect">
            <a:avLst/>
          </a:prstGeom>
        </p:spPr>
      </p:pic>
      <p:sp>
        <p:nvSpPr>
          <p:cNvPr id="7" name="Прямоугольник 6"/>
          <p:cNvSpPr/>
          <p:nvPr/>
        </p:nvSpPr>
        <p:spPr>
          <a:xfrm>
            <a:off x="3271649" y="122663"/>
            <a:ext cx="5632063" cy="6632585"/>
          </a:xfrm>
          <a:prstGeom prst="rect">
            <a:avLst/>
          </a:prstGeom>
          <a:solidFill>
            <a:schemeClr val="tx1">
              <a:lumMod val="65000"/>
              <a:lumOff val="35000"/>
            </a:schemeClr>
          </a:solidFill>
        </p:spPr>
        <p:txBody>
          <a:bodyPr wrap="square">
            <a:spAutoFit/>
          </a:bodyPr>
          <a:lstStyle/>
          <a:p>
            <a:pPr marL="285750" indent="-285750" algn="just">
              <a:buFont typeface="Wingdings" panose="05000000000000000000" pitchFamily="2" charset="2"/>
              <a:buChar char="Ø"/>
            </a:pPr>
            <a:r>
              <a:rPr lang="ru-RU" sz="1700" b="1" dirty="0">
                <a:solidFill>
                  <a:schemeClr val="bg1"/>
                </a:solidFill>
                <a:latin typeface="Constantia" panose="02030602050306030303" pitchFamily="18" charset="0"/>
              </a:rPr>
              <a:t>В Новокузнецке до 1995 года сохранялся дом, в котором в 1918-1920 годах жил Курако. Дом был построен в 1910 году, в своих основных чертах сохранял облик, типичный для русских уездных купеческих домов. На фасаде дома была установлена мемориальная доска. В 1995 году дом сгорел.</a:t>
            </a:r>
          </a:p>
          <a:p>
            <a:pPr marL="285750" indent="-285750" algn="just">
              <a:buFont typeface="Wingdings" panose="05000000000000000000" pitchFamily="2" charset="2"/>
              <a:buChar char="Ø"/>
            </a:pPr>
            <a:r>
              <a:rPr lang="ru-RU" sz="1700" b="1" dirty="0">
                <a:solidFill>
                  <a:schemeClr val="bg1"/>
                </a:solidFill>
                <a:latin typeface="Constantia" panose="02030602050306030303" pitchFamily="18" charset="0"/>
              </a:rPr>
              <a:t>В 1949 году улицу Новокузнецка, протянувшуюся от вокзала до Кузнецкого комбината (Магистральное шоссе), назвали именем Михаила Константиновича Курако. Сегодня в память о Курако, на доме № 12 проспекта Курако установлена мемориальная табличка.</a:t>
            </a:r>
          </a:p>
          <a:p>
            <a:pPr marL="285750" indent="-285750" algn="just">
              <a:buFont typeface="Wingdings" panose="05000000000000000000" pitchFamily="2" charset="2"/>
              <a:buChar char="Ø"/>
            </a:pPr>
            <a:r>
              <a:rPr lang="ru-RU" sz="1700" b="1" dirty="0">
                <a:solidFill>
                  <a:schemeClr val="bg1"/>
                </a:solidFill>
                <a:latin typeface="Constantia" panose="02030602050306030303" pitchFamily="18" charset="0"/>
              </a:rPr>
              <a:t>Пантеон-могила М. К. Курако в Новокузнецке (Центральный район, Верхняя Колония, Сад металлургов, Пантеон кузнецких металлургов) с 1960 года является объектом культурного наследия </a:t>
            </a:r>
            <a:r>
              <a:rPr lang="ru-RU" sz="1700" b="1" dirty="0" smtClean="0">
                <a:solidFill>
                  <a:schemeClr val="bg1"/>
                </a:solidFill>
                <a:latin typeface="Constantia" panose="02030602050306030303" pitchFamily="18" charset="0"/>
              </a:rPr>
              <a:t>федерального </a:t>
            </a:r>
            <a:r>
              <a:rPr lang="ru-RU" sz="1700" b="1" dirty="0">
                <a:solidFill>
                  <a:schemeClr val="bg1"/>
                </a:solidFill>
                <a:latin typeface="Constantia" panose="02030602050306030303" pitchFamily="18" charset="0"/>
              </a:rPr>
              <a:t>значения.</a:t>
            </a:r>
          </a:p>
          <a:p>
            <a:pPr marL="285750" indent="-285750" algn="just">
              <a:buFont typeface="Wingdings" panose="05000000000000000000" pitchFamily="2" charset="2"/>
              <a:buChar char="Ø"/>
            </a:pPr>
            <a:r>
              <a:rPr lang="ru-RU" sz="1700" b="1" dirty="0">
                <a:solidFill>
                  <a:schemeClr val="bg1"/>
                </a:solidFill>
                <a:latin typeface="Constantia" panose="02030602050306030303" pitchFamily="18" charset="0"/>
              </a:rPr>
              <a:t>В 1966 году </a:t>
            </a:r>
            <a:r>
              <a:rPr lang="ru-RU" sz="1700" b="1" dirty="0" err="1">
                <a:solidFill>
                  <a:schemeClr val="bg1"/>
                </a:solidFill>
                <a:latin typeface="Constantia" panose="02030602050306030303" pitchFamily="18" charset="0"/>
              </a:rPr>
              <a:t>Гурьевскому</a:t>
            </a:r>
            <a:r>
              <a:rPr lang="ru-RU" sz="1700" b="1" dirty="0">
                <a:solidFill>
                  <a:schemeClr val="bg1"/>
                </a:solidFill>
                <a:latin typeface="Constantia" panose="02030602050306030303" pitchFamily="18" charset="0"/>
              </a:rPr>
              <a:t> металлургическому заводу присвоено имя М. К. Курако. </a:t>
            </a:r>
          </a:p>
          <a:p>
            <a:pPr marL="285750" indent="-285750" algn="just">
              <a:buFont typeface="Wingdings" panose="05000000000000000000" pitchFamily="2" charset="2"/>
              <a:buChar char="Ø"/>
            </a:pPr>
            <a:r>
              <a:rPr lang="ru-RU" sz="1700" b="1" dirty="0">
                <a:solidFill>
                  <a:schemeClr val="bg1"/>
                </a:solidFill>
                <a:latin typeface="Constantia" panose="02030602050306030303" pitchFamily="18" charset="0"/>
              </a:rPr>
              <a:t>6 сентября 2021 года в Новокузнецке на торце четырехэтажного дома по улице Кирова, </a:t>
            </a:r>
            <a:r>
              <a:rPr lang="ru-RU" sz="1700" b="1" dirty="0" smtClean="0">
                <a:solidFill>
                  <a:schemeClr val="bg1"/>
                </a:solidFill>
                <a:latin typeface="Constantia" panose="02030602050306030303" pitchFamily="18" charset="0"/>
              </a:rPr>
              <a:t>дом 5 </a:t>
            </a:r>
            <a:r>
              <a:rPr lang="ru-RU" sz="1700" b="1" dirty="0">
                <a:solidFill>
                  <a:schemeClr val="bg1"/>
                </a:solidFill>
                <a:latin typeface="Constantia" panose="02030602050306030303" pitchFamily="18" charset="0"/>
              </a:rPr>
              <a:t>появился граффити-портрет Михаила Курако (автор – Евгений Алёхин</a:t>
            </a:r>
            <a:r>
              <a:rPr lang="ru-RU" sz="1700" b="1" dirty="0" smtClean="0">
                <a:solidFill>
                  <a:schemeClr val="bg1"/>
                </a:solidFill>
                <a:latin typeface="Constantia" panose="02030602050306030303" pitchFamily="18" charset="0"/>
              </a:rPr>
              <a:t>).</a:t>
            </a:r>
          </a:p>
        </p:txBody>
      </p:sp>
    </p:spTree>
    <p:extLst>
      <p:ext uri="{BB962C8B-B14F-4D97-AF65-F5344CB8AC3E}">
        <p14:creationId xmlns:p14="http://schemas.microsoft.com/office/powerpoint/2010/main" val="2822340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Музей Бессмертный полк\Кузбасский колледж.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3249071" cy="86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6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1269</Words>
  <Application>Microsoft Office PowerPoint</Application>
  <PresentationFormat>Широкоэкранный</PresentationFormat>
  <Paragraphs>36</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Arial</vt:lpstr>
      <vt:lpstr>Calibri</vt:lpstr>
      <vt:lpstr>Calibri Light</vt:lpstr>
      <vt:lpstr>Constantia</vt:lpstr>
      <vt:lpstr>Times New Roman</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Ксения Терскова</dc:creator>
  <cp:lastModifiedBy>Ксения Терскова</cp:lastModifiedBy>
  <cp:revision>30</cp:revision>
  <dcterms:created xsi:type="dcterms:W3CDTF">2022-08-30T01:27:27Z</dcterms:created>
  <dcterms:modified xsi:type="dcterms:W3CDTF">2022-09-02T02:35:22Z</dcterms:modified>
</cp:coreProperties>
</file>