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690"/>
  </p:normalViewPr>
  <p:slideViewPr>
    <p:cSldViewPr snapToGrid="0">
      <p:cViewPr>
        <p:scale>
          <a:sx n="90" d="100"/>
          <a:sy n="90" d="100"/>
        </p:scale>
        <p:origin x="1184"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98F8B-2B6C-B14F-A8D3-32F908A076A3}" type="datetimeFigureOut">
              <a:rPr lang="en-US" smtClean="0"/>
              <a:t>1/12/25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7A77F-AEF3-7541-B091-EA92551B89F1}" type="slidenum">
              <a:rPr lang="en-US" smtClean="0"/>
              <a:t>‹#›</a:t>
            </a:fld>
            <a:endParaRPr lang="en-US"/>
          </a:p>
        </p:txBody>
      </p:sp>
    </p:spTree>
    <p:extLst>
      <p:ext uri="{BB962C8B-B14F-4D97-AF65-F5344CB8AC3E}">
        <p14:creationId xmlns:p14="http://schemas.microsoft.com/office/powerpoint/2010/main" val="95319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7A77F-AEF3-7541-B091-EA92551B89F1}" type="slidenum">
              <a:rPr lang="en-US" smtClean="0"/>
              <a:t>17</a:t>
            </a:fld>
            <a:endParaRPr lang="en-US"/>
          </a:p>
        </p:txBody>
      </p:sp>
    </p:spTree>
    <p:extLst>
      <p:ext uri="{BB962C8B-B14F-4D97-AF65-F5344CB8AC3E}">
        <p14:creationId xmlns:p14="http://schemas.microsoft.com/office/powerpoint/2010/main" val="379636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1BA0-6E2A-A5A4-16D0-0B8B24B03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9FA74-1210-477D-C6EA-56F355295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3BBDD-2D51-487D-6E3B-0C3C8BDEFCF8}"/>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1F7C4737-913B-35EB-176B-0E241758D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D66C5-6707-4A27-81A6-A51139622E4C}"/>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397554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B729-BF6C-4F2D-11C1-DA5FB56E5E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F4FA9-C9C1-1A55-2393-7BC48B757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6716-65F5-3A96-422C-A24243F795CD}"/>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C6EC9E3C-A6CE-DD8B-F87E-47EB19EC1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3A657-F249-F0F5-BE58-5A421EC30333}"/>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386214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3580F-89C7-C4B2-51CF-BD5B54C1D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47221-F9A0-53E5-1B94-BFCB4F02A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E7EFE-1BA2-FA73-8842-EC390A88A073}"/>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14FEAD51-825B-571C-4363-1C49BB728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F0D82-BBC7-3F89-AF3D-1ED02A33C03C}"/>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34048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DB71-5BDA-E330-8138-4D3F716FC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0F849-C4AA-30DA-F29A-B2C55A910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34A39-DFC3-69B5-56DF-58CF26B5B3A3}"/>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606561AC-6226-A592-72E5-7972A98C0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9EC67-4E5D-1496-54B3-0A881038E271}"/>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164088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6CD2-E12B-AE67-F2F8-3696B1991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2362FE-4022-A278-A69C-2FB8932711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63EBD-F55F-D86B-06BE-D9CC95914E83}"/>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A34DB9FB-3222-A2BB-A8E9-AEDD4374B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1966F-8FCE-004C-2290-AB599855CAE6}"/>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200191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87F1-AB53-F32E-00A0-B1CC1D2C8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AFC15-788A-E9BE-E557-83DAA5A0D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498DE-7F82-94D4-2283-25247E3AD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0EFC6-4ABC-D279-1139-904B75A310AF}"/>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6" name="Footer Placeholder 5">
            <a:extLst>
              <a:ext uri="{FF2B5EF4-FFF2-40B4-BE49-F238E27FC236}">
                <a16:creationId xmlns:a16="http://schemas.microsoft.com/office/drawing/2014/main" id="{A46F0B78-5139-0064-C4DE-EA34B8DBC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B8E7A-F1C3-63ED-5AE1-07E67E511AC2}"/>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12267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CF1A-BD76-E26B-A1EB-C10FA342E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EB38F-4716-3750-1E77-F8F82507B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76157-6ADF-D20F-0F5C-D20231DF6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3DFA17-1812-EC85-E1B6-3A3CA7AE3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4E329-EA6F-371F-2B81-43BCE554F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A9A798-CC5A-79AD-7874-69F43C5F9CB6}"/>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8" name="Footer Placeholder 7">
            <a:extLst>
              <a:ext uri="{FF2B5EF4-FFF2-40B4-BE49-F238E27FC236}">
                <a16:creationId xmlns:a16="http://schemas.microsoft.com/office/drawing/2014/main" id="{AC26B462-6A99-F1B4-91DF-60280D70BC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B8987-CB27-F60E-4D21-4E34ABA85951}"/>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380527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8005-F0F3-9E06-B58B-4B95D3230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0F7AE-833D-AE90-359F-DEFB0FD121DB}"/>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4" name="Footer Placeholder 3">
            <a:extLst>
              <a:ext uri="{FF2B5EF4-FFF2-40B4-BE49-F238E27FC236}">
                <a16:creationId xmlns:a16="http://schemas.microsoft.com/office/drawing/2014/main" id="{66B472CB-C28D-7DA0-ADEB-1CF79CBDD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37041-C1AB-764E-17A7-5FEE3C2E270B}"/>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104535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90C-0734-F355-D99B-CACFD5457FB3}"/>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3" name="Footer Placeholder 2">
            <a:extLst>
              <a:ext uri="{FF2B5EF4-FFF2-40B4-BE49-F238E27FC236}">
                <a16:creationId xmlns:a16="http://schemas.microsoft.com/office/drawing/2014/main" id="{D7EBC4E8-D8A0-49D6-CFA6-FF9512D98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D87F0-E041-7E64-FCEE-52BB5F2D02D7}"/>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342731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39F7-B7F2-3A61-5C3B-7736F46C8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172DA-765D-FD60-8508-FEA626626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F6CE7F-578A-8AAF-5DB6-D99960C4F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72864-A9B5-80F7-D19E-E8E19BC54FF2}"/>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6" name="Footer Placeholder 5">
            <a:extLst>
              <a:ext uri="{FF2B5EF4-FFF2-40B4-BE49-F238E27FC236}">
                <a16:creationId xmlns:a16="http://schemas.microsoft.com/office/drawing/2014/main" id="{93C5C95B-804F-62BF-242A-094642590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C3F22-793B-AD31-07AC-C6FF9C0F0B05}"/>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1130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1DF9-F62A-DF65-CBDA-5C9EA58B4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C373E-2125-590E-578F-7AC12E191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5EAC0-BCD6-328C-D91D-1FE0842F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5A28B-4EF0-B7F0-5B1F-CAEABC58910A}"/>
              </a:ext>
            </a:extLst>
          </p:cNvPr>
          <p:cNvSpPr>
            <a:spLocks noGrp="1"/>
          </p:cNvSpPr>
          <p:nvPr>
            <p:ph type="dt" sz="half" idx="10"/>
          </p:nvPr>
        </p:nvSpPr>
        <p:spPr/>
        <p:txBody>
          <a:bodyPr/>
          <a:lstStyle/>
          <a:p>
            <a:fld id="{D246C66C-2A83-A845-A400-9222072131E9}" type="datetimeFigureOut">
              <a:rPr lang="en-US" smtClean="0"/>
              <a:t>1/12/25</a:t>
            </a:fld>
            <a:endParaRPr lang="en-US"/>
          </a:p>
        </p:txBody>
      </p:sp>
      <p:sp>
        <p:nvSpPr>
          <p:cNvPr id="6" name="Footer Placeholder 5">
            <a:extLst>
              <a:ext uri="{FF2B5EF4-FFF2-40B4-BE49-F238E27FC236}">
                <a16:creationId xmlns:a16="http://schemas.microsoft.com/office/drawing/2014/main" id="{3308E351-FC51-424B-7491-F64EAA176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AD55F-C9A6-85A8-7CA7-07DC02231936}"/>
              </a:ext>
            </a:extLst>
          </p:cNvPr>
          <p:cNvSpPr>
            <a:spLocks noGrp="1"/>
          </p:cNvSpPr>
          <p:nvPr>
            <p:ph type="sldNum" sz="quarter" idx="12"/>
          </p:nvPr>
        </p:nvSpPr>
        <p:spPr/>
        <p:txBody>
          <a:bodyPr/>
          <a:lstStyle/>
          <a:p>
            <a:fld id="{443418AE-5F93-074B-8199-8CB0AE49E3F7}" type="slidenum">
              <a:rPr lang="en-US" smtClean="0"/>
              <a:t>‹#›</a:t>
            </a:fld>
            <a:endParaRPr lang="en-US"/>
          </a:p>
        </p:txBody>
      </p:sp>
    </p:spTree>
    <p:extLst>
      <p:ext uri="{BB962C8B-B14F-4D97-AF65-F5344CB8AC3E}">
        <p14:creationId xmlns:p14="http://schemas.microsoft.com/office/powerpoint/2010/main" val="295313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5597B-982B-CDD6-27DB-7EA3ADF28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32E083-FF5F-EBBF-F68C-FC3367A53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DF8DA-7ABF-3172-C3D7-DA5D7096D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46C66C-2A83-A845-A400-9222072131E9}" type="datetimeFigureOut">
              <a:rPr lang="en-US" smtClean="0"/>
              <a:t>1/12/25</a:t>
            </a:fld>
            <a:endParaRPr lang="en-US"/>
          </a:p>
        </p:txBody>
      </p:sp>
      <p:sp>
        <p:nvSpPr>
          <p:cNvPr id="5" name="Footer Placeholder 4">
            <a:extLst>
              <a:ext uri="{FF2B5EF4-FFF2-40B4-BE49-F238E27FC236}">
                <a16:creationId xmlns:a16="http://schemas.microsoft.com/office/drawing/2014/main" id="{F7C84A1C-47E5-E42B-4EA2-535691EB3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366A21-FF4E-AEE9-D15A-07378FCAE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3418AE-5F93-074B-8199-8CB0AE49E3F7}" type="slidenum">
              <a:rPr lang="en-US" smtClean="0"/>
              <a:t>‹#›</a:t>
            </a:fld>
            <a:endParaRPr lang="en-US"/>
          </a:p>
        </p:txBody>
      </p:sp>
    </p:spTree>
    <p:extLst>
      <p:ext uri="{BB962C8B-B14F-4D97-AF65-F5344CB8AC3E}">
        <p14:creationId xmlns:p14="http://schemas.microsoft.com/office/powerpoint/2010/main" val="275037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A388-A418-0378-1AFB-A61CAF88662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61FAAE-4D72-438D-3C17-59D57B45CE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758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80CD-A929-8D08-0779-6FD38258C7C9}"/>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A2F60609-FBAF-9581-1648-27C8FB8CDF82}"/>
              </a:ext>
            </a:extLst>
          </p:cNvPr>
          <p:cNvSpPr>
            <a:spLocks noGrp="1"/>
          </p:cNvSpPr>
          <p:nvPr>
            <p:ph idx="1"/>
          </p:nvPr>
        </p:nvSpPr>
        <p:spPr/>
        <p:txBody>
          <a:bodyPr>
            <a:normAutofit lnSpcReduction="10000"/>
          </a:bodyPr>
          <a:lstStyle/>
          <a:p>
            <a:r>
              <a:rPr lang="en-US" dirty="0">
                <a:solidFill>
                  <a:schemeClr val="bg1"/>
                </a:solidFill>
              </a:rPr>
              <a:t>Enrolment is just the beginning of a process through which a patient contributes information about treatment effects</a:t>
            </a:r>
          </a:p>
          <a:p>
            <a:r>
              <a:rPr lang="en-US" dirty="0">
                <a:solidFill>
                  <a:schemeClr val="bg1"/>
                </a:solidFill>
              </a:rPr>
              <a:t>There are years of necessary additional activities by local healthcare providers/study teams </a:t>
            </a:r>
          </a:p>
          <a:p>
            <a:pPr lvl="1"/>
            <a:r>
              <a:rPr lang="en-US" dirty="0">
                <a:solidFill>
                  <a:schemeClr val="bg1"/>
                </a:solidFill>
              </a:rPr>
              <a:t>Continue to deliver the allocated therapy as appropriate</a:t>
            </a:r>
          </a:p>
          <a:p>
            <a:pPr lvl="1"/>
            <a:r>
              <a:rPr lang="en-US" dirty="0">
                <a:solidFill>
                  <a:schemeClr val="bg1"/>
                </a:solidFill>
              </a:rPr>
              <a:t>Completion of assessments</a:t>
            </a:r>
          </a:p>
          <a:p>
            <a:pPr lvl="1"/>
            <a:r>
              <a:rPr lang="en-US" dirty="0">
                <a:solidFill>
                  <a:schemeClr val="bg1"/>
                </a:solidFill>
              </a:rPr>
              <a:t>Ascertainment of study outcomes</a:t>
            </a:r>
          </a:p>
          <a:p>
            <a:pPr lvl="1"/>
            <a:r>
              <a:rPr lang="en-US" dirty="0">
                <a:solidFill>
                  <a:schemeClr val="bg1"/>
                </a:solidFill>
              </a:rPr>
              <a:t>Recording of study data</a:t>
            </a:r>
          </a:p>
          <a:p>
            <a:pPr lvl="1"/>
            <a:r>
              <a:rPr lang="en-US" dirty="0">
                <a:solidFill>
                  <a:schemeClr val="bg1"/>
                </a:solidFill>
              </a:rPr>
              <a:t>Responding to patient queries</a:t>
            </a:r>
          </a:p>
          <a:p>
            <a:pPr lvl="1"/>
            <a:r>
              <a:rPr lang="en-US" dirty="0">
                <a:solidFill>
                  <a:schemeClr val="bg1"/>
                </a:solidFill>
              </a:rPr>
              <a:t>Responding to requests by the data coordinating </a:t>
            </a:r>
            <a:r>
              <a:rPr lang="en-US" dirty="0" err="1">
                <a:solidFill>
                  <a:schemeClr val="bg1"/>
                </a:solidFill>
              </a:rPr>
              <a:t>centre</a:t>
            </a:r>
            <a:r>
              <a:rPr lang="en-US" dirty="0">
                <a:solidFill>
                  <a:schemeClr val="bg1"/>
                </a:solidFill>
              </a:rPr>
              <a:t>, REB, regulators, </a:t>
            </a:r>
            <a:r>
              <a:rPr lang="en-US" dirty="0" err="1">
                <a:solidFill>
                  <a:schemeClr val="bg1"/>
                </a:solidFill>
              </a:rPr>
              <a:t>etc</a:t>
            </a:r>
            <a:r>
              <a:rPr lang="en-US" dirty="0">
                <a:solidFill>
                  <a:schemeClr val="bg1"/>
                </a:solidFill>
              </a:rPr>
              <a:t>…</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3466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4F24E-9B1E-D532-346A-D9D145463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0B966-7EE8-D0DC-CBBF-85DAEC492782}"/>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741B22CA-5827-9463-E450-E8990335DB59}"/>
              </a:ext>
            </a:extLst>
          </p:cNvPr>
          <p:cNvSpPr>
            <a:spLocks noGrp="1"/>
          </p:cNvSpPr>
          <p:nvPr>
            <p:ph idx="1"/>
          </p:nvPr>
        </p:nvSpPr>
        <p:spPr/>
        <p:txBody>
          <a:bodyPr/>
          <a:lstStyle/>
          <a:p>
            <a:r>
              <a:rPr lang="en-US" dirty="0">
                <a:solidFill>
                  <a:schemeClr val="bg1"/>
                </a:solidFill>
              </a:rPr>
              <a:t>Types of monitoring</a:t>
            </a:r>
          </a:p>
          <a:p>
            <a:pPr lvl="1"/>
            <a:r>
              <a:rPr lang="en-US" dirty="0">
                <a:solidFill>
                  <a:schemeClr val="bg1"/>
                </a:solidFill>
              </a:rPr>
              <a:t>Internal monitoring of processes by the study team/sponsor</a:t>
            </a:r>
          </a:p>
          <a:p>
            <a:pPr lvl="1"/>
            <a:r>
              <a:rPr lang="en-US" dirty="0">
                <a:solidFill>
                  <a:schemeClr val="bg1"/>
                </a:solidFill>
              </a:rPr>
              <a:t>Independent monitoring of processes and treatment effects by the DMC</a:t>
            </a:r>
          </a:p>
          <a:p>
            <a:pPr lvl="1"/>
            <a:r>
              <a:rPr lang="en-US" dirty="0">
                <a:solidFill>
                  <a:schemeClr val="bg1"/>
                </a:solidFill>
              </a:rPr>
              <a:t>Monitoring of adverse events by study team/sponsor, REB, DMC, and regulatory agencies (when applicable).</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1902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1D6E4-CAA4-363D-9A35-6715B9236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C0BF5-376B-A5F7-CD8F-6ED7FA6F7A0B}"/>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A2F35DE4-75CD-4347-9877-F738C9F95718}"/>
              </a:ext>
            </a:extLst>
          </p:cNvPr>
          <p:cNvSpPr>
            <a:spLocks noGrp="1"/>
          </p:cNvSpPr>
          <p:nvPr>
            <p:ph idx="1"/>
          </p:nvPr>
        </p:nvSpPr>
        <p:spPr>
          <a:xfrm>
            <a:off x="838200" y="1825624"/>
            <a:ext cx="10515600" cy="4818063"/>
          </a:xfrm>
        </p:spPr>
        <p:txBody>
          <a:bodyPr>
            <a:normAutofit fontScale="92500" lnSpcReduction="10000"/>
          </a:bodyPr>
          <a:lstStyle/>
          <a:p>
            <a:r>
              <a:rPr lang="en-US" dirty="0">
                <a:solidFill>
                  <a:schemeClr val="bg1"/>
                </a:solidFill>
              </a:rPr>
              <a:t>The real world execution of a study is never the same as the intended execution.</a:t>
            </a:r>
          </a:p>
          <a:p>
            <a:endParaRPr lang="en-US" dirty="0">
              <a:solidFill>
                <a:schemeClr val="bg1"/>
              </a:solidFill>
            </a:endParaRPr>
          </a:p>
          <a:p>
            <a:r>
              <a:rPr lang="en-US" dirty="0">
                <a:solidFill>
                  <a:schemeClr val="bg1"/>
                </a:solidFill>
              </a:rPr>
              <a:t>The magnitude of the difference has implications for</a:t>
            </a:r>
          </a:p>
          <a:p>
            <a:pPr lvl="1"/>
            <a:r>
              <a:rPr lang="en-US" dirty="0">
                <a:solidFill>
                  <a:schemeClr val="bg1"/>
                </a:solidFill>
              </a:rPr>
              <a:t>The real effects on the health of real patients</a:t>
            </a:r>
          </a:p>
          <a:p>
            <a:pPr lvl="1"/>
            <a:r>
              <a:rPr lang="en-US" dirty="0">
                <a:solidFill>
                  <a:schemeClr val="bg1"/>
                </a:solidFill>
              </a:rPr>
              <a:t>The extent to which we can estimate the real effects on the health of real patients using measured study outcomes (abstractions of real events)</a:t>
            </a:r>
          </a:p>
          <a:p>
            <a:pPr lvl="2"/>
            <a:r>
              <a:rPr lang="en-US" dirty="0">
                <a:solidFill>
                  <a:schemeClr val="bg1"/>
                </a:solidFill>
              </a:rPr>
              <a:t>These abstractions only approximate real events. </a:t>
            </a:r>
          </a:p>
          <a:p>
            <a:endParaRPr lang="en-US" dirty="0">
              <a:solidFill>
                <a:schemeClr val="bg1"/>
              </a:solidFill>
            </a:endParaRPr>
          </a:p>
          <a:p>
            <a:r>
              <a:rPr lang="en-US" dirty="0">
                <a:solidFill>
                  <a:schemeClr val="bg1"/>
                </a:solidFill>
              </a:rPr>
              <a:t>To minimize the difference, we create</a:t>
            </a:r>
          </a:p>
          <a:p>
            <a:pPr lvl="1"/>
            <a:r>
              <a:rPr lang="en-US" dirty="0">
                <a:solidFill>
                  <a:schemeClr val="bg1"/>
                </a:solidFill>
              </a:rPr>
              <a:t>Monitoring processes to detect deviations</a:t>
            </a:r>
          </a:p>
          <a:p>
            <a:pPr lvl="1"/>
            <a:r>
              <a:rPr lang="en-US" dirty="0">
                <a:solidFill>
                  <a:schemeClr val="bg1"/>
                </a:solidFill>
              </a:rPr>
              <a:t>Corrective processes to change the study instructions (protocol, manual of operations) or how they are being executed by local investigators and staff</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62684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142F1-96B4-EF71-6D28-C16F7FA49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23E440-CEAE-78D2-B781-94EFD26535D8}"/>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A82826F2-6AC6-8B0A-1009-FA64B07A1E9E}"/>
              </a:ext>
            </a:extLst>
          </p:cNvPr>
          <p:cNvSpPr>
            <a:spLocks noGrp="1"/>
          </p:cNvSpPr>
          <p:nvPr>
            <p:ph idx="1"/>
          </p:nvPr>
        </p:nvSpPr>
        <p:spPr>
          <a:xfrm>
            <a:off x="838200" y="1825624"/>
            <a:ext cx="10515600" cy="4818063"/>
          </a:xfrm>
        </p:spPr>
        <p:txBody>
          <a:bodyPr>
            <a:normAutofit fontScale="77500" lnSpcReduction="20000"/>
          </a:bodyPr>
          <a:lstStyle/>
          <a:p>
            <a:r>
              <a:rPr lang="en-US" dirty="0">
                <a:solidFill>
                  <a:schemeClr val="bg1"/>
                </a:solidFill>
              </a:rPr>
              <a:t>The ability to issue corrections depends on the quality of the monitoring process</a:t>
            </a:r>
          </a:p>
          <a:p>
            <a:r>
              <a:rPr lang="en-US" dirty="0">
                <a:solidFill>
                  <a:schemeClr val="bg1"/>
                </a:solidFill>
              </a:rPr>
              <a:t>We decide what is important to monitor</a:t>
            </a:r>
          </a:p>
          <a:p>
            <a:r>
              <a:rPr lang="en-US" dirty="0">
                <a:solidFill>
                  <a:schemeClr val="bg1"/>
                </a:solidFill>
              </a:rPr>
              <a:t>Participant enrolment</a:t>
            </a:r>
          </a:p>
          <a:p>
            <a:pPr lvl="1"/>
            <a:r>
              <a:rPr lang="en-US" dirty="0">
                <a:solidFill>
                  <a:schemeClr val="bg1"/>
                </a:solidFill>
              </a:rPr>
              <a:t>Identification</a:t>
            </a:r>
          </a:p>
          <a:p>
            <a:pPr lvl="1"/>
            <a:r>
              <a:rPr lang="en-US" dirty="0">
                <a:solidFill>
                  <a:schemeClr val="bg1"/>
                </a:solidFill>
              </a:rPr>
              <a:t>Consent procedures</a:t>
            </a:r>
          </a:p>
          <a:p>
            <a:pPr lvl="1"/>
            <a:r>
              <a:rPr lang="en-US" dirty="0">
                <a:solidFill>
                  <a:schemeClr val="bg1"/>
                </a:solidFill>
              </a:rPr>
              <a:t>Adherence to the eligibility criteria</a:t>
            </a:r>
          </a:p>
          <a:p>
            <a:pPr lvl="1"/>
            <a:r>
              <a:rPr lang="en-US" dirty="0">
                <a:solidFill>
                  <a:schemeClr val="bg1"/>
                </a:solidFill>
              </a:rPr>
              <a:t>Randomization</a:t>
            </a:r>
          </a:p>
          <a:p>
            <a:pPr lvl="1"/>
            <a:r>
              <a:rPr lang="en-US" dirty="0">
                <a:solidFill>
                  <a:schemeClr val="bg1"/>
                </a:solidFill>
              </a:rPr>
              <a:t>Enrolment rate</a:t>
            </a:r>
          </a:p>
          <a:p>
            <a:r>
              <a:rPr lang="en-US" dirty="0">
                <a:solidFill>
                  <a:schemeClr val="bg1"/>
                </a:solidFill>
              </a:rPr>
              <a:t>Intervention initiation</a:t>
            </a:r>
          </a:p>
          <a:p>
            <a:r>
              <a:rPr lang="en-US" dirty="0">
                <a:solidFill>
                  <a:schemeClr val="bg1"/>
                </a:solidFill>
              </a:rPr>
              <a:t>Ongoing intervention delivery</a:t>
            </a:r>
          </a:p>
          <a:p>
            <a:pPr lvl="1"/>
            <a:r>
              <a:rPr lang="en-US" dirty="0">
                <a:solidFill>
                  <a:schemeClr val="bg1"/>
                </a:solidFill>
              </a:rPr>
              <a:t>Not running hemodiafiltration</a:t>
            </a:r>
          </a:p>
          <a:p>
            <a:pPr lvl="1"/>
            <a:endParaRPr lang="en-US" dirty="0">
              <a:solidFill>
                <a:schemeClr val="bg1"/>
              </a:solidFill>
            </a:endParaRPr>
          </a:p>
          <a:p>
            <a:r>
              <a:rPr lang="en-US" dirty="0">
                <a:solidFill>
                  <a:schemeClr val="bg1"/>
                </a:solidFill>
              </a:rPr>
              <a:t>Adverse events</a:t>
            </a:r>
          </a:p>
          <a:p>
            <a:r>
              <a:rPr lang="en-US" dirty="0">
                <a:solidFill>
                  <a:schemeClr val="bg1"/>
                </a:solidFill>
              </a:rPr>
              <a:t>Study outcomes</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282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BEB59-8884-1441-FF65-60F14C8B2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29B4E-1693-B787-515B-D558E19D7520}"/>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54B6FDEB-8DB8-0EF1-B93D-22B02DA3667A}"/>
              </a:ext>
            </a:extLst>
          </p:cNvPr>
          <p:cNvSpPr>
            <a:spLocks noGrp="1"/>
          </p:cNvSpPr>
          <p:nvPr>
            <p:ph idx="1"/>
          </p:nvPr>
        </p:nvSpPr>
        <p:spPr>
          <a:xfrm>
            <a:off x="838200" y="1825624"/>
            <a:ext cx="10515600" cy="4818063"/>
          </a:xfrm>
        </p:spPr>
        <p:txBody>
          <a:bodyPr>
            <a:normAutofit lnSpcReduction="10000"/>
          </a:bodyPr>
          <a:lstStyle/>
          <a:p>
            <a:r>
              <a:rPr lang="en-US" dirty="0">
                <a:solidFill>
                  <a:schemeClr val="bg1"/>
                </a:solidFill>
              </a:rPr>
              <a:t>Is this ”pragmatic”?</a:t>
            </a:r>
          </a:p>
          <a:p>
            <a:r>
              <a:rPr lang="en-US" dirty="0">
                <a:solidFill>
                  <a:schemeClr val="bg1"/>
                </a:solidFill>
              </a:rPr>
              <a:t>Consider the distinction between efforts to enforce adherence to study procedures and efforts to enforce adherence to treatment procedures</a:t>
            </a:r>
          </a:p>
          <a:p>
            <a:r>
              <a:rPr lang="en-US" dirty="0">
                <a:solidFill>
                  <a:schemeClr val="bg1"/>
                </a:solidFill>
              </a:rPr>
              <a:t>Study procedures:</a:t>
            </a:r>
          </a:p>
          <a:p>
            <a:pPr lvl="1"/>
            <a:r>
              <a:rPr lang="en-US" dirty="0">
                <a:solidFill>
                  <a:schemeClr val="bg1"/>
                </a:solidFill>
              </a:rPr>
              <a:t>Enrolment (including the adherence to consent procedures)</a:t>
            </a:r>
          </a:p>
          <a:p>
            <a:pPr lvl="1"/>
            <a:r>
              <a:rPr lang="en-US" dirty="0">
                <a:solidFill>
                  <a:schemeClr val="bg1"/>
                </a:solidFill>
              </a:rPr>
              <a:t>Follow-up</a:t>
            </a:r>
          </a:p>
          <a:p>
            <a:pPr lvl="1"/>
            <a:r>
              <a:rPr lang="en-US" dirty="0">
                <a:solidFill>
                  <a:schemeClr val="bg1"/>
                </a:solidFill>
              </a:rPr>
              <a:t>Participant protections</a:t>
            </a:r>
          </a:p>
          <a:p>
            <a:pPr lvl="1"/>
            <a:r>
              <a:rPr lang="en-US" dirty="0">
                <a:solidFill>
                  <a:schemeClr val="bg1"/>
                </a:solidFill>
              </a:rPr>
              <a:t>Good outcome ascertainment</a:t>
            </a:r>
          </a:p>
          <a:p>
            <a:r>
              <a:rPr lang="en-US" dirty="0">
                <a:solidFill>
                  <a:schemeClr val="bg1"/>
                </a:solidFill>
              </a:rPr>
              <a:t>Maximizing these things does not compromise generalizability.</a:t>
            </a:r>
          </a:p>
          <a:p>
            <a:r>
              <a:rPr lang="en-US" u="sng" dirty="0">
                <a:solidFill>
                  <a:schemeClr val="bg1"/>
                </a:solidFill>
              </a:rPr>
              <a:t>A sloppy study is tremendously harmful because you do not find out the truth and you compromise trust in the research enterprise.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5982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8F735-500A-016F-4726-93DA90FC7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83657-18A3-CFE7-C226-853D64C721D9}"/>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FD5FBAFD-6C61-324A-B560-1E9EFE50DF0C}"/>
              </a:ext>
            </a:extLst>
          </p:cNvPr>
          <p:cNvSpPr>
            <a:spLocks noGrp="1"/>
          </p:cNvSpPr>
          <p:nvPr>
            <p:ph idx="1"/>
          </p:nvPr>
        </p:nvSpPr>
        <p:spPr>
          <a:xfrm>
            <a:off x="838200" y="1825624"/>
            <a:ext cx="11106150" cy="4818063"/>
          </a:xfrm>
        </p:spPr>
        <p:txBody>
          <a:bodyPr>
            <a:normAutofit fontScale="92500" lnSpcReduction="20000"/>
          </a:bodyPr>
          <a:lstStyle/>
          <a:p>
            <a:r>
              <a:rPr lang="en-US" dirty="0">
                <a:solidFill>
                  <a:schemeClr val="bg1"/>
                </a:solidFill>
              </a:rPr>
              <a:t>Is enforcing adherence to treatment procedures pragmatic?</a:t>
            </a:r>
          </a:p>
          <a:p>
            <a:r>
              <a:rPr lang="en-US" dirty="0">
                <a:solidFill>
                  <a:schemeClr val="bg1"/>
                </a:solidFill>
              </a:rPr>
              <a:t>Yes, if the purpose is to make the world inside the study work more like the world outside the study. </a:t>
            </a:r>
          </a:p>
          <a:p>
            <a:r>
              <a:rPr lang="en-US" b="1" dirty="0">
                <a:solidFill>
                  <a:schemeClr val="bg1"/>
                </a:solidFill>
              </a:rPr>
              <a:t>We are justified in strong efforts to maximize adherence to the allocated dialyzers in DIALEX because the opportunity for nonadherence is largely artificial: it does not extend to the real world.</a:t>
            </a:r>
          </a:p>
          <a:p>
            <a:r>
              <a:rPr lang="en-US" dirty="0">
                <a:solidFill>
                  <a:schemeClr val="bg1"/>
                </a:solidFill>
              </a:rPr>
              <a:t>DIALEX is introducing an artificial condition where many patients are on </a:t>
            </a:r>
            <a:r>
              <a:rPr lang="en-US" dirty="0" err="1">
                <a:solidFill>
                  <a:schemeClr val="bg1"/>
                </a:solidFill>
              </a:rPr>
              <a:t>Elisio</a:t>
            </a:r>
            <a:r>
              <a:rPr lang="en-US" dirty="0">
                <a:solidFill>
                  <a:schemeClr val="bg1"/>
                </a:solidFill>
              </a:rPr>
              <a:t> HX but most are still using another type of dialyzer (the program’s default offering).</a:t>
            </a:r>
          </a:p>
          <a:p>
            <a:r>
              <a:rPr lang="en-US" dirty="0">
                <a:solidFill>
                  <a:schemeClr val="bg1"/>
                </a:solidFill>
              </a:rPr>
              <a:t>This is prone to deviations FROM what would happen in the real world.</a:t>
            </a:r>
            <a:endParaRPr lang="en-US" b="1" dirty="0">
              <a:solidFill>
                <a:schemeClr val="bg1"/>
              </a:solidFill>
            </a:endParaRPr>
          </a:p>
          <a:p>
            <a:r>
              <a:rPr lang="en-US" dirty="0">
                <a:solidFill>
                  <a:schemeClr val="bg1"/>
                </a:solidFill>
              </a:rPr>
              <a:t>In the “real world”, dialysis programs default to 1 type of dialyzer.</a:t>
            </a:r>
          </a:p>
          <a:p>
            <a:pPr lvl="1"/>
            <a:r>
              <a:rPr lang="en-US" dirty="0">
                <a:solidFill>
                  <a:schemeClr val="bg1"/>
                </a:solidFill>
              </a:rPr>
              <a:t>As a result, patients are not easily switched off that dialyzer when they are admitted to the hospital or when someone unfamiliar with the dialyzer changes it to another type with which they are familiar. This opportunity for deviation is largely artificial.</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689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3654C-309F-1587-5798-2DC1B3A28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59E20-495C-C2FC-3434-74EBF9337AED}"/>
              </a:ext>
            </a:extLst>
          </p:cNvPr>
          <p:cNvSpPr>
            <a:spLocks noGrp="1"/>
          </p:cNvSpPr>
          <p:nvPr>
            <p:ph type="title"/>
          </p:nvPr>
        </p:nvSpPr>
        <p:spPr/>
        <p:txBody>
          <a:bodyPr/>
          <a:lstStyle/>
          <a:p>
            <a:r>
              <a:rPr lang="en-US" b="1" dirty="0">
                <a:solidFill>
                  <a:schemeClr val="bg1"/>
                </a:solidFill>
              </a:rPr>
              <a:t>Thinking about monitoring and correction</a:t>
            </a:r>
          </a:p>
        </p:txBody>
      </p:sp>
      <p:sp>
        <p:nvSpPr>
          <p:cNvPr id="3" name="Content Placeholder 2">
            <a:extLst>
              <a:ext uri="{FF2B5EF4-FFF2-40B4-BE49-F238E27FC236}">
                <a16:creationId xmlns:a16="http://schemas.microsoft.com/office/drawing/2014/main" id="{FB0D0B5E-5054-4241-C8CC-953339EE05D8}"/>
              </a:ext>
            </a:extLst>
          </p:cNvPr>
          <p:cNvSpPr>
            <a:spLocks noGrp="1"/>
          </p:cNvSpPr>
          <p:nvPr>
            <p:ph idx="1"/>
          </p:nvPr>
        </p:nvSpPr>
        <p:spPr>
          <a:xfrm>
            <a:off x="838200" y="1825624"/>
            <a:ext cx="11106150" cy="4818063"/>
          </a:xfrm>
        </p:spPr>
        <p:txBody>
          <a:bodyPr>
            <a:normAutofit fontScale="92500" lnSpcReduction="20000"/>
          </a:bodyPr>
          <a:lstStyle/>
          <a:p>
            <a:r>
              <a:rPr lang="en-US" dirty="0">
                <a:solidFill>
                  <a:schemeClr val="bg1"/>
                </a:solidFill>
              </a:rPr>
              <a:t>Is enforcing adherence to treatment procedures pragmatic?</a:t>
            </a:r>
          </a:p>
          <a:p>
            <a:r>
              <a:rPr lang="en-US" dirty="0">
                <a:solidFill>
                  <a:schemeClr val="bg1"/>
                </a:solidFill>
              </a:rPr>
              <a:t>Yes, if the purpose is to make the world inside the study work more like the world outside the study. </a:t>
            </a:r>
          </a:p>
          <a:p>
            <a:r>
              <a:rPr lang="en-US" b="1" dirty="0">
                <a:solidFill>
                  <a:schemeClr val="bg1"/>
                </a:solidFill>
              </a:rPr>
              <a:t>We are justified in strong efforts to maximize adherence to the allocated dialyzers in DIALEX because the opportunity for nonadherence is largely artificial: it does not extend to the real world.</a:t>
            </a:r>
          </a:p>
          <a:p>
            <a:r>
              <a:rPr lang="en-US" dirty="0">
                <a:solidFill>
                  <a:schemeClr val="bg1"/>
                </a:solidFill>
              </a:rPr>
              <a:t>DIALEX is introducing an artificial condition where many patients are on </a:t>
            </a:r>
            <a:r>
              <a:rPr lang="en-US" dirty="0" err="1">
                <a:solidFill>
                  <a:schemeClr val="bg1"/>
                </a:solidFill>
              </a:rPr>
              <a:t>Elisio</a:t>
            </a:r>
            <a:r>
              <a:rPr lang="en-US" dirty="0">
                <a:solidFill>
                  <a:schemeClr val="bg1"/>
                </a:solidFill>
              </a:rPr>
              <a:t> HX but most are still using another type of dialyzer (the program’s default offering).</a:t>
            </a:r>
          </a:p>
          <a:p>
            <a:r>
              <a:rPr lang="en-US" dirty="0">
                <a:solidFill>
                  <a:schemeClr val="bg1"/>
                </a:solidFill>
              </a:rPr>
              <a:t>This is prone to deviations FROM what would happen in the real world.</a:t>
            </a:r>
            <a:endParaRPr lang="en-US" b="1" dirty="0">
              <a:solidFill>
                <a:schemeClr val="bg1"/>
              </a:solidFill>
            </a:endParaRPr>
          </a:p>
          <a:p>
            <a:r>
              <a:rPr lang="en-US" dirty="0">
                <a:solidFill>
                  <a:schemeClr val="bg1"/>
                </a:solidFill>
              </a:rPr>
              <a:t>In the “real world”, dialysis programs default to 1 type of dialyzer.</a:t>
            </a:r>
          </a:p>
          <a:p>
            <a:pPr lvl="1"/>
            <a:r>
              <a:rPr lang="en-US" dirty="0">
                <a:solidFill>
                  <a:schemeClr val="bg1"/>
                </a:solidFill>
              </a:rPr>
              <a:t>As a result, patients are not easily switched off that dialyzer when they are admitted to the hospital or when someone unfamiliar with the dialyzer changes it to another type with which they are familiar. This opportunity for deviation is largely artificial.</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4906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86F9-CB77-FFD1-6099-E85E468A3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0BA78-970B-CE33-E002-17398F32BEE3}"/>
              </a:ext>
            </a:extLst>
          </p:cNvPr>
          <p:cNvSpPr>
            <a:spLocks noGrp="1"/>
          </p:cNvSpPr>
          <p:nvPr>
            <p:ph type="title"/>
          </p:nvPr>
        </p:nvSpPr>
        <p:spPr>
          <a:xfrm>
            <a:off x="838200" y="100011"/>
            <a:ext cx="10515600" cy="1325563"/>
          </a:xfrm>
        </p:spPr>
        <p:txBody>
          <a:bodyPr/>
          <a:lstStyle/>
          <a:p>
            <a:r>
              <a:rPr lang="en-US" b="1" dirty="0">
                <a:solidFill>
                  <a:schemeClr val="bg1"/>
                </a:solidFill>
              </a:rPr>
              <a:t>What will the DMC monitor in DIALEX?</a:t>
            </a:r>
          </a:p>
        </p:txBody>
      </p:sp>
      <p:sp>
        <p:nvSpPr>
          <p:cNvPr id="3" name="Content Placeholder 2">
            <a:extLst>
              <a:ext uri="{FF2B5EF4-FFF2-40B4-BE49-F238E27FC236}">
                <a16:creationId xmlns:a16="http://schemas.microsoft.com/office/drawing/2014/main" id="{47E407A9-FC00-F106-6558-498A90D8F9E4}"/>
              </a:ext>
            </a:extLst>
          </p:cNvPr>
          <p:cNvSpPr>
            <a:spLocks noGrp="1"/>
          </p:cNvSpPr>
          <p:nvPr>
            <p:ph idx="1"/>
          </p:nvPr>
        </p:nvSpPr>
        <p:spPr>
          <a:xfrm>
            <a:off x="838200" y="1425574"/>
            <a:ext cx="11106150" cy="4818063"/>
          </a:xfrm>
        </p:spPr>
        <p:txBody>
          <a:bodyPr>
            <a:noAutofit/>
          </a:bodyPr>
          <a:lstStyle/>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Recruitment rates </a:t>
            </a:r>
            <a:endParaRPr lang="en-US" sz="2600" dirty="0">
              <a:solidFill>
                <a:schemeClr val="bg1"/>
              </a:solidFill>
              <a:effectLst/>
              <a:ea typeface="Calibri" panose="020F0502020204030204" pitchFamily="34" charset="0"/>
              <a:cs typeface="Calibri" panose="020F0502020204030204" pitchFamily="34" charset="0"/>
            </a:endParaRPr>
          </a:p>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Opt-out rates</a:t>
            </a:r>
            <a:endParaRPr lang="en-US" sz="2600" dirty="0">
              <a:solidFill>
                <a:schemeClr val="bg1"/>
              </a:solidFill>
              <a:effectLst/>
              <a:ea typeface="Calibri" panose="020F0502020204030204" pitchFamily="34" charset="0"/>
              <a:cs typeface="Calibri" panose="020F0502020204030204" pitchFamily="34" charset="0"/>
            </a:endParaRPr>
          </a:p>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Adherence rates</a:t>
            </a:r>
            <a:endParaRPr lang="en-US" sz="2600" dirty="0">
              <a:solidFill>
                <a:schemeClr val="bg1"/>
              </a:solidFill>
              <a:effectLst/>
              <a:ea typeface="Calibri" panose="020F0502020204030204" pitchFamily="34" charset="0"/>
              <a:cs typeface="Calibri" panose="020F0502020204030204" pitchFamily="34" charset="0"/>
            </a:endParaRPr>
          </a:p>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Reasons for non-adherence</a:t>
            </a:r>
            <a:endParaRPr lang="en-US" sz="2600" dirty="0">
              <a:solidFill>
                <a:schemeClr val="bg1"/>
              </a:solidFill>
              <a:effectLst/>
              <a:ea typeface="Calibri" panose="020F0502020204030204" pitchFamily="34" charset="0"/>
              <a:cs typeface="Calibri" panose="020F0502020204030204" pitchFamily="34" charset="0"/>
            </a:endParaRPr>
          </a:p>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Mortality rates reported as part of the adherence reports. These will not capture patients who are no longer followed for adherence because they have changed dialysis modality, left that dialysis program, received a kidney transplant, or otherwise discontinued dialysis.</a:t>
            </a:r>
            <a:endParaRPr lang="en-US" sz="2600" dirty="0">
              <a:solidFill>
                <a:schemeClr val="bg1"/>
              </a:solidFill>
              <a:effectLst/>
              <a:ea typeface="Calibri" panose="020F0502020204030204" pitchFamily="34" charset="0"/>
              <a:cs typeface="Calibri" panose="020F0502020204030204" pitchFamily="34" charset="0"/>
            </a:endParaRPr>
          </a:p>
          <a:p>
            <a:pPr algn="just">
              <a:lnSpc>
                <a:spcPct val="100000"/>
              </a:lnSpc>
              <a:spcBef>
                <a:spcPts val="600"/>
              </a:spcBef>
              <a:spcAft>
                <a:spcPts val="600"/>
              </a:spcAft>
              <a:tabLst>
                <a:tab pos="274320" algn="l"/>
                <a:tab pos="1543050" algn="l"/>
                <a:tab pos="274320" algn="l"/>
              </a:tabLst>
            </a:pPr>
            <a:r>
              <a:rPr lang="en-CA" sz="2600" dirty="0">
                <a:solidFill>
                  <a:schemeClr val="bg1"/>
                </a:solidFill>
                <a:effectLst/>
                <a:ea typeface="Calibri" panose="020F0502020204030204" pitchFamily="34" charset="0"/>
                <a:cs typeface="Calibri" panose="020F0502020204030204" pitchFamily="34" charset="0"/>
              </a:rPr>
              <a:t>Completeness of adherence monitoring data</a:t>
            </a:r>
          </a:p>
          <a:p>
            <a:pPr algn="just">
              <a:lnSpc>
                <a:spcPct val="100000"/>
              </a:lnSpc>
              <a:spcBef>
                <a:spcPts val="600"/>
              </a:spcBef>
              <a:spcAft>
                <a:spcPts val="600"/>
              </a:spcAft>
              <a:tabLst>
                <a:tab pos="274320" algn="l"/>
                <a:tab pos="1543050" algn="l"/>
                <a:tab pos="274320" algn="l"/>
              </a:tabLst>
            </a:pPr>
            <a:r>
              <a:rPr lang="en-CA" sz="2600" dirty="0">
                <a:solidFill>
                  <a:schemeClr val="bg1"/>
                </a:solidFill>
                <a:cs typeface="Calibri" panose="020F0502020204030204" pitchFamily="34" charset="0"/>
              </a:rPr>
              <a:t>Any interim analysis data</a:t>
            </a:r>
          </a:p>
        </p:txBody>
      </p:sp>
    </p:spTree>
    <p:extLst>
      <p:ext uri="{BB962C8B-B14F-4D97-AF65-F5344CB8AC3E}">
        <p14:creationId xmlns:p14="http://schemas.microsoft.com/office/powerpoint/2010/main" val="228436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9ECCB1FD-D6E0-7632-85D8-4B6136E39638}"/>
              </a:ext>
            </a:extLst>
          </p:cNvPr>
          <p:cNvPicPr>
            <a:picLocks noChangeAspect="1"/>
          </p:cNvPicPr>
          <p:nvPr/>
        </p:nvPicPr>
        <p:blipFill>
          <a:blip r:embed="rId2"/>
          <a:stretch>
            <a:fillRect/>
          </a:stretch>
        </p:blipFill>
        <p:spPr>
          <a:xfrm>
            <a:off x="-203829" y="72025"/>
            <a:ext cx="12775022" cy="6785975"/>
          </a:xfrm>
          <a:prstGeom prst="rect">
            <a:avLst/>
          </a:prstGeom>
        </p:spPr>
      </p:pic>
      <p:sp>
        <p:nvSpPr>
          <p:cNvPr id="17" name="Rectangle 16">
            <a:extLst>
              <a:ext uri="{FF2B5EF4-FFF2-40B4-BE49-F238E27FC236}">
                <a16:creationId xmlns:a16="http://schemas.microsoft.com/office/drawing/2014/main" id="{A0C1CDEB-F701-CB99-CD02-3BE4A4400C2E}"/>
              </a:ext>
            </a:extLst>
          </p:cNvPr>
          <p:cNvSpPr/>
          <p:nvPr/>
        </p:nvSpPr>
        <p:spPr>
          <a:xfrm>
            <a:off x="2893511" y="450936"/>
            <a:ext cx="4546947" cy="617533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8333987-3A3C-8857-0C12-13AD87A7E1C1}"/>
              </a:ext>
            </a:extLst>
          </p:cNvPr>
          <p:cNvSpPr/>
          <p:nvPr/>
        </p:nvSpPr>
        <p:spPr>
          <a:xfrm>
            <a:off x="7474858" y="231731"/>
            <a:ext cx="2118848" cy="655424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E2581F-BED9-E862-B914-61AA7D1D6262}"/>
              </a:ext>
            </a:extLst>
          </p:cNvPr>
          <p:cNvSpPr/>
          <p:nvPr/>
        </p:nvSpPr>
        <p:spPr>
          <a:xfrm>
            <a:off x="585637" y="1957465"/>
            <a:ext cx="4546947" cy="465006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15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857DF-576F-09F6-F14E-BDA332603473}"/>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D9D1C2CC-D136-152F-3A3B-CA9D46AB7F79}"/>
              </a:ext>
            </a:extLst>
          </p:cNvPr>
          <p:cNvPicPr>
            <a:picLocks noChangeAspect="1"/>
          </p:cNvPicPr>
          <p:nvPr/>
        </p:nvPicPr>
        <p:blipFill>
          <a:blip r:embed="rId2"/>
          <a:stretch>
            <a:fillRect/>
          </a:stretch>
        </p:blipFill>
        <p:spPr>
          <a:xfrm>
            <a:off x="-203829" y="72025"/>
            <a:ext cx="12775022" cy="6785975"/>
          </a:xfrm>
          <a:prstGeom prst="rect">
            <a:avLst/>
          </a:prstGeom>
        </p:spPr>
      </p:pic>
      <p:sp>
        <p:nvSpPr>
          <p:cNvPr id="17" name="Rectangle 16">
            <a:extLst>
              <a:ext uri="{FF2B5EF4-FFF2-40B4-BE49-F238E27FC236}">
                <a16:creationId xmlns:a16="http://schemas.microsoft.com/office/drawing/2014/main" id="{8C7CE3CF-4BC1-7567-BFFF-46912CA3C69E}"/>
              </a:ext>
            </a:extLst>
          </p:cNvPr>
          <p:cNvSpPr/>
          <p:nvPr/>
        </p:nvSpPr>
        <p:spPr>
          <a:xfrm>
            <a:off x="4717143" y="794479"/>
            <a:ext cx="2723315" cy="583178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4860F9-C37B-B273-7CBF-66F6F1681284}"/>
              </a:ext>
            </a:extLst>
          </p:cNvPr>
          <p:cNvSpPr/>
          <p:nvPr/>
        </p:nvSpPr>
        <p:spPr>
          <a:xfrm>
            <a:off x="7474858" y="231731"/>
            <a:ext cx="2118848" cy="655424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5C413F3-400F-FF60-5F70-D9C9177A2691}"/>
              </a:ext>
            </a:extLst>
          </p:cNvPr>
          <p:cNvSpPr/>
          <p:nvPr/>
        </p:nvSpPr>
        <p:spPr>
          <a:xfrm>
            <a:off x="585637" y="2353456"/>
            <a:ext cx="4546947" cy="425407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11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96701-100B-E94B-B9D3-D34E71F61CA4}"/>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98AF862C-79A9-DE87-254B-AD91777DE3B9}"/>
              </a:ext>
            </a:extLst>
          </p:cNvPr>
          <p:cNvPicPr>
            <a:picLocks noChangeAspect="1"/>
          </p:cNvPicPr>
          <p:nvPr/>
        </p:nvPicPr>
        <p:blipFill>
          <a:blip r:embed="rId2"/>
          <a:stretch>
            <a:fillRect/>
          </a:stretch>
        </p:blipFill>
        <p:spPr>
          <a:xfrm>
            <a:off x="-203829" y="72025"/>
            <a:ext cx="12775022" cy="6785975"/>
          </a:xfrm>
          <a:prstGeom prst="rect">
            <a:avLst/>
          </a:prstGeom>
        </p:spPr>
      </p:pic>
      <p:sp>
        <p:nvSpPr>
          <p:cNvPr id="17" name="Rectangle 16">
            <a:extLst>
              <a:ext uri="{FF2B5EF4-FFF2-40B4-BE49-F238E27FC236}">
                <a16:creationId xmlns:a16="http://schemas.microsoft.com/office/drawing/2014/main" id="{66E2D991-0234-48A3-493E-9BC966941CF8}"/>
              </a:ext>
            </a:extLst>
          </p:cNvPr>
          <p:cNvSpPr/>
          <p:nvPr/>
        </p:nvSpPr>
        <p:spPr>
          <a:xfrm>
            <a:off x="4717144" y="719528"/>
            <a:ext cx="2713803" cy="590674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824D05-E945-6A26-C963-2B42DBD8C3FA}"/>
              </a:ext>
            </a:extLst>
          </p:cNvPr>
          <p:cNvSpPr/>
          <p:nvPr/>
        </p:nvSpPr>
        <p:spPr>
          <a:xfrm>
            <a:off x="7474858" y="231731"/>
            <a:ext cx="2118848" cy="655424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A6C61A-2EE8-A795-9C40-C4560D227392}"/>
              </a:ext>
            </a:extLst>
          </p:cNvPr>
          <p:cNvSpPr/>
          <p:nvPr/>
        </p:nvSpPr>
        <p:spPr>
          <a:xfrm>
            <a:off x="585638" y="4946754"/>
            <a:ext cx="4301156"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64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A9264-6EF9-7ADD-5FA5-E1965797A750}"/>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00ABDB1B-F467-E50D-C239-C4C9F1CBD695}"/>
              </a:ext>
            </a:extLst>
          </p:cNvPr>
          <p:cNvPicPr>
            <a:picLocks noChangeAspect="1"/>
          </p:cNvPicPr>
          <p:nvPr/>
        </p:nvPicPr>
        <p:blipFill>
          <a:blip r:embed="rId2"/>
          <a:stretch>
            <a:fillRect/>
          </a:stretch>
        </p:blipFill>
        <p:spPr>
          <a:xfrm>
            <a:off x="-209617" y="72026"/>
            <a:ext cx="12775022" cy="6785975"/>
          </a:xfrm>
          <a:prstGeom prst="rect">
            <a:avLst/>
          </a:prstGeom>
        </p:spPr>
      </p:pic>
      <p:sp>
        <p:nvSpPr>
          <p:cNvPr id="17" name="Rectangle 16">
            <a:extLst>
              <a:ext uri="{FF2B5EF4-FFF2-40B4-BE49-F238E27FC236}">
                <a16:creationId xmlns:a16="http://schemas.microsoft.com/office/drawing/2014/main" id="{CE1EC0D8-1CD2-2B4F-84E6-1ED04B88F0C4}"/>
              </a:ext>
            </a:extLst>
          </p:cNvPr>
          <p:cNvSpPr/>
          <p:nvPr/>
        </p:nvSpPr>
        <p:spPr>
          <a:xfrm>
            <a:off x="4717144" y="928688"/>
            <a:ext cx="2702228" cy="55239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B3550D-D3BA-DED5-685F-DB5917FE8AC2}"/>
              </a:ext>
            </a:extLst>
          </p:cNvPr>
          <p:cNvSpPr/>
          <p:nvPr/>
        </p:nvSpPr>
        <p:spPr>
          <a:xfrm>
            <a:off x="7474858" y="3300413"/>
            <a:ext cx="2118848" cy="348556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640B8EA-B701-2428-2D99-2F06994FF046}"/>
              </a:ext>
            </a:extLst>
          </p:cNvPr>
          <p:cNvSpPr/>
          <p:nvPr/>
        </p:nvSpPr>
        <p:spPr>
          <a:xfrm>
            <a:off x="585638" y="4946754"/>
            <a:ext cx="4301156"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37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2B53-6C9E-ECFD-ABA4-4C1B32718F69}"/>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FCB230E7-28CA-BFD1-FFA1-8FAF9B7E8093}"/>
              </a:ext>
            </a:extLst>
          </p:cNvPr>
          <p:cNvPicPr>
            <a:picLocks noChangeAspect="1"/>
          </p:cNvPicPr>
          <p:nvPr/>
        </p:nvPicPr>
        <p:blipFill>
          <a:blip r:embed="rId2"/>
          <a:stretch>
            <a:fillRect/>
          </a:stretch>
        </p:blipFill>
        <p:spPr>
          <a:xfrm>
            <a:off x="-209617" y="72026"/>
            <a:ext cx="12775022" cy="6785975"/>
          </a:xfrm>
          <a:prstGeom prst="rect">
            <a:avLst/>
          </a:prstGeom>
        </p:spPr>
      </p:pic>
      <p:sp>
        <p:nvSpPr>
          <p:cNvPr id="17" name="Rectangle 16">
            <a:extLst>
              <a:ext uri="{FF2B5EF4-FFF2-40B4-BE49-F238E27FC236}">
                <a16:creationId xmlns:a16="http://schemas.microsoft.com/office/drawing/2014/main" id="{9E46A013-DA92-8723-B917-CF45AF7A0666}"/>
              </a:ext>
            </a:extLst>
          </p:cNvPr>
          <p:cNvSpPr/>
          <p:nvPr/>
        </p:nvSpPr>
        <p:spPr>
          <a:xfrm>
            <a:off x="4717144" y="928688"/>
            <a:ext cx="2702228" cy="40180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35D9F53-352D-8A38-1FB9-02BF2B2EA542}"/>
              </a:ext>
            </a:extLst>
          </p:cNvPr>
          <p:cNvSpPr/>
          <p:nvPr/>
        </p:nvSpPr>
        <p:spPr>
          <a:xfrm>
            <a:off x="7474858" y="5686425"/>
            <a:ext cx="2118848"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AC63114-A082-5092-32DD-BA2C06B17438}"/>
              </a:ext>
            </a:extLst>
          </p:cNvPr>
          <p:cNvSpPr/>
          <p:nvPr/>
        </p:nvSpPr>
        <p:spPr>
          <a:xfrm>
            <a:off x="585638" y="4946754"/>
            <a:ext cx="5086500"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5DD14D6-5038-7804-4D78-9AA63224F496}"/>
              </a:ext>
            </a:extLst>
          </p:cNvPr>
          <p:cNvSpPr/>
          <p:nvPr/>
        </p:nvSpPr>
        <p:spPr>
          <a:xfrm>
            <a:off x="7490812" y="3507877"/>
            <a:ext cx="1513592"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2CF093-60AC-CDCA-3F3D-EE85686EFCE3}"/>
              </a:ext>
            </a:extLst>
          </p:cNvPr>
          <p:cNvSpPr/>
          <p:nvPr/>
        </p:nvSpPr>
        <p:spPr>
          <a:xfrm>
            <a:off x="7474857" y="3350123"/>
            <a:ext cx="1140505"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07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0EBAC-AB8D-2EBE-6B6A-4DC7BB37EC22}"/>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714DA834-7367-71FD-F03B-5B9DE04D91B2}"/>
              </a:ext>
            </a:extLst>
          </p:cNvPr>
          <p:cNvPicPr>
            <a:picLocks noChangeAspect="1"/>
          </p:cNvPicPr>
          <p:nvPr/>
        </p:nvPicPr>
        <p:blipFill>
          <a:blip r:embed="rId2"/>
          <a:stretch>
            <a:fillRect/>
          </a:stretch>
        </p:blipFill>
        <p:spPr>
          <a:xfrm>
            <a:off x="-209617" y="72026"/>
            <a:ext cx="12775022" cy="6785975"/>
          </a:xfrm>
          <a:prstGeom prst="rect">
            <a:avLst/>
          </a:prstGeom>
        </p:spPr>
      </p:pic>
      <p:sp>
        <p:nvSpPr>
          <p:cNvPr id="17" name="Rectangle 16">
            <a:extLst>
              <a:ext uri="{FF2B5EF4-FFF2-40B4-BE49-F238E27FC236}">
                <a16:creationId xmlns:a16="http://schemas.microsoft.com/office/drawing/2014/main" id="{BCBD0A09-ED2D-0C97-BA31-C2B77F74D469}"/>
              </a:ext>
            </a:extLst>
          </p:cNvPr>
          <p:cNvSpPr/>
          <p:nvPr/>
        </p:nvSpPr>
        <p:spPr>
          <a:xfrm>
            <a:off x="4717144" y="928688"/>
            <a:ext cx="2702228" cy="40180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372758-FF7F-A302-5A2F-917C821EFA2A}"/>
              </a:ext>
            </a:extLst>
          </p:cNvPr>
          <p:cNvSpPr/>
          <p:nvPr/>
        </p:nvSpPr>
        <p:spPr>
          <a:xfrm>
            <a:off x="7474858" y="5686425"/>
            <a:ext cx="2118848"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988589A-D88C-64C4-3474-DBB49B489085}"/>
              </a:ext>
            </a:extLst>
          </p:cNvPr>
          <p:cNvSpPr/>
          <p:nvPr/>
        </p:nvSpPr>
        <p:spPr>
          <a:xfrm>
            <a:off x="585638" y="4946754"/>
            <a:ext cx="1743225"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28659A0-FCAF-69F5-0359-499ACD15FDF8}"/>
              </a:ext>
            </a:extLst>
          </p:cNvPr>
          <p:cNvSpPr/>
          <p:nvPr/>
        </p:nvSpPr>
        <p:spPr>
          <a:xfrm>
            <a:off x="7490812" y="3507877"/>
            <a:ext cx="1513592"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2DB1860-0BC8-26A1-0543-2BC9FA2FE1D1}"/>
              </a:ext>
            </a:extLst>
          </p:cNvPr>
          <p:cNvSpPr/>
          <p:nvPr/>
        </p:nvSpPr>
        <p:spPr>
          <a:xfrm>
            <a:off x="7474857" y="3350123"/>
            <a:ext cx="1140505"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5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623F4-745A-6B45-4588-00B51A6968B6}"/>
            </a:ext>
          </a:extLst>
        </p:cNvPr>
        <p:cNvGrpSpPr/>
        <p:nvPr/>
      </p:nvGrpSpPr>
      <p:grpSpPr>
        <a:xfrm>
          <a:off x="0" y="0"/>
          <a:ext cx="0" cy="0"/>
          <a:chOff x="0" y="0"/>
          <a:chExt cx="0" cy="0"/>
        </a:xfrm>
      </p:grpSpPr>
      <p:pic>
        <p:nvPicPr>
          <p:cNvPr id="16" name="Picture 15" descr="A diagram of a clinical trial&#10;&#10;AI-generated content may be incorrect.">
            <a:extLst>
              <a:ext uri="{FF2B5EF4-FFF2-40B4-BE49-F238E27FC236}">
                <a16:creationId xmlns:a16="http://schemas.microsoft.com/office/drawing/2014/main" id="{61E92747-61CD-CD07-073F-F11BC7CDB567}"/>
              </a:ext>
            </a:extLst>
          </p:cNvPr>
          <p:cNvPicPr>
            <a:picLocks noChangeAspect="1"/>
          </p:cNvPicPr>
          <p:nvPr/>
        </p:nvPicPr>
        <p:blipFill>
          <a:blip r:embed="rId2"/>
          <a:stretch>
            <a:fillRect/>
          </a:stretch>
        </p:blipFill>
        <p:spPr>
          <a:xfrm>
            <a:off x="-209617" y="72026"/>
            <a:ext cx="12775022" cy="6785975"/>
          </a:xfrm>
          <a:prstGeom prst="rect">
            <a:avLst/>
          </a:prstGeom>
        </p:spPr>
      </p:pic>
      <p:sp>
        <p:nvSpPr>
          <p:cNvPr id="17" name="Rectangle 16">
            <a:extLst>
              <a:ext uri="{FF2B5EF4-FFF2-40B4-BE49-F238E27FC236}">
                <a16:creationId xmlns:a16="http://schemas.microsoft.com/office/drawing/2014/main" id="{157356DF-1FD7-025F-700D-A87138207AF1}"/>
              </a:ext>
            </a:extLst>
          </p:cNvPr>
          <p:cNvSpPr/>
          <p:nvPr/>
        </p:nvSpPr>
        <p:spPr>
          <a:xfrm>
            <a:off x="4717144" y="928688"/>
            <a:ext cx="940706" cy="282892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1138600-F43D-B5B8-9FDA-3E67E8A6568A}"/>
              </a:ext>
            </a:extLst>
          </p:cNvPr>
          <p:cNvSpPr/>
          <p:nvPr/>
        </p:nvSpPr>
        <p:spPr>
          <a:xfrm>
            <a:off x="7474858" y="5686425"/>
            <a:ext cx="2118848"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91BFCC8-391B-7AD6-D129-F519BEC63807}"/>
              </a:ext>
            </a:extLst>
          </p:cNvPr>
          <p:cNvSpPr/>
          <p:nvPr/>
        </p:nvSpPr>
        <p:spPr>
          <a:xfrm>
            <a:off x="585638" y="4946754"/>
            <a:ext cx="1743225"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68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9A0C1-5855-5A39-F56C-8F29840C0D1B}"/>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938354B-F2D0-945A-236A-FE68906AC9C0}"/>
              </a:ext>
            </a:extLst>
          </p:cNvPr>
          <p:cNvSpPr/>
          <p:nvPr/>
        </p:nvSpPr>
        <p:spPr>
          <a:xfrm>
            <a:off x="7474858" y="5686425"/>
            <a:ext cx="2118848" cy="109954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604759-B7E8-EC6E-BB31-0816DF50B4A0}"/>
              </a:ext>
            </a:extLst>
          </p:cNvPr>
          <p:cNvSpPr/>
          <p:nvPr/>
        </p:nvSpPr>
        <p:spPr>
          <a:xfrm>
            <a:off x="585638" y="4946754"/>
            <a:ext cx="1743225" cy="166077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linical trial&#10;&#10;AI-generated content may be incorrect.">
            <a:extLst>
              <a:ext uri="{FF2B5EF4-FFF2-40B4-BE49-F238E27FC236}">
                <a16:creationId xmlns:a16="http://schemas.microsoft.com/office/drawing/2014/main" id="{8D6D0684-2A8B-19FD-0B69-FFA5848B9945}"/>
              </a:ext>
            </a:extLst>
          </p:cNvPr>
          <p:cNvPicPr>
            <a:picLocks noChangeAspect="1"/>
          </p:cNvPicPr>
          <p:nvPr/>
        </p:nvPicPr>
        <p:blipFill>
          <a:blip r:embed="rId2"/>
          <a:stretch>
            <a:fillRect/>
          </a:stretch>
        </p:blipFill>
        <p:spPr>
          <a:xfrm>
            <a:off x="-200991" y="71440"/>
            <a:ext cx="12754795" cy="6775231"/>
          </a:xfrm>
          <a:prstGeom prst="rect">
            <a:avLst/>
          </a:prstGeom>
        </p:spPr>
      </p:pic>
    </p:spTree>
    <p:extLst>
      <p:ext uri="{BB962C8B-B14F-4D97-AF65-F5344CB8AC3E}">
        <p14:creationId xmlns:p14="http://schemas.microsoft.com/office/powerpoint/2010/main" val="1513743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2251</TotalTime>
  <Words>770</Words>
  <Application>Microsoft Macintosh PowerPoint</Application>
  <PresentationFormat>Widescreen</PresentationFormat>
  <Paragraphs>97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Thinking about monitoring and correction</vt:lpstr>
      <vt:lpstr>Thinking about monitoring and correction</vt:lpstr>
      <vt:lpstr>Thinking about monitoring and correction</vt:lpstr>
      <vt:lpstr>Thinking about monitoring and correction</vt:lpstr>
      <vt:lpstr>Thinking about monitoring and correction</vt:lpstr>
      <vt:lpstr>Thinking about monitoring and correction</vt:lpstr>
      <vt:lpstr>Thinking about monitoring and correction</vt:lpstr>
      <vt:lpstr>What will the DMC monitor in DIALEX?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S. Roshanov</dc:creator>
  <cp:lastModifiedBy>Pavel S. Roshanov</cp:lastModifiedBy>
  <cp:revision>26</cp:revision>
  <dcterms:created xsi:type="dcterms:W3CDTF">2025-01-12T20:31:48Z</dcterms:created>
  <dcterms:modified xsi:type="dcterms:W3CDTF">2025-01-14T10:03:02Z</dcterms:modified>
</cp:coreProperties>
</file>